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0" r:id="rId6"/>
  </p:sldMasterIdLst>
  <p:notesMasterIdLst>
    <p:notesMasterId r:id="rId40"/>
  </p:notesMasterIdLst>
  <p:sldIdLst>
    <p:sldId id="2145872692" r:id="rId7"/>
    <p:sldId id="2145872742" r:id="rId8"/>
    <p:sldId id="2145872681" r:id="rId9"/>
    <p:sldId id="2145872746" r:id="rId10"/>
    <p:sldId id="2145872661" r:id="rId11"/>
    <p:sldId id="2145872705" r:id="rId12"/>
    <p:sldId id="2145872718" r:id="rId13"/>
    <p:sldId id="2145872655" r:id="rId14"/>
    <p:sldId id="2145872656" r:id="rId15"/>
    <p:sldId id="2145872679" r:id="rId16"/>
    <p:sldId id="317" r:id="rId17"/>
    <p:sldId id="2145872659" r:id="rId18"/>
    <p:sldId id="2145872682" r:id="rId19"/>
    <p:sldId id="290" r:id="rId20"/>
    <p:sldId id="2145872724" r:id="rId21"/>
    <p:sldId id="2145872707" r:id="rId22"/>
    <p:sldId id="2145872710" r:id="rId23"/>
    <p:sldId id="2145872736" r:id="rId24"/>
    <p:sldId id="2145872735" r:id="rId25"/>
    <p:sldId id="257" r:id="rId26"/>
    <p:sldId id="2145872657" r:id="rId27"/>
    <p:sldId id="2145872658" r:id="rId28"/>
    <p:sldId id="2145872738" r:id="rId29"/>
    <p:sldId id="2145872737" r:id="rId30"/>
    <p:sldId id="2145872716" r:id="rId31"/>
    <p:sldId id="2145872740" r:id="rId32"/>
    <p:sldId id="2145872741" r:id="rId33"/>
    <p:sldId id="2145872706" r:id="rId34"/>
    <p:sldId id="2145872745" r:id="rId35"/>
    <p:sldId id="2145872743" r:id="rId36"/>
    <p:sldId id="2145872744" r:id="rId37"/>
    <p:sldId id="2145872786" r:id="rId38"/>
    <p:sldId id="2145872734" r:id="rId39"/>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65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0E3881-DCA5-49B9-90AA-1B1E610ECE46}" v="2" dt="2025-02-07T10:21:59.2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840" y="48"/>
      </p:cViewPr>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2.xml" Id="rId8" /><Relationship Type="http://schemas.openxmlformats.org/officeDocument/2006/relationships/slide" Target="slides/slide7.xml" Id="rId13" /><Relationship Type="http://schemas.openxmlformats.org/officeDocument/2006/relationships/slide" Target="slides/slide12.xml" Id="rId18" /><Relationship Type="http://schemas.openxmlformats.org/officeDocument/2006/relationships/slide" Target="slides/slide20.xml" Id="rId26" /><Relationship Type="http://schemas.openxmlformats.org/officeDocument/2006/relationships/slide" Target="slides/slide33.xml" Id="rId39" /><Relationship Type="http://schemas.openxmlformats.org/officeDocument/2006/relationships/slide" Target="slides/slide15.xml" Id="rId21" /><Relationship Type="http://schemas.openxmlformats.org/officeDocument/2006/relationships/slide" Target="slides/slide28.xml" Id="rId34" /><Relationship Type="http://schemas.openxmlformats.org/officeDocument/2006/relationships/viewProps" Target="viewProps.xml" Id="rId42" /><Relationship Type="http://schemas.openxmlformats.org/officeDocument/2006/relationships/slide" Target="slides/slide1.xml" Id="rId7" /><Relationship Type="http://schemas.openxmlformats.org/officeDocument/2006/relationships/slide" Target="slides/slide6.xml" Id="rId12" /><Relationship Type="http://schemas.openxmlformats.org/officeDocument/2006/relationships/slide" Target="slides/slide11.xml" Id="rId17" /><Relationship Type="http://schemas.openxmlformats.org/officeDocument/2006/relationships/slide" Target="slides/slide19.xml" Id="rId25" /><Relationship Type="http://schemas.openxmlformats.org/officeDocument/2006/relationships/slide" Target="slides/slide27.xml" Id="rId33" /><Relationship Type="http://schemas.openxmlformats.org/officeDocument/2006/relationships/slide" Target="slides/slide32.xml" Id="rId38" /><Relationship Type="http://schemas.microsoft.com/office/2015/10/relationships/revisionInfo" Target="revisionInfo.xml" Id="rId46" /><Relationship Type="http://schemas.openxmlformats.org/officeDocument/2006/relationships/slide" Target="slides/slide10.xml" Id="rId16" /><Relationship Type="http://schemas.openxmlformats.org/officeDocument/2006/relationships/slide" Target="slides/slide14.xml" Id="rId20" /><Relationship Type="http://schemas.openxmlformats.org/officeDocument/2006/relationships/slide" Target="slides/slide23.xml" Id="rId29" /><Relationship Type="http://schemas.openxmlformats.org/officeDocument/2006/relationships/presProps" Target="presProps.xml" Id="rId41" /><Relationship Type="http://schemas.openxmlformats.org/officeDocument/2006/relationships/slideMaster" Target="slideMasters/slideMaster2.xml" Id="rId6" /><Relationship Type="http://schemas.openxmlformats.org/officeDocument/2006/relationships/slide" Target="slides/slide5.xml" Id="rId11" /><Relationship Type="http://schemas.openxmlformats.org/officeDocument/2006/relationships/slide" Target="slides/slide18.xml" Id="rId24" /><Relationship Type="http://schemas.openxmlformats.org/officeDocument/2006/relationships/slide" Target="slides/slide26.xml" Id="rId32" /><Relationship Type="http://schemas.openxmlformats.org/officeDocument/2006/relationships/slide" Target="slides/slide31.xml" Id="rId37" /><Relationship Type="http://schemas.openxmlformats.org/officeDocument/2006/relationships/notesMaster" Target="notesMasters/notesMaster1.xml" Id="rId40" /><Relationship Type="http://schemas.microsoft.com/office/2016/11/relationships/changesInfo" Target="changesInfos/changesInfo1.xml" Id="rId45" /><Relationship Type="http://schemas.openxmlformats.org/officeDocument/2006/relationships/slideMaster" Target="slideMasters/slideMaster1.xml" Id="rId5" /><Relationship Type="http://schemas.openxmlformats.org/officeDocument/2006/relationships/slide" Target="slides/slide9.xml" Id="rId15" /><Relationship Type="http://schemas.openxmlformats.org/officeDocument/2006/relationships/slide" Target="slides/slide17.xml" Id="rId23" /><Relationship Type="http://schemas.openxmlformats.org/officeDocument/2006/relationships/slide" Target="slides/slide22.xml" Id="rId28" /><Relationship Type="http://schemas.openxmlformats.org/officeDocument/2006/relationships/slide" Target="slides/slide30.xml" Id="rId36" /><Relationship Type="http://schemas.openxmlformats.org/officeDocument/2006/relationships/slide" Target="slides/slide4.xml" Id="rId10" /><Relationship Type="http://schemas.openxmlformats.org/officeDocument/2006/relationships/slide" Target="slides/slide13.xml" Id="rId19" /><Relationship Type="http://schemas.openxmlformats.org/officeDocument/2006/relationships/slide" Target="slides/slide25.xml" Id="rId31" /><Relationship Type="http://schemas.openxmlformats.org/officeDocument/2006/relationships/tableStyles" Target="tableStyles.xml" Id="rId44" /><Relationship Type="http://schemas.openxmlformats.org/officeDocument/2006/relationships/slide" Target="slides/slide3.xml" Id="rId9" /><Relationship Type="http://schemas.openxmlformats.org/officeDocument/2006/relationships/slide" Target="slides/slide8.xml" Id="rId14" /><Relationship Type="http://schemas.openxmlformats.org/officeDocument/2006/relationships/slide" Target="slides/slide16.xml" Id="rId22" /><Relationship Type="http://schemas.openxmlformats.org/officeDocument/2006/relationships/slide" Target="slides/slide21.xml" Id="rId27" /><Relationship Type="http://schemas.openxmlformats.org/officeDocument/2006/relationships/slide" Target="slides/slide24.xml" Id="rId30" /><Relationship Type="http://schemas.openxmlformats.org/officeDocument/2006/relationships/slide" Target="slides/slide29.xml" Id="rId35" /><Relationship Type="http://schemas.openxmlformats.org/officeDocument/2006/relationships/theme" Target="theme/theme1.xml" Id="rId43"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Klingberg" userId="S::markl25@vgregion.se::b1017d67-23c6-424a-bc86-9c6fecf0bf83" providerId="AD" clId="Web-{C486D3B2-D65C-B8BC-0C52-5ACE2966204D}"/>
    <pc:docChg chg="modSld">
      <pc:chgData name="Maria Klingberg" userId="S::markl25@vgregion.se::b1017d67-23c6-424a-bc86-9c6fecf0bf83" providerId="AD" clId="Web-{C486D3B2-D65C-B8BC-0C52-5ACE2966204D}" dt="2025-01-31T07:06:50.745" v="13" actId="1076"/>
      <pc:docMkLst>
        <pc:docMk/>
      </pc:docMkLst>
      <pc:sldChg chg="addSp delSp modSp addAnim">
        <pc:chgData name="Maria Klingberg" userId="S::markl25@vgregion.se::b1017d67-23c6-424a-bc86-9c6fecf0bf83" providerId="AD" clId="Web-{C486D3B2-D65C-B8BC-0C52-5ACE2966204D}" dt="2025-01-31T07:06:28.214" v="8" actId="1076"/>
        <pc:sldMkLst>
          <pc:docMk/>
          <pc:sldMk cId="660147268" sldId="2145872655"/>
        </pc:sldMkLst>
        <pc:picChg chg="del">
          <ac:chgData name="Maria Klingberg" userId="S::markl25@vgregion.se::b1017d67-23c6-424a-bc86-9c6fecf0bf83" providerId="AD" clId="Web-{C486D3B2-D65C-B8BC-0C52-5ACE2966204D}" dt="2025-01-31T07:06:24.948" v="7"/>
          <ac:picMkLst>
            <pc:docMk/>
            <pc:sldMk cId="660147268" sldId="2145872655"/>
            <ac:picMk id="4" creationId="{00338CEC-EF49-5E0E-CF73-2073807784A4}"/>
          </ac:picMkLst>
        </pc:picChg>
        <pc:picChg chg="add mod">
          <ac:chgData name="Maria Klingberg" userId="S::markl25@vgregion.se::b1017d67-23c6-424a-bc86-9c6fecf0bf83" providerId="AD" clId="Web-{C486D3B2-D65C-B8BC-0C52-5ACE2966204D}" dt="2025-01-31T07:06:28.214" v="8" actId="1076"/>
          <ac:picMkLst>
            <pc:docMk/>
            <pc:sldMk cId="660147268" sldId="2145872655"/>
            <ac:picMk id="5" creationId="{33032EED-E2AA-0E23-E9ED-DB02306BE392}"/>
          </ac:picMkLst>
        </pc:picChg>
      </pc:sldChg>
      <pc:sldChg chg="addSp delSp modSp addAnim">
        <pc:chgData name="Maria Klingberg" userId="S::markl25@vgregion.se::b1017d67-23c6-424a-bc86-9c6fecf0bf83" providerId="AD" clId="Web-{C486D3B2-D65C-B8BC-0C52-5ACE2966204D}" dt="2025-01-31T07:06:50.745" v="13" actId="1076"/>
        <pc:sldMkLst>
          <pc:docMk/>
          <pc:sldMk cId="2859955735" sldId="2145872656"/>
        </pc:sldMkLst>
        <pc:picChg chg="del">
          <ac:chgData name="Maria Klingberg" userId="S::markl25@vgregion.se::b1017d67-23c6-424a-bc86-9c6fecf0bf83" providerId="AD" clId="Web-{C486D3B2-D65C-B8BC-0C52-5ACE2966204D}" dt="2025-01-31T07:06:47.605" v="12"/>
          <ac:picMkLst>
            <pc:docMk/>
            <pc:sldMk cId="2859955735" sldId="2145872656"/>
            <ac:picMk id="4" creationId="{00338CEC-EF49-5E0E-CF73-2073807784A4}"/>
          </ac:picMkLst>
        </pc:picChg>
        <pc:picChg chg="add mod">
          <ac:chgData name="Maria Klingberg" userId="S::markl25@vgregion.se::b1017d67-23c6-424a-bc86-9c6fecf0bf83" providerId="AD" clId="Web-{C486D3B2-D65C-B8BC-0C52-5ACE2966204D}" dt="2025-01-31T07:06:50.745" v="13" actId="1076"/>
          <ac:picMkLst>
            <pc:docMk/>
            <pc:sldMk cId="2859955735" sldId="2145872656"/>
            <ac:picMk id="6" creationId="{AE909CEF-3609-A970-CC18-25D00551E6E0}"/>
          </ac:picMkLst>
        </pc:picChg>
      </pc:sldChg>
      <pc:sldChg chg="addSp delSp modSp addAnim">
        <pc:chgData name="Maria Klingberg" userId="S::markl25@vgregion.se::b1017d67-23c6-424a-bc86-9c6fecf0bf83" providerId="AD" clId="Web-{C486D3B2-D65C-B8BC-0C52-5ACE2966204D}" dt="2025-01-31T07:06:05.089" v="4" actId="1076"/>
        <pc:sldMkLst>
          <pc:docMk/>
          <pc:sldMk cId="3298077731" sldId="2145872718"/>
        </pc:sldMkLst>
        <pc:picChg chg="add mod">
          <ac:chgData name="Maria Klingberg" userId="S::markl25@vgregion.se::b1017d67-23c6-424a-bc86-9c6fecf0bf83" providerId="AD" clId="Web-{C486D3B2-D65C-B8BC-0C52-5ACE2966204D}" dt="2025-01-31T07:06:05.089" v="4" actId="1076"/>
          <ac:picMkLst>
            <pc:docMk/>
            <pc:sldMk cId="3298077731" sldId="2145872718"/>
            <ac:picMk id="13" creationId="{ED2B7F95-E3A2-ED9F-7E9C-8B4788472B60}"/>
          </ac:picMkLst>
        </pc:picChg>
        <pc:picChg chg="del">
          <ac:chgData name="Maria Klingberg" userId="S::markl25@vgregion.se::b1017d67-23c6-424a-bc86-9c6fecf0bf83" providerId="AD" clId="Web-{C486D3B2-D65C-B8BC-0C52-5ACE2966204D}" dt="2025-01-31T07:06:01.136" v="3"/>
          <ac:picMkLst>
            <pc:docMk/>
            <pc:sldMk cId="3298077731" sldId="2145872718"/>
            <ac:picMk id="15" creationId="{FF98E133-6D06-D02F-FD13-4427F9905F54}"/>
          </ac:picMkLst>
        </pc:picChg>
      </pc:sldChg>
    </pc:docChg>
  </pc:docChgLst>
  <pc:docChgLst>
    <pc:chgData name="Emma Gustafsson" userId="S::emmgu34@vgregion.se::ba881522-aac5-4cdb-b390-be8c0b1e0294" providerId="AD" clId="Web-{4148621E-1008-297F-D2E0-2741C85B9196}"/>
    <pc:docChg chg="modSld">
      <pc:chgData name="Emma Gustafsson" userId="S::emmgu34@vgregion.se::ba881522-aac5-4cdb-b390-be8c0b1e0294" providerId="AD" clId="Web-{4148621E-1008-297F-D2E0-2741C85B9196}" dt="2025-01-31T06:54:52.906" v="42"/>
      <pc:docMkLst>
        <pc:docMk/>
      </pc:docMkLst>
      <pc:sldChg chg="modSp">
        <pc:chgData name="Emma Gustafsson" userId="S::emmgu34@vgregion.se::ba881522-aac5-4cdb-b390-be8c0b1e0294" providerId="AD" clId="Web-{4148621E-1008-297F-D2E0-2741C85B9196}" dt="2025-01-31T06:35:40.654" v="5" actId="20577"/>
        <pc:sldMkLst>
          <pc:docMk/>
          <pc:sldMk cId="2043483470" sldId="2145872705"/>
        </pc:sldMkLst>
        <pc:spChg chg="mod">
          <ac:chgData name="Emma Gustafsson" userId="S::emmgu34@vgregion.se::ba881522-aac5-4cdb-b390-be8c0b1e0294" providerId="AD" clId="Web-{4148621E-1008-297F-D2E0-2741C85B9196}" dt="2025-01-31T06:35:25.967" v="1" actId="20577"/>
          <ac:spMkLst>
            <pc:docMk/>
            <pc:sldMk cId="2043483470" sldId="2145872705"/>
            <ac:spMk id="10" creationId="{01B50BEE-78BC-C78D-2DBC-78F037A7FA3F}"/>
          </ac:spMkLst>
        </pc:spChg>
        <pc:spChg chg="mod">
          <ac:chgData name="Emma Gustafsson" userId="S::emmgu34@vgregion.se::ba881522-aac5-4cdb-b390-be8c0b1e0294" providerId="AD" clId="Web-{4148621E-1008-297F-D2E0-2741C85B9196}" dt="2025-01-31T06:35:32.748" v="3" actId="20577"/>
          <ac:spMkLst>
            <pc:docMk/>
            <pc:sldMk cId="2043483470" sldId="2145872705"/>
            <ac:spMk id="13" creationId="{055AB9B5-063C-7656-6A88-3A622C2D2E9C}"/>
          </ac:spMkLst>
        </pc:spChg>
        <pc:spChg chg="mod">
          <ac:chgData name="Emma Gustafsson" userId="S::emmgu34@vgregion.se::ba881522-aac5-4cdb-b390-be8c0b1e0294" providerId="AD" clId="Web-{4148621E-1008-297F-D2E0-2741C85B9196}" dt="2025-01-31T06:35:40.654" v="5" actId="20577"/>
          <ac:spMkLst>
            <pc:docMk/>
            <pc:sldMk cId="2043483470" sldId="2145872705"/>
            <ac:spMk id="14" creationId="{4386C145-E49B-7897-020C-56959F92163E}"/>
          </ac:spMkLst>
        </pc:spChg>
      </pc:sldChg>
      <pc:sldChg chg="modSp">
        <pc:chgData name="Emma Gustafsson" userId="S::emmgu34@vgregion.se::ba881522-aac5-4cdb-b390-be8c0b1e0294" providerId="AD" clId="Web-{4148621E-1008-297F-D2E0-2741C85B9196}" dt="2025-01-31T06:50:54.343" v="16" actId="20577"/>
        <pc:sldMkLst>
          <pc:docMk/>
          <pc:sldMk cId="1224996628" sldId="2145872716"/>
        </pc:sldMkLst>
        <pc:spChg chg="mod">
          <ac:chgData name="Emma Gustafsson" userId="S::emmgu34@vgregion.se::ba881522-aac5-4cdb-b390-be8c0b1e0294" providerId="AD" clId="Web-{4148621E-1008-297F-D2E0-2741C85B9196}" dt="2025-01-31T06:50:54.343" v="16" actId="20577"/>
          <ac:spMkLst>
            <pc:docMk/>
            <pc:sldMk cId="1224996628" sldId="2145872716"/>
            <ac:spMk id="13" creationId="{AC316E79-5467-210D-C3D5-D522B25D369B}"/>
          </ac:spMkLst>
        </pc:spChg>
      </pc:sldChg>
      <pc:sldChg chg="modSp">
        <pc:chgData name="Emma Gustafsson" userId="S::emmgu34@vgregion.se::ba881522-aac5-4cdb-b390-be8c0b1e0294" providerId="AD" clId="Web-{4148621E-1008-297F-D2E0-2741C85B9196}" dt="2025-01-31T06:42:16.780" v="8" actId="14100"/>
        <pc:sldMkLst>
          <pc:docMk/>
          <pc:sldMk cId="3388390462" sldId="2145872741"/>
        </pc:sldMkLst>
        <pc:picChg chg="mod">
          <ac:chgData name="Emma Gustafsson" userId="S::emmgu34@vgregion.se::ba881522-aac5-4cdb-b390-be8c0b1e0294" providerId="AD" clId="Web-{4148621E-1008-297F-D2E0-2741C85B9196}" dt="2025-01-31T06:42:16.780" v="8" actId="14100"/>
          <ac:picMkLst>
            <pc:docMk/>
            <pc:sldMk cId="3388390462" sldId="2145872741"/>
            <ac:picMk id="15" creationId="{E3CAED5F-26E8-43CB-6A4E-0A7E901A4ED6}"/>
          </ac:picMkLst>
        </pc:picChg>
      </pc:sldChg>
      <pc:sldChg chg="modSp">
        <pc:chgData name="Emma Gustafsson" userId="S::emmgu34@vgregion.se::ba881522-aac5-4cdb-b390-be8c0b1e0294" providerId="AD" clId="Web-{4148621E-1008-297F-D2E0-2741C85B9196}" dt="2025-01-31T06:53:45.374" v="30"/>
        <pc:sldMkLst>
          <pc:docMk/>
          <pc:sldMk cId="3550286392" sldId="2145872743"/>
        </pc:sldMkLst>
        <pc:spChg chg="mod">
          <ac:chgData name="Emma Gustafsson" userId="S::emmgu34@vgregion.se::ba881522-aac5-4cdb-b390-be8c0b1e0294" providerId="AD" clId="Web-{4148621E-1008-297F-D2E0-2741C85B9196}" dt="2025-01-31T06:53:45.374" v="30"/>
          <ac:spMkLst>
            <pc:docMk/>
            <pc:sldMk cId="3550286392" sldId="2145872743"/>
            <ac:spMk id="2" creationId="{970B992F-0D78-0CDB-62C9-33AC88ED1FCA}"/>
          </ac:spMkLst>
        </pc:spChg>
      </pc:sldChg>
      <pc:sldChg chg="addSp delSp modSp">
        <pc:chgData name="Emma Gustafsson" userId="S::emmgu34@vgregion.se::ba881522-aac5-4cdb-b390-be8c0b1e0294" providerId="AD" clId="Web-{4148621E-1008-297F-D2E0-2741C85B9196}" dt="2025-01-31T06:54:52.906" v="42"/>
        <pc:sldMkLst>
          <pc:docMk/>
          <pc:sldMk cId="166678883" sldId="2145872745"/>
        </pc:sldMkLst>
        <pc:spChg chg="add ord">
          <ac:chgData name="Emma Gustafsson" userId="S::emmgu34@vgregion.se::ba881522-aac5-4cdb-b390-be8c0b1e0294" providerId="AD" clId="Web-{4148621E-1008-297F-D2E0-2741C85B9196}" dt="2025-01-31T06:54:52.906" v="42"/>
          <ac:spMkLst>
            <pc:docMk/>
            <pc:sldMk cId="166678883" sldId="2145872745"/>
            <ac:spMk id="2" creationId="{9507B239-D21C-2F8F-1B44-ABBF403AD576}"/>
          </ac:spMkLst>
        </pc:spChg>
        <pc:spChg chg="add del mod">
          <ac:chgData name="Emma Gustafsson" userId="S::emmgu34@vgregion.se::ba881522-aac5-4cdb-b390-be8c0b1e0294" providerId="AD" clId="Web-{4148621E-1008-297F-D2E0-2741C85B9196}" dt="2025-01-31T06:54:32.281" v="39" actId="1076"/>
          <ac:spMkLst>
            <pc:docMk/>
            <pc:sldMk cId="166678883" sldId="2145872745"/>
            <ac:spMk id="4" creationId="{AB1CE328-2285-5608-0494-27EFC1585B81}"/>
          </ac:spMkLst>
        </pc:spChg>
        <pc:spChg chg="add del mod">
          <ac:chgData name="Emma Gustafsson" userId="S::emmgu34@vgregion.se::ba881522-aac5-4cdb-b390-be8c0b1e0294" providerId="AD" clId="Web-{4148621E-1008-297F-D2E0-2741C85B9196}" dt="2025-01-31T06:54:33.796" v="40"/>
          <ac:spMkLst>
            <pc:docMk/>
            <pc:sldMk cId="166678883" sldId="2145872745"/>
            <ac:spMk id="8" creationId="{09007BE4-0835-B1F6-DCCE-E0145F08DE68}"/>
          </ac:spMkLst>
        </pc:spChg>
      </pc:sldChg>
    </pc:docChg>
  </pc:docChgLst>
  <pc:docChgLst>
    <pc:chgData name="Lidija Beljic" userId="S::lidija.beljic_fyrbodal.se#ext#@vgregion.onmicrosoft.com::b9ad7160-fa0d-424d-bddc-66d9a16a16f8" providerId="AD" clId="Web-{00298EA8-E05F-3682-81AB-9ADCA7246B44}"/>
    <pc:docChg chg="delSld">
      <pc:chgData name="Lidija Beljic" userId="S::lidija.beljic_fyrbodal.se#ext#@vgregion.onmicrosoft.com::b9ad7160-fa0d-424d-bddc-66d9a16a16f8" providerId="AD" clId="Web-{00298EA8-E05F-3682-81AB-9ADCA7246B44}" dt="2025-01-30T22:20:26.377" v="2"/>
      <pc:docMkLst>
        <pc:docMk/>
      </pc:docMkLst>
      <pc:sldChg chg="del">
        <pc:chgData name="Lidija Beljic" userId="S::lidija.beljic_fyrbodal.se#ext#@vgregion.onmicrosoft.com::b9ad7160-fa0d-424d-bddc-66d9a16a16f8" providerId="AD" clId="Web-{00298EA8-E05F-3682-81AB-9ADCA7246B44}" dt="2025-01-30T22:20:26.377" v="2"/>
        <pc:sldMkLst>
          <pc:docMk/>
          <pc:sldMk cId="1003984610" sldId="2145872631"/>
        </pc:sldMkLst>
      </pc:sldChg>
      <pc:sldChg chg="del">
        <pc:chgData name="Lidija Beljic" userId="S::lidija.beljic_fyrbodal.se#ext#@vgregion.onmicrosoft.com::b9ad7160-fa0d-424d-bddc-66d9a16a16f8" providerId="AD" clId="Web-{00298EA8-E05F-3682-81AB-9ADCA7246B44}" dt="2025-01-30T22:20:24.408" v="1"/>
        <pc:sldMkLst>
          <pc:docMk/>
          <pc:sldMk cId="2050060828" sldId="2145872632"/>
        </pc:sldMkLst>
      </pc:sldChg>
      <pc:sldChg chg="del">
        <pc:chgData name="Lidija Beljic" userId="S::lidija.beljic_fyrbodal.se#ext#@vgregion.onmicrosoft.com::b9ad7160-fa0d-424d-bddc-66d9a16a16f8" providerId="AD" clId="Web-{00298EA8-E05F-3682-81AB-9ADCA7246B44}" dt="2025-01-30T22:20:07.268" v="0"/>
        <pc:sldMkLst>
          <pc:docMk/>
          <pc:sldMk cId="2990741903" sldId="2145872717"/>
        </pc:sldMkLst>
      </pc:sldChg>
    </pc:docChg>
  </pc:docChgLst>
  <pc:docChgLst>
    <pc:chgData name="Maria Klingberg" userId="b1017d67-23c6-424a-bc86-9c6fecf0bf83" providerId="ADAL" clId="{600E3881-DCA5-49B9-90AA-1B1E610ECE46}"/>
    <pc:docChg chg="addSld modSld">
      <pc:chgData name="Maria Klingberg" userId="b1017d67-23c6-424a-bc86-9c6fecf0bf83" providerId="ADAL" clId="{600E3881-DCA5-49B9-90AA-1B1E610ECE46}" dt="2025-02-07T10:24:22.263" v="250" actId="20577"/>
      <pc:docMkLst>
        <pc:docMk/>
      </pc:docMkLst>
      <pc:sldChg chg="modSp mod">
        <pc:chgData name="Maria Klingberg" userId="b1017d67-23c6-424a-bc86-9c6fecf0bf83" providerId="ADAL" clId="{600E3881-DCA5-49B9-90AA-1B1E610ECE46}" dt="2025-01-31T07:11:34.955" v="16" actId="14100"/>
        <pc:sldMkLst>
          <pc:docMk/>
          <pc:sldMk cId="40431805" sldId="2145872710"/>
        </pc:sldMkLst>
        <pc:spChg chg="mod">
          <ac:chgData name="Maria Klingberg" userId="b1017d67-23c6-424a-bc86-9c6fecf0bf83" providerId="ADAL" clId="{600E3881-DCA5-49B9-90AA-1B1E610ECE46}" dt="2025-01-31T07:11:20.322" v="13" actId="1076"/>
          <ac:spMkLst>
            <pc:docMk/>
            <pc:sldMk cId="40431805" sldId="2145872710"/>
            <ac:spMk id="2" creationId="{D9F237D3-630C-1DE5-8E5A-7C0DFD9430F6}"/>
          </ac:spMkLst>
        </pc:spChg>
        <pc:spChg chg="mod">
          <ac:chgData name="Maria Klingberg" userId="b1017d67-23c6-424a-bc86-9c6fecf0bf83" providerId="ADAL" clId="{600E3881-DCA5-49B9-90AA-1B1E610ECE46}" dt="2025-01-31T07:11:20.322" v="13" actId="1076"/>
          <ac:spMkLst>
            <pc:docMk/>
            <pc:sldMk cId="40431805" sldId="2145872710"/>
            <ac:spMk id="3" creationId="{D287E222-FE6E-C066-637A-E781DEFA2D55}"/>
          </ac:spMkLst>
        </pc:spChg>
        <pc:spChg chg="mod">
          <ac:chgData name="Maria Klingberg" userId="b1017d67-23c6-424a-bc86-9c6fecf0bf83" providerId="ADAL" clId="{600E3881-DCA5-49B9-90AA-1B1E610ECE46}" dt="2025-01-31T07:11:20.322" v="13" actId="1076"/>
          <ac:spMkLst>
            <pc:docMk/>
            <pc:sldMk cId="40431805" sldId="2145872710"/>
            <ac:spMk id="5" creationId="{19917749-5D7F-40FD-9B85-CB5837E1D9E5}"/>
          </ac:spMkLst>
        </pc:spChg>
        <pc:spChg chg="mod">
          <ac:chgData name="Maria Klingberg" userId="b1017d67-23c6-424a-bc86-9c6fecf0bf83" providerId="ADAL" clId="{600E3881-DCA5-49B9-90AA-1B1E610ECE46}" dt="2025-01-31T07:11:34.955" v="16" actId="14100"/>
          <ac:spMkLst>
            <pc:docMk/>
            <pc:sldMk cId="40431805" sldId="2145872710"/>
            <ac:spMk id="9" creationId="{0A89C95F-C7F5-A351-DF95-00EADDCDE9BB}"/>
          </ac:spMkLst>
        </pc:spChg>
        <pc:picChg chg="mod">
          <ac:chgData name="Maria Klingberg" userId="b1017d67-23c6-424a-bc86-9c6fecf0bf83" providerId="ADAL" clId="{600E3881-DCA5-49B9-90AA-1B1E610ECE46}" dt="2025-01-31T07:10:11.163" v="4" actId="1076"/>
          <ac:picMkLst>
            <pc:docMk/>
            <pc:sldMk cId="40431805" sldId="2145872710"/>
            <ac:picMk id="4" creationId="{659BECEF-3366-66A7-C09D-FC9F250A87A4}"/>
          </ac:picMkLst>
        </pc:picChg>
        <pc:picChg chg="mod">
          <ac:chgData name="Maria Klingberg" userId="b1017d67-23c6-424a-bc86-9c6fecf0bf83" providerId="ADAL" clId="{600E3881-DCA5-49B9-90AA-1B1E610ECE46}" dt="2025-01-31T07:10:14.221" v="5" actId="1076"/>
          <ac:picMkLst>
            <pc:docMk/>
            <pc:sldMk cId="40431805" sldId="2145872710"/>
            <ac:picMk id="8" creationId="{F8D07CA0-AEDB-EAD5-594F-79991EBC880F}"/>
          </ac:picMkLst>
        </pc:picChg>
      </pc:sldChg>
      <pc:sldChg chg="modSp mod">
        <pc:chgData name="Maria Klingberg" userId="b1017d67-23c6-424a-bc86-9c6fecf0bf83" providerId="ADAL" clId="{600E3881-DCA5-49B9-90AA-1B1E610ECE46}" dt="2025-01-31T07:12:45.426" v="22" actId="20577"/>
        <pc:sldMkLst>
          <pc:docMk/>
          <pc:sldMk cId="1224996628" sldId="2145872716"/>
        </pc:sldMkLst>
        <pc:spChg chg="mod">
          <ac:chgData name="Maria Klingberg" userId="b1017d67-23c6-424a-bc86-9c6fecf0bf83" providerId="ADAL" clId="{600E3881-DCA5-49B9-90AA-1B1E610ECE46}" dt="2025-01-31T07:12:34.444" v="20" actId="1076"/>
          <ac:spMkLst>
            <pc:docMk/>
            <pc:sldMk cId="1224996628" sldId="2145872716"/>
            <ac:spMk id="2" creationId="{00E9B64D-082D-F106-A164-53477F891D05}"/>
          </ac:spMkLst>
        </pc:spChg>
        <pc:spChg chg="mod">
          <ac:chgData name="Maria Klingberg" userId="b1017d67-23c6-424a-bc86-9c6fecf0bf83" providerId="ADAL" clId="{600E3881-DCA5-49B9-90AA-1B1E610ECE46}" dt="2025-01-31T07:12:45.426" v="22" actId="20577"/>
          <ac:spMkLst>
            <pc:docMk/>
            <pc:sldMk cId="1224996628" sldId="2145872716"/>
            <ac:spMk id="13" creationId="{AC316E79-5467-210D-C3D5-D522B25D369B}"/>
          </ac:spMkLst>
        </pc:spChg>
      </pc:sldChg>
      <pc:sldChg chg="modSp mod">
        <pc:chgData name="Maria Klingberg" userId="b1017d67-23c6-424a-bc86-9c6fecf0bf83" providerId="ADAL" clId="{600E3881-DCA5-49B9-90AA-1B1E610ECE46}" dt="2025-01-31T07:14:01.088" v="28" actId="20577"/>
        <pc:sldMkLst>
          <pc:docMk/>
          <pc:sldMk cId="3550286392" sldId="2145872743"/>
        </pc:sldMkLst>
        <pc:spChg chg="mod">
          <ac:chgData name="Maria Klingberg" userId="b1017d67-23c6-424a-bc86-9c6fecf0bf83" providerId="ADAL" clId="{600E3881-DCA5-49B9-90AA-1B1E610ECE46}" dt="2025-01-31T07:13:45.422" v="26" actId="14100"/>
          <ac:spMkLst>
            <pc:docMk/>
            <pc:sldMk cId="3550286392" sldId="2145872743"/>
            <ac:spMk id="2" creationId="{970B992F-0D78-0CDB-62C9-33AC88ED1FCA}"/>
          </ac:spMkLst>
        </pc:spChg>
        <pc:spChg chg="mod">
          <ac:chgData name="Maria Klingberg" userId="b1017d67-23c6-424a-bc86-9c6fecf0bf83" providerId="ADAL" clId="{600E3881-DCA5-49B9-90AA-1B1E610ECE46}" dt="2025-01-31T07:14:01.088" v="28" actId="20577"/>
          <ac:spMkLst>
            <pc:docMk/>
            <pc:sldMk cId="3550286392" sldId="2145872743"/>
            <ac:spMk id="4" creationId="{D8A65CE9-90C1-D002-536C-070CBEBF9329}"/>
          </ac:spMkLst>
        </pc:spChg>
      </pc:sldChg>
      <pc:sldChg chg="modSp add mod modNotesTx">
        <pc:chgData name="Maria Klingberg" userId="b1017d67-23c6-424a-bc86-9c6fecf0bf83" providerId="ADAL" clId="{600E3881-DCA5-49B9-90AA-1B1E610ECE46}" dt="2025-02-07T10:24:22.263" v="250" actId="20577"/>
        <pc:sldMkLst>
          <pc:docMk/>
          <pc:sldMk cId="1127430309" sldId="2145872786"/>
        </pc:sldMkLst>
        <pc:spChg chg="mod">
          <ac:chgData name="Maria Klingberg" userId="b1017d67-23c6-424a-bc86-9c6fecf0bf83" providerId="ADAL" clId="{600E3881-DCA5-49B9-90AA-1B1E610ECE46}" dt="2025-02-07T10:23:00.093" v="85" actId="1076"/>
          <ac:spMkLst>
            <pc:docMk/>
            <pc:sldMk cId="1127430309" sldId="2145872786"/>
            <ac:spMk id="2" creationId="{71D33B91-5902-15D3-E9CA-E4769AC0DAF5}"/>
          </ac:spMkLst>
        </pc:spChg>
        <pc:spChg chg="mod">
          <ac:chgData name="Maria Klingberg" userId="b1017d67-23c6-424a-bc86-9c6fecf0bf83" providerId="ADAL" clId="{600E3881-DCA5-49B9-90AA-1B1E610ECE46}" dt="2025-02-07T10:23:08.505" v="86" actId="1076"/>
          <ac:spMkLst>
            <pc:docMk/>
            <pc:sldMk cId="1127430309" sldId="2145872786"/>
            <ac:spMk id="7" creationId="{731EB761-BF5D-E3B2-08C8-DD2F84D46014}"/>
          </ac:spMkLst>
        </pc:spChg>
      </pc:sldChg>
    </pc:docChg>
  </pc:docChgLst>
  <pc:docChgLst>
    <pc:chgData name="Emma Gustafsson" userId="ba881522-aac5-4cdb-b390-be8c0b1e0294" providerId="ADAL" clId="{D7E230A7-E694-4037-856F-BE5CE70D5A12}"/>
    <pc:docChg chg="modSld">
      <pc:chgData name="Emma Gustafsson" userId="ba881522-aac5-4cdb-b390-be8c0b1e0294" providerId="ADAL" clId="{D7E230A7-E694-4037-856F-BE5CE70D5A12}" dt="2025-01-31T07:00:30.592" v="72" actId="339"/>
      <pc:docMkLst>
        <pc:docMk/>
      </pc:docMkLst>
      <pc:sldChg chg="modSp mod">
        <pc:chgData name="Emma Gustafsson" userId="ba881522-aac5-4cdb-b390-be8c0b1e0294" providerId="ADAL" clId="{D7E230A7-E694-4037-856F-BE5CE70D5A12}" dt="2025-01-31T07:00:30.592" v="72" actId="339"/>
        <pc:sldMkLst>
          <pc:docMk/>
          <pc:sldMk cId="302865109" sldId="2145872681"/>
        </pc:sldMkLst>
        <pc:picChg chg="mod">
          <ac:chgData name="Emma Gustafsson" userId="ba881522-aac5-4cdb-b390-be8c0b1e0294" providerId="ADAL" clId="{D7E230A7-E694-4037-856F-BE5CE70D5A12}" dt="2025-01-31T07:00:30.592" v="72" actId="339"/>
          <ac:picMkLst>
            <pc:docMk/>
            <pc:sldMk cId="302865109" sldId="2145872681"/>
            <ac:picMk id="12" creationId="{3E302A8E-6F26-BAC5-FC94-235FF5258E82}"/>
          </ac:picMkLst>
        </pc:picChg>
      </pc:sldChg>
      <pc:sldChg chg="modSp mod">
        <pc:chgData name="Emma Gustafsson" userId="ba881522-aac5-4cdb-b390-be8c0b1e0294" providerId="ADAL" clId="{D7E230A7-E694-4037-856F-BE5CE70D5A12}" dt="2025-01-31T06:57:54.439" v="46" actId="1076"/>
        <pc:sldMkLst>
          <pc:docMk/>
          <pc:sldMk cId="166678883" sldId="2145872745"/>
        </pc:sldMkLst>
        <pc:spChg chg="mod">
          <ac:chgData name="Emma Gustafsson" userId="ba881522-aac5-4cdb-b390-be8c0b1e0294" providerId="ADAL" clId="{D7E230A7-E694-4037-856F-BE5CE70D5A12}" dt="2025-01-31T06:57:54.439" v="46" actId="1076"/>
          <ac:spMkLst>
            <pc:docMk/>
            <pc:sldMk cId="166678883" sldId="2145872745"/>
            <ac:spMk id="2" creationId="{9507B239-D21C-2F8F-1B44-ABBF403AD576}"/>
          </ac:spMkLst>
        </pc:spChg>
        <pc:spChg chg="mod">
          <ac:chgData name="Emma Gustafsson" userId="ba881522-aac5-4cdb-b390-be8c0b1e0294" providerId="ADAL" clId="{D7E230A7-E694-4037-856F-BE5CE70D5A12}" dt="2025-01-31T06:57:38.048" v="42" actId="1076"/>
          <ac:spMkLst>
            <pc:docMk/>
            <pc:sldMk cId="166678883" sldId="2145872745"/>
            <ac:spMk id="4" creationId="{AB1CE328-2285-5608-0494-27EFC1585B8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51EC9D-1462-4F57-B132-0ED8AE65AB2F}" type="datetimeFigureOut">
              <a:rPr lang="sv-SE" smtClean="0"/>
              <a:t>2025-02-07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286AB1-6D9F-473E-9857-547DB3AD1DC3}" type="slidenum">
              <a:rPr lang="sv-SE" smtClean="0"/>
              <a:t>‹#›</a:t>
            </a:fld>
            <a:endParaRPr lang="sv-SE"/>
          </a:p>
        </p:txBody>
      </p:sp>
    </p:spTree>
    <p:extLst>
      <p:ext uri="{BB962C8B-B14F-4D97-AF65-F5344CB8AC3E}">
        <p14:creationId xmlns:p14="http://schemas.microsoft.com/office/powerpoint/2010/main" val="3235715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 detta bildspel kommer du att få information om både den regionala, delregionala och lokala </a:t>
            </a:r>
            <a:r>
              <a:rPr lang="sv-SE" err="1"/>
              <a:t>vårdsamverkan</a:t>
            </a:r>
            <a:r>
              <a:rPr lang="sv-SE"/>
              <a:t>. </a:t>
            </a:r>
          </a:p>
          <a:p>
            <a:endParaRPr lang="sv-SE"/>
          </a:p>
          <a:p>
            <a:r>
              <a:rPr lang="sv-SE"/>
              <a:t>I anteckningarna under bilderna i detta bildspel kommer det att finnas text som förklarar bilden ytterligare. </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B52BF9-4C4E-4BBF-8BD0-C2764C65709E}"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4857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15000"/>
              </a:lnSpc>
            </a:pPr>
            <a:r>
              <a:rPr lang="sv-SE" sz="1800" b="1">
                <a:solidFill>
                  <a:srgbClr val="2F5496"/>
                </a:solidFill>
                <a:effectLst/>
                <a:latin typeface="Cambria" panose="02040503050406030204" pitchFamily="18" charset="0"/>
                <a:ea typeface="Times New Roman" panose="02020603050405020304" pitchFamily="18" charset="0"/>
                <a:cs typeface="Times New Roman" panose="02020603050405020304" pitchFamily="18" charset="0"/>
              </a:rPr>
              <a:t>Samverkanskontoret</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a:effectLst/>
                <a:latin typeface="Cambria" panose="02040503050406030204" pitchFamily="18" charset="0"/>
                <a:ea typeface="Calibri" panose="020F0502020204030204" pitchFamily="34" charset="0"/>
                <a:cs typeface="Calibri" panose="020F0502020204030204" pitchFamily="34" charset="0"/>
              </a:rPr>
              <a:t>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a:effectLst/>
                <a:latin typeface="Cambria" panose="02040503050406030204" pitchFamily="18" charset="0"/>
                <a:ea typeface="Calibri" panose="020F0502020204030204" pitchFamily="34" charset="0"/>
                <a:cs typeface="Calibri" panose="020F0502020204030204" pitchFamily="34" charset="0"/>
              </a:rPr>
              <a:t>Samverkanskontoret är Vårdsamverkan Fyrbodals samordnings- och stödfunktion. Kontoret inklusive verksamhetens budget exklusive personal är organiserad under </a:t>
            </a:r>
            <a:r>
              <a:rPr lang="sv-SE" sz="1800" err="1">
                <a:effectLst/>
                <a:latin typeface="Cambria" panose="02040503050406030204" pitchFamily="18" charset="0"/>
                <a:ea typeface="Calibri" panose="020F0502020204030204" pitchFamily="34" charset="0"/>
                <a:cs typeface="Calibri" panose="020F0502020204030204" pitchFamily="34" charset="0"/>
              </a:rPr>
              <a:t>Närhälsan</a:t>
            </a:r>
            <a:r>
              <a:rPr lang="sv-SE" sz="1800">
                <a:effectLst/>
                <a:latin typeface="Cambria" panose="02040503050406030204" pitchFamily="18" charset="0"/>
                <a:ea typeface="Calibri" panose="020F0502020204030204" pitchFamily="34" charset="0"/>
                <a:cs typeface="Calibri" panose="020F0502020204030204" pitchFamily="34" charset="0"/>
              </a:rPr>
              <a:t>. Samverkanskontoret leds av en chefssamordningsgrupp med processledarnas närmsta chefer.</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a:effectLst/>
                <a:latin typeface="Cambria" panose="02040503050406030204" pitchFamily="18" charset="0"/>
                <a:ea typeface="Calibri" panose="020F0502020204030204" pitchFamily="34" charset="0"/>
                <a:cs typeface="Calibri" panose="020F0502020204030204" pitchFamily="34" charset="0"/>
              </a:rPr>
              <a:t>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b="1" i="1">
                <a:effectLst/>
                <a:latin typeface="Cambria" panose="02040503050406030204" pitchFamily="18" charset="0"/>
                <a:ea typeface="Times New Roman" panose="02020603050405020304" pitchFamily="18" charset="0"/>
                <a:cs typeface="Times New Roman" panose="02020603050405020304" pitchFamily="18" charset="0"/>
              </a:rPr>
              <a:t>Uppdrag</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a:effectLst/>
                <a:latin typeface="Cambria" panose="02040503050406030204" pitchFamily="18" charset="0"/>
                <a:ea typeface="Calibri" panose="020F0502020204030204" pitchFamily="34" charset="0"/>
                <a:cs typeface="Calibri" panose="020F0502020204030204" pitchFamily="34" charset="0"/>
              </a:rPr>
              <a:t>Medarbetarna på Samverkanskontoret har i uppdrag att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Calibri" panose="020F0502020204030204" pitchFamily="34" charset="0"/>
                <a:cs typeface="Calibri" panose="020F0502020204030204" pitchFamily="34" charset="0"/>
              </a:rPr>
              <a:t>ge processtöd på samtliga nivåer i Vårdsamverkan Fyrbodal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Calibri" panose="020F0502020204030204" pitchFamily="34" charset="0"/>
                <a:cs typeface="Calibri" panose="020F0502020204030204" pitchFamily="34" charset="0"/>
              </a:rPr>
              <a:t>koordinera, stödja, omvärldsbevaka, bereda ärenden och följa upp samverkan.</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b="1" i="1">
                <a:effectLst/>
                <a:latin typeface="Cambria" panose="02040503050406030204" pitchFamily="18" charset="0"/>
                <a:ea typeface="Times New Roman" panose="02020603050405020304" pitchFamily="18" charset="0"/>
                <a:cs typeface="Times New Roman" panose="02020603050405020304" pitchFamily="18" charset="0"/>
              </a:rPr>
              <a:t>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b="1" i="1">
                <a:effectLst/>
                <a:latin typeface="Cambria" panose="02040503050406030204" pitchFamily="18" charset="0"/>
                <a:ea typeface="Times New Roman" panose="02020603050405020304" pitchFamily="18" charset="0"/>
                <a:cs typeface="Times New Roman" panose="02020603050405020304" pitchFamily="18" charset="0"/>
              </a:rPr>
              <a:t>Representation</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a:effectLst/>
                <a:latin typeface="Cambria" panose="02040503050406030204" pitchFamily="18" charset="0"/>
                <a:ea typeface="Times New Roman" panose="02020603050405020304" pitchFamily="18" charset="0"/>
                <a:cs typeface="Calibri" panose="020F0502020204030204" pitchFamily="34" charset="0"/>
              </a:rPr>
              <a:t>Samverkanskontoret består av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Calibri" panose="020F0502020204030204" pitchFamily="34" charset="0"/>
              </a:rPr>
              <a:t>processledare som utsetts av Fyrbodals kommunalförbund, regional primärvård och specialiserad vård. Arbetsgivaransvaret är kvar hos ursprunglig verksamhet. Processledarnas närmsta chefer bildar en chefsamordningsgrupp. Dessa närmsta chefer bör ingå i styrgruppen.</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Calibri" panose="020F0502020204030204" pitchFamily="34" charset="0"/>
              </a:rPr>
              <a:t>tillfälliga projektanställningar kan komma att bli aktuella för att förstärka resurserna på Samverkanskontoret, till exempel via statliga bidrag eller liknande.</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a:effectLst/>
                <a:latin typeface="Calibri" panose="020F0502020204030204" pitchFamily="34" charset="0"/>
                <a:ea typeface="Calibri" panose="020F0502020204030204" pitchFamily="34" charset="0"/>
                <a:cs typeface="Times New Roman" panose="02020603050405020304" pitchFamily="18" charset="0"/>
              </a:rPr>
              <a:t>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b="1" i="1">
                <a:effectLst/>
                <a:latin typeface="Cambria" panose="02040503050406030204" pitchFamily="18" charset="0"/>
                <a:ea typeface="Times New Roman" panose="02020603050405020304" pitchFamily="18" charset="0"/>
                <a:cs typeface="Times New Roman" panose="02020603050405020304" pitchFamily="18" charset="0"/>
              </a:rPr>
              <a:t>Kommunikation och förankring</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Calibri" panose="020F0502020204030204" pitchFamily="34" charset="0"/>
                <a:cs typeface="Calibri" panose="020F0502020204030204" pitchFamily="34" charset="0"/>
              </a:rPr>
              <a:t>Processledare och utvecklingsledare på Samverkanskontoret ska ha ett opartiskt förhållningssätt gentemot huvudmännen oavsett var hen har sin organisatoriska tillhörighet.</a:t>
            </a:r>
            <a:r>
              <a:rPr lang="sv-SE" sz="1800">
                <a:effectLst/>
                <a:latin typeface="Calibri" panose="020F0502020204030204" pitchFamily="34" charset="0"/>
                <a:ea typeface="Calibri" panose="020F0502020204030204" pitchFamily="34" charset="0"/>
                <a:cs typeface="Times New Roman" panose="02020603050405020304" pitchFamily="18" charset="0"/>
              </a:rPr>
              <a:t>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b="1" i="1">
                <a:effectLst/>
                <a:latin typeface="Cambria" panose="02040503050406030204" pitchFamily="18" charset="0"/>
                <a:ea typeface="Times New Roman" panose="02020603050405020304" pitchFamily="18" charset="0"/>
                <a:cs typeface="Times New Roman" panose="02020603050405020304" pitchFamily="18" charset="0"/>
              </a:rPr>
              <a:t>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b="1" i="1">
                <a:effectLst/>
                <a:latin typeface="Cambria" panose="02040503050406030204" pitchFamily="18" charset="0"/>
                <a:ea typeface="Times New Roman" panose="02020603050405020304" pitchFamily="18" charset="0"/>
                <a:cs typeface="Times New Roman" panose="02020603050405020304" pitchFamily="18" charset="0"/>
              </a:rPr>
              <a:t>Uppföljning</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Calibri" panose="020F0502020204030204" pitchFamily="34" charset="0"/>
                <a:cs typeface="Calibri" panose="020F0502020204030204" pitchFamily="34" charset="0"/>
              </a:rPr>
              <a:t>Samverkanskontoret har ansvar för att övergripande strategiska samverkansfrågor mellan samverkansaktörerna bevakas, bereds, utvärderas och följs upp. Även Samverkanskontorets arbete följs upp och utvärderas årligen med start december 2025.</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endParaRPr lang="sv-SE" sz="1200" b="1" i="1">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endParaRPr lang="sv-SE" sz="1200" b="1" i="1">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endParaRPr lang="sv-SE" sz="1200" b="1" i="1">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endParaRPr lang="sv-SE" sz="1200" b="1" i="1">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endParaRPr lang="sv-SE" sz="1200" b="1" i="1">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200" b="1" i="1">
                <a:effectLst/>
                <a:latin typeface="Cambria" panose="02040503050406030204" pitchFamily="18" charset="0"/>
                <a:ea typeface="Times New Roman" panose="02020603050405020304" pitchFamily="18" charset="0"/>
                <a:cs typeface="Times New Roman" panose="02020603050405020304" pitchFamily="18" charset="0"/>
              </a:rPr>
              <a:t>Representation</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200">
                <a:effectLst/>
                <a:latin typeface="Cambria" panose="02040503050406030204" pitchFamily="18" charset="0"/>
                <a:ea typeface="Times New Roman" panose="02020603050405020304" pitchFamily="18" charset="0"/>
                <a:cs typeface="Calibri" panose="020F0502020204030204" pitchFamily="34" charset="0"/>
              </a:rPr>
              <a:t>Samverkanskontoret består av </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Calibri" panose="020F0502020204030204" pitchFamily="34" charset="0"/>
              </a:rPr>
              <a:t>processledare som utsetts av Fyrbodals kommunalförbund, regional primärvård och specialiserad vård. Arbetsgivaransvaret är kvar hos ursprunglig verksamhet. Processledarnas närmsta chefer bildar en chefsamordningsgrupp. Dessa närmsta chefer bör ingå i styrgruppen.</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Calibri" panose="020F0502020204030204" pitchFamily="34" charset="0"/>
              </a:rPr>
              <a:t>tillfälliga projektanställningar kan komma att bli aktuella för att förstärka resurserna på Samverkanskontoret, till exempel via statliga bidrag eller liknande.</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23797A-3DDC-464F-BE8B-404D42BB2E85}"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2415910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15000"/>
              </a:lnSpc>
            </a:pPr>
            <a:r>
              <a:rPr lang="sv-SE" sz="1800" b="1">
                <a:solidFill>
                  <a:srgbClr val="2F5496"/>
                </a:solidFill>
                <a:effectLst/>
                <a:latin typeface="Cambria" panose="02040503050406030204" pitchFamily="18" charset="0"/>
                <a:ea typeface="Times New Roman" panose="02020603050405020304" pitchFamily="18" charset="0"/>
                <a:cs typeface="Calibri Light" panose="020F0302020204030204" pitchFamily="34" charset="0"/>
              </a:rPr>
              <a:t>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b="1">
                <a:solidFill>
                  <a:srgbClr val="2F5496"/>
                </a:solidFill>
                <a:effectLst/>
                <a:latin typeface="Cambria" panose="02040503050406030204" pitchFamily="18" charset="0"/>
                <a:ea typeface="Times New Roman" panose="02020603050405020304" pitchFamily="18" charset="0"/>
                <a:cs typeface="Calibri Light" panose="020F0302020204030204" pitchFamily="34" charset="0"/>
              </a:rPr>
              <a:t>Förankring av beslut</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Samtliga representanter i de olika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800">
                <a:effectLst/>
                <a:latin typeface="Cambria" panose="02040503050406030204" pitchFamily="18" charset="0"/>
                <a:ea typeface="Times New Roman" panose="02020603050405020304" pitchFamily="18" charset="0"/>
                <a:cs typeface="Times New Roman" panose="02020603050405020304" pitchFamily="18" charset="0"/>
              </a:rPr>
              <a:t> har ansvar att förankra frågor i egen verksamhet och vara informationsbärare till och från vårdsamverkansarenan. Utifrån behov och frågeställning kan temagrupper alternativt arbetsgrupper bildas under kortare tid med ett konkret uppdrag. </a:t>
            </a:r>
          </a:p>
          <a:p>
            <a:pPr>
              <a:lnSpc>
                <a:spcPct val="115000"/>
              </a:lnSpc>
            </a:pPr>
            <a:r>
              <a:rPr lang="sv-SE" sz="1800">
                <a:solidFill>
                  <a:srgbClr val="000000"/>
                </a:solidFill>
                <a:effectLst/>
                <a:latin typeface="Cambria" panose="02040503050406030204" pitchFamily="18" charset="0"/>
                <a:ea typeface="Times New Roman" panose="02020603050405020304" pitchFamily="18" charset="0"/>
                <a:cs typeface="Calibri Light" panose="020F0302020204030204" pitchFamily="34" charset="0"/>
              </a:rPr>
              <a:t>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För att säkerställa förankring av ställningstaganden och överenskommelser inom styrgruppen, </a:t>
            </a:r>
            <a:r>
              <a:rPr lang="sv-SE" sz="1800" err="1">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8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 och de lokala vårdsamverkansgrupperna åtar sig varje huvudman att driva processer och det utvecklingsarbeten som överenskommits inom egen organisationsstruktur.</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endParaRPr lang="sv-SE"/>
          </a:p>
          <a:p>
            <a:pPr>
              <a:lnSpc>
                <a:spcPct val="115000"/>
              </a:lnSpc>
              <a:spcAft>
                <a:spcPts val="600"/>
              </a:spcAft>
            </a:pPr>
            <a:r>
              <a:rPr lang="sv-SE" sz="1800" b="1">
                <a:solidFill>
                  <a:srgbClr val="2F5496"/>
                </a:solidFill>
                <a:effectLst/>
                <a:latin typeface="Cambria" panose="02040503050406030204" pitchFamily="18" charset="0"/>
                <a:ea typeface="Times New Roman" panose="02020603050405020304" pitchFamily="18" charset="0"/>
                <a:cs typeface="Times New Roman" panose="02020603050405020304" pitchFamily="18" charset="0"/>
              </a:rPr>
              <a:t>Kommunikationsvägar för Vårdsamverkan Fyrbodal</a:t>
            </a:r>
          </a:p>
          <a:p>
            <a:pPr>
              <a:lnSpc>
                <a:spcPct val="115000"/>
              </a:lnSpc>
              <a:spcAft>
                <a:spcPts val="600"/>
              </a:spcAft>
            </a:pP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spcAft>
                <a:spcPts val="600"/>
              </a:spcAft>
              <a:buFont typeface="Symbol" panose="05050102010706020507" pitchFamily="18" charset="2"/>
              <a:buChar char=""/>
              <a:tabLst>
                <a:tab pos="457200" algn="l"/>
              </a:tabLst>
            </a:pPr>
            <a:r>
              <a:rPr lang="sv-SE" sz="1800" err="1">
                <a:effectLst/>
                <a:latin typeface="Cambria" panose="02040503050406030204" pitchFamily="18" charset="0"/>
                <a:ea typeface="Times New Roman" panose="02020603050405020304" pitchFamily="18" charset="0"/>
                <a:cs typeface="Times New Roman" panose="02020603050405020304" pitchFamily="18" charset="0"/>
              </a:rPr>
              <a:t>Mötesforum</a:t>
            </a:r>
            <a:r>
              <a:rPr lang="sv-SE" sz="1800">
                <a:effectLst/>
                <a:latin typeface="Cambria" panose="02040503050406030204" pitchFamily="18" charset="0"/>
                <a:ea typeface="Times New Roman" panose="02020603050405020304" pitchFamily="18" charset="0"/>
                <a:cs typeface="Times New Roman" panose="02020603050405020304" pitchFamily="18" charset="0"/>
              </a:rPr>
              <a:t> på lokal och delregional nivå inom Vårdsamverkan Fyrbodal</a:t>
            </a:r>
          </a:p>
          <a:p>
            <a:pPr marL="342900" lvl="0" indent="-342900">
              <a:lnSpc>
                <a:spcPct val="115000"/>
              </a:lnSpc>
              <a:spcAft>
                <a:spcPts val="600"/>
              </a:spcAft>
              <a:buFont typeface="Symbol" panose="05050102010706020507" pitchFamily="18" charset="2"/>
              <a:buChar char=""/>
              <a:tabLst>
                <a:tab pos="457200" algn="l"/>
              </a:tabLst>
            </a:pPr>
            <a:r>
              <a:rPr lang="sv-SE" sz="1800">
                <a:effectLst/>
                <a:latin typeface="Cambria" panose="02040503050406030204" pitchFamily="18" charset="0"/>
                <a:ea typeface="Times New Roman" panose="02020603050405020304" pitchFamily="18" charset="0"/>
                <a:cs typeface="Times New Roman" panose="02020603050405020304" pitchFamily="18" charset="0"/>
              </a:rPr>
              <a:t>Vårdsamverkan Fyrbodals hemsida</a:t>
            </a:r>
          </a:p>
          <a:p>
            <a:pPr marL="342900" lvl="0" indent="-342900">
              <a:lnSpc>
                <a:spcPct val="115000"/>
              </a:lnSpc>
              <a:spcAft>
                <a:spcPts val="600"/>
              </a:spcAft>
              <a:buFont typeface="Symbol" panose="05050102010706020507" pitchFamily="18" charset="2"/>
              <a:buChar char=""/>
              <a:tabLst>
                <a:tab pos="457200" algn="l"/>
              </a:tabLst>
            </a:pPr>
            <a:r>
              <a:rPr lang="sv-SE" sz="1800">
                <a:effectLst/>
                <a:latin typeface="Cambria" panose="02040503050406030204" pitchFamily="18" charset="0"/>
                <a:ea typeface="Times New Roman" panose="02020603050405020304" pitchFamily="18" charset="0"/>
                <a:cs typeface="Times New Roman" panose="02020603050405020304" pitchFamily="18" charset="0"/>
              </a:rPr>
              <a:t>Kommunikation mellan styrgrupp och delregionalt politiskt samråd sker via gemensamma möten en till två gånger per termin</a:t>
            </a:r>
          </a:p>
          <a:p>
            <a:pPr marL="342900" lvl="0" indent="-342900">
              <a:lnSpc>
                <a:spcPct val="115000"/>
              </a:lnSpc>
              <a:buFont typeface="Symbol" panose="05050102010706020507" pitchFamily="18" charset="2"/>
              <a:buChar char=""/>
              <a:tabLst>
                <a:tab pos="457200" algn="l"/>
              </a:tabLst>
            </a:pPr>
            <a:r>
              <a:rPr lang="sv-SE" sz="1800">
                <a:effectLst/>
                <a:latin typeface="Cambria" panose="02040503050406030204" pitchFamily="18" charset="0"/>
                <a:ea typeface="Times New Roman" panose="02020603050405020304" pitchFamily="18" charset="0"/>
                <a:cs typeface="Times New Roman" panose="02020603050405020304" pitchFamily="18" charset="0"/>
              </a:rPr>
              <a:t>Ordförande och vice ordförande i de lokala vårdsamverkansgrupperna träffas tillsammans med delregionalt politiskt samråd, styrgruppen, ordförande och vice ordförande för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800">
                <a:effectLst/>
                <a:latin typeface="Cambria" panose="02040503050406030204" pitchFamily="18" charset="0"/>
                <a:ea typeface="Times New Roman" panose="02020603050405020304" pitchFamily="18" charset="0"/>
                <a:cs typeface="Times New Roman" panose="02020603050405020304" pitchFamily="18" charset="0"/>
              </a:rPr>
              <a:t> en gång per år</a:t>
            </a:r>
          </a:p>
          <a:p>
            <a:pPr marL="342900" lvl="0" indent="-342900">
              <a:lnSpc>
                <a:spcPct val="115000"/>
              </a:lnSpc>
              <a:spcAft>
                <a:spcPts val="600"/>
              </a:spcAft>
              <a:buFont typeface="Symbol" panose="05050102010706020507" pitchFamily="18" charset="2"/>
              <a:buChar char=""/>
              <a:tabLst>
                <a:tab pos="457200" algn="l"/>
              </a:tabLst>
            </a:pPr>
            <a:r>
              <a:rPr lang="sv-SE" sz="1800">
                <a:effectLst/>
                <a:latin typeface="Cambria" panose="02040503050406030204" pitchFamily="18" charset="0"/>
                <a:ea typeface="Times New Roman" panose="02020603050405020304" pitchFamily="18" charset="0"/>
                <a:cs typeface="Times New Roman" panose="02020603050405020304" pitchFamily="18" charset="0"/>
              </a:rPr>
              <a:t>Styrgruppens årsrapport publiceras på Vårdsamverkan Fyrbodals hemsida</a:t>
            </a:r>
          </a:p>
          <a:p>
            <a:endParaRPr lang="sv-SE"/>
          </a:p>
        </p:txBody>
      </p:sp>
      <p:sp>
        <p:nvSpPr>
          <p:cNvPr id="4" name="Platshållare för bildnummer 3"/>
          <p:cNvSpPr>
            <a:spLocks noGrp="1"/>
          </p:cNvSpPr>
          <p:nvPr>
            <p:ph type="sldNum" sz="quarter" idx="5"/>
          </p:nvPr>
        </p:nvSpPr>
        <p:spPr/>
        <p:txBody>
          <a:bodyPr/>
          <a:lstStyle/>
          <a:p>
            <a:fld id="{B5286AB1-6D9F-473E-9857-547DB3AD1DC3}" type="slidenum">
              <a:rPr lang="sv-SE" smtClean="0"/>
              <a:t>13</a:t>
            </a:fld>
            <a:endParaRPr lang="sv-SE"/>
          </a:p>
        </p:txBody>
      </p:sp>
    </p:spTree>
    <p:extLst>
      <p:ext uri="{BB962C8B-B14F-4D97-AF65-F5344CB8AC3E}">
        <p14:creationId xmlns:p14="http://schemas.microsoft.com/office/powerpoint/2010/main" val="9653687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E03566-ED78-4F5B-8209-072A42C390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76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E03566-ED78-4F5B-8209-072A42C390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52507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B52BF9-4C4E-4BBF-8BD0-C2764C65709E}"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012554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Utvecklingsprocesserna behövs eftersom styrdokumenten ofta är allmänt formulerade vilket kan leda till olika tolkningar och behöver därför konkretiseras och förtydligas. I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800">
                <a:effectLst/>
                <a:latin typeface="Cambria" panose="02040503050406030204" pitchFamily="18" charset="0"/>
                <a:ea typeface="Times New Roman" panose="02020603050405020304" pitchFamily="18" charset="0"/>
                <a:cs typeface="Times New Roman" panose="02020603050405020304" pitchFamily="18" charset="0"/>
              </a:rPr>
              <a:t> lyfts utvecklingsprocesserna med huvudsakligt syfte att göra gemensamma tolkningar utifrån dialog där vi möts i ett personcentrerat arbetssätt och kompromissar med utgångspunkt att göra det som blir bäst för de vi är till för.</a:t>
            </a:r>
          </a:p>
          <a:p>
            <a:endParaRPr lang="sv-SE"/>
          </a:p>
          <a:p>
            <a:r>
              <a:rPr lang="sv-SE"/>
              <a:t>Utvecklingsprocesser</a:t>
            </a:r>
          </a:p>
          <a:p>
            <a:r>
              <a:rPr lang="sv-SE"/>
              <a:t>Det finns ledande och styrande dokument både på nationell och regional nivå framtagna för att reglera och främja samverkan. Exempel är Hälso- och sjukvårdsavtalet i Västra Götaland, Färdplan – länsgemensam strategi för god och nära vård och Samverkan för barns och ungas hälsa. Utvecklingsprocessernas huvudsakliga syfte är att öka kunskap och efterlevnad av dessa styrande och ledande dokument och överenskommelser samt att skapa samsyn kring tolkningen av innehållet.</a:t>
            </a:r>
          </a:p>
          <a:p>
            <a:endParaRPr lang="sv-SE"/>
          </a:p>
          <a:p>
            <a:r>
              <a:rPr lang="sv-SE"/>
              <a:t>Avsaknaden av ett aktivt arbete med de styrande och ledande dokumenten kan bli orsak till att samverkansaktörerna inte ger likvärdig vård, stöd eller omsorg och/eller har kvalitetsbrister, problem med arbetsmiljön eller inte uppfyller lagkrav.</a:t>
            </a:r>
          </a:p>
          <a:p>
            <a:r>
              <a:rPr lang="sv-SE"/>
              <a:t>Utvecklingsprocesserna behövs bland annat eftersom lagar och regler som gäller för alla samverkansaktörer och dess anställda ofta är allmänt formulerade och därför behöver konkretiseras inom verksamheterna med utgångspunkt i det specifika uppdraget. I </a:t>
            </a:r>
            <a:r>
              <a:rPr lang="sv-SE" err="1"/>
              <a:t>utvecklingsforumen</a:t>
            </a:r>
            <a:r>
              <a:rPr lang="sv-SE"/>
              <a:t> lyfts utvecklingsprocesserna med huvudsakligt syfte att göra gemensamma tolkningar utifrån dialog där vi möts och kompromissar med utgångspunkt att göra det som blir bäst för de vi är till för.</a:t>
            </a:r>
          </a:p>
          <a:p>
            <a:endParaRPr lang="sv-SE"/>
          </a:p>
          <a:p>
            <a:r>
              <a:rPr lang="sv-SE"/>
              <a:t>Med utvecklingsprocesserna vill vi levandegöra styrdokumenten genom involvering och samtal så att dessa inte blir skrivbordsprodukter. Det är viktigt att medarbetare och chefer involveras och ett sätt är att återkommande diskutera styrdokument i </a:t>
            </a:r>
            <a:r>
              <a:rPr lang="sv-SE" err="1"/>
              <a:t>utvecklingsforumen</a:t>
            </a:r>
            <a:r>
              <a:rPr lang="sv-SE"/>
              <a:t>. Innehållet i styr- och ledningsdokumenten kommer på detta sätt att bli tydligare, enklare att förstå och mer känt. Vi tror att utvecklingsprocesserna kan ge en större samsyn om samverkansuppdraget och en gemensam förståelse för målet med samverkan.</a:t>
            </a: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B52BF9-4C4E-4BBF-8BD0-C2764C65709E}"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6028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EDF21-ED7B-DB4F-8358-B884E0E6C229}"/>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1F4F1D89-A6DB-6946-8901-BC78F5AECDD5}"/>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93974BF1-AC3B-70F8-DB52-A7EEB052D765}"/>
              </a:ext>
            </a:extLst>
          </p:cNvPr>
          <p:cNvSpPr>
            <a:spLocks noGrp="1"/>
          </p:cNvSpPr>
          <p:nvPr>
            <p:ph type="body" idx="1"/>
          </p:nvPr>
        </p:nvSpPr>
        <p:spPr/>
        <p:txBody>
          <a:bodyPr/>
          <a:lstStyle/>
          <a:p>
            <a:pPr indent="540385">
              <a:lnSpc>
                <a:spcPct val="107000"/>
              </a:lnSpc>
              <a:spcAft>
                <a:spcPts val="800"/>
              </a:spcAft>
            </a:pPr>
            <a:r>
              <a:rPr lang="sv-SE" sz="1800" b="1">
                <a:solidFill>
                  <a:srgbClr val="2F5496"/>
                </a:solidFill>
                <a:effectLst/>
                <a:latin typeface="Cambria" panose="02040503050406030204" pitchFamily="18" charset="0"/>
                <a:ea typeface="Times New Roman" panose="02020603050405020304" pitchFamily="18" charset="0"/>
                <a:cs typeface="Times New Roman" panose="02020603050405020304" pitchFamily="18" charset="0"/>
              </a:rPr>
              <a:t>Delregionalt politiskt samråd</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540385">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marL="540385">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Delregionalt politiskt samråd bildades 2011 och består av samverkansparternas politiska representanter. </a:t>
            </a:r>
          </a:p>
          <a:p>
            <a:pPr marL="540385">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marL="540385">
              <a:lnSpc>
                <a:spcPct val="115000"/>
              </a:lnSpc>
            </a:pPr>
            <a:r>
              <a:rPr lang="sv-SE" sz="1800" b="1" i="1">
                <a:effectLst/>
                <a:latin typeface="Cambria" panose="02040503050406030204" pitchFamily="18" charset="0"/>
                <a:ea typeface="Times New Roman" panose="02020603050405020304" pitchFamily="18" charset="0"/>
                <a:cs typeface="Times New Roman" panose="02020603050405020304" pitchFamily="18" charset="0"/>
              </a:rPr>
              <a:t>Uppdrag</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Tar fram vision och strategisk inriktning för Vårdsamverkan Fyrbodal</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Delregionalt politiskt samråd kan ge uppdrag till Styrgruppen</a:t>
            </a:r>
          </a:p>
          <a:p>
            <a:pPr marL="540385">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marL="540385">
              <a:lnSpc>
                <a:spcPct val="115000"/>
              </a:lnSpc>
            </a:pPr>
            <a:r>
              <a:rPr lang="sv-SE" sz="1800" b="1" i="1">
                <a:effectLst/>
                <a:latin typeface="Cambria" panose="02040503050406030204" pitchFamily="18" charset="0"/>
                <a:ea typeface="Times New Roman" panose="02020603050405020304" pitchFamily="18" charset="0"/>
                <a:cs typeface="Times New Roman" panose="02020603050405020304" pitchFamily="18" charset="0"/>
              </a:rPr>
              <a:t>Representation</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Per kommun vald politisk representant eller utsedd ersättare</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Presidiet för delregional nämnd norra eller utsedd ersättare</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Presidiet styrelsen för Regionhälsan</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Presidiet styrelsen för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Närhälsan</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Presidiet styrelsen för NU-sjukvården</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Presidiet styrelsen för Habilitering &amp; Hälsa</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Presidiet för Tandvårdsstyrelsen</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Tjänsteperson för delregional nämnd norra</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Tjänsteperson för Fyrbodals kommunalförbund</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Styrgruppens arbetsutskott deltar också på delregionalt politiskt samråd </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Delregionalt politiskt samråd utser ordförande och vice ordförande för två år i taget </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Ordförandeskapet och vice ordförandeskapet alternerar mellan kommun och Västra Götalandsregionen</a:t>
            </a:r>
          </a:p>
          <a:p>
            <a:pPr marL="540385">
              <a:spcAft>
                <a:spcPts val="220"/>
              </a:spcAft>
            </a:pPr>
            <a:r>
              <a:rPr lang="sv-SE" sz="1800">
                <a:solidFill>
                  <a:srgbClr val="000000"/>
                </a:solidFill>
                <a:effectLst/>
                <a:latin typeface="Times New Roman" panose="02020603050405020304" pitchFamily="18" charset="0"/>
                <a:ea typeface="Calibri" panose="020F0502020204030204" pitchFamily="34" charset="0"/>
              </a:rPr>
              <a:t> </a:t>
            </a:r>
          </a:p>
          <a:p>
            <a:pPr marL="540385">
              <a:lnSpc>
                <a:spcPct val="115000"/>
              </a:lnSpc>
            </a:pPr>
            <a:r>
              <a:rPr lang="sv-SE" sz="1800" b="1" i="1">
                <a:effectLst/>
                <a:latin typeface="Cambria" panose="02040503050406030204" pitchFamily="18" charset="0"/>
                <a:ea typeface="Times New Roman" panose="02020603050405020304" pitchFamily="18" charset="0"/>
                <a:cs typeface="Times New Roman" panose="02020603050405020304" pitchFamily="18" charset="0"/>
              </a:rPr>
              <a:t>Kommunikation och förankring</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Parternas representanter har ansvar för att den politiska viljeinriktningen blir känd och får genomslag i huvudmännens uppdrag</a:t>
            </a:r>
          </a:p>
          <a:p>
            <a:pPr marL="540385">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marL="540385">
              <a:lnSpc>
                <a:spcPct val="115000"/>
              </a:lnSpc>
            </a:pPr>
            <a:r>
              <a:rPr lang="sv-SE" sz="1800" b="1" i="1">
                <a:effectLst/>
                <a:latin typeface="Cambria" panose="02040503050406030204" pitchFamily="18" charset="0"/>
                <a:ea typeface="Times New Roman" panose="02020603050405020304" pitchFamily="18" charset="0"/>
                <a:cs typeface="Times New Roman" panose="02020603050405020304" pitchFamily="18" charset="0"/>
              </a:rPr>
              <a:t>Uppföljning</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Uppföljning och dialog kring uppdragen ska ske i delregionalt politiskt samråd</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Ordförande och vice ordförande i de lokala vårdsamverkansgrupperna träffas tillsammans med delregionalt politiskt samråd, styrgruppen, ordförande och vice ordförande för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800">
                <a:effectLst/>
                <a:latin typeface="Cambria" panose="02040503050406030204" pitchFamily="18" charset="0"/>
                <a:ea typeface="Times New Roman" panose="02020603050405020304" pitchFamily="18" charset="0"/>
                <a:cs typeface="Times New Roman" panose="02020603050405020304" pitchFamily="18" charset="0"/>
              </a:rPr>
              <a:t> en gång per år</a:t>
            </a:r>
          </a:p>
          <a:p>
            <a:pPr marL="540385">
              <a:lnSpc>
                <a:spcPct val="115000"/>
              </a:lnSpc>
            </a:pPr>
            <a:r>
              <a:rPr lang="sv-SE" sz="1800" b="1">
                <a:effectLst/>
                <a:latin typeface="Cambria" panose="02040503050406030204" pitchFamily="18" charset="0"/>
                <a:ea typeface="Times New Roman" panose="02020603050405020304" pitchFamily="18" charset="0"/>
                <a:cs typeface="Times New Roman" panose="02020603050405020304" pitchFamily="18" charset="0"/>
              </a:rPr>
              <a:t>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540385">
              <a:lnSpc>
                <a:spcPct val="115000"/>
              </a:lnSpc>
            </a:pPr>
            <a:r>
              <a:rPr lang="sv-SE" sz="1800" b="1">
                <a:effectLst/>
                <a:latin typeface="Cambria" panose="02040503050406030204" pitchFamily="18" charset="0"/>
                <a:ea typeface="Times New Roman" panose="02020603050405020304" pitchFamily="18" charset="0"/>
                <a:cs typeface="Times New Roman" panose="02020603050405020304" pitchFamily="18" charset="0"/>
              </a:rPr>
              <a:t>Presidium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540385">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Presidiet består av det delregionala politiska samrådets ordförande och vice </a:t>
            </a:r>
          </a:p>
          <a:p>
            <a:pPr marL="540385">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ordförande vilka bereder ärenden till det delregionala politiska samrådet.</a:t>
            </a:r>
          </a:p>
          <a:p>
            <a:endParaRPr lang="sv-SE"/>
          </a:p>
        </p:txBody>
      </p:sp>
      <p:sp>
        <p:nvSpPr>
          <p:cNvPr id="4" name="Platshållare för bildnummer 3">
            <a:extLst>
              <a:ext uri="{FF2B5EF4-FFF2-40B4-BE49-F238E27FC236}">
                <a16:creationId xmlns:a16="http://schemas.microsoft.com/office/drawing/2014/main" id="{7594A75A-9A00-8545-A27D-FBBF9F2826B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23797A-3DDC-464F-BE8B-404D42BB2E85}"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95835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15000"/>
              </a:lnSpc>
            </a:pPr>
            <a:r>
              <a:rPr lang="sv-SE" sz="1800" b="1">
                <a:solidFill>
                  <a:srgbClr val="2F5496"/>
                </a:solidFill>
                <a:effectLst/>
                <a:latin typeface="Cambria" panose="02040503050406030204" pitchFamily="18" charset="0"/>
                <a:ea typeface="Times New Roman" panose="02020603050405020304" pitchFamily="18" charset="0"/>
                <a:cs typeface="Times New Roman" panose="02020603050405020304" pitchFamily="18" charset="0"/>
              </a:rPr>
              <a:t>Beredning av ärenden och beslutsprocess </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algn="just">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Samverkanskrav, problem, frågeställningar eller dilemman som rör samverkan som inte kan eller inte bör omhändertas i de lokala vårdsamverkansgrupperna kan tas upp i aktuellt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a:t>
            </a:r>
            <a:r>
              <a:rPr lang="sv-SE" sz="1800">
                <a:effectLst/>
                <a:latin typeface="Cambria" panose="02040503050406030204" pitchFamily="18" charset="0"/>
                <a:ea typeface="Times New Roman" panose="02020603050405020304" pitchFamily="18" charset="0"/>
                <a:cs typeface="Times New Roman" panose="02020603050405020304" pitchFamily="18" charset="0"/>
              </a:rPr>
              <a:t>. Ärendegången är att styrgruppen tar vidare frågan eller problemet till mest lämpat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a:t>
            </a: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800">
                <a:effectLst/>
                <a:latin typeface="Cambria" panose="02040503050406030204" pitchFamily="18" charset="0"/>
                <a:ea typeface="Times New Roman" panose="02020603050405020304" pitchFamily="18" charset="0"/>
                <a:cs typeface="Times New Roman" panose="02020603050405020304" pitchFamily="18" charset="0"/>
              </a:rPr>
              <a:t> kan variera i antal representanter och sammansättning beroende på vilka ärenden, uppdrag eller frågeställningar som aktualiseras. Kommunal och regional primärvård samt specialistvård ska dock vara representerade i samtliga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a:t>
            </a: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algn="just">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algn="just">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Samtliga uppdrag till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800">
                <a:effectLst/>
                <a:latin typeface="Cambria" panose="02040503050406030204" pitchFamily="18" charset="0"/>
                <a:ea typeface="Times New Roman" panose="02020603050405020304" pitchFamily="18" charset="0"/>
                <a:cs typeface="Times New Roman" panose="02020603050405020304" pitchFamily="18" charset="0"/>
              </a:rPr>
              <a:t> ges av styrgruppen och de ska vara tydliga och tidsbestämda. I uppdragen för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800">
                <a:effectLst/>
                <a:latin typeface="Cambria" panose="02040503050406030204" pitchFamily="18" charset="0"/>
                <a:ea typeface="Times New Roman" panose="02020603050405020304" pitchFamily="18" charset="0"/>
                <a:cs typeface="Times New Roman" panose="02020603050405020304" pitchFamily="18" charset="0"/>
              </a:rPr>
              <a:t> ingår återrapportering till styrgruppen och att ta fram förslag till plan för resultatspridning, eventuell implementering och uppföljning. Ett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a:t>
            </a:r>
            <a:r>
              <a:rPr lang="sv-SE" sz="1800">
                <a:effectLst/>
                <a:latin typeface="Cambria" panose="02040503050406030204" pitchFamily="18" charset="0"/>
                <a:ea typeface="Times New Roman" panose="02020603050405020304" pitchFamily="18" charset="0"/>
                <a:cs typeface="Times New Roman" panose="02020603050405020304" pitchFamily="18" charset="0"/>
              </a:rPr>
              <a:t> kan ha brukarmedverkan där det är möjligt. Styrgruppen och respektive huvudman ansvarar för vidare hantering av resultatet.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Uvecklingsforumens</a:t>
            </a:r>
            <a:r>
              <a:rPr lang="sv-SE" sz="1800">
                <a:effectLst/>
                <a:latin typeface="Cambria" panose="02040503050406030204" pitchFamily="18" charset="0"/>
                <a:ea typeface="Times New Roman" panose="02020603050405020304" pitchFamily="18" charset="0"/>
                <a:cs typeface="Times New Roman" panose="02020603050405020304" pitchFamily="18" charset="0"/>
              </a:rPr>
              <a:t> minnesanteckningar mejlas till Samverkanskontoret för diarieföring och publicering på Vårdsamverkan Fyrbodals hemsida. </a:t>
            </a:r>
          </a:p>
          <a:p>
            <a:pPr algn="just">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algn="just">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Processledare och utvecklingsledare på Samverkanskontoret finns som stöd inom samtliga grupperingar. På Vårdsamverkan Fyrbodals hemsida finns samtliga minnesanteckningar, protokoll, namngivna representanter i de olika grupperna, uppdragsbeskrivningar, aktivitetsplaner, mallar med mera samlat. Samverkanskontoret stöttar styrgruppen genom att bland annat ansvara för organisering och administrering i beredningen av ärendena. </a:t>
            </a: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23797A-3DDC-464F-BE8B-404D42BB2E85}"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8052520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indent="828040">
              <a:lnSpc>
                <a:spcPct val="115000"/>
              </a:lnSpc>
            </a:pPr>
            <a:r>
              <a:rPr lang="sv-SE" sz="1400" b="1" err="1">
                <a:solidFill>
                  <a:srgbClr val="2F5496"/>
                </a:solidFill>
                <a:effectLst/>
                <a:latin typeface="Cambria" panose="02040503050406030204" pitchFamily="18" charset="0"/>
                <a:ea typeface="Times New Roman" panose="02020603050405020304" pitchFamily="18" charset="0"/>
                <a:cs typeface="Times New Roman" panose="02020603050405020304" pitchFamily="18" charset="0"/>
              </a:rPr>
              <a:t>Utvecklingsforum</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900430">
              <a:lnSpc>
                <a:spcPct val="115000"/>
              </a:lnSpc>
            </a:pPr>
            <a:r>
              <a:rPr lang="sv-SE" sz="1200">
                <a:effectLst/>
                <a:latin typeface="Cambria" panose="02040503050406030204" pitchFamily="18" charset="0"/>
                <a:ea typeface="Times New Roman" panose="02020603050405020304" pitchFamily="18" charset="0"/>
                <a:cs typeface="Times New Roman" panose="02020603050405020304" pitchFamily="18" charset="0"/>
              </a:rPr>
              <a:t> </a:t>
            </a:r>
          </a:p>
          <a:p>
            <a:pPr marL="900430">
              <a:lnSpc>
                <a:spcPct val="115000"/>
              </a:lnSpc>
            </a:pPr>
            <a:r>
              <a:rPr lang="sv-SE" sz="1200">
                <a:effectLst/>
                <a:latin typeface="Cambria" panose="02040503050406030204" pitchFamily="18" charset="0"/>
                <a:ea typeface="Times New Roman" panose="02020603050405020304" pitchFamily="18" charset="0"/>
                <a:cs typeface="Times New Roman" panose="02020603050405020304" pitchFamily="18" charset="0"/>
              </a:rPr>
              <a:t>För att på ett effektivt sätt kraftsamla kring olika ämnesområden, skapa spetskompetens och framåtdriv har Vårdsamverkan Fyrbodal tre </a:t>
            </a:r>
            <a:r>
              <a:rPr lang="sv-SE" sz="1200" err="1">
                <a:effectLst/>
                <a:latin typeface="Cambria" panose="02040503050406030204" pitchFamily="18" charset="0"/>
                <a:ea typeface="Times New Roman" panose="02020603050405020304" pitchFamily="18" charset="0"/>
                <a:cs typeface="Times New Roman" panose="02020603050405020304" pitchFamily="18" charset="0"/>
              </a:rPr>
              <a:t>utvecklingsforum</a:t>
            </a:r>
            <a:r>
              <a:rPr lang="sv-SE" sz="1200">
                <a:effectLst/>
                <a:latin typeface="Cambria" panose="02040503050406030204" pitchFamily="18" charset="0"/>
                <a:ea typeface="Times New Roman" panose="02020603050405020304" pitchFamily="18" charset="0"/>
                <a:cs typeface="Times New Roman" panose="02020603050405020304" pitchFamily="18" charset="0"/>
              </a:rPr>
              <a:t>; Barn och unga, Vuxna och Äldre.</a:t>
            </a:r>
          </a:p>
          <a:p>
            <a:pPr marL="900430">
              <a:lnSpc>
                <a:spcPct val="115000"/>
              </a:lnSpc>
            </a:pPr>
            <a:r>
              <a:rPr lang="sv-SE" sz="1200">
                <a:effectLst/>
                <a:latin typeface="Cambria" panose="02040503050406030204" pitchFamily="18" charset="0"/>
                <a:ea typeface="Times New Roman" panose="02020603050405020304" pitchFamily="18" charset="0"/>
                <a:cs typeface="Times New Roman" panose="02020603050405020304" pitchFamily="18" charset="0"/>
              </a:rPr>
              <a:t> </a:t>
            </a:r>
          </a:p>
          <a:p>
            <a:pPr marL="900430">
              <a:lnSpc>
                <a:spcPct val="115000"/>
              </a:lnSpc>
            </a:pPr>
            <a:r>
              <a:rPr lang="sv-SE" sz="1200" b="1" i="1">
                <a:effectLst/>
                <a:latin typeface="Cambria" panose="02040503050406030204" pitchFamily="18" charset="0"/>
                <a:ea typeface="Times New Roman" panose="02020603050405020304" pitchFamily="18" charset="0"/>
                <a:cs typeface="Times New Roman" panose="02020603050405020304" pitchFamily="18" charset="0"/>
              </a:rPr>
              <a:t> Uppdrag</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tabLst>
                <a:tab pos="457200" algn="l"/>
              </a:tabLst>
            </a:pPr>
            <a:r>
              <a:rPr lang="sv-SE" sz="12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200">
                <a:effectLst/>
                <a:latin typeface="Cambria" panose="02040503050406030204" pitchFamily="18" charset="0"/>
                <a:ea typeface="Times New Roman" panose="02020603050405020304" pitchFamily="18" charset="0"/>
                <a:cs typeface="Times New Roman" panose="02020603050405020304" pitchFamily="18" charset="0"/>
              </a:rPr>
              <a:t> identifierar förbättringsområden och bereder förslag på åtgärder till aktivitetslistan i Samverkansplan för Vårdsamverkan Fyrbodal 2024-2025</a:t>
            </a:r>
          </a:p>
          <a:p>
            <a:pPr marL="342900" lvl="0" indent="-342900">
              <a:lnSpc>
                <a:spcPct val="115000"/>
              </a:lnSpc>
              <a:buFont typeface="Symbol" panose="05050102010706020507" pitchFamily="18" charset="2"/>
              <a:buChar char=""/>
              <a:tabLst>
                <a:tab pos="457200" algn="l"/>
              </a:tabLst>
            </a:pPr>
            <a:r>
              <a:rPr lang="sv-SE" sz="1200">
                <a:effectLst/>
                <a:latin typeface="Cambria" panose="02040503050406030204" pitchFamily="18" charset="0"/>
                <a:ea typeface="Times New Roman" panose="02020603050405020304" pitchFamily="18" charset="0"/>
                <a:cs typeface="Times New Roman" panose="02020603050405020304" pitchFamily="18" charset="0"/>
              </a:rPr>
              <a:t>Aktivitetslistan i samverkansplanen, antagen av styrgruppen, utgör grunden för </a:t>
            </a:r>
            <a:r>
              <a:rPr lang="sv-SE" sz="1200" err="1">
                <a:effectLst/>
                <a:latin typeface="Cambria" panose="02040503050406030204" pitchFamily="18" charset="0"/>
                <a:ea typeface="Times New Roman" panose="02020603050405020304" pitchFamily="18" charset="0"/>
                <a:cs typeface="Times New Roman" panose="02020603050405020304" pitchFamily="18" charset="0"/>
              </a:rPr>
              <a:t>utvecklingsforumens</a:t>
            </a:r>
            <a:r>
              <a:rPr lang="sv-SE" sz="1200">
                <a:effectLst/>
                <a:latin typeface="Cambria" panose="02040503050406030204" pitchFamily="18" charset="0"/>
                <a:ea typeface="Times New Roman" panose="02020603050405020304" pitchFamily="18" charset="0"/>
                <a:cs typeface="Times New Roman" panose="02020603050405020304" pitchFamily="18" charset="0"/>
              </a:rPr>
              <a:t> arbete</a:t>
            </a:r>
          </a:p>
          <a:p>
            <a:pPr marL="342900" lvl="0" indent="-342900">
              <a:lnSpc>
                <a:spcPct val="115000"/>
              </a:lnSpc>
              <a:buFont typeface="Symbol" panose="05050102010706020507" pitchFamily="18" charset="2"/>
              <a:buChar char=""/>
              <a:tabLst>
                <a:tab pos="457200" algn="l"/>
              </a:tabLst>
            </a:pPr>
            <a:r>
              <a:rPr lang="sv-SE" sz="1200">
                <a:effectLst/>
                <a:latin typeface="Cambria" panose="02040503050406030204" pitchFamily="18" charset="0"/>
                <a:ea typeface="Times New Roman" panose="02020603050405020304" pitchFamily="18" charset="0"/>
                <a:cs typeface="Times New Roman" panose="02020603050405020304" pitchFamily="18" charset="0"/>
              </a:rPr>
              <a:t>Nya uppdrag kan ges från styrgruppen till </a:t>
            </a:r>
            <a:r>
              <a:rPr lang="sv-SE" sz="12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200">
                <a:effectLst/>
                <a:latin typeface="Cambria" panose="02040503050406030204" pitchFamily="18" charset="0"/>
                <a:ea typeface="Times New Roman" panose="02020603050405020304" pitchFamily="18" charset="0"/>
                <a:cs typeface="Times New Roman" panose="02020603050405020304" pitchFamily="18" charset="0"/>
              </a:rPr>
              <a:t> under innevarande år</a:t>
            </a:r>
          </a:p>
          <a:p>
            <a:pPr marL="342900" lvl="0" indent="-342900">
              <a:lnSpc>
                <a:spcPct val="115000"/>
              </a:lnSpc>
              <a:buFont typeface="Symbol" panose="05050102010706020507" pitchFamily="18" charset="2"/>
              <a:buChar char=""/>
              <a:tabLst>
                <a:tab pos="457200" algn="l"/>
              </a:tabLst>
            </a:pPr>
            <a:r>
              <a:rPr lang="sv-SE" sz="12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200">
                <a:effectLst/>
                <a:latin typeface="Cambria" panose="02040503050406030204" pitchFamily="18" charset="0"/>
                <a:ea typeface="Times New Roman" panose="02020603050405020304" pitchFamily="18" charset="0"/>
                <a:cs typeface="Times New Roman" panose="02020603050405020304" pitchFamily="18" charset="0"/>
              </a:rPr>
              <a:t> har fullt mandat inom uppdragen från styrgruppen</a:t>
            </a:r>
          </a:p>
          <a:p>
            <a:pPr marL="900430">
              <a:lnSpc>
                <a:spcPct val="115000"/>
              </a:lnSpc>
            </a:pPr>
            <a:r>
              <a:rPr lang="sv-SE" sz="1200">
                <a:effectLst/>
                <a:latin typeface="Cambria" panose="02040503050406030204" pitchFamily="18" charset="0"/>
                <a:ea typeface="Times New Roman" panose="02020603050405020304" pitchFamily="18" charset="0"/>
                <a:cs typeface="Times New Roman" panose="02020603050405020304" pitchFamily="18" charset="0"/>
              </a:rPr>
              <a:t> </a:t>
            </a:r>
          </a:p>
          <a:p>
            <a:pPr marL="900430">
              <a:lnSpc>
                <a:spcPct val="115000"/>
              </a:lnSpc>
            </a:pPr>
            <a:r>
              <a:rPr lang="sv-SE" sz="1200" b="1" i="1">
                <a:effectLst/>
                <a:latin typeface="Cambria" panose="02040503050406030204" pitchFamily="18" charset="0"/>
                <a:ea typeface="Times New Roman" panose="02020603050405020304" pitchFamily="18" charset="0"/>
                <a:cs typeface="Times New Roman" panose="02020603050405020304" pitchFamily="18" charset="0"/>
              </a:rPr>
              <a:t>Representation</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spcAft>
                <a:spcPts val="220"/>
              </a:spcAft>
              <a:buFont typeface="Symbol" panose="05050102010706020507" pitchFamily="18" charset="2"/>
              <a:buChar char=""/>
            </a:pPr>
            <a:r>
              <a:rPr lang="sv-SE" sz="1200">
                <a:solidFill>
                  <a:srgbClr val="000000"/>
                </a:solidFill>
                <a:effectLst/>
                <a:latin typeface="Cambria" panose="02040503050406030204" pitchFamily="18" charset="0"/>
                <a:ea typeface="Times New Roman" panose="02020603050405020304" pitchFamily="18" charset="0"/>
              </a:rPr>
              <a:t>Ledamöterna i </a:t>
            </a:r>
            <a:r>
              <a:rPr lang="sv-SE" sz="1200" err="1">
                <a:solidFill>
                  <a:srgbClr val="000000"/>
                </a:solidFill>
                <a:effectLst/>
                <a:latin typeface="Cambria" panose="02040503050406030204" pitchFamily="18" charset="0"/>
                <a:ea typeface="Times New Roman" panose="02020603050405020304" pitchFamily="18" charset="0"/>
              </a:rPr>
              <a:t>utvecklingsforumen</a:t>
            </a:r>
            <a:r>
              <a:rPr lang="sv-SE" sz="1200">
                <a:solidFill>
                  <a:srgbClr val="000000"/>
                </a:solidFill>
                <a:effectLst/>
                <a:latin typeface="Cambria" panose="02040503050406030204" pitchFamily="18" charset="0"/>
                <a:ea typeface="Times New Roman" panose="02020603050405020304" pitchFamily="18" charset="0"/>
              </a:rPr>
              <a:t> utses av styrgruppen</a:t>
            </a:r>
            <a:endParaRPr lang="sv-SE" sz="1400">
              <a:solidFill>
                <a:srgbClr val="000000"/>
              </a:solidFill>
              <a:effectLst/>
              <a:latin typeface="Times New Roman" panose="02020603050405020304" pitchFamily="18" charset="0"/>
              <a:ea typeface="Calibri" panose="020F0502020204030204" pitchFamily="34" charset="0"/>
            </a:endParaRP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Times New Roman" panose="02020603050405020304" pitchFamily="18" charset="0"/>
              </a:rPr>
              <a:t>Ordförandeskapet roterar vartannat år mellan kommun och region</a:t>
            </a: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Times New Roman" panose="02020603050405020304" pitchFamily="18" charset="0"/>
              </a:rPr>
              <a:t>Representanterna ska ha kompetens utifrån utvecklingsforumets uppdrag</a:t>
            </a: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Times New Roman" panose="02020603050405020304" pitchFamily="18" charset="0"/>
              </a:rPr>
              <a:t>Representanterna får mandat från respektive huvudman</a:t>
            </a: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Times New Roman" panose="02020603050405020304" pitchFamily="18" charset="0"/>
              </a:rPr>
              <a:t>Representanterna kan även vara nyckelpersoner med specifik kunskap</a:t>
            </a: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Times New Roman" panose="02020603050405020304" pitchFamily="18" charset="0"/>
              </a:rPr>
              <a:t>Processtöd från Samverkanskontoret</a:t>
            </a:r>
          </a:p>
          <a:p>
            <a:pPr marL="900430">
              <a:lnSpc>
                <a:spcPct val="115000"/>
              </a:lnSpc>
            </a:pPr>
            <a:r>
              <a:rPr lang="sv-SE" sz="1200">
                <a:effectLst/>
                <a:latin typeface="Cambria" panose="02040503050406030204" pitchFamily="18" charset="0"/>
                <a:ea typeface="Times New Roman" panose="02020603050405020304" pitchFamily="18" charset="0"/>
                <a:cs typeface="Times New Roman" panose="02020603050405020304" pitchFamily="18" charset="0"/>
              </a:rPr>
              <a:t> </a:t>
            </a:r>
          </a:p>
          <a:p>
            <a:pPr marL="900430">
              <a:lnSpc>
                <a:spcPct val="115000"/>
              </a:lnSpc>
            </a:pPr>
            <a:r>
              <a:rPr lang="sv-SE" sz="1200" b="1" i="1">
                <a:effectLst/>
                <a:latin typeface="Cambria" panose="02040503050406030204" pitchFamily="18" charset="0"/>
                <a:ea typeface="Times New Roman" panose="02020603050405020304" pitchFamily="18" charset="0"/>
                <a:cs typeface="Times New Roman" panose="02020603050405020304" pitchFamily="18" charset="0"/>
              </a:rPr>
              <a:t>Kommunikation och förankring</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tabLst>
                <a:tab pos="457200" algn="l"/>
              </a:tabLst>
            </a:pPr>
            <a:r>
              <a:rPr lang="sv-SE" sz="1200">
                <a:effectLst/>
                <a:latin typeface="Cambria" panose="02040503050406030204" pitchFamily="18" charset="0"/>
                <a:ea typeface="Times New Roman" panose="02020603050405020304" pitchFamily="18" charset="0"/>
                <a:cs typeface="Times New Roman" panose="02020603050405020304" pitchFamily="18" charset="0"/>
              </a:rPr>
              <a:t>Ordförande i varje </a:t>
            </a:r>
            <a:r>
              <a:rPr lang="sv-SE" sz="1200" err="1">
                <a:effectLst/>
                <a:latin typeface="Cambria" panose="02040503050406030204" pitchFamily="18" charset="0"/>
                <a:ea typeface="Times New Roman" panose="02020603050405020304" pitchFamily="18" charset="0"/>
                <a:cs typeface="Times New Roman" panose="02020603050405020304" pitchFamily="18" charset="0"/>
              </a:rPr>
              <a:t>utvecklingsforum</a:t>
            </a:r>
            <a:r>
              <a:rPr lang="sv-SE" sz="1200">
                <a:effectLst/>
                <a:latin typeface="Cambria" panose="02040503050406030204" pitchFamily="18" charset="0"/>
                <a:ea typeface="Times New Roman" panose="02020603050405020304" pitchFamily="18" charset="0"/>
                <a:cs typeface="Times New Roman" panose="02020603050405020304" pitchFamily="18" charset="0"/>
              </a:rPr>
              <a:t> ska även vara ledamot i styrgruppen</a:t>
            </a:r>
          </a:p>
          <a:p>
            <a:pPr marL="342900" lvl="0" indent="-342900">
              <a:buFont typeface="Symbol" panose="05050102010706020507" pitchFamily="18" charset="2"/>
              <a:buChar char=""/>
              <a:tabLst>
                <a:tab pos="457200" algn="l"/>
              </a:tabLst>
            </a:pPr>
            <a:r>
              <a:rPr lang="sv-SE" sz="1200">
                <a:solidFill>
                  <a:srgbClr val="000000"/>
                </a:solidFill>
                <a:effectLst/>
                <a:latin typeface="Cambria" panose="02040503050406030204" pitchFamily="18" charset="0"/>
                <a:ea typeface="Calibri" panose="020F0502020204030204" pitchFamily="34" charset="0"/>
              </a:rPr>
              <a:t>Förankra ställningstagande/beslut i den organisation/verksamhet man representerar mellan möten, så att beslut i samförstånd/ överenskommelse om gemensamma arbeten kan fattas</a:t>
            </a:r>
            <a:endParaRPr lang="sv-SE" sz="1400">
              <a:solidFill>
                <a:srgbClr val="000000"/>
              </a:solidFill>
              <a:effectLst/>
              <a:latin typeface="Times New Roman" panose="02020603050405020304" pitchFamily="18" charset="0"/>
              <a:ea typeface="Calibri" panose="020F0502020204030204" pitchFamily="34" charset="0"/>
            </a:endParaRPr>
          </a:p>
          <a:p>
            <a:pPr marL="900430"/>
            <a:r>
              <a:rPr lang="sv-SE" sz="1400" b="1" i="1">
                <a:solidFill>
                  <a:srgbClr val="000000"/>
                </a:solidFill>
                <a:effectLst/>
                <a:latin typeface="Times New Roman" panose="02020603050405020304" pitchFamily="18" charset="0"/>
                <a:ea typeface="Calibri" panose="020F0502020204030204" pitchFamily="34" charset="0"/>
              </a:rPr>
              <a:t> </a:t>
            </a:r>
            <a:endParaRPr lang="sv-SE" sz="1400">
              <a:solidFill>
                <a:srgbClr val="000000"/>
              </a:solidFill>
              <a:effectLst/>
              <a:latin typeface="Times New Roman" panose="02020603050405020304" pitchFamily="18" charset="0"/>
              <a:ea typeface="Calibri" panose="020F0502020204030204" pitchFamily="34" charset="0"/>
            </a:endParaRPr>
          </a:p>
          <a:p>
            <a:pPr marL="900430">
              <a:lnSpc>
                <a:spcPct val="115000"/>
              </a:lnSpc>
            </a:pPr>
            <a:r>
              <a:rPr lang="sv-SE" sz="1200" b="1" i="1">
                <a:effectLst/>
                <a:latin typeface="Cambria" panose="02040503050406030204" pitchFamily="18" charset="0"/>
                <a:ea typeface="Times New Roman" panose="02020603050405020304" pitchFamily="18" charset="0"/>
                <a:cs typeface="Times New Roman" panose="02020603050405020304" pitchFamily="18" charset="0"/>
              </a:rPr>
              <a:t>Uppföljning</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Times New Roman" panose="02020603050405020304" pitchFamily="18" charset="0"/>
              </a:rPr>
              <a:t>Minnesanteckningar förs vid varje möte</a:t>
            </a: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Times New Roman" panose="02020603050405020304" pitchFamily="18" charset="0"/>
              </a:rPr>
              <a:t>Underlag till Vårdsamverkan Fyrbodals årsrapport sammanställs och överlämnas på uppmaning</a:t>
            </a: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Times New Roman" panose="02020603050405020304" pitchFamily="18" charset="0"/>
              </a:rPr>
              <a:t>Ordförande och vice ordförande i de lokala vårdsamverkansgrupperna träffas tillsammans med delregionalt politiskt samråd, styrgruppen, ordförande och vice ordförande för utvecklings forumen en gång per år</a:t>
            </a:r>
          </a:p>
          <a:p>
            <a:pPr marL="900430">
              <a:lnSpc>
                <a:spcPct val="115000"/>
              </a:lnSpc>
            </a:pPr>
            <a:r>
              <a:rPr lang="sv-SE" sz="1200">
                <a:effectLst/>
                <a:latin typeface="Cambria" panose="02040503050406030204" pitchFamily="18" charset="0"/>
                <a:ea typeface="Times New Roman" panose="02020603050405020304" pitchFamily="18" charset="0"/>
                <a:cs typeface="Times New Roman" panose="02020603050405020304" pitchFamily="18" charset="0"/>
              </a:rPr>
              <a:t> </a:t>
            </a:r>
          </a:p>
          <a:p>
            <a:pPr marL="900430">
              <a:lnSpc>
                <a:spcPct val="115000"/>
              </a:lnSpc>
            </a:pPr>
            <a:r>
              <a:rPr lang="sv-SE" sz="1200" b="1">
                <a:effectLst/>
                <a:latin typeface="Cambria" panose="02040503050406030204" pitchFamily="18" charset="0"/>
                <a:ea typeface="Times New Roman" panose="02020603050405020304" pitchFamily="18" charset="0"/>
                <a:cs typeface="Times New Roman" panose="02020603050405020304" pitchFamily="18" charset="0"/>
              </a:rPr>
              <a:t>Beredningsgrupper</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900430">
              <a:lnSpc>
                <a:spcPct val="115000"/>
              </a:lnSpc>
            </a:pPr>
            <a:r>
              <a:rPr lang="sv-SE" sz="1200">
                <a:effectLst/>
                <a:latin typeface="Cambria" panose="02040503050406030204" pitchFamily="18" charset="0"/>
                <a:ea typeface="Times New Roman" panose="02020603050405020304" pitchFamily="18" charset="0"/>
                <a:cs typeface="Times New Roman" panose="02020603050405020304" pitchFamily="18" charset="0"/>
              </a:rPr>
              <a:t>Varje </a:t>
            </a:r>
            <a:r>
              <a:rPr lang="sv-SE" sz="1200" err="1">
                <a:effectLst/>
                <a:latin typeface="Cambria" panose="02040503050406030204" pitchFamily="18" charset="0"/>
                <a:ea typeface="Times New Roman" panose="02020603050405020304" pitchFamily="18" charset="0"/>
                <a:cs typeface="Times New Roman" panose="02020603050405020304" pitchFamily="18" charset="0"/>
              </a:rPr>
              <a:t>utvecklingsforum</a:t>
            </a:r>
            <a:r>
              <a:rPr lang="sv-SE" sz="1200">
                <a:effectLst/>
                <a:latin typeface="Cambria" panose="02040503050406030204" pitchFamily="18" charset="0"/>
                <a:ea typeface="Times New Roman" panose="02020603050405020304" pitchFamily="18" charset="0"/>
                <a:cs typeface="Times New Roman" panose="02020603050405020304" pitchFamily="18" charset="0"/>
              </a:rPr>
              <a:t> har en beredningsgrupp bestående av ordförande och vice ordförande samt processledare från samverkanskontoret.</a:t>
            </a:r>
          </a:p>
          <a:p>
            <a:pPr marL="900430">
              <a:lnSpc>
                <a:spcPct val="115000"/>
              </a:lnSpc>
            </a:pPr>
            <a:r>
              <a:rPr lang="sv-SE" sz="1200" b="1" i="1">
                <a:effectLst/>
                <a:latin typeface="Cambria" panose="02040503050406030204" pitchFamily="18" charset="0"/>
                <a:ea typeface="Times New Roman" panose="02020603050405020304" pitchFamily="18" charset="0"/>
                <a:cs typeface="Times New Roman" panose="02020603050405020304" pitchFamily="18" charset="0"/>
              </a:rPr>
              <a:t> </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900430">
              <a:lnSpc>
                <a:spcPct val="115000"/>
              </a:lnSpc>
            </a:pPr>
            <a:r>
              <a:rPr lang="sv-SE" sz="1200" b="1" i="1">
                <a:effectLst/>
                <a:latin typeface="Cambria" panose="02040503050406030204" pitchFamily="18" charset="0"/>
                <a:ea typeface="Times New Roman" panose="02020603050405020304" pitchFamily="18" charset="0"/>
                <a:cs typeface="Times New Roman" panose="02020603050405020304" pitchFamily="18" charset="0"/>
              </a:rPr>
              <a:t>Uppdrag </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Times New Roman" panose="02020603050405020304" pitchFamily="18" charset="0"/>
              </a:rPr>
              <a:t>Förbereda ärenden och sätta agendan inför möte i </a:t>
            </a:r>
            <a:r>
              <a:rPr lang="sv-SE" sz="1200" err="1">
                <a:effectLst/>
                <a:latin typeface="Cambria" panose="02040503050406030204" pitchFamily="18" charset="0"/>
                <a:ea typeface="Times New Roman" panose="02020603050405020304" pitchFamily="18" charset="0"/>
                <a:cs typeface="Times New Roman" panose="02020603050405020304" pitchFamily="18" charset="0"/>
              </a:rPr>
              <a:t>utvecklingsforum</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Times New Roman" panose="02020603050405020304" pitchFamily="18" charset="0"/>
              </a:rPr>
              <a:t>Ta emot och hantera ärenden och frågor från Västra Götalandsregionen, Fyrbodals kommunalförbund, </a:t>
            </a:r>
            <a:r>
              <a:rPr lang="sv-SE" sz="1200" err="1">
                <a:effectLst/>
                <a:latin typeface="Cambria" panose="02040503050406030204" pitchFamily="18" charset="0"/>
                <a:ea typeface="Times New Roman" panose="02020603050405020304" pitchFamily="18" charset="0"/>
                <a:cs typeface="Times New Roman" panose="02020603050405020304" pitchFamily="18" charset="0"/>
              </a:rPr>
              <a:t>Västkom</a:t>
            </a:r>
            <a:r>
              <a:rPr lang="sv-SE" sz="1200">
                <a:effectLst/>
                <a:latin typeface="Cambria" panose="02040503050406030204" pitchFamily="18" charset="0"/>
                <a:ea typeface="Times New Roman" panose="02020603050405020304" pitchFamily="18" charset="0"/>
                <a:cs typeface="Times New Roman" panose="02020603050405020304" pitchFamily="18" charset="0"/>
              </a:rPr>
              <a:t> och Vårdsamverkan Västra Götaland (VVG)</a:t>
            </a:r>
          </a:p>
          <a:p>
            <a:pPr marL="342900" lvl="0" indent="-342900">
              <a:lnSpc>
                <a:spcPct val="115000"/>
              </a:lnSpc>
              <a:buFont typeface="Symbol" panose="05050102010706020507" pitchFamily="18" charset="2"/>
              <a:buChar char=""/>
            </a:pPr>
            <a:r>
              <a:rPr lang="sv-SE" sz="1200">
                <a:effectLst/>
                <a:latin typeface="Cambria" panose="02040503050406030204" pitchFamily="18" charset="0"/>
                <a:ea typeface="Times New Roman" panose="02020603050405020304" pitchFamily="18" charset="0"/>
                <a:cs typeface="Times New Roman" panose="02020603050405020304" pitchFamily="18" charset="0"/>
              </a:rPr>
              <a:t>Bereda remissvar och andra frågor för styrgrupp</a:t>
            </a:r>
          </a:p>
          <a:p>
            <a:pPr>
              <a:lnSpc>
                <a:spcPct val="107000"/>
              </a:lnSpc>
              <a:spcAft>
                <a:spcPts val="800"/>
              </a:spcAft>
            </a:pPr>
            <a:r>
              <a:rPr lang="sv-SE" sz="1400" b="1">
                <a:solidFill>
                  <a:srgbClr val="2F5496"/>
                </a:solidFill>
                <a:effectLst/>
                <a:latin typeface="Cambria" panose="02040503050406030204" pitchFamily="18" charset="0"/>
                <a:ea typeface="Times New Roman" panose="02020603050405020304" pitchFamily="18" charset="0"/>
                <a:cs typeface="Times New Roman" panose="02020603050405020304" pitchFamily="18" charset="0"/>
              </a:rPr>
              <a:t> </a:t>
            </a:r>
            <a:endParaRPr lang="sv-SE" sz="1200">
              <a:effectLst/>
              <a:latin typeface="Cambria" panose="02040503050406030204" pitchFamily="18"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23797A-3DDC-464F-BE8B-404D42BB2E85}"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440769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Tillsätt en beredningsgrupp…enligt ovan.</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23797A-3DDC-464F-BE8B-404D42BB2E85}"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10246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b="0" i="0">
                <a:solidFill>
                  <a:srgbClr val="494746"/>
                </a:solidFill>
                <a:effectLst/>
                <a:latin typeface="Helvetica" panose="020B0604020202020204" pitchFamily="34" charset="0"/>
              </a:rPr>
              <a:t>I Västra Götaland är både Västra Götalandsregionen och kommunerna ansvariga för hälso- och sjukvården. Det gemensamma ansvaret kräver en väl utvecklad samverkan och förekomsten av regionala avtal/överenskommelser som förtydligar ansvaret mellan de båda huvudmännen.</a:t>
            </a:r>
          </a:p>
          <a:p>
            <a:endParaRPr lang="sv-SE">
              <a:solidFill>
                <a:srgbClr val="494746"/>
              </a:solidFill>
              <a:latin typeface="Helvetica" panose="020B0604020202020204" pitchFamily="34" charset="0"/>
            </a:endParaRPr>
          </a:p>
          <a:p>
            <a:pPr algn="l"/>
            <a:r>
              <a:rPr lang="sv-SE">
                <a:solidFill>
                  <a:srgbClr val="494746"/>
                </a:solidFill>
                <a:latin typeface="Helvetica" panose="020B0604020202020204" pitchFamily="34" charset="0"/>
              </a:rPr>
              <a:t>När en person behöver insatser från både kommun och sjukvård har verksamheterna ett uppdrag att arbeta tillsammans och ge bästa möjliga vård, stöd och omsorg. Samverkan mellan Västra Götalandsregionen och länets kommuner ska utjämna skillnader i hälsa och den enskilde ska få god säker vård, stöd och omsorg.</a:t>
            </a:r>
          </a:p>
          <a:p>
            <a:pPr algn="l"/>
            <a:endParaRPr lang="sv-SE" b="0" i="0">
              <a:solidFill>
                <a:srgbClr val="494746"/>
              </a:solidFill>
              <a:effectLst/>
              <a:latin typeface="PT Serif" panose="020A0603040505020204" pitchFamily="18" charset="0"/>
            </a:endParaRPr>
          </a:p>
          <a:p>
            <a:r>
              <a:rPr lang="sv-SE" b="1" i="0">
                <a:solidFill>
                  <a:srgbClr val="494746"/>
                </a:solidFill>
                <a:effectLst/>
                <a:latin typeface="PT Serif" panose="020A0603040505020204" pitchFamily="18" charset="0"/>
              </a:rPr>
              <a:t>Vårdsamverkan Västra Götaland</a:t>
            </a:r>
          </a:p>
          <a:p>
            <a:r>
              <a:rPr lang="sv-SE" b="0" i="0">
                <a:solidFill>
                  <a:srgbClr val="494746"/>
                </a:solidFill>
                <a:effectLst/>
                <a:latin typeface="PT Serif" panose="020A0603040505020204" pitchFamily="18" charset="0"/>
              </a:rPr>
              <a:t>Vårdsamverkan Västra Götaland, VVG, är den regionala ledningsstrukturen för samverkan mellan länets 49 kommuner och Västra Götalandsregionen. VVG upprättades den 1 januari 2017. Representanter i VVG utses från de befintliga delregionala vårdsamverkansgrupperna, </a:t>
            </a:r>
            <a:r>
              <a:rPr lang="sv-SE" b="0" i="0" err="1">
                <a:solidFill>
                  <a:srgbClr val="494746"/>
                </a:solidFill>
                <a:effectLst/>
                <a:latin typeface="PT Serif" panose="020A0603040505020204" pitchFamily="18" charset="0"/>
              </a:rPr>
              <a:t>VästKom</a:t>
            </a:r>
            <a:r>
              <a:rPr lang="sv-SE" b="0" i="0">
                <a:solidFill>
                  <a:srgbClr val="494746"/>
                </a:solidFill>
                <a:effectLst/>
                <a:latin typeface="PT Serif" panose="020A0603040505020204" pitchFamily="18" charset="0"/>
              </a:rPr>
              <a:t> samt Västra Götalandsregionens Koncernledning.</a:t>
            </a:r>
          </a:p>
          <a:p>
            <a:endParaRPr lang="sv-SE" b="0" i="0">
              <a:solidFill>
                <a:srgbClr val="494746"/>
              </a:solidFill>
              <a:effectLst/>
              <a:latin typeface="PT Serif" panose="020A0603040505020204" pitchFamily="18" charset="0"/>
            </a:endParaRPr>
          </a:p>
          <a:p>
            <a:pPr algn="l"/>
            <a:r>
              <a:rPr lang="sv-SE" b="1" i="0">
                <a:solidFill>
                  <a:srgbClr val="494746"/>
                </a:solidFill>
                <a:effectLst/>
                <a:latin typeface="Helvetica" panose="020B0604020202020204" pitchFamily="34" charset="0"/>
              </a:rPr>
              <a:t>Politiskt samrådsorgan, SRO</a:t>
            </a:r>
          </a:p>
          <a:p>
            <a:pPr algn="l"/>
            <a:r>
              <a:rPr lang="sv-SE" b="0" i="0">
                <a:solidFill>
                  <a:srgbClr val="494746"/>
                </a:solidFill>
                <a:effectLst/>
                <a:latin typeface="Helvetica" panose="020B0604020202020204" pitchFamily="34" charset="0"/>
              </a:rPr>
              <a:t>Samverkans- och ansvarsfrågor mellan Västra Götalandsregionen och länets 49 kommuner hanteras i det politiska samrådsorganet, SRO, som består av politiker från Västra Götalandsregionen och </a:t>
            </a:r>
            <a:r>
              <a:rPr lang="sv-SE" b="0" i="0" err="1">
                <a:solidFill>
                  <a:srgbClr val="494746"/>
                </a:solidFill>
                <a:effectLst/>
                <a:latin typeface="Helvetica" panose="020B0604020202020204" pitchFamily="34" charset="0"/>
              </a:rPr>
              <a:t>VästKom</a:t>
            </a:r>
            <a:r>
              <a:rPr lang="sv-SE" b="0" i="0">
                <a:solidFill>
                  <a:srgbClr val="494746"/>
                </a:solidFill>
                <a:effectLst/>
                <a:latin typeface="Helvetica" panose="020B0604020202020204" pitchFamily="34" charset="0"/>
              </a:rPr>
              <a:t>.</a:t>
            </a:r>
          </a:p>
          <a:p>
            <a:endParaRPr lang="sv-SE">
              <a:solidFill>
                <a:srgbClr val="494746"/>
              </a:solidFill>
              <a:latin typeface="Helvetica"/>
              <a:cs typeface="Helvetica"/>
            </a:endParaRPr>
          </a:p>
          <a:p>
            <a:pPr algn="l"/>
            <a:r>
              <a:rPr lang="sv-SE" b="0" i="0">
                <a:solidFill>
                  <a:srgbClr val="494746"/>
                </a:solidFill>
                <a:effectLst/>
                <a:latin typeface="PT Serif" panose="020A0603040505020204" pitchFamily="18" charset="0"/>
              </a:rPr>
              <a:t>SRO har inget mandat att fatta länsövergripande beslut utan är en samrådsgrupp som avhandlar och rekommenderar huvudmännen att fatta beslut i frågor som rör samtliga 49 kommuner och Västra Götalandsregionen.</a:t>
            </a: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E03566-ED78-4F5B-8209-072A42C390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5250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23797A-3DDC-464F-BE8B-404D42BB2E85}"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79714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3F8747-4340-71A7-3CD0-9F91E2AADC58}"/>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83181808-CE42-9912-256D-65D4BA0601AA}"/>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B6202D8F-4246-0E2D-62CA-C1D0A886D8E5}"/>
              </a:ext>
            </a:extLst>
          </p:cNvPr>
          <p:cNvSpPr>
            <a:spLocks noGrp="1"/>
          </p:cNvSpPr>
          <p:nvPr>
            <p:ph type="body" idx="1"/>
          </p:nvPr>
        </p:nvSpPr>
        <p:spPr/>
        <p:txBody>
          <a:bodyPr/>
          <a:lstStyle/>
          <a:p>
            <a:pPr algn="l"/>
            <a:endParaRPr lang="sv-SE" sz="1200" b="0" i="0" u="none" strike="noStrike" baseline="0">
              <a:solidFill>
                <a:srgbClr val="000000"/>
              </a:solidFill>
              <a:latin typeface="Cambria" panose="02040503050406030204" pitchFamily="18" charset="0"/>
            </a:endParaRPr>
          </a:p>
          <a:p>
            <a:pPr algn="l"/>
            <a:r>
              <a:rPr lang="sv-SE" sz="1200" b="1" i="1" u="none" strike="noStrike" baseline="0">
                <a:solidFill>
                  <a:srgbClr val="000000"/>
                </a:solidFill>
                <a:latin typeface="Cambria-BoldItalic"/>
              </a:rPr>
              <a:t>Uppdrag</a:t>
            </a:r>
          </a:p>
          <a:p>
            <a:pPr algn="l"/>
            <a:endParaRPr lang="sv-SE" sz="1200" b="1" i="1" u="none" strike="noStrike" baseline="0">
              <a:solidFill>
                <a:srgbClr val="000000"/>
              </a:solidFill>
              <a:latin typeface="Cambria-BoldItalic"/>
            </a:endParaRP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De lokala vårdsamverkansgruppernas uppdrag är att gemensamt utifrån</a:t>
            </a:r>
          </a:p>
          <a:p>
            <a:pPr algn="l"/>
            <a:r>
              <a:rPr lang="sv-SE" sz="1200" b="0" i="0" u="none" strike="noStrike" baseline="0">
                <a:solidFill>
                  <a:srgbClr val="000000"/>
                </a:solidFill>
                <a:latin typeface="Cambria" panose="02040503050406030204" pitchFamily="18" charset="0"/>
              </a:rPr>
              <a:t>utvecklingsprocesserna definiera och arbeta utifrån behoven i närområdet</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Ta fram lokala handlingsplaner med fokus på lokala vårdsamverkansfrågor</a:t>
            </a:r>
          </a:p>
          <a:p>
            <a:pPr algn="l"/>
            <a:r>
              <a:rPr lang="sv-SE" sz="1200" b="0" i="0" u="none" strike="noStrike" baseline="0">
                <a:solidFill>
                  <a:srgbClr val="000000"/>
                </a:solidFill>
                <a:latin typeface="Cambria" panose="02040503050406030204" pitchFamily="18" charset="0"/>
              </a:rPr>
              <a:t>utifrån prioriterade samverkansområden</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Arbeta med de uppgifter som beskrivs i Vårdsamverkan Fyrbodals</a:t>
            </a:r>
          </a:p>
          <a:p>
            <a:pPr algn="l"/>
            <a:r>
              <a:rPr lang="sv-SE" sz="1200" b="0" i="0" u="none" strike="noStrike" baseline="0">
                <a:solidFill>
                  <a:srgbClr val="000000"/>
                </a:solidFill>
                <a:latin typeface="Cambria" panose="02040503050406030204" pitchFamily="18" charset="0"/>
              </a:rPr>
              <a:t>samverkansplan och tillhörande aktivitetslista</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Huvudmannen ger mandat att representera, samarbeta, diskutera och efter</a:t>
            </a:r>
          </a:p>
          <a:p>
            <a:pPr algn="l"/>
            <a:r>
              <a:rPr lang="sv-SE" sz="1200" b="0" i="0" u="none" strike="noStrike" baseline="0">
                <a:solidFill>
                  <a:srgbClr val="000000"/>
                </a:solidFill>
                <a:latin typeface="Cambria" panose="02040503050406030204" pitchFamily="18" charset="0"/>
              </a:rPr>
              <a:t>förankring besluta i strategiska frågor</a:t>
            </a:r>
          </a:p>
          <a:p>
            <a:pPr algn="l"/>
            <a:endParaRPr lang="sv-SE" sz="1200" b="0" i="0" u="none" strike="noStrike" baseline="0">
              <a:solidFill>
                <a:srgbClr val="000000"/>
              </a:solidFill>
              <a:latin typeface="Cambria" panose="02040503050406030204" pitchFamily="18" charset="0"/>
            </a:endParaRPr>
          </a:p>
          <a:p>
            <a:pPr algn="l"/>
            <a:endParaRPr lang="sv-SE" sz="1200" b="0" i="0" u="none" strike="noStrike" baseline="0">
              <a:solidFill>
                <a:srgbClr val="000000"/>
              </a:solidFill>
              <a:latin typeface="Cambria" panose="02040503050406030204" pitchFamily="18" charset="0"/>
            </a:endParaRPr>
          </a:p>
          <a:p>
            <a:pPr algn="l"/>
            <a:r>
              <a:rPr lang="sv-SE" sz="1200" b="1" i="1" u="none" strike="noStrike" baseline="0">
                <a:solidFill>
                  <a:srgbClr val="000000"/>
                </a:solidFill>
                <a:latin typeface="Cambria-BoldItalic"/>
              </a:rPr>
              <a:t>Kommunikation och förankring</a:t>
            </a:r>
          </a:p>
          <a:p>
            <a:pPr algn="l"/>
            <a:endParaRPr lang="sv-SE" sz="1200" b="1" i="1" u="none" strike="noStrike" baseline="0">
              <a:solidFill>
                <a:srgbClr val="000000"/>
              </a:solidFill>
              <a:latin typeface="Cambria-BoldItalic"/>
            </a:endParaRP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Vara informationsbärare till och från den lokala samverkansarenan, inom den</a:t>
            </a:r>
          </a:p>
          <a:p>
            <a:pPr algn="l"/>
            <a:r>
              <a:rPr lang="sv-SE" sz="1200" b="0" i="0" u="none" strike="noStrike" baseline="0">
                <a:solidFill>
                  <a:srgbClr val="000000"/>
                </a:solidFill>
                <a:latin typeface="Cambria" panose="02040503050406030204" pitchFamily="18" charset="0"/>
              </a:rPr>
              <a:t>organisation/verksamhet man representerar</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Förankra ställningstagande/beslut i den organisation/verksamhet man</a:t>
            </a:r>
          </a:p>
          <a:p>
            <a:pPr algn="l"/>
            <a:r>
              <a:rPr lang="sv-SE" sz="1200" b="0" i="0" u="none" strike="noStrike" baseline="0">
                <a:solidFill>
                  <a:srgbClr val="000000"/>
                </a:solidFill>
                <a:latin typeface="Cambria" panose="02040503050406030204" pitchFamily="18" charset="0"/>
              </a:rPr>
              <a:t>representerar mellan möten, så att beslut i samförstånd/överenskommelse om</a:t>
            </a:r>
          </a:p>
          <a:p>
            <a:pPr algn="l"/>
            <a:r>
              <a:rPr lang="sv-SE" sz="1200" b="0" i="0" u="none" strike="noStrike" baseline="0">
                <a:solidFill>
                  <a:srgbClr val="000000"/>
                </a:solidFill>
                <a:latin typeface="Cambria" panose="02040503050406030204" pitchFamily="18" charset="0"/>
              </a:rPr>
              <a:t>gemensamma arbeten kan fattas</a:t>
            </a:r>
          </a:p>
          <a:p>
            <a:pPr algn="l"/>
            <a:endParaRPr lang="sv-SE" sz="1200" b="0" i="0" u="none" strike="noStrike" baseline="0">
              <a:solidFill>
                <a:srgbClr val="000000"/>
              </a:solidFill>
              <a:latin typeface="Cambria" panose="02040503050406030204" pitchFamily="18" charset="0"/>
            </a:endParaRPr>
          </a:p>
          <a:p>
            <a:pPr algn="l"/>
            <a:r>
              <a:rPr lang="sv-SE" sz="1200" b="1" i="1" u="none" strike="noStrike" baseline="0">
                <a:solidFill>
                  <a:srgbClr val="000000"/>
                </a:solidFill>
                <a:latin typeface="Cambria-BoldItalic"/>
              </a:rPr>
              <a:t>Uppföljning</a:t>
            </a:r>
          </a:p>
          <a:p>
            <a:pPr algn="l"/>
            <a:endParaRPr lang="sv-SE" sz="1200" b="1" i="1" u="none" strike="noStrike" baseline="0">
              <a:solidFill>
                <a:srgbClr val="000000"/>
              </a:solidFill>
              <a:latin typeface="Cambria-BoldItalic"/>
            </a:endParaRP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Minnesanteckningar förs vid varje möte</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Underlag till Vårdsamverkan Fyrbodals årsrapport sammanställs och överlämnas</a:t>
            </a:r>
          </a:p>
          <a:p>
            <a:pPr algn="l"/>
            <a:r>
              <a:rPr lang="sv-SE" sz="1200" b="0" i="0" u="none" strike="noStrike" baseline="0">
                <a:solidFill>
                  <a:srgbClr val="000000"/>
                </a:solidFill>
                <a:latin typeface="Cambria" panose="02040503050406030204" pitchFamily="18" charset="0"/>
              </a:rPr>
              <a:t>på uppmaning</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Ordförande och vice ordförande i de lokala vårdsamverkansgrupperna träffas</a:t>
            </a:r>
          </a:p>
          <a:p>
            <a:pPr algn="l"/>
            <a:r>
              <a:rPr lang="sv-SE" sz="1200" b="0" i="0" u="none" strike="noStrike" baseline="0">
                <a:solidFill>
                  <a:srgbClr val="000000"/>
                </a:solidFill>
                <a:latin typeface="Cambria" panose="02040503050406030204" pitchFamily="18" charset="0"/>
              </a:rPr>
              <a:t>tillsammans med delregionalt politiskt samråd, styrgruppen, ordförande och vice</a:t>
            </a:r>
          </a:p>
          <a:p>
            <a:pPr algn="l"/>
            <a:r>
              <a:rPr lang="sv-SE" sz="1200" b="0" i="0" u="none" strike="noStrike" baseline="0">
                <a:solidFill>
                  <a:srgbClr val="000000"/>
                </a:solidFill>
                <a:latin typeface="Cambria" panose="02040503050406030204" pitchFamily="18" charset="0"/>
              </a:rPr>
              <a:t>ordförande för utvecklings forumen en gång per år</a:t>
            </a:r>
            <a:endParaRPr lang="sv-SE"/>
          </a:p>
        </p:txBody>
      </p:sp>
      <p:sp>
        <p:nvSpPr>
          <p:cNvPr id="4" name="Platshållare för bildnummer 3">
            <a:extLst>
              <a:ext uri="{FF2B5EF4-FFF2-40B4-BE49-F238E27FC236}">
                <a16:creationId xmlns:a16="http://schemas.microsoft.com/office/drawing/2014/main" id="{CD161122-DFAD-8414-08D3-6813469D378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23797A-3DDC-464F-BE8B-404D42BB2E85}"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48800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859876-FD86-6DE6-803E-97603A3D2EF3}"/>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D6C669A5-D9D0-3788-F3D9-C59E9DCEC9E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E18950B4-E7C7-CFD0-1F9F-4C23046FF7A3}"/>
              </a:ext>
            </a:extLst>
          </p:cNvPr>
          <p:cNvSpPr>
            <a:spLocks noGrp="1"/>
          </p:cNvSpPr>
          <p:nvPr>
            <p:ph type="body" idx="1"/>
          </p:nvPr>
        </p:nvSpPr>
        <p:spPr/>
        <p:txBody>
          <a:bodyPr/>
          <a:lstStyle/>
          <a:p>
            <a:pPr algn="l"/>
            <a:endParaRPr lang="sv-SE" sz="1200" b="0" i="0" u="none" strike="noStrike" baseline="0">
              <a:solidFill>
                <a:srgbClr val="000000"/>
              </a:solidFill>
              <a:latin typeface="Cambria" panose="02040503050406030204" pitchFamily="18" charset="0"/>
            </a:endParaRPr>
          </a:p>
          <a:p>
            <a:pPr algn="l"/>
            <a:r>
              <a:rPr lang="sv-SE" sz="1200" b="1" i="1" u="none" strike="noStrike" baseline="0">
                <a:solidFill>
                  <a:srgbClr val="000000"/>
                </a:solidFill>
                <a:latin typeface="Cambria-BoldItalic"/>
              </a:rPr>
              <a:t>Representation</a:t>
            </a:r>
          </a:p>
          <a:p>
            <a:pPr algn="l"/>
            <a:endParaRPr lang="sv-SE" sz="1200" b="1" i="1" u="none" strike="noStrike" baseline="0">
              <a:solidFill>
                <a:srgbClr val="000000"/>
              </a:solidFill>
              <a:latin typeface="Cambria-BoldItalic"/>
            </a:endParaRP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De lokala vårdsamverkansgrupperna bör bestå av representanter från kommunal</a:t>
            </a:r>
          </a:p>
          <a:p>
            <a:pPr algn="l"/>
            <a:r>
              <a:rPr lang="sv-SE" sz="1200" b="0" i="0" u="none" strike="noStrike" baseline="0">
                <a:solidFill>
                  <a:srgbClr val="000000"/>
                </a:solidFill>
                <a:latin typeface="Cambria" panose="02040503050406030204" pitchFamily="18" charset="0"/>
              </a:rPr>
              <a:t>primärvård, socialtjänst, skola/elevhälsa, regional primärvård, tandvård i</a:t>
            </a:r>
          </a:p>
          <a:p>
            <a:pPr algn="l"/>
            <a:r>
              <a:rPr lang="sv-SE" sz="1200" b="0" i="0" u="none" strike="noStrike" baseline="0">
                <a:solidFill>
                  <a:srgbClr val="000000"/>
                </a:solidFill>
                <a:latin typeface="Cambria" panose="02040503050406030204" pitchFamily="18" charset="0"/>
              </a:rPr>
              <a:t>närområdet</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Specialistsjukvården kan bjudas in vid behov</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Ledamöterna i de lokala vårdsamverkansgrupperna utses av respektive</a:t>
            </a:r>
          </a:p>
          <a:p>
            <a:pPr algn="l"/>
            <a:r>
              <a:rPr lang="sv-SE" sz="1200" b="0" i="0" u="none" strike="noStrike" baseline="0">
                <a:solidFill>
                  <a:srgbClr val="000000"/>
                </a:solidFill>
                <a:latin typeface="Cambria" panose="02040503050406030204" pitchFamily="18" charset="0"/>
              </a:rPr>
              <a:t>organisation</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Ordförande och vice ordförande ska vara vårdcentralchef och socialchef eller</a:t>
            </a:r>
          </a:p>
          <a:p>
            <a:pPr algn="l"/>
            <a:r>
              <a:rPr lang="sv-SE" sz="1200" b="0" i="0" u="none" strike="noStrike" baseline="0">
                <a:solidFill>
                  <a:srgbClr val="000000"/>
                </a:solidFill>
                <a:latin typeface="Cambria" panose="02040503050406030204" pitchFamily="18" charset="0"/>
              </a:rPr>
              <a:t>motsvarande</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Ordförandeskapet roterar årsvis mellan kommun och region. Ordförande och</a:t>
            </a:r>
          </a:p>
          <a:p>
            <a:pPr algn="l"/>
            <a:r>
              <a:rPr lang="sv-SE" sz="1200" b="0" i="0" u="none" strike="noStrike" baseline="0">
                <a:solidFill>
                  <a:srgbClr val="000000"/>
                </a:solidFill>
                <a:latin typeface="Cambria" panose="02040503050406030204" pitchFamily="18" charset="0"/>
              </a:rPr>
              <a:t>vice ordförande planerar tillsammans möte och agenda</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Processtöd från Samverkanskontoret vid behov</a:t>
            </a:r>
          </a:p>
          <a:p>
            <a:pPr algn="l"/>
            <a:endParaRPr lang="sv-SE" sz="1200" b="0" i="0" u="none" strike="noStrike" baseline="0">
              <a:solidFill>
                <a:srgbClr val="000000"/>
              </a:solidFill>
              <a:latin typeface="Cambria" panose="02040503050406030204" pitchFamily="18" charset="0"/>
            </a:endParaRPr>
          </a:p>
          <a:p>
            <a:pPr algn="l"/>
            <a:r>
              <a:rPr lang="sv-SE" sz="1200" b="1" i="1" u="none" strike="noStrike" baseline="0">
                <a:solidFill>
                  <a:srgbClr val="000000"/>
                </a:solidFill>
                <a:latin typeface="Cambria-BoldItalic"/>
              </a:rPr>
              <a:t>Kommunikation och förankring</a:t>
            </a:r>
          </a:p>
          <a:p>
            <a:pPr algn="l"/>
            <a:endParaRPr lang="sv-SE" sz="1200" b="1" i="1" u="none" strike="noStrike" baseline="0">
              <a:solidFill>
                <a:srgbClr val="000000"/>
              </a:solidFill>
              <a:latin typeface="Cambria-BoldItalic"/>
            </a:endParaRP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Vara informationsbärare till och från den lokala samverkansarenan, inom den</a:t>
            </a:r>
          </a:p>
          <a:p>
            <a:pPr algn="l"/>
            <a:r>
              <a:rPr lang="sv-SE" sz="1200" b="0" i="0" u="none" strike="noStrike" baseline="0">
                <a:solidFill>
                  <a:srgbClr val="000000"/>
                </a:solidFill>
                <a:latin typeface="Cambria" panose="02040503050406030204" pitchFamily="18" charset="0"/>
              </a:rPr>
              <a:t>organisation/verksamhet man representerar</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Förankra ställningstagande/beslut i den organisation/verksamhet man</a:t>
            </a:r>
          </a:p>
          <a:p>
            <a:pPr algn="l"/>
            <a:r>
              <a:rPr lang="sv-SE" sz="1200" b="0" i="0" u="none" strike="noStrike" baseline="0">
                <a:solidFill>
                  <a:srgbClr val="000000"/>
                </a:solidFill>
                <a:latin typeface="Cambria" panose="02040503050406030204" pitchFamily="18" charset="0"/>
              </a:rPr>
              <a:t>representerar mellan möten, så att beslut i samförstånd/överenskommelse om</a:t>
            </a:r>
          </a:p>
          <a:p>
            <a:pPr algn="l"/>
            <a:r>
              <a:rPr lang="sv-SE" sz="1200" b="0" i="0" u="none" strike="noStrike" baseline="0">
                <a:solidFill>
                  <a:srgbClr val="000000"/>
                </a:solidFill>
                <a:latin typeface="Cambria" panose="02040503050406030204" pitchFamily="18" charset="0"/>
              </a:rPr>
              <a:t>gemensamma arbeten kan fattas</a:t>
            </a:r>
          </a:p>
          <a:p>
            <a:pPr algn="l"/>
            <a:endParaRPr lang="sv-SE" sz="1200" b="0" i="0" u="none" strike="noStrike" baseline="0">
              <a:solidFill>
                <a:srgbClr val="000000"/>
              </a:solidFill>
              <a:latin typeface="Cambria" panose="02040503050406030204" pitchFamily="18" charset="0"/>
            </a:endParaRPr>
          </a:p>
          <a:p>
            <a:pPr algn="l"/>
            <a:r>
              <a:rPr lang="sv-SE" sz="1200" b="1" i="1" u="none" strike="noStrike" baseline="0">
                <a:solidFill>
                  <a:srgbClr val="000000"/>
                </a:solidFill>
                <a:latin typeface="Cambria-BoldItalic"/>
              </a:rPr>
              <a:t>Uppföljning</a:t>
            </a:r>
          </a:p>
          <a:p>
            <a:pPr algn="l"/>
            <a:endParaRPr lang="sv-SE" sz="1200" b="1" i="1" u="none" strike="noStrike" baseline="0">
              <a:solidFill>
                <a:srgbClr val="000000"/>
              </a:solidFill>
              <a:latin typeface="Cambria-BoldItalic"/>
            </a:endParaRP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Minnesanteckningar förs vid varje möte</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Underlag till Vårdsamverkan Fyrbodals årsrapport sammanställs och överlämnas</a:t>
            </a:r>
          </a:p>
          <a:p>
            <a:pPr algn="l"/>
            <a:r>
              <a:rPr lang="sv-SE" sz="1200" b="0" i="0" u="none" strike="noStrike" baseline="0">
                <a:solidFill>
                  <a:srgbClr val="000000"/>
                </a:solidFill>
                <a:latin typeface="Cambria" panose="02040503050406030204" pitchFamily="18" charset="0"/>
              </a:rPr>
              <a:t>på uppmaning</a:t>
            </a:r>
          </a:p>
          <a:p>
            <a:pPr algn="l"/>
            <a:r>
              <a:rPr lang="sv-SE" sz="1200" b="0" i="0" u="none" strike="noStrike" baseline="0">
                <a:solidFill>
                  <a:srgbClr val="000000"/>
                </a:solidFill>
                <a:latin typeface="SymbolMT"/>
              </a:rPr>
              <a:t>• </a:t>
            </a:r>
            <a:r>
              <a:rPr lang="sv-SE" sz="1200" b="0" i="0" u="none" strike="noStrike" baseline="0">
                <a:solidFill>
                  <a:srgbClr val="000000"/>
                </a:solidFill>
                <a:latin typeface="Cambria" panose="02040503050406030204" pitchFamily="18" charset="0"/>
              </a:rPr>
              <a:t>Ordförande och vice ordförande i de lokala vårdsamverkansgrupperna träffas</a:t>
            </a:r>
          </a:p>
          <a:p>
            <a:pPr algn="l"/>
            <a:r>
              <a:rPr lang="sv-SE" sz="1200" b="0" i="0" u="none" strike="noStrike" baseline="0">
                <a:solidFill>
                  <a:srgbClr val="000000"/>
                </a:solidFill>
                <a:latin typeface="Cambria" panose="02040503050406030204" pitchFamily="18" charset="0"/>
              </a:rPr>
              <a:t>tillsammans med delregionalt politiskt samråd, styrgruppen, ordförande och vice</a:t>
            </a:r>
          </a:p>
          <a:p>
            <a:pPr algn="l"/>
            <a:r>
              <a:rPr lang="sv-SE" sz="1200" b="0" i="0" u="none" strike="noStrike" baseline="0">
                <a:solidFill>
                  <a:srgbClr val="000000"/>
                </a:solidFill>
                <a:latin typeface="Cambria" panose="02040503050406030204" pitchFamily="18" charset="0"/>
              </a:rPr>
              <a:t>ordförande för utvecklings forumen en gång per år</a:t>
            </a:r>
            <a:endParaRPr lang="sv-SE"/>
          </a:p>
        </p:txBody>
      </p:sp>
      <p:sp>
        <p:nvSpPr>
          <p:cNvPr id="4" name="Platshållare för bildnummer 3">
            <a:extLst>
              <a:ext uri="{FF2B5EF4-FFF2-40B4-BE49-F238E27FC236}">
                <a16:creationId xmlns:a16="http://schemas.microsoft.com/office/drawing/2014/main" id="{DBB20E97-892C-172C-2503-5948761E1DE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23797A-3DDC-464F-BE8B-404D42BB2E85}"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200501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r>
              <a:rPr lang="sv-SE" sz="1200" kern="100">
                <a:effectLst/>
                <a:latin typeface="Aptos" panose="020B0004020202020204" pitchFamily="34" charset="0"/>
                <a:ea typeface="Aptos" panose="020B0004020202020204" pitchFamily="34" charset="0"/>
                <a:cs typeface="Times New Roman" panose="02020603050405020304" pitchFamily="18" charset="0"/>
              </a:rPr>
              <a:t>Att hålla i ett möte, särskilt om det handlar om strategiska diskussioner eller viktiga beslut, kräver noggrann förberedelse och ett medvetet ledarskap under själva mötet. Här är några viktiga saker att tänka på innan du håller i ett möte för att säkerställa att det blir produktivt och effektivt:</a:t>
            </a:r>
          </a:p>
          <a:p>
            <a:pPr>
              <a:lnSpc>
                <a:spcPct val="107000"/>
              </a:lnSpc>
              <a:spcAft>
                <a:spcPts val="800"/>
              </a:spcAf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sv-SE" sz="1200" b="1" kern="100">
                <a:effectLst/>
                <a:latin typeface="Aptos" panose="020B0004020202020204" pitchFamily="34" charset="0"/>
                <a:ea typeface="Aptos" panose="020B0004020202020204" pitchFamily="34" charset="0"/>
                <a:cs typeface="Times New Roman" panose="02020603050405020304" pitchFamily="18" charset="0"/>
              </a:rPr>
              <a:t>Tydligt syfte och mål</a:t>
            </a:r>
          </a:p>
          <a:p>
            <a:pPr>
              <a:lnSpc>
                <a:spcPct val="107000"/>
              </a:lnSpc>
              <a:spcAft>
                <a:spcPts val="800"/>
              </a:spcAft>
            </a:pPr>
            <a:r>
              <a:rPr lang="sv-SE" sz="1200" kern="100">
                <a:effectLst/>
                <a:latin typeface="Aptos" panose="020B0004020202020204" pitchFamily="34" charset="0"/>
                <a:ea typeface="Aptos" panose="020B0004020202020204" pitchFamily="34" charset="0"/>
                <a:cs typeface="Times New Roman" panose="02020603050405020304" pitchFamily="18" charset="0"/>
              </a:rPr>
              <a:t>Vad är syftet med mötet? Definiera tydligt varför mötet hålls och vad du hoppas uppnå. Ska ni fatta beslut, informera deltagarna eller lösa ett problem?</a:t>
            </a:r>
          </a:p>
          <a:p>
            <a:pPr>
              <a:lnSpc>
                <a:spcPct val="107000"/>
              </a:lnSpc>
              <a:spcAft>
                <a:spcPts val="800"/>
              </a:spcAft>
            </a:pPr>
            <a:r>
              <a:rPr lang="sv-SE" sz="1200" kern="100">
                <a:effectLst/>
                <a:latin typeface="Aptos" panose="020B0004020202020204" pitchFamily="34" charset="0"/>
                <a:ea typeface="Aptos" panose="020B0004020202020204" pitchFamily="34" charset="0"/>
                <a:cs typeface="Times New Roman" panose="02020603050405020304" pitchFamily="18" charset="0"/>
              </a:rPr>
              <a:t>Vad är målet för mötet? Tänk på vad du vill att deltagarna ska ta med sig från mötet (t.ex. handlingspunkter, nya insikter eller beslut).</a:t>
            </a:r>
          </a:p>
          <a:p>
            <a:pPr>
              <a:lnSpc>
                <a:spcPct val="107000"/>
              </a:lnSpc>
              <a:spcAft>
                <a:spcPts val="800"/>
              </a:spcAf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sv-SE" sz="1200" b="1" kern="100">
                <a:effectLst/>
                <a:latin typeface="Aptos" panose="020B0004020202020204" pitchFamily="34" charset="0"/>
                <a:ea typeface="Aptos" panose="020B0004020202020204" pitchFamily="34" charset="0"/>
                <a:cs typeface="Times New Roman" panose="02020603050405020304" pitchFamily="18" charset="0"/>
              </a:rPr>
              <a:t>Deltagarlista och roller</a:t>
            </a:r>
          </a:p>
          <a:p>
            <a:pPr>
              <a:lnSpc>
                <a:spcPct val="107000"/>
              </a:lnSpc>
              <a:spcAft>
                <a:spcPts val="800"/>
              </a:spcAft>
            </a:pPr>
            <a:r>
              <a:rPr lang="sv-SE" sz="1200" kern="100">
                <a:effectLst/>
                <a:latin typeface="Aptos" panose="020B0004020202020204" pitchFamily="34" charset="0"/>
                <a:ea typeface="Aptos" panose="020B0004020202020204" pitchFamily="34" charset="0"/>
                <a:cs typeface="Times New Roman" panose="02020603050405020304" pitchFamily="18" charset="0"/>
              </a:rPr>
              <a:t>Vilka ska delta? Se till att du bjuder in de rätta personerna som har kompetens, inflytande eller ansvar för de ämnen som ska tas upp.</a:t>
            </a:r>
          </a:p>
          <a:p>
            <a:pPr>
              <a:lnSpc>
                <a:spcPct val="107000"/>
              </a:lnSpc>
              <a:spcAft>
                <a:spcPts val="800"/>
              </a:spcAft>
            </a:pPr>
            <a:r>
              <a:rPr lang="sv-SE" sz="1200" kern="100">
                <a:effectLst/>
                <a:latin typeface="Aptos" panose="020B0004020202020204" pitchFamily="34" charset="0"/>
                <a:ea typeface="Aptos" panose="020B0004020202020204" pitchFamily="34" charset="0"/>
                <a:cs typeface="Times New Roman" panose="02020603050405020304" pitchFamily="18" charset="0"/>
              </a:rPr>
              <a:t>Har deltagarna rätt bakgrundsinformation? Skicka ut agenda och eventuellt förberedelsematerial i god tid så att alla är på samma nivå och kan bidra effektivt.</a:t>
            </a:r>
          </a:p>
          <a:p>
            <a:pPr>
              <a:lnSpc>
                <a:spcPct val="107000"/>
              </a:lnSpc>
              <a:spcAft>
                <a:spcPts val="800"/>
              </a:spcAf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sv-SE" sz="1200" b="1" kern="100">
                <a:effectLst/>
                <a:latin typeface="Aptos" panose="020B0004020202020204" pitchFamily="34" charset="0"/>
                <a:ea typeface="Aptos" panose="020B0004020202020204" pitchFamily="34" charset="0"/>
                <a:cs typeface="Times New Roman" panose="02020603050405020304" pitchFamily="18" charset="0"/>
              </a:rPr>
              <a:t>Agenda och struktur</a:t>
            </a:r>
          </a:p>
          <a:p>
            <a:pPr>
              <a:lnSpc>
                <a:spcPct val="107000"/>
              </a:lnSpc>
              <a:spcAft>
                <a:spcPts val="800"/>
              </a:spcAft>
            </a:pPr>
            <a:r>
              <a:rPr lang="sv-SE" sz="1200" kern="100">
                <a:effectLst/>
                <a:latin typeface="Aptos" panose="020B0004020202020204" pitchFamily="34" charset="0"/>
                <a:ea typeface="Aptos" panose="020B0004020202020204" pitchFamily="34" charset="0"/>
                <a:cs typeface="Times New Roman" panose="02020603050405020304" pitchFamily="18" charset="0"/>
              </a:rPr>
              <a:t>Skapa en tydlig agenda: Sätt upp en detaljerad agenda med specifika punkter och tidsramar för varje del. Detta gör att alla vet vad som förväntas och mötet hålls på rätt spår.</a:t>
            </a:r>
          </a:p>
          <a:p>
            <a:endParaRPr lang="sv-SE"/>
          </a:p>
          <a:p>
            <a:pPr marL="0" lvl="0" indent="0">
              <a:lnSpc>
                <a:spcPct val="107000"/>
              </a:lnSpc>
              <a:spcAft>
                <a:spcPts val="800"/>
              </a:spcAft>
              <a:buFont typeface="Arial" panose="020B0604020202020204" pitchFamily="34" charset="0"/>
              <a:buNone/>
              <a:tabLst>
                <a:tab pos="457200" algn="l"/>
              </a:tabLst>
            </a:pPr>
            <a:r>
              <a:rPr lang="sv-SE" sz="1200" b="1" kern="100">
                <a:effectLst/>
                <a:latin typeface="Aptos" panose="020B0004020202020204" pitchFamily="34" charset="0"/>
                <a:ea typeface="Aptos" panose="020B0004020202020204" pitchFamily="34" charset="0"/>
                <a:cs typeface="Times New Roman" panose="02020603050405020304" pitchFamily="18" charset="0"/>
              </a:rPr>
              <a:t>Prioritera punkter</a:t>
            </a:r>
            <a:r>
              <a:rPr lang="sv-SE" sz="1200" kern="100">
                <a:effectLst/>
                <a:latin typeface="Aptos" panose="020B0004020202020204" pitchFamily="34" charset="0"/>
                <a:ea typeface="Aptos" panose="020B0004020202020204" pitchFamily="34" charset="0"/>
                <a:cs typeface="Times New Roman" panose="02020603050405020304" pitchFamily="18" charset="0"/>
              </a:rPr>
              <a:t>:</a:t>
            </a: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Fokusera på de viktigaste och mest relevanta ämnena. Lämna mindre viktiga diskussioner för ett senare tillfälle om tiden inte räcker till.</a:t>
            </a: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Flexibilitet: Var beredd att justera agendan om det uppstår oväntade diskussioner eller om det är något som verkligen måste tas upp.</a:t>
            </a:r>
          </a:p>
          <a:p>
            <a:pPr marL="0" lvl="0" indent="0">
              <a:lnSpc>
                <a:spcPct val="107000"/>
              </a:lnSpc>
              <a:spcAft>
                <a:spcPts val="800"/>
              </a:spcAft>
              <a:buFont typeface="Arial" panose="020B0604020202020204" pitchFamily="34" charset="0"/>
              <a:buNone/>
              <a:tabLst>
                <a:tab pos="457200" algn="l"/>
              </a:tabLs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sv-SE" sz="1200" b="1" kern="100">
                <a:effectLst/>
                <a:latin typeface="Aptos" panose="020B0004020202020204" pitchFamily="34" charset="0"/>
                <a:ea typeface="Aptos" panose="020B0004020202020204" pitchFamily="34" charset="0"/>
                <a:cs typeface="Times New Roman" panose="02020603050405020304" pitchFamily="18" charset="0"/>
              </a:rPr>
              <a:t>Logistik och miljö:</a:t>
            </a: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Möteslokal: Se till att mötesrummet är lämpligt för antalet deltagare och att det finns rätt teknisk utrustning (projektor, skärm, mikrofoner, internetuppkoppling).</a:t>
            </a:r>
          </a:p>
          <a:p>
            <a:pPr marL="0" lvl="0" indent="0">
              <a:lnSpc>
                <a:spcPct val="107000"/>
              </a:lnSpc>
              <a:spcAft>
                <a:spcPts val="800"/>
              </a:spcAft>
              <a:buFont typeface="Arial" panose="020B0604020202020204" pitchFamily="34" charset="0"/>
              <a:buNone/>
              <a:tabLst>
                <a:tab pos="457200" algn="l"/>
              </a:tabLs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Teknologi: Om det är ett virtuellt möte, kontrollera att alla har rätt tekniska förutsättningar, att länkar fungerar och att alla har rätt tillgång till mötesplattformen.</a:t>
            </a: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Bekvämlighet: Tänk på bekvämligheten för deltagarna – ordna med vatten, kaffe och eventuellt snacks om mötet är längre. En bra miljö gör det lättare att hålla fokus.</a:t>
            </a:r>
          </a:p>
          <a:p>
            <a:pPr>
              <a:lnSpc>
                <a:spcPct val="107000"/>
              </a:lnSpc>
              <a:spcAft>
                <a:spcPts val="800"/>
              </a:spcAft>
            </a:pPr>
            <a:endParaRPr lang="sv-SE" sz="1200" b="1"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sv-SE" sz="1200" b="1" kern="100">
                <a:effectLst/>
                <a:latin typeface="Aptos" panose="020B0004020202020204" pitchFamily="34" charset="0"/>
                <a:ea typeface="Aptos" panose="020B0004020202020204" pitchFamily="34" charset="0"/>
                <a:cs typeface="Times New Roman" panose="02020603050405020304" pitchFamily="18" charset="0"/>
              </a:rPr>
              <a:t>Förberedelse av innehåll</a:t>
            </a: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Samla och förbered information: Samla relevant data och material som behövs för diskussionerna. Detta kan vara rapporter, analyser, feedback eller tidigare beslutsunderlag.</a:t>
            </a:r>
          </a:p>
          <a:p>
            <a:pPr marL="0" lvl="0" indent="0">
              <a:lnSpc>
                <a:spcPct val="107000"/>
              </a:lnSpc>
              <a:spcAft>
                <a:spcPts val="800"/>
              </a:spcAft>
              <a:buFont typeface="Arial" panose="020B0604020202020204" pitchFamily="34" charset="0"/>
              <a:buNone/>
              <a:tabLst>
                <a:tab pos="457200" algn="l"/>
              </a:tabLs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Tänk på perspektiv och lösningar: Förbered dig på att presentera både problem och lösningar, och tänk på olika perspektiv för att skapa en balanserad diskussion.</a:t>
            </a:r>
          </a:p>
          <a:p>
            <a:pPr marL="0" lvl="0" indent="0">
              <a:lnSpc>
                <a:spcPct val="107000"/>
              </a:lnSpc>
              <a:spcAft>
                <a:spcPts val="800"/>
              </a:spcAft>
              <a:buFont typeface="Arial" panose="020B0604020202020204" pitchFamily="34" charset="0"/>
              <a:buNone/>
              <a:tabLst>
                <a:tab pos="457200" algn="l"/>
              </a:tabLs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Värdera vad som behöver diskuteras: Tänk på vad som är mest viktigt för deltagarna att veta. Det kan vara bra att börja med en kort sammanfattning för att sätta scenen och ge kontext.</a:t>
            </a:r>
          </a:p>
          <a:p>
            <a:pPr marL="0" lvl="0" indent="0">
              <a:lnSpc>
                <a:spcPct val="107000"/>
              </a:lnSpc>
              <a:spcAft>
                <a:spcPts val="800"/>
              </a:spcAft>
              <a:buFont typeface="Arial" panose="020B0604020202020204" pitchFamily="34" charset="0"/>
              <a:buNone/>
              <a:tabLst>
                <a:tab pos="457200" algn="l"/>
              </a:tabLs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sv-SE" sz="1200" b="1" kern="100">
                <a:effectLst/>
                <a:latin typeface="Aptos" panose="020B0004020202020204" pitchFamily="34" charset="0"/>
                <a:ea typeface="Aptos" panose="020B0004020202020204" pitchFamily="34" charset="0"/>
                <a:cs typeface="Times New Roman" panose="02020603050405020304" pitchFamily="18" charset="0"/>
              </a:rPr>
              <a:t>Tidsramar och hållbarhet</a:t>
            </a:r>
          </a:p>
          <a:p>
            <a:pPr>
              <a:lnSpc>
                <a:spcPct val="107000"/>
              </a:lnSpc>
              <a:spcAft>
                <a:spcPts val="800"/>
              </a:spcAft>
            </a:pPr>
            <a:r>
              <a:rPr lang="sv-SE" sz="1200" kern="100">
                <a:effectLst/>
                <a:latin typeface="Aptos" panose="020B0004020202020204" pitchFamily="34" charset="0"/>
                <a:ea typeface="Aptos" panose="020B0004020202020204" pitchFamily="34" charset="0"/>
                <a:cs typeface="Times New Roman" panose="02020603050405020304" pitchFamily="18" charset="0"/>
              </a:rPr>
              <a:t>Tidsramar: Bestäm en realistisk tidsram för mötet. Tänk på hur länge deltagarna kan hålla fokus och undvik att låta mötet dra ut på tiden.</a:t>
            </a:r>
          </a:p>
          <a:p>
            <a:pPr marL="0" lvl="0" indent="0">
              <a:lnSpc>
                <a:spcPct val="107000"/>
              </a:lnSpc>
              <a:spcAft>
                <a:spcPts val="800"/>
              </a:spcAft>
              <a:buFont typeface="Arial" panose="020B0604020202020204" pitchFamily="34" charset="0"/>
              <a:buNone/>
              <a:tabLst>
                <a:tab pos="457200" algn="l"/>
              </a:tabLs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Pausa vid behov: Om mötet är längre än en timme, planera in korta pauser så att deltagarna kan sträcka på sig och få ny energi.</a:t>
            </a: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Tidsdisciplin: Var strikt med att hålla tiderna. Det är lätt att fastna i detaljer eller sidospår, så det är viktigt att hålla sig till agendan.</a:t>
            </a:r>
          </a:p>
          <a:p>
            <a:pPr>
              <a:lnSpc>
                <a:spcPct val="107000"/>
              </a:lnSpc>
              <a:spcAft>
                <a:spcPts val="800"/>
              </a:spcAf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sv-SE" sz="1200" kern="100">
                <a:effectLst/>
                <a:latin typeface="Aptos" panose="020B0004020202020204" pitchFamily="34" charset="0"/>
                <a:ea typeface="Aptos" panose="020B0004020202020204" pitchFamily="34" charset="0"/>
                <a:cs typeface="Times New Roman" panose="02020603050405020304" pitchFamily="18" charset="0"/>
              </a:rPr>
              <a:t>Förbered dig på möjliga utmaningar olika åsikter: Var förberedd på att det kan uppstå meningsskiljaktigheter eller olika åsikter. Ha en plan för att hantera konflikter och styra diskussionerna konstruktivt.</a:t>
            </a:r>
          </a:p>
          <a:p>
            <a:pPr marL="342900" lvl="0" indent="-342900">
              <a:lnSpc>
                <a:spcPct val="107000"/>
              </a:lnSpc>
              <a:spcAft>
                <a:spcPts val="800"/>
              </a:spcAft>
              <a:buFont typeface="Arial" panose="020B0604020202020204" pitchFamily="34" charset="0"/>
              <a:buChar char="•"/>
              <a:tabLst>
                <a:tab pos="457200" algn="l"/>
              </a:tabLs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Kanske ingen lösning: Ibland kanske det inte går att lösa alla problem under mötet. Tänk på hur du kan avsluta diskussioner produktivt och bestäm om det behövs uppföljning eller ytterligare möten.</a:t>
            </a: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Distraktioner: Om mötet är digitalt, se till att minimera distraktioner och störningar. Om det är fysiskt, se till att deltagarna har ett utrymme där de kan fokusera utan störningar.</a:t>
            </a: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E03566-ED78-4F5B-8209-072A42C390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8215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AC1F11-15D4-F2D6-487D-09E5DEB39EBC}"/>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3980C056-1E82-4A27-02ED-69C305FEEF5C}"/>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664D693A-8FFB-6469-8BD0-D3425B2D8FA1}"/>
              </a:ext>
            </a:extLst>
          </p:cNvPr>
          <p:cNvSpPr>
            <a:spLocks noGrp="1"/>
          </p:cNvSpPr>
          <p:nvPr>
            <p:ph type="body" idx="1"/>
          </p:nvPr>
        </p:nvSpPr>
        <p:spPr/>
        <p:txBody>
          <a:bodyPr/>
          <a:lstStyle/>
          <a:p>
            <a:pPr>
              <a:lnSpc>
                <a:spcPct val="107000"/>
              </a:lnSpc>
              <a:spcAft>
                <a:spcPts val="800"/>
              </a:spcAft>
            </a:pPr>
            <a:r>
              <a:rPr lang="sv-SE" sz="1200" kern="100">
                <a:effectLst/>
                <a:latin typeface="Aptos" panose="020B0004020202020204" pitchFamily="34" charset="0"/>
                <a:ea typeface="Aptos" panose="020B0004020202020204" pitchFamily="34" charset="0"/>
                <a:cs typeface="Times New Roman" panose="02020603050405020304" pitchFamily="18" charset="0"/>
              </a:rPr>
              <a:t> </a:t>
            </a:r>
          </a:p>
          <a:p>
            <a:pPr marL="0" lvl="0" indent="0">
              <a:lnSpc>
                <a:spcPct val="107000"/>
              </a:lnSpc>
              <a:spcAft>
                <a:spcPts val="800"/>
              </a:spcAft>
              <a:buFont typeface="Arial" panose="020B0604020202020204" pitchFamily="34" charset="0"/>
              <a:buNone/>
              <a:tabLst>
                <a:tab pos="457200" algn="l"/>
              </a:tabLs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sv-SE" sz="1200" b="1" kern="100">
                <a:effectLst/>
                <a:latin typeface="Aptos" panose="020B0004020202020204" pitchFamily="34" charset="0"/>
                <a:ea typeface="Aptos" panose="020B0004020202020204" pitchFamily="34" charset="0"/>
                <a:cs typeface="Times New Roman" panose="02020603050405020304" pitchFamily="18" charset="0"/>
              </a:rPr>
              <a:t>Tydlig kommunikation och engagemang</a:t>
            </a:r>
          </a:p>
          <a:p>
            <a:pPr marL="0" lvl="0" indent="0">
              <a:lnSpc>
                <a:spcPct val="107000"/>
              </a:lnSpc>
              <a:spcAft>
                <a:spcPts val="800"/>
              </a:spcAft>
              <a:buFont typeface="Arial" panose="020B0604020202020204" pitchFamily="34" charset="0"/>
              <a:buNone/>
              <a:tabLst>
                <a:tab pos="457200" algn="l"/>
              </a:tabLst>
            </a:pPr>
            <a:endParaRPr lang="sv-SE" sz="1200" b="1"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Frågor och diskussion: Uppmuntra aktivt deltagande och öppna frågor. Skapa en miljö där alla känner sig bekväma att dela sina åsikter och idéer.</a:t>
            </a:r>
          </a:p>
          <a:p>
            <a:pPr marL="0" lvl="0" indent="0">
              <a:lnSpc>
                <a:spcPct val="107000"/>
              </a:lnSpc>
              <a:spcAft>
                <a:spcPts val="800"/>
              </a:spcAft>
              <a:buFont typeface="Arial" panose="020B0604020202020204" pitchFamily="34" charset="0"/>
              <a:buNone/>
              <a:tabLst>
                <a:tab pos="457200" algn="l"/>
              </a:tabLs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Var lyhörd: Lyssna på deltagarna och bekräfta deras synpunkter. Att känna sig hörd stärker engagemanget och skapar en mer produktiv diskussion.</a:t>
            </a:r>
          </a:p>
          <a:p>
            <a:pPr marL="0" lvl="0" indent="0">
              <a:lnSpc>
                <a:spcPct val="107000"/>
              </a:lnSpc>
              <a:spcAft>
                <a:spcPts val="800"/>
              </a:spcAft>
              <a:buFont typeface="Arial" panose="020B0604020202020204" pitchFamily="34" charset="0"/>
              <a:buNone/>
              <a:tabLst>
                <a:tab pos="457200" algn="l"/>
              </a:tabLst>
            </a:pPr>
            <a:endParaRPr lang="sv-SE" sz="1200"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spcAft>
                <a:spcPts val="800"/>
              </a:spcAft>
              <a:buFont typeface="Arial" panose="020B0604020202020204" pitchFamily="34" charset="0"/>
              <a:buNone/>
              <a:tabLst>
                <a:tab pos="457200" algn="l"/>
              </a:tabLst>
            </a:pPr>
            <a:r>
              <a:rPr lang="sv-SE" sz="1200" kern="100">
                <a:effectLst/>
                <a:latin typeface="Aptos" panose="020B0004020202020204" pitchFamily="34" charset="0"/>
                <a:ea typeface="Aptos" panose="020B0004020202020204" pitchFamily="34" charset="0"/>
                <a:cs typeface="Times New Roman" panose="02020603050405020304" pitchFamily="18" charset="0"/>
              </a:rPr>
              <a:t>Sammanfattningar: Summera viktiga diskussioner och beslut under mötets gång för att säkerställa att alla är på samma sida.</a:t>
            </a:r>
          </a:p>
          <a:p>
            <a:endParaRPr lang="sv-SE"/>
          </a:p>
        </p:txBody>
      </p:sp>
      <p:sp>
        <p:nvSpPr>
          <p:cNvPr id="4" name="Platshållare för bildnummer 3">
            <a:extLst>
              <a:ext uri="{FF2B5EF4-FFF2-40B4-BE49-F238E27FC236}">
                <a16:creationId xmlns:a16="http://schemas.microsoft.com/office/drawing/2014/main" id="{4AD52B1F-0A8B-8C3D-1865-EEBD91D70DE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E03566-ED78-4F5B-8209-072A42C390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5431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D849A-E322-411C-752B-B37AD4FF7719}"/>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739F79FB-62AA-0893-17B2-53802EFD4BEE}"/>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96E95705-BC34-C260-50BB-8F549A257316}"/>
              </a:ext>
            </a:extLst>
          </p:cNvPr>
          <p:cNvSpPr>
            <a:spLocks noGrp="1"/>
          </p:cNvSpPr>
          <p:nvPr>
            <p:ph type="body" idx="1"/>
          </p:nvPr>
        </p:nvSpPr>
        <p:spPr/>
        <p:txBody>
          <a:bodyPr/>
          <a:lstStyle/>
          <a:p>
            <a:r>
              <a:rPr lang="sv-SE" b="1"/>
              <a:t>Uppföljning efter mötet</a:t>
            </a:r>
          </a:p>
          <a:p>
            <a:endParaRPr lang="sv-SE" b="1"/>
          </a:p>
          <a:p>
            <a:r>
              <a:rPr lang="sv-SE"/>
              <a:t>Sammanfattning: Efter mötet, skicka ut en sammanfattning eller protokoll med beslut, åtgärder och ansvariga personer. Detta ger tydligheten som behövs för att säkerställa att åtgärder verkligen genomförs.</a:t>
            </a:r>
          </a:p>
          <a:p>
            <a:r>
              <a:rPr lang="sv-SE"/>
              <a:t>Ansvarsfördelning: Tydliggör vem som ansvarar för vilka uppgifter och sätt upp en plan för uppföljning av beslut och åtgärder.</a:t>
            </a:r>
          </a:p>
          <a:p>
            <a:endParaRPr lang="sv-SE" b="1"/>
          </a:p>
          <a:p>
            <a:r>
              <a:rPr lang="sv-SE" b="1"/>
              <a:t>Reflektion och förbättring</a:t>
            </a:r>
          </a:p>
          <a:p>
            <a:endParaRPr lang="sv-SE" b="1"/>
          </a:p>
          <a:p>
            <a:r>
              <a:rPr lang="sv-SE"/>
              <a:t>Efter mötet: Reflektera över vad som gick bra och vad som kan förbättras inför nästa gång. Kanske behövs en justering i mötesformatet eller i hur du leder diskussionerna.</a:t>
            </a:r>
          </a:p>
          <a:p>
            <a:r>
              <a:rPr lang="sv-SE"/>
              <a:t>Att hålla i ett möte kräver både förberedelse och ledarskap under själva genomförandet. Genom att tänka på ovanstående punkter kan du säkerställa att mötet blir välstrukturerat, produktivt och att deltagarna känner sig engagerade och delaktiga.</a:t>
            </a:r>
          </a:p>
          <a:p>
            <a:endParaRPr lang="sv-SE"/>
          </a:p>
        </p:txBody>
      </p:sp>
      <p:sp>
        <p:nvSpPr>
          <p:cNvPr id="4" name="Platshållare för bildnummer 3">
            <a:extLst>
              <a:ext uri="{FF2B5EF4-FFF2-40B4-BE49-F238E27FC236}">
                <a16:creationId xmlns:a16="http://schemas.microsoft.com/office/drawing/2014/main" id="{256EE047-F773-CA47-97BC-6BD7B47EA98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E03566-ED78-4F5B-8209-072A42C390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6475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På www.vardsamverkan.se/fyrbodal hittar du en massa information som är bra för dig som är ny inom Vårdsamverkan Fyrbodal. Här hittar du till exempel länkar till styrande dokument både på regional och delregional nivå, utbildningsmaterial, mötesanteckningar och kontaktuppgifter. </a:t>
            </a:r>
          </a:p>
        </p:txBody>
      </p:sp>
      <p:sp>
        <p:nvSpPr>
          <p:cNvPr id="4" name="Platshållare för bildnummer 3"/>
          <p:cNvSpPr>
            <a:spLocks noGrp="1"/>
          </p:cNvSpPr>
          <p:nvPr>
            <p:ph type="sldNum" sz="quarter" idx="5"/>
          </p:nvPr>
        </p:nvSpPr>
        <p:spPr/>
        <p:txBody>
          <a:bodyPr/>
          <a:lstStyle/>
          <a:p>
            <a:fld id="{B5286AB1-6D9F-473E-9857-547DB3AD1DC3}" type="slidenum">
              <a:rPr lang="sv-SE" smtClean="0"/>
              <a:t>28</a:t>
            </a:fld>
            <a:endParaRPr lang="sv-SE"/>
          </a:p>
        </p:txBody>
      </p:sp>
    </p:spTree>
    <p:extLst>
      <p:ext uri="{BB962C8B-B14F-4D97-AF65-F5344CB8AC3E}">
        <p14:creationId xmlns:p14="http://schemas.microsoft.com/office/powerpoint/2010/main" val="6365895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Under fliken ”Områden för samverkan” hittar du samverkansområden som behandlats inom Vårdsamverkan Fyrbodal samt de överenskomna rutiner och arbetssätt som finns kopplade till respektive samverkansområde. </a:t>
            </a:r>
          </a:p>
        </p:txBody>
      </p:sp>
      <p:sp>
        <p:nvSpPr>
          <p:cNvPr id="4" name="Platshållare för bildnummer 3"/>
          <p:cNvSpPr>
            <a:spLocks noGrp="1"/>
          </p:cNvSpPr>
          <p:nvPr>
            <p:ph type="sldNum" sz="quarter" idx="5"/>
          </p:nvPr>
        </p:nvSpPr>
        <p:spPr/>
        <p:txBody>
          <a:bodyPr/>
          <a:lstStyle/>
          <a:p>
            <a:fld id="{B5286AB1-6D9F-473E-9857-547DB3AD1DC3}" type="slidenum">
              <a:rPr lang="sv-SE" smtClean="0"/>
              <a:t>29</a:t>
            </a:fld>
            <a:endParaRPr lang="sv-SE"/>
          </a:p>
        </p:txBody>
      </p:sp>
    </p:spTree>
    <p:extLst>
      <p:ext uri="{BB962C8B-B14F-4D97-AF65-F5344CB8AC3E}">
        <p14:creationId xmlns:p14="http://schemas.microsoft.com/office/powerpoint/2010/main" val="34433984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Under fliken organisation hittar du mer information om de olika delarna inom </a:t>
            </a:r>
            <a:r>
              <a:rPr lang="sv-SE" err="1"/>
              <a:t>vårdsamverkan</a:t>
            </a:r>
            <a:r>
              <a:rPr lang="sv-SE"/>
              <a:t> både på politisk, regional och delregional nivå. </a:t>
            </a:r>
          </a:p>
        </p:txBody>
      </p:sp>
      <p:sp>
        <p:nvSpPr>
          <p:cNvPr id="4" name="Platshållare för bildnummer 3"/>
          <p:cNvSpPr>
            <a:spLocks noGrp="1"/>
          </p:cNvSpPr>
          <p:nvPr>
            <p:ph type="sldNum" sz="quarter" idx="5"/>
          </p:nvPr>
        </p:nvSpPr>
        <p:spPr/>
        <p:txBody>
          <a:bodyPr/>
          <a:lstStyle/>
          <a:p>
            <a:fld id="{B5286AB1-6D9F-473E-9857-547DB3AD1DC3}" type="slidenum">
              <a:rPr lang="sv-SE" smtClean="0"/>
              <a:t>30</a:t>
            </a:fld>
            <a:endParaRPr lang="sv-SE"/>
          </a:p>
        </p:txBody>
      </p:sp>
    </p:spTree>
    <p:extLst>
      <p:ext uri="{BB962C8B-B14F-4D97-AF65-F5344CB8AC3E}">
        <p14:creationId xmlns:p14="http://schemas.microsoft.com/office/powerpoint/2010/main" val="31492759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Varje lokal vårdsamverkansgrupp har en egen sida under ”Lokala vårdsamverkansgrupper”. Här kan du hitta kontaktuppgifter till ordförande och vice ordförande,  kommande </a:t>
            </a:r>
            <a:r>
              <a:rPr lang="sv-SE" err="1"/>
              <a:t>mötesdatum</a:t>
            </a:r>
            <a:r>
              <a:rPr lang="sv-SE"/>
              <a:t>, mötesanteckningar och även andra dokument som t ex handlingsplaner som den lokala </a:t>
            </a:r>
            <a:r>
              <a:rPr lang="sv-SE" err="1"/>
              <a:t>vårdsamverkansgruppen</a:t>
            </a:r>
            <a:r>
              <a:rPr lang="sv-SE"/>
              <a:t> tagit fram. </a:t>
            </a:r>
          </a:p>
        </p:txBody>
      </p:sp>
      <p:sp>
        <p:nvSpPr>
          <p:cNvPr id="4" name="Platshållare för bildnummer 3"/>
          <p:cNvSpPr>
            <a:spLocks noGrp="1"/>
          </p:cNvSpPr>
          <p:nvPr>
            <p:ph type="sldNum" sz="quarter" idx="5"/>
          </p:nvPr>
        </p:nvSpPr>
        <p:spPr/>
        <p:txBody>
          <a:bodyPr/>
          <a:lstStyle/>
          <a:p>
            <a:fld id="{B5286AB1-6D9F-473E-9857-547DB3AD1DC3}" type="slidenum">
              <a:rPr lang="sv-SE" smtClean="0"/>
              <a:t>31</a:t>
            </a:fld>
            <a:endParaRPr lang="sv-SE"/>
          </a:p>
        </p:txBody>
      </p:sp>
    </p:spTree>
    <p:extLst>
      <p:ext uri="{BB962C8B-B14F-4D97-AF65-F5344CB8AC3E}">
        <p14:creationId xmlns:p14="http://schemas.microsoft.com/office/powerpoint/2010/main" val="1292333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Organisation för </a:t>
            </a:r>
            <a:r>
              <a:rPr lang="sv-SE" b="1" err="1"/>
              <a:t>vårdsamverkan</a:t>
            </a:r>
            <a:endParaRPr lang="en-US"/>
          </a:p>
          <a:p>
            <a:r>
              <a:rPr lang="sv-SE"/>
              <a:t>I Västra Götaland är både Västra Götalandsregionen och kommunerna ansvariga för hälso- och sjukvården. Det gemensamma ansvaret kräver en väl utvecklad samverkan och förekomsten av regionala avtal/överenskommelser som förtydligar ansvaret mellan de båda huvudmännen.</a:t>
            </a:r>
          </a:p>
          <a:p>
            <a:r>
              <a:rPr lang="sv-SE"/>
              <a:t>När en person behöver insatser från både kommun och sjukvård har verksamheterna ett uppdrag att arbeta tillsammans och ge bästa möjliga vård, stöd och omsorg. Samverkan mellan Västra Götalandsregionen och länets kommuner ska utjämna skillnader i hälsa och den enskilde ska få god säker vård, stöd och omsorg.</a:t>
            </a:r>
          </a:p>
          <a:p>
            <a:endParaRPr lang="sv-SE"/>
          </a:p>
          <a:p>
            <a:r>
              <a:rPr lang="sv-SE" b="1"/>
              <a:t>Kommunerna</a:t>
            </a:r>
            <a:r>
              <a:rPr lang="sv-SE"/>
              <a:t> har ansvar för hälso- och sjukvården i särskilt boende och för all sjukvård i ordinärt boende upp till och med sjuksköterskenivå. Kommunal vård och omsorg omfattar också äldreomsorg, socialtjänst och elevhälsa.</a:t>
            </a:r>
          </a:p>
          <a:p>
            <a:endParaRPr lang="sv-SE"/>
          </a:p>
          <a:p>
            <a:r>
              <a:rPr lang="sv-SE" b="1"/>
              <a:t>Västra Götalandsregionen</a:t>
            </a:r>
            <a:r>
              <a:rPr lang="sv-SE"/>
              <a:t> bedriver hälso- och sjukvård i verksamheterna Vårdval Vårdcentral, Vårdval Rehab, sjukhus, habilitering och hälsa och tandvård.</a:t>
            </a:r>
          </a:p>
          <a:p>
            <a:endParaRPr lang="sv-SE"/>
          </a:p>
          <a:p>
            <a:r>
              <a:rPr lang="sv-SE"/>
              <a:t>Avtal tecknas alltid mellan parterna samtidigt som det finns en ledningsstruktur för att diskutera samverkan. På länsnivå representeras parterna av Koncernkontoret VGR och </a:t>
            </a:r>
            <a:r>
              <a:rPr lang="sv-SE" err="1"/>
              <a:t>Västkom</a:t>
            </a:r>
            <a:r>
              <a:rPr lang="sv-SE"/>
              <a:t>, som är de västsvenska kommunalförbundens samorganisation.</a:t>
            </a:r>
          </a:p>
          <a:p>
            <a:endParaRPr lang="sv-SE"/>
          </a:p>
          <a:p>
            <a:endParaRPr lang="sv-SE"/>
          </a:p>
          <a:p>
            <a:endParaRPr lang="sv-SE"/>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E03566-ED78-4F5B-8209-072A42C390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52507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 Vårdsamverkan Fyrbodals nyhetsbrev kan du lästa om vad som pågår just nu i de tre utvecklingsforumen, aktuellt från </a:t>
            </a:r>
            <a:r>
              <a:rPr lang="sv-SE"/>
              <a:t>styrgruppen, utbildningar och konferenser mm</a:t>
            </a:r>
            <a:endParaRPr lang="sv-SE" dirty="0"/>
          </a:p>
        </p:txBody>
      </p:sp>
      <p:sp>
        <p:nvSpPr>
          <p:cNvPr id="4" name="Platshållare för bildnummer 3"/>
          <p:cNvSpPr>
            <a:spLocks noGrp="1"/>
          </p:cNvSpPr>
          <p:nvPr>
            <p:ph type="sldNum" sz="quarter" idx="5"/>
          </p:nvPr>
        </p:nvSpPr>
        <p:spPr/>
        <p:txBody>
          <a:bodyPr/>
          <a:lstStyle/>
          <a:p>
            <a:fld id="{B5286AB1-6D9F-473E-9857-547DB3AD1DC3}" type="slidenum">
              <a:rPr lang="sv-SE" smtClean="0"/>
              <a:t>32</a:t>
            </a:fld>
            <a:endParaRPr lang="sv-SE"/>
          </a:p>
        </p:txBody>
      </p:sp>
    </p:spTree>
    <p:extLst>
      <p:ext uri="{BB962C8B-B14F-4D97-AF65-F5344CB8AC3E}">
        <p14:creationId xmlns:p14="http://schemas.microsoft.com/office/powerpoint/2010/main" val="33419776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B52BF9-4C4E-4BBF-8BD0-C2764C65709E}"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4857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1" i="0" u="none" strike="noStrike" kern="1200" cap="none" spc="0" normalizeH="0" baseline="0" noProof="0">
                <a:ln>
                  <a:noFill/>
                </a:ln>
                <a:solidFill>
                  <a:srgbClr val="494746"/>
                </a:solidFill>
                <a:effectLst/>
                <a:uLnTx/>
                <a:uFillTx/>
                <a:latin typeface="Helvetica" panose="020B0604020202020204" pitchFamily="34" charset="0"/>
                <a:ea typeface="+mn-ea"/>
                <a:cs typeface="+mn-cs"/>
              </a:rPr>
              <a:t>Politiskt samrådsorgan, SRO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494746"/>
                </a:solidFill>
                <a:effectLst/>
                <a:uLnTx/>
                <a:uFillTx/>
                <a:latin typeface="Helvetica" panose="020B0604020202020204" pitchFamily="34" charset="0"/>
                <a:ea typeface="+mn-ea"/>
                <a:cs typeface="+mn-cs"/>
              </a:rPr>
              <a:t>Samverkans- och ansvarsfrågor mellan Västra Götalandsregionen och länets 49 kommuner hanteras i det politiska samrådsorganet, SRO, som består av politiker från Västra Götalandsregionen och </a:t>
            </a:r>
            <a:r>
              <a:rPr kumimoji="0" lang="sv-SE" sz="1200" b="0" i="0" u="none" strike="noStrike" kern="1200" cap="none" spc="0" normalizeH="0" baseline="0" noProof="0" err="1">
                <a:ln>
                  <a:noFill/>
                </a:ln>
                <a:solidFill>
                  <a:srgbClr val="494746"/>
                </a:solidFill>
                <a:effectLst/>
                <a:uLnTx/>
                <a:uFillTx/>
                <a:latin typeface="Helvetica" panose="020B0604020202020204" pitchFamily="34" charset="0"/>
                <a:ea typeface="+mn-ea"/>
                <a:cs typeface="+mn-cs"/>
              </a:rPr>
              <a:t>VästKom</a:t>
            </a:r>
            <a:r>
              <a:rPr kumimoji="0" lang="sv-SE" sz="1200" b="0" i="0" u="none" strike="noStrike" kern="1200" cap="none" spc="0" normalizeH="0" baseline="0" noProof="0">
                <a:ln>
                  <a:noFill/>
                </a:ln>
                <a:solidFill>
                  <a:srgbClr val="494746"/>
                </a:solidFill>
                <a:effectLst/>
                <a:uLnTx/>
                <a:uFillTx/>
                <a:latin typeface="Helvetica" panose="020B060402020202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srgbClr val="494746"/>
              </a:solidFill>
              <a:effectLst/>
              <a:uLnTx/>
              <a:uFillTx/>
              <a:latin typeface="Helvetica"/>
              <a:ea typeface="+mn-ea"/>
              <a:cs typeface="Helvetic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494746"/>
                </a:solidFill>
                <a:effectLst/>
                <a:uLnTx/>
                <a:uFillTx/>
                <a:latin typeface="PT Serif" panose="020A0603040505020204" pitchFamily="18" charset="0"/>
                <a:ea typeface="+mn-ea"/>
                <a:cs typeface="+mn-cs"/>
              </a:rPr>
              <a:t>SRO har inget mandat att fatta länsövergripande beslut utan är en samrådsgrupp som avhandlar och rekommenderar huvudmännen att fatta beslut i frågor som rör samtliga 49 kommuner och Västra Götalandsregionen.</a:t>
            </a:r>
          </a:p>
          <a:p>
            <a:endParaRPr lang="sv-SE" b="1" i="0">
              <a:solidFill>
                <a:srgbClr val="494746"/>
              </a:solidFill>
              <a:effectLst/>
              <a:latin typeface="PT Serif" panose="020A0603040505020204" pitchFamily="18" charset="0"/>
            </a:endParaRPr>
          </a:p>
          <a:p>
            <a:r>
              <a:rPr lang="sv-SE" b="1" i="0">
                <a:solidFill>
                  <a:srgbClr val="494746"/>
                </a:solidFill>
                <a:effectLst/>
                <a:latin typeface="PT Serif" panose="020A0603040505020204" pitchFamily="18" charset="0"/>
              </a:rPr>
              <a:t>Vårdsamverkan Västra Götaland</a:t>
            </a:r>
          </a:p>
          <a:p>
            <a:r>
              <a:rPr lang="sv-SE" b="0" i="0">
                <a:solidFill>
                  <a:srgbClr val="494746"/>
                </a:solidFill>
                <a:effectLst/>
                <a:latin typeface="PT Serif" panose="020A0603040505020204" pitchFamily="18" charset="0"/>
              </a:rPr>
              <a:t>Vårdsamverkan Västra Götaland, VVG, är den regionala ledningsstrukturen för samverkan mellan länets 49 kommuner och Västra Götalandsregionen. VVG upprättades den 1 januari 2017. Representanter i VVG utses från de befintliga delregionala vårdsamverkansgrupperna, </a:t>
            </a:r>
            <a:r>
              <a:rPr lang="sv-SE" b="0" i="0" err="1">
                <a:solidFill>
                  <a:srgbClr val="494746"/>
                </a:solidFill>
                <a:effectLst/>
                <a:latin typeface="PT Serif" panose="020A0603040505020204" pitchFamily="18" charset="0"/>
              </a:rPr>
              <a:t>VästKom</a:t>
            </a:r>
            <a:r>
              <a:rPr lang="sv-SE" b="0" i="0">
                <a:solidFill>
                  <a:srgbClr val="494746"/>
                </a:solidFill>
                <a:effectLst/>
                <a:latin typeface="PT Serif" panose="020A0603040505020204" pitchFamily="18" charset="0"/>
              </a:rPr>
              <a:t> samt Västra Götalandsregionens Koncernledning.</a:t>
            </a:r>
          </a:p>
          <a:p>
            <a:endParaRPr lang="sv-SE" b="1"/>
          </a:p>
          <a:p>
            <a:endParaRPr lang="sv-SE" b="1"/>
          </a:p>
          <a:p>
            <a:r>
              <a:rPr lang="sv-SE" b="1" err="1"/>
              <a:t>VästKom</a:t>
            </a:r>
            <a:r>
              <a:rPr lang="sv-SE" b="1"/>
              <a:t> - en politiskt styrd organisation som arbetar i ett 49-perspektiv</a:t>
            </a:r>
            <a:endParaRPr lang="en-US" b="1"/>
          </a:p>
          <a:p>
            <a:r>
              <a:rPr lang="sv-SE" err="1"/>
              <a:t>VästKom</a:t>
            </a:r>
            <a:r>
              <a:rPr lang="sv-SE"/>
              <a:t> är en sammanslutning av de fyra kommunalförbunden i Västra Götalands län (medlemmarna) och ska på regional nivå företräda och samordna intressen inom kommunal hälso- och sjukvård inklusive dess digitalisering, med ett tydligt 49-perspektiv.</a:t>
            </a:r>
          </a:p>
          <a:p>
            <a:r>
              <a:rPr lang="sv-SE"/>
              <a:t>Uppdraget innefattar även samordning av intressen inom hjälpmedelsförsörjning. </a:t>
            </a:r>
            <a:r>
              <a:rPr lang="sv-SE" err="1"/>
              <a:t>VästKom</a:t>
            </a:r>
            <a:r>
              <a:rPr lang="sv-SE"/>
              <a:t> hanterar frågor som inte kan hanteras lika bra eller bättre hos kommunalförbunden eller kommunerna.</a:t>
            </a:r>
          </a:p>
          <a:p>
            <a:r>
              <a:rPr lang="sv-SE" err="1"/>
              <a:t>VästKom</a:t>
            </a:r>
            <a:r>
              <a:rPr lang="sv-SE"/>
              <a:t> är kommunalförbundens länsgemensamma samverkansaktör som företräder och biträder i samverkansfrågor och förhandlingar, med fokus på kommunal hälso- och sjukvård inklusive dess digitalisering, med ett tydligt 49-perspektiv.</a:t>
            </a:r>
          </a:p>
          <a:p>
            <a:endParaRPr lang="sv-SE"/>
          </a:p>
          <a:p>
            <a:r>
              <a:rPr lang="sv-SE" b="1" err="1"/>
              <a:t>VästKom</a:t>
            </a:r>
            <a:r>
              <a:rPr lang="sv-SE" b="1"/>
              <a:t> företräder och samverkar med de fyra kommunalförbunden i Västra Götaland:</a:t>
            </a:r>
          </a:p>
          <a:p>
            <a:pPr marL="171450" indent="-171450">
              <a:buFont typeface="Arial"/>
              <a:buChar char="•"/>
            </a:pPr>
            <a:r>
              <a:rPr lang="sv-SE"/>
              <a:t>Boråsregionen Sjuhärads Kommunalförbund</a:t>
            </a:r>
          </a:p>
          <a:p>
            <a:pPr marL="171450" indent="-171450">
              <a:buFont typeface="Arial"/>
              <a:buChar char="•"/>
            </a:pPr>
            <a:r>
              <a:rPr lang="sv-SE"/>
              <a:t>Fyrbodals Kommunalförbund</a:t>
            </a:r>
          </a:p>
          <a:p>
            <a:pPr marL="171450" indent="-171450">
              <a:buFont typeface="Arial"/>
              <a:buChar char="•"/>
            </a:pPr>
            <a:r>
              <a:rPr lang="sv-SE"/>
              <a:t>Göteborgsregionens Kommunalförbund</a:t>
            </a:r>
          </a:p>
          <a:p>
            <a:pPr marL="171450" indent="-171450">
              <a:buFont typeface="Arial"/>
              <a:buChar char="•"/>
            </a:pPr>
            <a:r>
              <a:rPr lang="sv-SE"/>
              <a:t>Skaraborgs Kommunalförbund</a:t>
            </a:r>
          </a:p>
          <a:p>
            <a:endParaRPr lang="sv-SE"/>
          </a:p>
          <a:p>
            <a:r>
              <a:rPr lang="sv-SE" b="1" err="1"/>
              <a:t>VästKoms</a:t>
            </a:r>
            <a:r>
              <a:rPr lang="sv-SE" b="1"/>
              <a:t> uppdrag är att</a:t>
            </a:r>
          </a:p>
          <a:p>
            <a:pPr marL="171450" indent="-171450">
              <a:buFont typeface="Arial"/>
              <a:buChar char="•"/>
            </a:pPr>
            <a:r>
              <a:rPr lang="sv-SE"/>
              <a:t>Biträda de fyra kommunalförbunden i arbetet med att utveckla samverkan mellan de 49 kommunerna i Västra Götaland</a:t>
            </a:r>
          </a:p>
          <a:p>
            <a:pPr marL="171450" indent="-171450">
              <a:buFont typeface="Arial"/>
              <a:buChar char="•"/>
            </a:pPr>
            <a:r>
              <a:rPr lang="sv-SE"/>
              <a:t>Biträda och företräda kommunerna/kommunalförbunden i arbetet med att utveckla samverkan mellan kommunerna och andra länsorgan såsom Västra Götalandsregionen, Länsstyrelsen och andra organ</a:t>
            </a:r>
          </a:p>
          <a:p>
            <a:pPr marL="171450" indent="-171450">
              <a:buFont typeface="Arial"/>
              <a:buChar char="•"/>
            </a:pPr>
            <a:r>
              <a:rPr lang="sv-SE"/>
              <a:t>Företräda medlemmarna och kommunerna i samarbetet med nationella och internationella organ</a:t>
            </a:r>
          </a:p>
          <a:p>
            <a:pPr marL="171450" indent="-171450">
              <a:buFont typeface="Arial"/>
              <a:buChar char="•"/>
            </a:pPr>
            <a:r>
              <a:rPr lang="sv-SE"/>
              <a:t>Tillsammans med kommunalförbunden utgöra en proaktiv och kreativ mötesplats samt skapa nätverk för en god kommunal samverkan och utveckling</a:t>
            </a:r>
          </a:p>
          <a:p>
            <a:pPr algn="l"/>
            <a:r>
              <a:rPr lang="sv-SE" b="0" i="0">
                <a:solidFill>
                  <a:srgbClr val="494746"/>
                </a:solidFill>
                <a:effectLst/>
                <a:latin typeface="Helvetica" panose="020B0604020202020204" pitchFamily="34" charset="0"/>
              </a:rPr>
              <a:t>I Västra Götaland är både Västra Götalandsregionen och kommunerna ansvariga för hälso- och sjukvården. Det gemensamma ansvaret kräver en väl utvecklad samverkan och förekomsten av regionala avtal/överenskommelser som förtydligar ansvaret mellan de båda huvudmännen.</a:t>
            </a:r>
          </a:p>
          <a:p>
            <a:endParaRPr lang="sv-SE">
              <a:solidFill>
                <a:srgbClr val="494746"/>
              </a:solidFill>
              <a:latin typeface="Helvetica" panose="020B0604020202020204" pitchFamily="34" charset="0"/>
            </a:endParaRPr>
          </a:p>
          <a:p>
            <a:pPr algn="l"/>
            <a:r>
              <a:rPr lang="sv-SE">
                <a:solidFill>
                  <a:srgbClr val="494746"/>
                </a:solidFill>
                <a:latin typeface="Helvetica" panose="020B0604020202020204" pitchFamily="34" charset="0"/>
              </a:rPr>
              <a:t>När en person behöver insatser från både kommun och sjukvård har verksamheterna ett uppdrag att arbeta tillsammans och ge bästa möjliga vård, stöd och omsorg. Samverkan mellan Västra Götalandsregionen och länets kommuner ska utjämna skillnader i hälsa och den enskilde ska få god säker vård, stöd och omsorg.</a:t>
            </a:r>
          </a:p>
          <a:p>
            <a:pPr algn="l"/>
            <a:endParaRPr lang="sv-SE" b="0" i="0">
              <a:solidFill>
                <a:srgbClr val="494746"/>
              </a:solidFill>
              <a:effectLst/>
              <a:latin typeface="PT Serif" panose="020A0603040505020204" pitchFamily="18" charset="0"/>
            </a:endParaRPr>
          </a:p>
          <a:p>
            <a:endParaRPr lang="sv-SE" b="0" i="0">
              <a:solidFill>
                <a:srgbClr val="494746"/>
              </a:solidFill>
              <a:effectLst/>
              <a:latin typeface="PT Serif" panose="020A060304050502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srgbClr val="494746"/>
              </a:solidFill>
              <a:effectLst/>
              <a:uLnTx/>
              <a:uFillTx/>
              <a:latin typeface="PT Serif" panose="020A06030405050202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srgbClr val="494746"/>
                </a:solidFill>
                <a:effectLst/>
                <a:uLnTx/>
                <a:uFillTx/>
                <a:latin typeface="PT Serif" panose="020A0603040505020204" pitchFamily="18" charset="0"/>
                <a:ea typeface="+mn-ea"/>
                <a:cs typeface="+mn-cs"/>
              </a:rPr>
              <a:t>Västra Götalandsregionen </a:t>
            </a:r>
          </a:p>
          <a:p>
            <a:endParaRPr lang="sv-SE"/>
          </a:p>
        </p:txBody>
      </p:sp>
      <p:sp>
        <p:nvSpPr>
          <p:cNvPr id="4" name="Platshållare för bildnummer 3"/>
          <p:cNvSpPr>
            <a:spLocks noGrp="1"/>
          </p:cNvSpPr>
          <p:nvPr>
            <p:ph type="sldNum" sz="quarter" idx="5"/>
          </p:nvPr>
        </p:nvSpPr>
        <p:spPr/>
        <p:txBody>
          <a:bodyPr/>
          <a:lstStyle/>
          <a:p>
            <a:fld id="{B5286AB1-6D9F-473E-9857-547DB3AD1DC3}" type="slidenum">
              <a:rPr lang="sv-SE" smtClean="0"/>
              <a:t>4</a:t>
            </a:fld>
            <a:endParaRPr lang="sv-SE"/>
          </a:p>
        </p:txBody>
      </p:sp>
    </p:spTree>
    <p:extLst>
      <p:ext uri="{BB962C8B-B14F-4D97-AF65-F5344CB8AC3E}">
        <p14:creationId xmlns:p14="http://schemas.microsoft.com/office/powerpoint/2010/main" val="2548452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I Västra Götaland finns sex delregionala vårdsamverkansområden med representanter från kommun, primärvård och sjukhus. </a:t>
            </a:r>
            <a:r>
              <a:rPr kumimoji="0" lang="sv-SE" sz="1200" b="0" i="0" u="none" strike="noStrike" kern="1200" cap="none" spc="0" normalizeH="0" baseline="0" noProof="0">
                <a:ln>
                  <a:noFill/>
                </a:ln>
                <a:solidFill>
                  <a:prstClr val="black"/>
                </a:solidFill>
                <a:effectLst/>
                <a:uLnTx/>
                <a:uFillTx/>
                <a:latin typeface="Aptos" panose="02110004020202020204"/>
                <a:ea typeface="+mn-ea"/>
                <a:cs typeface="+mn-cs"/>
              </a:rPr>
              <a:t>Vårdsamverkan Fyrbodal är ett av dessa. Övriga delregionala vårdsamverkansområden är Kommun och sjukvård Samverkan i Göteborgsområdet, Närvårdssamverkan Södra Älvsborg, SAMLA - Samverkan i Lerum och Alingsås, SIMBA (Ale, Kungälv, </a:t>
            </a:r>
            <a:r>
              <a:rPr kumimoji="0" lang="sv-SE" sz="1200" b="0" i="0" u="none" strike="noStrike" kern="1200" cap="none" spc="0" normalizeH="0" baseline="0" noProof="0" err="1">
                <a:ln>
                  <a:noFill/>
                </a:ln>
                <a:solidFill>
                  <a:prstClr val="black"/>
                </a:solidFill>
                <a:effectLst/>
                <a:uLnTx/>
                <a:uFillTx/>
                <a:latin typeface="Aptos" panose="02110004020202020204"/>
                <a:ea typeface="+mn-ea"/>
                <a:cs typeface="+mn-cs"/>
              </a:rPr>
              <a:t>Stenungsund</a:t>
            </a:r>
            <a:r>
              <a:rPr kumimoji="0" lang="sv-SE" sz="1200" b="0" i="0" u="none" strike="noStrike" kern="1200" cap="none" spc="0" normalizeH="0" baseline="0" noProof="0">
                <a:ln>
                  <a:noFill/>
                </a:ln>
                <a:solidFill>
                  <a:prstClr val="black"/>
                </a:solidFill>
                <a:effectLst/>
                <a:uLnTx/>
                <a:uFillTx/>
                <a:latin typeface="Aptos" panose="02110004020202020204"/>
                <a:ea typeface="+mn-ea"/>
                <a:cs typeface="+mn-cs"/>
              </a:rPr>
              <a:t>, Tjörn), Vårdsamverkan Skaraborg. </a:t>
            </a:r>
            <a:endParaRPr kumimoji="0" lang="sv-SE" sz="1200" b="1" i="0" u="none" strike="noStrike" kern="1200" cap="none" spc="0" normalizeH="0" baseline="0" noProof="0">
              <a:ln>
                <a:noFill/>
              </a:ln>
              <a:solidFill>
                <a:prstClr val="black"/>
              </a:solidFill>
              <a:effectLst/>
              <a:uLnTx/>
              <a:uFillTx/>
              <a:latin typeface="Aptos" panose="02110004020202020204"/>
              <a:ea typeface="+mn-ea"/>
              <a:cs typeface="+mn-cs"/>
            </a:endParaRPr>
          </a:p>
          <a:p>
            <a:endParaRPr lang="en-US"/>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23797A-3DDC-464F-BE8B-404D42BB2E85}" type="slidenum">
              <a:rPr kumimoji="0" lang="sv-S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72620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Kommunalförbund</a:t>
            </a:r>
          </a:p>
          <a:p>
            <a:r>
              <a:rPr lang="sv-SE"/>
              <a:t>Kommunalförbund kan bildas mellan kommuner och regioner. Medlemmarna överlämnar kommunal verksamhet till förbundet. Kommunalförbundet är en egen offentligrättslig juridisk person med egen rättskapacitet, fristående från medlemmarna, ofta sägs kommunalförbundet vara en slags specialkommun.</a:t>
            </a:r>
          </a:p>
          <a:p>
            <a:r>
              <a:rPr lang="sv-SE"/>
              <a:t>Organisatoriskt är ett kommunalförbund uppbyggt på i princip samma sätt som en kommun eller en region. Det finns kommunalförbund med eget fullmäktige och kommunalförbund med direktion. I varje kommunalförbund ska det finnas en förbundsordning. Varje medlem ska vara representerad i förbundets fullmäktige eller direktion</a:t>
            </a:r>
          </a:p>
          <a:p>
            <a:endParaRPr lang="sv-SE" b="1"/>
          </a:p>
          <a:p>
            <a:r>
              <a:rPr lang="sv-SE" b="1"/>
              <a:t>Vårdsamverkan Västra Götaland (VVG)</a:t>
            </a:r>
            <a:br>
              <a:rPr lang="sv-SE" b="1">
                <a:cs typeface="+mn-lt"/>
              </a:rPr>
            </a:br>
            <a:r>
              <a:rPr lang="sv-SE"/>
              <a:t>VVG ansvarar för det länsgemensamma samverkansarbetet. Västra Götaland är indelat i sex delregionala vårdsamverkansområden. Vårdsamverkan Fyrbodal är ett av dessa. Övriga delregionala vårdsamverkansområden är Kommun och sjukvård Samverkan i Göteborgsområdet, Närvårdssamverkan Södra Älvsborg, SAMLA - Samverkan i Lerum och Alingsås, SIMBA (Ale, Kungälv, </a:t>
            </a:r>
            <a:r>
              <a:rPr lang="sv-SE" err="1"/>
              <a:t>Stenungsund</a:t>
            </a:r>
            <a:r>
              <a:rPr lang="sv-SE"/>
              <a:t>, Tjörn), Vårdsamverkan Skaraborg. </a:t>
            </a:r>
            <a:endParaRPr lang="sv-SE" b="1"/>
          </a:p>
          <a:p>
            <a:endParaRPr lang="sv-SE" b="1"/>
          </a:p>
          <a:p>
            <a:r>
              <a:rPr lang="sv-SE" b="1"/>
              <a:t>Nämndområden</a:t>
            </a:r>
          </a:p>
          <a:p>
            <a:r>
              <a:rPr lang="sv-SE"/>
              <a:t>De delregionala nämnderna verkar för att realisera Västra Götalandsregionens måldokument och strategiska planer inom hälso- och sjukvård och folkhälsa i sitt geografiska område.</a:t>
            </a:r>
          </a:p>
          <a:p>
            <a:endParaRPr lang="sv-SE"/>
          </a:p>
          <a:p>
            <a:r>
              <a:rPr lang="sv-SE"/>
              <a:t>Inom områdena hälso- och sjukvård och folkhälsa ansvarar nämnderna för dialog med kommuner, intresseorganisationer och civila samhället. Nämnderna följer hälso- och sjukvårdens utveckling i sitt geografiska område med särskilt fokus på den nära vården och samordnar dialogen med hälso- och sjukvårdens utförare och kommunerna.</a:t>
            </a:r>
          </a:p>
          <a:p>
            <a:endParaRPr lang="sv-SE"/>
          </a:p>
          <a:p>
            <a:r>
              <a:rPr lang="sv-SE"/>
              <a:t>Nämnderna kan även agera som part för att hantera andra frågor som ligger inom den regionala kompetensen.</a:t>
            </a:r>
          </a:p>
          <a:p>
            <a:endParaRPr lang="sv-SE" b="1"/>
          </a:p>
        </p:txBody>
      </p:sp>
      <p:sp>
        <p:nvSpPr>
          <p:cNvPr id="4" name="Platshållare för bildnummer 3"/>
          <p:cNvSpPr>
            <a:spLocks noGrp="1"/>
          </p:cNvSpPr>
          <p:nvPr>
            <p:ph type="sldNum" sz="quarter" idx="5"/>
          </p:nvPr>
        </p:nvSpPr>
        <p:spPr/>
        <p:txBody>
          <a:bodyPr/>
          <a:lstStyle/>
          <a:p>
            <a:fld id="{B5286AB1-6D9F-473E-9857-547DB3AD1DC3}" type="slidenum">
              <a:rPr lang="sv-SE" smtClean="0"/>
              <a:t>6</a:t>
            </a:fld>
            <a:endParaRPr lang="sv-SE"/>
          </a:p>
        </p:txBody>
      </p:sp>
    </p:spTree>
    <p:extLst>
      <p:ext uri="{BB962C8B-B14F-4D97-AF65-F5344CB8AC3E}">
        <p14:creationId xmlns:p14="http://schemas.microsoft.com/office/powerpoint/2010/main" val="510849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4A4C1D-EC86-7586-8611-E0D810956B69}"/>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A7C51925-51BD-12C0-8D09-9E7807FFE287}"/>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02C0DE29-B1A7-05DF-D764-BB99B6C88144}"/>
              </a:ext>
            </a:extLst>
          </p:cNvPr>
          <p:cNvSpPr>
            <a:spLocks noGrp="1"/>
          </p:cNvSpPr>
          <p:nvPr>
            <p:ph type="body" idx="1"/>
          </p:nvPr>
        </p:nvSpPr>
        <p:spPr/>
        <p:txBody>
          <a:bodyPr/>
          <a:lstStyle/>
          <a:p>
            <a:pPr algn="just">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Vårdsamverkan Fyrbodal är en samverkansorganisering som sedan 2000 arbetar enligt ett samverkansavtal mellan Västra Götalandsregionen och kommunerna Bengtsfors, Dals-Ed, Färgelanda, Lilla Edet, Lysekil, Mellerud, Munkedal, Orust, Sotenäs, Strömstad, Tanum, Trollhättan, Uddevalla, Vänersborg och Åmål. </a:t>
            </a:r>
          </a:p>
          <a:p>
            <a:pPr algn="just">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algn="just">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Under 2024 omorganiseras Vårdsamverkan Fyrbodal. Samverkansplan för Vårdsamverkan Fyrbodal 2024–2025 är den första planen för den nya organisationen.  Samverkansplanen beskriver hur kommunal primärvård, socialtjänst, skola/elevhälsa, regional primärvård, tandvård och specialistsjukvård i Fyrbodal samt Lilla Edet ska samverka för att skapa förutsättningar för samordnade insatser från de olika aktörerna. Parterna ska samverka utifrån respektive organisations politiska mål och uppdrag för ökad effektivitet i samordnade processer. Samverkansplanen 2024–2025 baseras på gällande lagstiftning och styrdokument för ingående parter.</a:t>
            </a:r>
          </a:p>
          <a:p>
            <a:pPr>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endParaRPr lang="sv-SE"/>
          </a:p>
        </p:txBody>
      </p:sp>
      <p:sp>
        <p:nvSpPr>
          <p:cNvPr id="4" name="Platshållare för bildnummer 3">
            <a:extLst>
              <a:ext uri="{FF2B5EF4-FFF2-40B4-BE49-F238E27FC236}">
                <a16:creationId xmlns:a16="http://schemas.microsoft.com/office/drawing/2014/main" id="{95577CB0-FECE-F636-EE1C-16C062147F0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E03566-ED78-4F5B-8209-072A42C390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1076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a:effectLst/>
                <a:latin typeface="Cambria" panose="02040503050406030204" pitchFamily="18" charset="0"/>
                <a:ea typeface="Times New Roman" panose="02020603050405020304" pitchFamily="18" charset="0"/>
                <a:cs typeface="Times New Roman" panose="02020603050405020304" pitchFamily="18" charset="0"/>
              </a:rPr>
              <a:t>Samverkan i Vårdsamverkan Fyrbodal sker på olika nivåer. På lokal nivå finns lokala vårdsamverkansgrupper för att arbeta utifrån behoven i närområdet. På delregional nivå finns tre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a:t>
            </a:r>
            <a:r>
              <a:rPr lang="sv-SE" sz="1800">
                <a:effectLst/>
                <a:latin typeface="Cambria" panose="02040503050406030204" pitchFamily="18" charset="0"/>
                <a:ea typeface="Times New Roman" panose="02020603050405020304" pitchFamily="18" charset="0"/>
                <a:cs typeface="Times New Roman" panose="02020603050405020304" pitchFamily="18" charset="0"/>
              </a:rPr>
              <a:t> för barn och unga, vuxna och äldre. I dessa forum lyfts frågor som rör hela området och som särskilt behöver penetreras och utredas. På delregional nivå finns även styrgruppen, som har det övergripande ansvaret för strategiska frågor och delregionalt politiskt samråd som tar fram vision och strategisk inriktning för Vårdsamverkan Fyrbodal.</a:t>
            </a:r>
            <a:br>
              <a:rPr lang="sv-SE" sz="1800">
                <a:effectLst/>
                <a:latin typeface="Cambria" panose="02040503050406030204" pitchFamily="18" charset="0"/>
                <a:ea typeface="Times New Roman" panose="02020603050405020304" pitchFamily="18" charset="0"/>
                <a:cs typeface="Times New Roman" panose="02020603050405020304" pitchFamily="18" charset="0"/>
              </a:rPr>
            </a:br>
            <a:r>
              <a:rPr lang="sv-SE" sz="1800">
                <a:effectLst/>
                <a:latin typeface="Cambria" panose="02040503050406030204" pitchFamily="18" charset="0"/>
                <a:ea typeface="Times New Roman" panose="02020603050405020304" pitchFamily="18" charset="0"/>
                <a:cs typeface="Times New Roman" panose="02020603050405020304" pitchFamily="18" charset="0"/>
              </a:rPr>
              <a:t>Styrgruppen har ett arbetsutskott som tar emot och hantera ärenden och förbereder mötesagendan och vart och ett av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800">
                <a:effectLst/>
                <a:latin typeface="Cambria" panose="02040503050406030204" pitchFamily="18" charset="0"/>
                <a:ea typeface="Times New Roman" panose="02020603050405020304" pitchFamily="18" charset="0"/>
                <a:cs typeface="Times New Roman" panose="02020603050405020304" pitchFamily="18" charset="0"/>
              </a:rPr>
              <a:t> har beredningsgrupper som bereder ärenden inför möten. </a:t>
            </a:r>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E03566-ED78-4F5B-8209-072A42C390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8830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sz="1800" b="1" i="0" u="none" strike="noStrike" baseline="0">
              <a:solidFill>
                <a:srgbClr val="000000"/>
              </a:solidFill>
              <a:latin typeface="Calibri" panose="020F0502020204030204" pitchFamily="34" charset="0"/>
            </a:endParaRPr>
          </a:p>
          <a:p>
            <a:pPr>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Samverkan i Vårdsamverkan Fyrbodal sker på politisk-, förvaltnings- och verksamhetsnivå och omfattas av </a:t>
            </a:r>
          </a:p>
          <a:p>
            <a:pPr marL="342900" lvl="0" indent="-342900">
              <a:lnSpc>
                <a:spcPct val="115000"/>
              </a:lnSpc>
              <a:buFont typeface="Cambria" panose="02040503050406030204" pitchFamily="18" charset="0"/>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regional primärvård  </a:t>
            </a:r>
          </a:p>
          <a:p>
            <a:pPr marL="342900" lvl="0" indent="-342900">
              <a:lnSpc>
                <a:spcPct val="115000"/>
              </a:lnSpc>
              <a:buFont typeface="Cambria" panose="02040503050406030204" pitchFamily="18" charset="0"/>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tandvårdsverksamheter</a:t>
            </a:r>
          </a:p>
          <a:p>
            <a:pPr marL="342900" lvl="0" indent="-342900">
              <a:lnSpc>
                <a:spcPct val="115000"/>
              </a:lnSpc>
              <a:buFont typeface="Cambria" panose="02040503050406030204" pitchFamily="18" charset="0"/>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specialistsjukvård</a:t>
            </a:r>
          </a:p>
          <a:p>
            <a:pPr marL="342900" lvl="0" indent="-342900">
              <a:lnSpc>
                <a:spcPct val="115000"/>
              </a:lnSpc>
              <a:buFont typeface="Cambria" panose="02040503050406030204" pitchFamily="18" charset="0"/>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kommunal primärvård, socialtjänst och skola/elevhälsa</a:t>
            </a:r>
          </a:p>
          <a:p>
            <a:pPr marL="342900" lvl="0" indent="-342900">
              <a:lnSpc>
                <a:spcPct val="115000"/>
              </a:lnSpc>
              <a:buFont typeface="Cambria" panose="02040503050406030204" pitchFamily="18" charset="0"/>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delregional nämnd norra.</a:t>
            </a:r>
          </a:p>
          <a:p>
            <a:pPr marL="457200">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 </a:t>
            </a:r>
          </a:p>
          <a:p>
            <a:pPr>
              <a:lnSpc>
                <a:spcPct val="115000"/>
              </a:lnSpc>
            </a:pPr>
            <a:r>
              <a:rPr lang="sv-SE" sz="1800">
                <a:effectLst/>
                <a:latin typeface="Cambria" panose="02040503050406030204" pitchFamily="18" charset="0"/>
                <a:ea typeface="Times New Roman" panose="02020603050405020304" pitchFamily="18" charset="0"/>
                <a:cs typeface="Times New Roman" panose="02020603050405020304" pitchFamily="18" charset="0"/>
              </a:rPr>
              <a:t>Utöver ovan nämnda samverkansaktörer kan vid behov ytterligare aktörer bjudas in till exempel:</a:t>
            </a: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Patientnämnden</a:t>
            </a:r>
          </a:p>
          <a:p>
            <a:pPr marL="342900" lvl="0" indent="-342900">
              <a:lnSpc>
                <a:spcPct val="115000"/>
              </a:lnSpc>
              <a:buFont typeface="Symbol" panose="05050102010706020507" pitchFamily="18" charset="2"/>
              <a:buChar char=""/>
            </a:pPr>
            <a:r>
              <a:rPr lang="sv-SE" sz="1800" err="1">
                <a:effectLst/>
                <a:latin typeface="Cambria" panose="02040503050406030204" pitchFamily="18" charset="0"/>
                <a:ea typeface="Times New Roman" panose="02020603050405020304" pitchFamily="18" charset="0"/>
                <a:cs typeface="Times New Roman" panose="02020603050405020304" pitchFamily="18" charset="0"/>
              </a:rPr>
              <a:t>Folkhälsostrateger</a:t>
            </a:r>
            <a:endParaRPr lang="sv-SE" sz="180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Symbol" panose="05050102010706020507" pitchFamily="18" charset="2"/>
              <a:buChar char=""/>
            </a:pPr>
            <a:r>
              <a:rPr lang="sv-SE" sz="1800">
                <a:effectLst/>
                <a:latin typeface="Cambria" panose="02040503050406030204" pitchFamily="18" charset="0"/>
                <a:ea typeface="Times New Roman" panose="02020603050405020304" pitchFamily="18" charset="0"/>
                <a:cs typeface="Times New Roman" panose="02020603050405020304" pitchFamily="18" charset="0"/>
              </a:rPr>
              <a:t>Brukarföreningar och intresseorganisationer</a:t>
            </a:r>
          </a:p>
          <a:p>
            <a:endParaRPr lang="sv-SE" sz="1800" b="1" i="0" u="none" strike="noStrike" baseline="0">
              <a:solidFill>
                <a:srgbClr val="000000"/>
              </a:solidFill>
              <a:latin typeface="Calibri" panose="020F0502020204030204" pitchFamily="34" charset="0"/>
            </a:endParaRPr>
          </a:p>
          <a:p>
            <a:r>
              <a:rPr lang="sv-SE" sz="1800">
                <a:effectLst/>
                <a:latin typeface="Cambria" panose="02040503050406030204" pitchFamily="18" charset="0"/>
                <a:ea typeface="Times New Roman" panose="02020603050405020304" pitchFamily="18" charset="0"/>
                <a:cs typeface="Times New Roman" panose="02020603050405020304" pitchFamily="18" charset="0"/>
              </a:rPr>
              <a:t>Samverkan i Vårdsamverkan Fyrbodal sker på olika nivåer. På lokal nivå finns lokala vårdsamverkansgrupper för att arbeta utifrån behoven i närområdet. På delregional nivå finns tre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a:t>
            </a:r>
            <a:r>
              <a:rPr lang="sv-SE" sz="1800">
                <a:effectLst/>
                <a:latin typeface="Cambria" panose="02040503050406030204" pitchFamily="18" charset="0"/>
                <a:ea typeface="Times New Roman" panose="02020603050405020304" pitchFamily="18" charset="0"/>
                <a:cs typeface="Times New Roman" panose="02020603050405020304" pitchFamily="18" charset="0"/>
              </a:rPr>
              <a:t> för barn och unga, vuxna och äldre. I dessa forum lyfts frågor som rör hela området och som särskilt behöver penetreras och utredas. På delregional nivå finns även styrgruppen, som har det övergripande ansvaret för strategiska frågor och delregionalt politiskt samråd som tar fram vision och strategisk inriktning för Vårdsamverkan Fyrbodal.</a:t>
            </a:r>
            <a:br>
              <a:rPr lang="sv-SE" sz="1800">
                <a:effectLst/>
                <a:latin typeface="Cambria" panose="02040503050406030204" pitchFamily="18" charset="0"/>
                <a:ea typeface="Times New Roman" panose="02020603050405020304" pitchFamily="18" charset="0"/>
                <a:cs typeface="Times New Roman" panose="02020603050405020304" pitchFamily="18" charset="0"/>
              </a:rPr>
            </a:br>
            <a:r>
              <a:rPr lang="sv-SE" sz="1800">
                <a:effectLst/>
                <a:latin typeface="Cambria" panose="02040503050406030204" pitchFamily="18" charset="0"/>
                <a:ea typeface="Times New Roman" panose="02020603050405020304" pitchFamily="18" charset="0"/>
                <a:cs typeface="Times New Roman" panose="02020603050405020304" pitchFamily="18" charset="0"/>
              </a:rPr>
              <a:t>Styrgruppen har ett arbetsutskott som tar emot och hantera ärenden och förbereder mötesagendan och vart och ett av </a:t>
            </a:r>
            <a:r>
              <a:rPr lang="sv-SE" sz="1800" err="1">
                <a:effectLst/>
                <a:latin typeface="Cambria" panose="02040503050406030204" pitchFamily="18" charset="0"/>
                <a:ea typeface="Times New Roman" panose="02020603050405020304" pitchFamily="18" charset="0"/>
                <a:cs typeface="Times New Roman" panose="02020603050405020304" pitchFamily="18" charset="0"/>
              </a:rPr>
              <a:t>utvecklingsforumen</a:t>
            </a:r>
            <a:r>
              <a:rPr lang="sv-SE" sz="1800">
                <a:effectLst/>
                <a:latin typeface="Cambria" panose="02040503050406030204" pitchFamily="18" charset="0"/>
                <a:ea typeface="Times New Roman" panose="02020603050405020304" pitchFamily="18" charset="0"/>
                <a:cs typeface="Times New Roman" panose="02020603050405020304" pitchFamily="18" charset="0"/>
              </a:rPr>
              <a:t> har beredningsgrupper som bereder ärenden inför möten.</a:t>
            </a:r>
          </a:p>
          <a:p>
            <a:endParaRPr lang="sv-SE" sz="1800" b="1" i="0" u="none" strike="noStrike" baseline="0">
              <a:solidFill>
                <a:srgbClr val="000000"/>
              </a:solidFill>
              <a:latin typeface="Calibri" panose="020F0502020204030204" pitchFamily="34" charset="0"/>
            </a:endParaRPr>
          </a:p>
          <a:p>
            <a:endParaRPr lang="sv-SE" sz="1800" b="1" i="0" u="none" strike="noStrike" baseline="0">
              <a:solidFill>
                <a:srgbClr val="000000"/>
              </a:solidFill>
              <a:latin typeface="Calibri" panose="020F0502020204030204" pitchFamily="34" charset="0"/>
            </a:endParaRPr>
          </a:p>
          <a:p>
            <a:r>
              <a:rPr lang="sv-SE" sz="1800" b="1" i="0" u="none" strike="noStrike" baseline="0">
                <a:solidFill>
                  <a:srgbClr val="000000"/>
                </a:solidFill>
                <a:latin typeface="Calibri" panose="020F0502020204030204" pitchFamily="34" charset="0"/>
              </a:rPr>
              <a:t>Resurser </a:t>
            </a:r>
          </a:p>
          <a:p>
            <a:r>
              <a:rPr lang="sv-SE" sz="1200" b="0" i="0" u="none" strike="noStrike" baseline="0">
                <a:solidFill>
                  <a:srgbClr val="000000"/>
                </a:solidFill>
                <a:latin typeface="Cambria" panose="02040503050406030204" pitchFamily="18" charset="0"/>
              </a:rPr>
              <a:t>Som stöd för </a:t>
            </a:r>
            <a:r>
              <a:rPr lang="sv-SE" sz="1200" b="0" i="0" u="none" strike="noStrike" baseline="0" err="1">
                <a:solidFill>
                  <a:srgbClr val="000000"/>
                </a:solidFill>
                <a:latin typeface="Cambria" panose="02040503050406030204" pitchFamily="18" charset="0"/>
              </a:rPr>
              <a:t>vårdsamverkan</a:t>
            </a:r>
            <a:r>
              <a:rPr lang="sv-SE" sz="1200" b="0" i="0" u="none" strike="noStrike" baseline="0">
                <a:solidFill>
                  <a:srgbClr val="000000"/>
                </a:solidFill>
                <a:latin typeface="Cambria" panose="02040503050406030204" pitchFamily="18" charset="0"/>
              </a:rPr>
              <a:t> finns ett gemensamt finansierat samverkanskontor, </a:t>
            </a:r>
            <a:r>
              <a:rPr lang="sv-SE" sz="1200" b="0" i="0" u="none" strike="noStrike" baseline="0" err="1">
                <a:solidFill>
                  <a:srgbClr val="000000"/>
                </a:solidFill>
                <a:latin typeface="Cambria" panose="02040503050406030204" pitchFamily="18" charset="0"/>
              </a:rPr>
              <a:t>grundbemannat</a:t>
            </a:r>
            <a:r>
              <a:rPr lang="sv-SE" sz="1200" b="0" i="0" u="none" strike="noStrike" baseline="0">
                <a:solidFill>
                  <a:srgbClr val="000000"/>
                </a:solidFill>
                <a:latin typeface="Cambria" panose="02040503050406030204" pitchFamily="18" charset="0"/>
              </a:rPr>
              <a:t> med 4.0 processledare, process- och kommunikatörsstöd. </a:t>
            </a:r>
            <a:endParaRPr lang="sv-SE"/>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9E03566-ED78-4F5B-8209-072A42C39004}"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743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96BB7B9-9105-259B-A3DD-6A07922D6C5D}"/>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49A2A0E5-9857-9C86-4CAF-A42ECF3AA7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56F5DF08-77C9-10D7-C98E-11B67FEE4DF4}"/>
              </a:ext>
            </a:extLst>
          </p:cNvPr>
          <p:cNvSpPr>
            <a:spLocks noGrp="1"/>
          </p:cNvSpPr>
          <p:nvPr>
            <p:ph type="dt" sz="half" idx="10"/>
          </p:nvPr>
        </p:nvSpPr>
        <p:spPr/>
        <p:txBody>
          <a:bodyPr/>
          <a:lstStyle/>
          <a:p>
            <a:fld id="{730E8D6C-BD55-430E-B75F-6756AC7BC98B}" type="datetimeFigureOut">
              <a:rPr lang="sv-SE" smtClean="0"/>
              <a:t>2025-02-07</a:t>
            </a:fld>
            <a:endParaRPr lang="sv-SE"/>
          </a:p>
        </p:txBody>
      </p:sp>
      <p:sp>
        <p:nvSpPr>
          <p:cNvPr id="5" name="Platshållare för sidfot 4">
            <a:extLst>
              <a:ext uri="{FF2B5EF4-FFF2-40B4-BE49-F238E27FC236}">
                <a16:creationId xmlns:a16="http://schemas.microsoft.com/office/drawing/2014/main" id="{E2455D6A-8AA2-91C9-1AD5-1F6364F223E0}"/>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12890AE-E17B-2985-B9E7-46D7F249491D}"/>
              </a:ext>
            </a:extLst>
          </p:cNvPr>
          <p:cNvSpPr>
            <a:spLocks noGrp="1"/>
          </p:cNvSpPr>
          <p:nvPr>
            <p:ph type="sldNum" sz="quarter" idx="12"/>
          </p:nvPr>
        </p:nvSpPr>
        <p:spPr/>
        <p:txBody>
          <a:bodyPr/>
          <a:lstStyle/>
          <a:p>
            <a:fld id="{CB895DA8-2BAB-4B57-A5DF-203FB66038BC}" type="slidenum">
              <a:rPr lang="sv-SE" smtClean="0"/>
              <a:t>‹#›</a:t>
            </a:fld>
            <a:endParaRPr lang="sv-SE"/>
          </a:p>
        </p:txBody>
      </p:sp>
    </p:spTree>
    <p:extLst>
      <p:ext uri="{BB962C8B-B14F-4D97-AF65-F5344CB8AC3E}">
        <p14:creationId xmlns:p14="http://schemas.microsoft.com/office/powerpoint/2010/main" val="2649091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E88C5C-3C03-1952-CC70-287969CC35D5}"/>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9C97E799-69FB-EC42-302B-0CFA9A14831F}"/>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3500EF9B-9C31-0FDE-DEE6-8AFDE1E65EFA}"/>
              </a:ext>
            </a:extLst>
          </p:cNvPr>
          <p:cNvSpPr>
            <a:spLocks noGrp="1"/>
          </p:cNvSpPr>
          <p:nvPr>
            <p:ph type="dt" sz="half" idx="10"/>
          </p:nvPr>
        </p:nvSpPr>
        <p:spPr/>
        <p:txBody>
          <a:bodyPr/>
          <a:lstStyle/>
          <a:p>
            <a:fld id="{730E8D6C-BD55-430E-B75F-6756AC7BC98B}" type="datetimeFigureOut">
              <a:rPr lang="sv-SE" smtClean="0"/>
              <a:t>2025-02-07</a:t>
            </a:fld>
            <a:endParaRPr lang="sv-SE"/>
          </a:p>
        </p:txBody>
      </p:sp>
      <p:sp>
        <p:nvSpPr>
          <p:cNvPr id="5" name="Platshållare för sidfot 4">
            <a:extLst>
              <a:ext uri="{FF2B5EF4-FFF2-40B4-BE49-F238E27FC236}">
                <a16:creationId xmlns:a16="http://schemas.microsoft.com/office/drawing/2014/main" id="{D8159034-4717-2093-04CF-63366EE3F426}"/>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79BFC8C4-9B95-2727-2022-0B48E6236D33}"/>
              </a:ext>
            </a:extLst>
          </p:cNvPr>
          <p:cNvSpPr>
            <a:spLocks noGrp="1"/>
          </p:cNvSpPr>
          <p:nvPr>
            <p:ph type="sldNum" sz="quarter" idx="12"/>
          </p:nvPr>
        </p:nvSpPr>
        <p:spPr/>
        <p:txBody>
          <a:bodyPr/>
          <a:lstStyle/>
          <a:p>
            <a:fld id="{CB895DA8-2BAB-4B57-A5DF-203FB66038BC}" type="slidenum">
              <a:rPr lang="sv-SE" smtClean="0"/>
              <a:t>‹#›</a:t>
            </a:fld>
            <a:endParaRPr lang="sv-SE"/>
          </a:p>
        </p:txBody>
      </p:sp>
    </p:spTree>
    <p:extLst>
      <p:ext uri="{BB962C8B-B14F-4D97-AF65-F5344CB8AC3E}">
        <p14:creationId xmlns:p14="http://schemas.microsoft.com/office/powerpoint/2010/main" val="3939993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640A7A4B-A076-80EA-F83D-BDE14048086E}"/>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533D7BD2-8EB6-BF71-1372-D60762B2C62F}"/>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F24D5DE-F86A-6374-EAA2-BD6557CAC082}"/>
              </a:ext>
            </a:extLst>
          </p:cNvPr>
          <p:cNvSpPr>
            <a:spLocks noGrp="1"/>
          </p:cNvSpPr>
          <p:nvPr>
            <p:ph type="dt" sz="half" idx="10"/>
          </p:nvPr>
        </p:nvSpPr>
        <p:spPr/>
        <p:txBody>
          <a:bodyPr/>
          <a:lstStyle/>
          <a:p>
            <a:fld id="{730E8D6C-BD55-430E-B75F-6756AC7BC98B}" type="datetimeFigureOut">
              <a:rPr lang="sv-SE" smtClean="0"/>
              <a:t>2025-02-07</a:t>
            </a:fld>
            <a:endParaRPr lang="sv-SE"/>
          </a:p>
        </p:txBody>
      </p:sp>
      <p:sp>
        <p:nvSpPr>
          <p:cNvPr id="5" name="Platshållare för sidfot 4">
            <a:extLst>
              <a:ext uri="{FF2B5EF4-FFF2-40B4-BE49-F238E27FC236}">
                <a16:creationId xmlns:a16="http://schemas.microsoft.com/office/drawing/2014/main" id="{9697E71C-A883-3265-34EA-A959A282F71B}"/>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D987DED-8740-B3AA-81FA-125CC2229679}"/>
              </a:ext>
            </a:extLst>
          </p:cNvPr>
          <p:cNvSpPr>
            <a:spLocks noGrp="1"/>
          </p:cNvSpPr>
          <p:nvPr>
            <p:ph type="sldNum" sz="quarter" idx="12"/>
          </p:nvPr>
        </p:nvSpPr>
        <p:spPr/>
        <p:txBody>
          <a:bodyPr/>
          <a:lstStyle/>
          <a:p>
            <a:fld id="{CB895DA8-2BAB-4B57-A5DF-203FB66038BC}" type="slidenum">
              <a:rPr lang="sv-SE" smtClean="0"/>
              <a:t>‹#›</a:t>
            </a:fld>
            <a:endParaRPr lang="sv-SE"/>
          </a:p>
        </p:txBody>
      </p:sp>
    </p:spTree>
    <p:extLst>
      <p:ext uri="{BB962C8B-B14F-4D97-AF65-F5344CB8AC3E}">
        <p14:creationId xmlns:p14="http://schemas.microsoft.com/office/powerpoint/2010/main" val="31891948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914401" y="2130426"/>
            <a:ext cx="10363200" cy="1470025"/>
          </a:xfrm>
        </p:spPr>
        <p:txBody>
          <a:bodyPr/>
          <a:lstStyle/>
          <a:p>
            <a:r>
              <a:rPr lang="sv-SE"/>
              <a:t>Klicka här för att ändra mall för rubrikformat</a:t>
            </a:r>
          </a:p>
        </p:txBody>
      </p:sp>
      <p:sp>
        <p:nvSpPr>
          <p:cNvPr id="3" name="Underrubrik 2"/>
          <p:cNvSpPr>
            <a:spLocks noGrp="1"/>
          </p:cNvSpPr>
          <p:nvPr>
            <p:ph type="subTitle" idx="1"/>
          </p:nvPr>
        </p:nvSpPr>
        <p:spPr>
          <a:xfrm>
            <a:off x="1828800" y="3886202"/>
            <a:ext cx="8534401" cy="1752599"/>
          </a:xfrm>
        </p:spPr>
        <p:txBody>
          <a:bodyPr/>
          <a:lstStyle>
            <a:lvl1pPr marL="0" indent="0" algn="ctr">
              <a:buNone/>
              <a:defRPr>
                <a:solidFill>
                  <a:schemeClr val="tx1">
                    <a:tint val="7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8"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6" indent="0" algn="ctr">
              <a:buNone/>
              <a:defRPr>
                <a:solidFill>
                  <a:schemeClr val="tx1">
                    <a:tint val="75000"/>
                  </a:schemeClr>
                </a:solidFill>
              </a:defRPr>
            </a:lvl9pPr>
          </a:lstStyle>
          <a:p>
            <a:r>
              <a:rPr lang="sv-SE"/>
              <a:t>Klicka här för att ändra mall för underrubrikformat</a:t>
            </a:r>
          </a:p>
        </p:txBody>
      </p:sp>
      <p:sp>
        <p:nvSpPr>
          <p:cNvPr id="4" name="Platshållare för datum 3"/>
          <p:cNvSpPr>
            <a:spLocks noGrp="1"/>
          </p:cNvSpPr>
          <p:nvPr>
            <p:ph type="dt" sz="half" idx="10"/>
          </p:nvPr>
        </p:nvSpPr>
        <p:spPr/>
        <p:txBody>
          <a:bodyPr/>
          <a:lstStyle>
            <a:lvl1pPr>
              <a:defRPr/>
            </a:lvl1pPr>
          </a:lstStyle>
          <a:p>
            <a:fld id="{6306FAF7-0763-4546-9202-14C68E93E5F7}" type="datetime1">
              <a:rPr lang="sv-SE" smtClean="0"/>
              <a:t>2025-02-07</a:t>
            </a:fld>
            <a:endParaRPr lang="sv-SE"/>
          </a:p>
        </p:txBody>
      </p:sp>
      <p:sp>
        <p:nvSpPr>
          <p:cNvPr id="5" name="Platshållare för sidfot 4"/>
          <p:cNvSpPr>
            <a:spLocks noGrp="1"/>
          </p:cNvSpPr>
          <p:nvPr>
            <p:ph type="ftr" sz="quarter" idx="11"/>
          </p:nvPr>
        </p:nvSpPr>
        <p:spPr/>
        <p:txBody>
          <a:bodyPr/>
          <a:lstStyle>
            <a:lvl1pPr>
              <a:defRPr/>
            </a:lvl1pPr>
          </a:lstStyle>
          <a:p>
            <a:endParaRPr lang="sv-SE"/>
          </a:p>
        </p:txBody>
      </p:sp>
      <p:sp>
        <p:nvSpPr>
          <p:cNvPr id="6" name="Platshållare för bildnummer 5"/>
          <p:cNvSpPr>
            <a:spLocks noGrp="1"/>
          </p:cNvSpPr>
          <p:nvPr>
            <p:ph type="sldNum" sz="quarter" idx="12"/>
          </p:nvPr>
        </p:nvSpPr>
        <p:spPr/>
        <p:txBody>
          <a:bodyPr/>
          <a:lstStyle>
            <a:lvl1pPr>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18832232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lvl1pPr>
              <a:defRPr/>
            </a:lvl1pPr>
          </a:lstStyle>
          <a:p>
            <a:fld id="{E0F200CC-BE90-4758-8484-6B72B2386754}" type="datetime1">
              <a:rPr lang="sv-SE" smtClean="0"/>
              <a:t>2025-02-07</a:t>
            </a:fld>
            <a:endParaRPr lang="sv-SE"/>
          </a:p>
        </p:txBody>
      </p:sp>
      <p:sp>
        <p:nvSpPr>
          <p:cNvPr id="5" name="Platshållare för sidfot 4"/>
          <p:cNvSpPr>
            <a:spLocks noGrp="1"/>
          </p:cNvSpPr>
          <p:nvPr>
            <p:ph type="ftr" sz="quarter" idx="11"/>
          </p:nvPr>
        </p:nvSpPr>
        <p:spPr/>
        <p:txBody>
          <a:bodyPr/>
          <a:lstStyle>
            <a:lvl1pPr>
              <a:defRPr/>
            </a:lvl1pPr>
          </a:lstStyle>
          <a:p>
            <a:endParaRPr lang="sv-SE"/>
          </a:p>
        </p:txBody>
      </p:sp>
      <p:sp>
        <p:nvSpPr>
          <p:cNvPr id="6" name="Platshållare för bildnummer 5"/>
          <p:cNvSpPr>
            <a:spLocks noGrp="1"/>
          </p:cNvSpPr>
          <p:nvPr>
            <p:ph type="sldNum" sz="quarter" idx="12"/>
          </p:nvPr>
        </p:nvSpPr>
        <p:spPr/>
        <p:txBody>
          <a:bodyPr/>
          <a:lstStyle>
            <a:lvl1pPr>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3518164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963085" y="4406901"/>
            <a:ext cx="10363200" cy="1362075"/>
          </a:xfrm>
        </p:spPr>
        <p:txBody>
          <a:bodyPr anchor="t"/>
          <a:lstStyle>
            <a:lvl1pPr algn="l">
              <a:defRPr sz="4000" b="1" cap="all"/>
            </a:lvl1pPr>
          </a:lstStyle>
          <a:p>
            <a:r>
              <a:rPr lang="sv-SE"/>
              <a:t>Klicka här för att ändra mall för rubrikformat</a:t>
            </a:r>
          </a:p>
        </p:txBody>
      </p:sp>
      <p:sp>
        <p:nvSpPr>
          <p:cNvPr id="3" name="Platshållare för text 2"/>
          <p:cNvSpPr>
            <a:spLocks noGrp="1"/>
          </p:cNvSpPr>
          <p:nvPr>
            <p:ph type="body" idx="1"/>
          </p:nvPr>
        </p:nvSpPr>
        <p:spPr>
          <a:xfrm>
            <a:off x="963085" y="2906714"/>
            <a:ext cx="10363200" cy="1500187"/>
          </a:xfrm>
        </p:spPr>
        <p:txBody>
          <a:bodyPr anchor="b"/>
          <a:lstStyle>
            <a:lvl1pPr marL="0" indent="0">
              <a:buNone/>
              <a:defRPr sz="2000">
                <a:solidFill>
                  <a:schemeClr val="tx1">
                    <a:tint val="75000"/>
                  </a:schemeClr>
                </a:solidFill>
              </a:defRPr>
            </a:lvl1pPr>
            <a:lvl2pPr marL="457178" indent="0">
              <a:buNone/>
              <a:defRPr sz="1800">
                <a:solidFill>
                  <a:schemeClr val="tx1">
                    <a:tint val="75000"/>
                  </a:schemeClr>
                </a:solidFill>
              </a:defRPr>
            </a:lvl2pPr>
            <a:lvl3pPr marL="914354" indent="0">
              <a:buNone/>
              <a:defRPr sz="1600">
                <a:solidFill>
                  <a:schemeClr val="tx1">
                    <a:tint val="75000"/>
                  </a:schemeClr>
                </a:solidFill>
              </a:defRPr>
            </a:lvl3pPr>
            <a:lvl4pPr marL="1371532" indent="0">
              <a:buNone/>
              <a:defRPr sz="1400">
                <a:solidFill>
                  <a:schemeClr val="tx1">
                    <a:tint val="75000"/>
                  </a:schemeClr>
                </a:solidFill>
              </a:defRPr>
            </a:lvl4pPr>
            <a:lvl5pPr marL="1828708" indent="0">
              <a:buNone/>
              <a:defRPr sz="1400">
                <a:solidFill>
                  <a:schemeClr val="tx1">
                    <a:tint val="75000"/>
                  </a:schemeClr>
                </a:solidFill>
              </a:defRPr>
            </a:lvl5pPr>
            <a:lvl6pPr marL="2285886" indent="0">
              <a:buNone/>
              <a:defRPr sz="1400">
                <a:solidFill>
                  <a:schemeClr val="tx1">
                    <a:tint val="75000"/>
                  </a:schemeClr>
                </a:solidFill>
              </a:defRPr>
            </a:lvl6pPr>
            <a:lvl7pPr marL="2743062" indent="0">
              <a:buNone/>
              <a:defRPr sz="1400">
                <a:solidFill>
                  <a:schemeClr val="tx1">
                    <a:tint val="75000"/>
                  </a:schemeClr>
                </a:solidFill>
              </a:defRPr>
            </a:lvl7pPr>
            <a:lvl8pPr marL="3200240" indent="0">
              <a:buNone/>
              <a:defRPr sz="1400">
                <a:solidFill>
                  <a:schemeClr val="tx1">
                    <a:tint val="75000"/>
                  </a:schemeClr>
                </a:solidFill>
              </a:defRPr>
            </a:lvl8pPr>
            <a:lvl9pPr marL="3657416"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lvl1pPr>
              <a:defRPr/>
            </a:lvl1pPr>
          </a:lstStyle>
          <a:p>
            <a:fld id="{F41424B3-1866-4964-AB36-FFE9BCDD5DD6}" type="datetime1">
              <a:rPr lang="sv-SE" smtClean="0"/>
              <a:t>2025-02-07</a:t>
            </a:fld>
            <a:endParaRPr lang="sv-SE"/>
          </a:p>
        </p:txBody>
      </p:sp>
      <p:sp>
        <p:nvSpPr>
          <p:cNvPr id="5" name="Platshållare för sidfot 4"/>
          <p:cNvSpPr>
            <a:spLocks noGrp="1"/>
          </p:cNvSpPr>
          <p:nvPr>
            <p:ph type="ftr" sz="quarter" idx="11"/>
          </p:nvPr>
        </p:nvSpPr>
        <p:spPr/>
        <p:txBody>
          <a:bodyPr/>
          <a:lstStyle>
            <a:lvl1pPr>
              <a:defRPr/>
            </a:lvl1pPr>
          </a:lstStyle>
          <a:p>
            <a:endParaRPr lang="sv-SE"/>
          </a:p>
        </p:txBody>
      </p:sp>
      <p:sp>
        <p:nvSpPr>
          <p:cNvPr id="6" name="Platshållare för bildnummer 5"/>
          <p:cNvSpPr>
            <a:spLocks noGrp="1"/>
          </p:cNvSpPr>
          <p:nvPr>
            <p:ph type="sldNum" sz="quarter" idx="12"/>
          </p:nvPr>
        </p:nvSpPr>
        <p:spPr/>
        <p:txBody>
          <a:bodyPr/>
          <a:lstStyle>
            <a:lvl1pPr>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42417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sz="half" idx="1"/>
          </p:nvPr>
        </p:nvSpPr>
        <p:spPr>
          <a:xfrm>
            <a:off x="609600" y="1600201"/>
            <a:ext cx="5384800" cy="4525963"/>
          </a:xfrm>
        </p:spPr>
        <p:txBody>
          <a:bodyPr/>
          <a:lstStyle>
            <a:lvl1pPr>
              <a:defRPr sz="2799"/>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197600" y="1600201"/>
            <a:ext cx="5384800" cy="4525963"/>
          </a:xfrm>
        </p:spPr>
        <p:txBody>
          <a:bodyPr/>
          <a:lstStyle>
            <a:lvl1pPr>
              <a:defRPr sz="2799"/>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3"/>
          <p:cNvSpPr>
            <a:spLocks noGrp="1"/>
          </p:cNvSpPr>
          <p:nvPr>
            <p:ph type="dt" sz="half" idx="10"/>
          </p:nvPr>
        </p:nvSpPr>
        <p:spPr/>
        <p:txBody>
          <a:bodyPr/>
          <a:lstStyle>
            <a:lvl1pPr>
              <a:defRPr/>
            </a:lvl1pPr>
          </a:lstStyle>
          <a:p>
            <a:fld id="{8C0C9C47-4FA0-4D0A-8088-71181B7E5172}" type="datetime1">
              <a:rPr lang="sv-SE" smtClean="0"/>
              <a:t>2025-02-07</a:t>
            </a:fld>
            <a:endParaRPr lang="sv-SE"/>
          </a:p>
        </p:txBody>
      </p:sp>
      <p:sp>
        <p:nvSpPr>
          <p:cNvPr id="6" name="Platshållare för sidfot 4"/>
          <p:cNvSpPr>
            <a:spLocks noGrp="1"/>
          </p:cNvSpPr>
          <p:nvPr>
            <p:ph type="ftr" sz="quarter" idx="11"/>
          </p:nvPr>
        </p:nvSpPr>
        <p:spPr/>
        <p:txBody>
          <a:bodyPr/>
          <a:lstStyle>
            <a:lvl1pPr>
              <a:defRPr/>
            </a:lvl1pPr>
          </a:lstStyle>
          <a:p>
            <a:endParaRPr lang="sv-SE"/>
          </a:p>
        </p:txBody>
      </p:sp>
      <p:sp>
        <p:nvSpPr>
          <p:cNvPr id="7" name="Platshållare för bildnummer 5"/>
          <p:cNvSpPr>
            <a:spLocks noGrp="1"/>
          </p:cNvSpPr>
          <p:nvPr>
            <p:ph type="sldNum" sz="quarter" idx="12"/>
          </p:nvPr>
        </p:nvSpPr>
        <p:spPr/>
        <p:txBody>
          <a:bodyPr/>
          <a:lstStyle>
            <a:lvl1pPr>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2111050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mall för rubrikformat</a:t>
            </a:r>
          </a:p>
        </p:txBody>
      </p:sp>
      <p:sp>
        <p:nvSpPr>
          <p:cNvPr id="3" name="Platshållare för text 2"/>
          <p:cNvSpPr>
            <a:spLocks noGrp="1"/>
          </p:cNvSpPr>
          <p:nvPr>
            <p:ph type="body" idx="1"/>
          </p:nvPr>
        </p:nvSpPr>
        <p:spPr>
          <a:xfrm>
            <a:off x="609600" y="1535112"/>
            <a:ext cx="5386918" cy="63976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8" indent="0">
              <a:buNone/>
              <a:defRPr sz="1600" b="1"/>
            </a:lvl5pPr>
            <a:lvl6pPr marL="2285886" indent="0">
              <a:buNone/>
              <a:defRPr sz="1600" b="1"/>
            </a:lvl6pPr>
            <a:lvl7pPr marL="2743062" indent="0">
              <a:buNone/>
              <a:defRPr sz="1600" b="1"/>
            </a:lvl7pPr>
            <a:lvl8pPr marL="3200240" indent="0">
              <a:buNone/>
              <a:defRPr sz="1600" b="1"/>
            </a:lvl8pPr>
            <a:lvl9pPr marL="3657416"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609600" y="2174875"/>
            <a:ext cx="538691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6193367" y="1535112"/>
            <a:ext cx="5389033" cy="63976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8" indent="0">
              <a:buNone/>
              <a:defRPr sz="1600" b="1"/>
            </a:lvl5pPr>
            <a:lvl6pPr marL="2285886" indent="0">
              <a:buNone/>
              <a:defRPr sz="1600" b="1"/>
            </a:lvl6pPr>
            <a:lvl7pPr marL="2743062" indent="0">
              <a:buNone/>
              <a:defRPr sz="1600" b="1"/>
            </a:lvl7pPr>
            <a:lvl8pPr marL="3200240" indent="0">
              <a:buNone/>
              <a:defRPr sz="1600" b="1"/>
            </a:lvl8pPr>
            <a:lvl9pPr marL="3657416"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3"/>
          <p:cNvSpPr>
            <a:spLocks noGrp="1"/>
          </p:cNvSpPr>
          <p:nvPr>
            <p:ph type="dt" sz="half" idx="10"/>
          </p:nvPr>
        </p:nvSpPr>
        <p:spPr/>
        <p:txBody>
          <a:bodyPr/>
          <a:lstStyle>
            <a:lvl1pPr>
              <a:defRPr/>
            </a:lvl1pPr>
          </a:lstStyle>
          <a:p>
            <a:fld id="{9D387E38-DD71-4289-8A4D-57AB8CDF210E}" type="datetime1">
              <a:rPr lang="sv-SE" smtClean="0"/>
              <a:t>2025-02-07</a:t>
            </a:fld>
            <a:endParaRPr lang="sv-SE"/>
          </a:p>
        </p:txBody>
      </p:sp>
      <p:sp>
        <p:nvSpPr>
          <p:cNvPr id="8" name="Platshållare för sidfot 4"/>
          <p:cNvSpPr>
            <a:spLocks noGrp="1"/>
          </p:cNvSpPr>
          <p:nvPr>
            <p:ph type="ftr" sz="quarter" idx="11"/>
          </p:nvPr>
        </p:nvSpPr>
        <p:spPr/>
        <p:txBody>
          <a:bodyPr/>
          <a:lstStyle>
            <a:lvl1pPr>
              <a:defRPr/>
            </a:lvl1pPr>
          </a:lstStyle>
          <a:p>
            <a:endParaRPr lang="sv-SE"/>
          </a:p>
        </p:txBody>
      </p:sp>
      <p:sp>
        <p:nvSpPr>
          <p:cNvPr id="9" name="Platshållare för bildnummer 5"/>
          <p:cNvSpPr>
            <a:spLocks noGrp="1"/>
          </p:cNvSpPr>
          <p:nvPr>
            <p:ph type="sldNum" sz="quarter" idx="12"/>
          </p:nvPr>
        </p:nvSpPr>
        <p:spPr/>
        <p:txBody>
          <a:bodyPr/>
          <a:lstStyle>
            <a:lvl1pPr>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28278565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3"/>
          <p:cNvSpPr>
            <a:spLocks noGrp="1"/>
          </p:cNvSpPr>
          <p:nvPr>
            <p:ph type="dt" sz="half" idx="10"/>
          </p:nvPr>
        </p:nvSpPr>
        <p:spPr/>
        <p:txBody>
          <a:bodyPr/>
          <a:lstStyle>
            <a:lvl1pPr>
              <a:defRPr/>
            </a:lvl1pPr>
          </a:lstStyle>
          <a:p>
            <a:fld id="{5746FB79-C07E-40F5-A4B3-BBF81CA80050}" type="datetime1">
              <a:rPr lang="sv-SE" smtClean="0"/>
              <a:t>2025-02-07</a:t>
            </a:fld>
            <a:endParaRPr lang="sv-SE"/>
          </a:p>
        </p:txBody>
      </p:sp>
      <p:sp>
        <p:nvSpPr>
          <p:cNvPr id="4" name="Platshållare för sidfot 4"/>
          <p:cNvSpPr>
            <a:spLocks noGrp="1"/>
          </p:cNvSpPr>
          <p:nvPr>
            <p:ph type="ftr" sz="quarter" idx="11"/>
          </p:nvPr>
        </p:nvSpPr>
        <p:spPr/>
        <p:txBody>
          <a:bodyPr/>
          <a:lstStyle>
            <a:lvl1pPr>
              <a:defRPr/>
            </a:lvl1pPr>
          </a:lstStyle>
          <a:p>
            <a:endParaRPr lang="sv-SE"/>
          </a:p>
        </p:txBody>
      </p:sp>
      <p:sp>
        <p:nvSpPr>
          <p:cNvPr id="5" name="Platshållare för bildnummer 5"/>
          <p:cNvSpPr>
            <a:spLocks noGrp="1"/>
          </p:cNvSpPr>
          <p:nvPr>
            <p:ph type="sldNum" sz="quarter" idx="12"/>
          </p:nvPr>
        </p:nvSpPr>
        <p:spPr/>
        <p:txBody>
          <a:bodyPr/>
          <a:lstStyle>
            <a:lvl1pPr>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921479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3"/>
          <p:cNvSpPr>
            <a:spLocks noGrp="1"/>
          </p:cNvSpPr>
          <p:nvPr>
            <p:ph type="dt" sz="half" idx="10"/>
          </p:nvPr>
        </p:nvSpPr>
        <p:spPr/>
        <p:txBody>
          <a:bodyPr/>
          <a:lstStyle>
            <a:lvl1pPr>
              <a:defRPr/>
            </a:lvl1pPr>
          </a:lstStyle>
          <a:p>
            <a:fld id="{3E5547D5-DFD3-4BC3-AB12-986B1E7C3F98}" type="datetime1">
              <a:rPr lang="sv-SE" smtClean="0"/>
              <a:t>2025-02-07</a:t>
            </a:fld>
            <a:endParaRPr lang="sv-SE"/>
          </a:p>
        </p:txBody>
      </p:sp>
      <p:sp>
        <p:nvSpPr>
          <p:cNvPr id="3" name="Platshållare för sidfot 4"/>
          <p:cNvSpPr>
            <a:spLocks noGrp="1"/>
          </p:cNvSpPr>
          <p:nvPr>
            <p:ph type="ftr" sz="quarter" idx="11"/>
          </p:nvPr>
        </p:nvSpPr>
        <p:spPr/>
        <p:txBody>
          <a:bodyPr/>
          <a:lstStyle>
            <a:lvl1pPr>
              <a:defRPr/>
            </a:lvl1pPr>
          </a:lstStyle>
          <a:p>
            <a:endParaRPr lang="sv-SE"/>
          </a:p>
        </p:txBody>
      </p:sp>
      <p:sp>
        <p:nvSpPr>
          <p:cNvPr id="4" name="Platshållare för bildnummer 5"/>
          <p:cNvSpPr>
            <a:spLocks noGrp="1"/>
          </p:cNvSpPr>
          <p:nvPr>
            <p:ph type="sldNum" sz="quarter" idx="12"/>
          </p:nvPr>
        </p:nvSpPr>
        <p:spPr/>
        <p:txBody>
          <a:bodyPr/>
          <a:lstStyle>
            <a:lvl1pPr>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29376547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09601" y="273050"/>
            <a:ext cx="4011084" cy="1162050"/>
          </a:xfrm>
        </p:spPr>
        <p:txBody>
          <a:bodyPr anchor="b"/>
          <a:lstStyle>
            <a:lvl1pPr algn="l">
              <a:defRPr sz="2000" b="1"/>
            </a:lvl1pPr>
          </a:lstStyle>
          <a:p>
            <a:r>
              <a:rPr lang="sv-SE"/>
              <a:t>Klicka här för att ändra mall för rubrikformat</a:t>
            </a:r>
          </a:p>
        </p:txBody>
      </p:sp>
      <p:sp>
        <p:nvSpPr>
          <p:cNvPr id="3" name="Platshållare för innehåll 2"/>
          <p:cNvSpPr>
            <a:spLocks noGrp="1"/>
          </p:cNvSpPr>
          <p:nvPr>
            <p:ph idx="1"/>
          </p:nvPr>
        </p:nvSpPr>
        <p:spPr>
          <a:xfrm>
            <a:off x="4766735" y="273051"/>
            <a:ext cx="6815666" cy="5853113"/>
          </a:xfrm>
        </p:spPr>
        <p:txBody>
          <a:bodyPr/>
          <a:lstStyle>
            <a:lvl1pPr>
              <a:defRPr sz="3199"/>
            </a:lvl1pPr>
            <a:lvl2pPr>
              <a:defRPr sz="2799"/>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609601" y="1435101"/>
            <a:ext cx="4011084" cy="4691063"/>
          </a:xfr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8" indent="0">
              <a:buNone/>
              <a:defRPr sz="900"/>
            </a:lvl5pPr>
            <a:lvl6pPr marL="2285886" indent="0">
              <a:buNone/>
              <a:defRPr sz="900"/>
            </a:lvl6pPr>
            <a:lvl7pPr marL="2743062" indent="0">
              <a:buNone/>
              <a:defRPr sz="900"/>
            </a:lvl7pPr>
            <a:lvl8pPr marL="3200240" indent="0">
              <a:buNone/>
              <a:defRPr sz="900"/>
            </a:lvl8pPr>
            <a:lvl9pPr marL="3657416" indent="0">
              <a:buNone/>
              <a:defRPr sz="900"/>
            </a:lvl9pPr>
          </a:lstStyle>
          <a:p>
            <a:pPr lvl="0"/>
            <a:r>
              <a:rPr lang="sv-SE"/>
              <a:t>Klicka här för att ändra format på bakgrundstexten</a:t>
            </a:r>
          </a:p>
        </p:txBody>
      </p:sp>
      <p:sp>
        <p:nvSpPr>
          <p:cNvPr id="5" name="Platshållare för datum 3"/>
          <p:cNvSpPr>
            <a:spLocks noGrp="1"/>
          </p:cNvSpPr>
          <p:nvPr>
            <p:ph type="dt" sz="half" idx="10"/>
          </p:nvPr>
        </p:nvSpPr>
        <p:spPr/>
        <p:txBody>
          <a:bodyPr/>
          <a:lstStyle>
            <a:lvl1pPr>
              <a:defRPr/>
            </a:lvl1pPr>
          </a:lstStyle>
          <a:p>
            <a:fld id="{A740D791-66B4-428E-A11C-F828E0DB2395}" type="datetime1">
              <a:rPr lang="sv-SE" smtClean="0"/>
              <a:t>2025-02-07</a:t>
            </a:fld>
            <a:endParaRPr lang="sv-SE"/>
          </a:p>
        </p:txBody>
      </p:sp>
      <p:sp>
        <p:nvSpPr>
          <p:cNvPr id="6" name="Platshållare för sidfot 4"/>
          <p:cNvSpPr>
            <a:spLocks noGrp="1"/>
          </p:cNvSpPr>
          <p:nvPr>
            <p:ph type="ftr" sz="quarter" idx="11"/>
          </p:nvPr>
        </p:nvSpPr>
        <p:spPr/>
        <p:txBody>
          <a:bodyPr/>
          <a:lstStyle>
            <a:lvl1pPr>
              <a:defRPr/>
            </a:lvl1pPr>
          </a:lstStyle>
          <a:p>
            <a:endParaRPr lang="sv-SE"/>
          </a:p>
        </p:txBody>
      </p:sp>
      <p:sp>
        <p:nvSpPr>
          <p:cNvPr id="7" name="Platshållare för bildnummer 5"/>
          <p:cNvSpPr>
            <a:spLocks noGrp="1"/>
          </p:cNvSpPr>
          <p:nvPr>
            <p:ph type="sldNum" sz="quarter" idx="12"/>
          </p:nvPr>
        </p:nvSpPr>
        <p:spPr/>
        <p:txBody>
          <a:bodyPr/>
          <a:lstStyle>
            <a:lvl1pPr>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1269779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E821A76-10CA-6685-5F4B-9084FE095982}"/>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A2B18A1E-05C8-5623-3DDD-96B682070855}"/>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784412F-4972-DBC0-7ADC-EDFCBE1D83D0}"/>
              </a:ext>
            </a:extLst>
          </p:cNvPr>
          <p:cNvSpPr>
            <a:spLocks noGrp="1"/>
          </p:cNvSpPr>
          <p:nvPr>
            <p:ph type="dt" sz="half" idx="10"/>
          </p:nvPr>
        </p:nvSpPr>
        <p:spPr/>
        <p:txBody>
          <a:bodyPr/>
          <a:lstStyle/>
          <a:p>
            <a:fld id="{730E8D6C-BD55-430E-B75F-6756AC7BC98B}" type="datetimeFigureOut">
              <a:rPr lang="sv-SE" smtClean="0"/>
              <a:t>2025-02-07</a:t>
            </a:fld>
            <a:endParaRPr lang="sv-SE"/>
          </a:p>
        </p:txBody>
      </p:sp>
      <p:sp>
        <p:nvSpPr>
          <p:cNvPr id="5" name="Platshållare för sidfot 4">
            <a:extLst>
              <a:ext uri="{FF2B5EF4-FFF2-40B4-BE49-F238E27FC236}">
                <a16:creationId xmlns:a16="http://schemas.microsoft.com/office/drawing/2014/main" id="{8A874276-7A95-2E8D-2C6A-A20A93FF3E0B}"/>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0D6C0DB8-51F9-1C10-C95D-9F4F57FEB42F}"/>
              </a:ext>
            </a:extLst>
          </p:cNvPr>
          <p:cNvSpPr>
            <a:spLocks noGrp="1"/>
          </p:cNvSpPr>
          <p:nvPr>
            <p:ph type="sldNum" sz="quarter" idx="12"/>
          </p:nvPr>
        </p:nvSpPr>
        <p:spPr/>
        <p:txBody>
          <a:bodyPr/>
          <a:lstStyle/>
          <a:p>
            <a:fld id="{CB895DA8-2BAB-4B57-A5DF-203FB66038BC}" type="slidenum">
              <a:rPr lang="sv-SE" smtClean="0"/>
              <a:t>‹#›</a:t>
            </a:fld>
            <a:endParaRPr lang="sv-SE"/>
          </a:p>
        </p:txBody>
      </p:sp>
    </p:spTree>
    <p:extLst>
      <p:ext uri="{BB962C8B-B14F-4D97-AF65-F5344CB8AC3E}">
        <p14:creationId xmlns:p14="http://schemas.microsoft.com/office/powerpoint/2010/main" val="32606178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2389718" y="4800601"/>
            <a:ext cx="7315200" cy="566738"/>
          </a:xfrm>
        </p:spPr>
        <p:txBody>
          <a:bodyPr anchor="b"/>
          <a:lstStyle>
            <a:lvl1pPr algn="l">
              <a:defRPr sz="2000" b="1"/>
            </a:lvl1pPr>
          </a:lstStyle>
          <a:p>
            <a:r>
              <a:rPr lang="sv-SE"/>
              <a:t>Klicka här för att ändra mall för rubrikformat</a:t>
            </a:r>
          </a:p>
        </p:txBody>
      </p:sp>
      <p:sp>
        <p:nvSpPr>
          <p:cNvPr id="3" name="Platshållare för bild 2"/>
          <p:cNvSpPr>
            <a:spLocks noGrp="1"/>
          </p:cNvSpPr>
          <p:nvPr>
            <p:ph type="pic" idx="1"/>
          </p:nvPr>
        </p:nvSpPr>
        <p:spPr>
          <a:xfrm>
            <a:off x="2389718" y="612776"/>
            <a:ext cx="7315200" cy="4114800"/>
          </a:xfrm>
        </p:spPr>
        <p:txBody>
          <a:bodyPr rtlCol="0">
            <a:normAutofit/>
          </a:bodyPr>
          <a:lstStyle>
            <a:lvl1pPr marL="0" indent="0">
              <a:buNone/>
              <a:defRPr sz="3199"/>
            </a:lvl1pPr>
            <a:lvl2pPr marL="457178" indent="0">
              <a:buNone/>
              <a:defRPr sz="2799"/>
            </a:lvl2pPr>
            <a:lvl3pPr marL="914354" indent="0">
              <a:buNone/>
              <a:defRPr sz="2400"/>
            </a:lvl3pPr>
            <a:lvl4pPr marL="1371532" indent="0">
              <a:buNone/>
              <a:defRPr sz="2000"/>
            </a:lvl4pPr>
            <a:lvl5pPr marL="1828708" indent="0">
              <a:buNone/>
              <a:defRPr sz="2000"/>
            </a:lvl5pPr>
            <a:lvl6pPr marL="2285886" indent="0">
              <a:buNone/>
              <a:defRPr sz="2000"/>
            </a:lvl6pPr>
            <a:lvl7pPr marL="2743062" indent="0">
              <a:buNone/>
              <a:defRPr sz="2000"/>
            </a:lvl7pPr>
            <a:lvl8pPr marL="3200240" indent="0">
              <a:buNone/>
              <a:defRPr sz="2000"/>
            </a:lvl8pPr>
            <a:lvl9pPr marL="3657416" indent="0">
              <a:buNone/>
              <a:defRPr sz="2000"/>
            </a:lvl9pPr>
          </a:lstStyle>
          <a:p>
            <a:pPr lvl="0"/>
            <a:r>
              <a:rPr lang="sv-SE" noProof="0"/>
              <a:t>Klicka på ikonen för att lägga till en bild</a:t>
            </a:r>
          </a:p>
        </p:txBody>
      </p:sp>
      <p:sp>
        <p:nvSpPr>
          <p:cNvPr id="4" name="Platshållare för text 3"/>
          <p:cNvSpPr>
            <a:spLocks noGrp="1"/>
          </p:cNvSpPr>
          <p:nvPr>
            <p:ph type="body" sz="half" idx="2"/>
          </p:nvPr>
        </p:nvSpPr>
        <p:spPr>
          <a:xfrm>
            <a:off x="2389718" y="5367339"/>
            <a:ext cx="7315200" cy="804862"/>
          </a:xfr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8" indent="0">
              <a:buNone/>
              <a:defRPr sz="900"/>
            </a:lvl5pPr>
            <a:lvl6pPr marL="2285886" indent="0">
              <a:buNone/>
              <a:defRPr sz="900"/>
            </a:lvl6pPr>
            <a:lvl7pPr marL="2743062" indent="0">
              <a:buNone/>
              <a:defRPr sz="900"/>
            </a:lvl7pPr>
            <a:lvl8pPr marL="3200240" indent="0">
              <a:buNone/>
              <a:defRPr sz="900"/>
            </a:lvl8pPr>
            <a:lvl9pPr marL="3657416" indent="0">
              <a:buNone/>
              <a:defRPr sz="900"/>
            </a:lvl9pPr>
          </a:lstStyle>
          <a:p>
            <a:pPr lvl="0"/>
            <a:r>
              <a:rPr lang="sv-SE"/>
              <a:t>Klicka här för att ändra format på bakgrundstexten</a:t>
            </a:r>
          </a:p>
        </p:txBody>
      </p:sp>
      <p:sp>
        <p:nvSpPr>
          <p:cNvPr id="5" name="Platshållare för datum 3"/>
          <p:cNvSpPr>
            <a:spLocks noGrp="1"/>
          </p:cNvSpPr>
          <p:nvPr>
            <p:ph type="dt" sz="half" idx="10"/>
          </p:nvPr>
        </p:nvSpPr>
        <p:spPr/>
        <p:txBody>
          <a:bodyPr/>
          <a:lstStyle>
            <a:lvl1pPr>
              <a:defRPr/>
            </a:lvl1pPr>
          </a:lstStyle>
          <a:p>
            <a:fld id="{575A0247-8B8D-45CC-A966-32A656EEEC5E}" type="datetime1">
              <a:rPr lang="sv-SE" smtClean="0"/>
              <a:t>2025-02-07</a:t>
            </a:fld>
            <a:endParaRPr lang="sv-SE"/>
          </a:p>
        </p:txBody>
      </p:sp>
      <p:sp>
        <p:nvSpPr>
          <p:cNvPr id="6" name="Platshållare för sidfot 4"/>
          <p:cNvSpPr>
            <a:spLocks noGrp="1"/>
          </p:cNvSpPr>
          <p:nvPr>
            <p:ph type="ftr" sz="quarter" idx="11"/>
          </p:nvPr>
        </p:nvSpPr>
        <p:spPr/>
        <p:txBody>
          <a:bodyPr/>
          <a:lstStyle>
            <a:lvl1pPr>
              <a:defRPr/>
            </a:lvl1pPr>
          </a:lstStyle>
          <a:p>
            <a:endParaRPr lang="sv-SE"/>
          </a:p>
        </p:txBody>
      </p:sp>
      <p:sp>
        <p:nvSpPr>
          <p:cNvPr id="7" name="Platshållare för bildnummer 5"/>
          <p:cNvSpPr>
            <a:spLocks noGrp="1"/>
          </p:cNvSpPr>
          <p:nvPr>
            <p:ph type="sldNum" sz="quarter" idx="12"/>
          </p:nvPr>
        </p:nvSpPr>
        <p:spPr/>
        <p:txBody>
          <a:bodyPr/>
          <a:lstStyle>
            <a:lvl1pPr>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1047784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lvl1pPr>
              <a:defRPr/>
            </a:lvl1pPr>
          </a:lstStyle>
          <a:p>
            <a:fld id="{ACBF21F0-F633-4088-B619-FD7C5B13FDB8}" type="datetime1">
              <a:rPr lang="sv-SE" smtClean="0"/>
              <a:t>2025-02-07</a:t>
            </a:fld>
            <a:endParaRPr lang="sv-SE"/>
          </a:p>
        </p:txBody>
      </p:sp>
      <p:sp>
        <p:nvSpPr>
          <p:cNvPr id="5" name="Platshållare för sidfot 4"/>
          <p:cNvSpPr>
            <a:spLocks noGrp="1"/>
          </p:cNvSpPr>
          <p:nvPr>
            <p:ph type="ftr" sz="quarter" idx="11"/>
          </p:nvPr>
        </p:nvSpPr>
        <p:spPr/>
        <p:txBody>
          <a:bodyPr/>
          <a:lstStyle>
            <a:lvl1pPr>
              <a:defRPr/>
            </a:lvl1pPr>
          </a:lstStyle>
          <a:p>
            <a:endParaRPr lang="sv-SE"/>
          </a:p>
        </p:txBody>
      </p:sp>
      <p:sp>
        <p:nvSpPr>
          <p:cNvPr id="6" name="Platshållare för bildnummer 5"/>
          <p:cNvSpPr>
            <a:spLocks noGrp="1"/>
          </p:cNvSpPr>
          <p:nvPr>
            <p:ph type="sldNum" sz="quarter" idx="12"/>
          </p:nvPr>
        </p:nvSpPr>
        <p:spPr/>
        <p:txBody>
          <a:bodyPr/>
          <a:lstStyle>
            <a:lvl1pPr>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2284754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839201" y="274639"/>
            <a:ext cx="2743200" cy="5851525"/>
          </a:xfrm>
        </p:spPr>
        <p:txBody>
          <a:bodyPr vert="eaVert"/>
          <a:lstStyle/>
          <a:p>
            <a:r>
              <a:rPr lang="sv-SE"/>
              <a:t>Klicka här för att ändra mall för rubrikformat</a:t>
            </a:r>
          </a:p>
        </p:txBody>
      </p:sp>
      <p:sp>
        <p:nvSpPr>
          <p:cNvPr id="3" name="Platshållare för lodrät text 2"/>
          <p:cNvSpPr>
            <a:spLocks noGrp="1"/>
          </p:cNvSpPr>
          <p:nvPr>
            <p:ph type="body" orient="vert" idx="1"/>
          </p:nvPr>
        </p:nvSpPr>
        <p:spPr>
          <a:xfrm>
            <a:off x="609601" y="274639"/>
            <a:ext cx="8026399"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lvl1pPr>
              <a:defRPr/>
            </a:lvl1pPr>
          </a:lstStyle>
          <a:p>
            <a:fld id="{F08CBCDC-52FE-4B41-A51B-DC38CDA442CD}" type="datetime1">
              <a:rPr lang="sv-SE" smtClean="0"/>
              <a:t>2025-02-07</a:t>
            </a:fld>
            <a:endParaRPr lang="sv-SE"/>
          </a:p>
        </p:txBody>
      </p:sp>
      <p:sp>
        <p:nvSpPr>
          <p:cNvPr id="5" name="Platshållare för sidfot 4"/>
          <p:cNvSpPr>
            <a:spLocks noGrp="1"/>
          </p:cNvSpPr>
          <p:nvPr>
            <p:ph type="ftr" sz="quarter" idx="11"/>
          </p:nvPr>
        </p:nvSpPr>
        <p:spPr/>
        <p:txBody>
          <a:bodyPr/>
          <a:lstStyle>
            <a:lvl1pPr>
              <a:defRPr/>
            </a:lvl1pPr>
          </a:lstStyle>
          <a:p>
            <a:endParaRPr lang="sv-SE"/>
          </a:p>
        </p:txBody>
      </p:sp>
      <p:sp>
        <p:nvSpPr>
          <p:cNvPr id="6" name="Platshållare för bildnummer 5"/>
          <p:cNvSpPr>
            <a:spLocks noGrp="1"/>
          </p:cNvSpPr>
          <p:nvPr>
            <p:ph type="sldNum" sz="quarter" idx="12"/>
          </p:nvPr>
        </p:nvSpPr>
        <p:spPr/>
        <p:txBody>
          <a:bodyPr/>
          <a:lstStyle>
            <a:lvl1pPr>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3757521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AA5597-41C8-A4AA-8335-B35FECA1FC5B}"/>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E458BA55-E4B4-7A4E-2DF2-41F492A629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3F66066A-CBB1-DA3E-72E6-31C0AB3ECE3E}"/>
              </a:ext>
            </a:extLst>
          </p:cNvPr>
          <p:cNvSpPr>
            <a:spLocks noGrp="1"/>
          </p:cNvSpPr>
          <p:nvPr>
            <p:ph type="dt" sz="half" idx="10"/>
          </p:nvPr>
        </p:nvSpPr>
        <p:spPr/>
        <p:txBody>
          <a:bodyPr/>
          <a:lstStyle/>
          <a:p>
            <a:fld id="{730E8D6C-BD55-430E-B75F-6756AC7BC98B}" type="datetimeFigureOut">
              <a:rPr lang="sv-SE" smtClean="0"/>
              <a:t>2025-02-07</a:t>
            </a:fld>
            <a:endParaRPr lang="sv-SE"/>
          </a:p>
        </p:txBody>
      </p:sp>
      <p:sp>
        <p:nvSpPr>
          <p:cNvPr id="5" name="Platshållare för sidfot 4">
            <a:extLst>
              <a:ext uri="{FF2B5EF4-FFF2-40B4-BE49-F238E27FC236}">
                <a16:creationId xmlns:a16="http://schemas.microsoft.com/office/drawing/2014/main" id="{99E48835-0D41-F9C2-E062-360D51B63B04}"/>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B7177FF-800F-8ED0-A42F-DF7D7ACDC5CD}"/>
              </a:ext>
            </a:extLst>
          </p:cNvPr>
          <p:cNvSpPr>
            <a:spLocks noGrp="1"/>
          </p:cNvSpPr>
          <p:nvPr>
            <p:ph type="sldNum" sz="quarter" idx="12"/>
          </p:nvPr>
        </p:nvSpPr>
        <p:spPr/>
        <p:txBody>
          <a:bodyPr/>
          <a:lstStyle/>
          <a:p>
            <a:fld id="{CB895DA8-2BAB-4B57-A5DF-203FB66038BC}" type="slidenum">
              <a:rPr lang="sv-SE" smtClean="0"/>
              <a:t>‹#›</a:t>
            </a:fld>
            <a:endParaRPr lang="sv-SE"/>
          </a:p>
        </p:txBody>
      </p:sp>
    </p:spTree>
    <p:extLst>
      <p:ext uri="{BB962C8B-B14F-4D97-AF65-F5344CB8AC3E}">
        <p14:creationId xmlns:p14="http://schemas.microsoft.com/office/powerpoint/2010/main" val="3316399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52D3EEF-B116-EDDA-77EE-E8EB35EAB3DA}"/>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F871D1A0-8131-B3BA-9A5E-6AF3F0EA4663}"/>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E0CE21EC-C878-768F-D2FB-056E787C7BB2}"/>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FB69DA92-374E-8EFF-DA6F-473685291219}"/>
              </a:ext>
            </a:extLst>
          </p:cNvPr>
          <p:cNvSpPr>
            <a:spLocks noGrp="1"/>
          </p:cNvSpPr>
          <p:nvPr>
            <p:ph type="dt" sz="half" idx="10"/>
          </p:nvPr>
        </p:nvSpPr>
        <p:spPr/>
        <p:txBody>
          <a:bodyPr/>
          <a:lstStyle/>
          <a:p>
            <a:fld id="{730E8D6C-BD55-430E-B75F-6756AC7BC98B}" type="datetimeFigureOut">
              <a:rPr lang="sv-SE" smtClean="0"/>
              <a:t>2025-02-07</a:t>
            </a:fld>
            <a:endParaRPr lang="sv-SE"/>
          </a:p>
        </p:txBody>
      </p:sp>
      <p:sp>
        <p:nvSpPr>
          <p:cNvPr id="6" name="Platshållare för sidfot 5">
            <a:extLst>
              <a:ext uri="{FF2B5EF4-FFF2-40B4-BE49-F238E27FC236}">
                <a16:creationId xmlns:a16="http://schemas.microsoft.com/office/drawing/2014/main" id="{56E04594-C5C8-3DFB-3DA4-4320BC3E9D3B}"/>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5897FEB7-1E7D-FB98-7F20-2B208E6C1898}"/>
              </a:ext>
            </a:extLst>
          </p:cNvPr>
          <p:cNvSpPr>
            <a:spLocks noGrp="1"/>
          </p:cNvSpPr>
          <p:nvPr>
            <p:ph type="sldNum" sz="quarter" idx="12"/>
          </p:nvPr>
        </p:nvSpPr>
        <p:spPr/>
        <p:txBody>
          <a:bodyPr/>
          <a:lstStyle/>
          <a:p>
            <a:fld id="{CB895DA8-2BAB-4B57-A5DF-203FB66038BC}" type="slidenum">
              <a:rPr lang="sv-SE" smtClean="0"/>
              <a:t>‹#›</a:t>
            </a:fld>
            <a:endParaRPr lang="sv-SE"/>
          </a:p>
        </p:txBody>
      </p:sp>
    </p:spTree>
    <p:extLst>
      <p:ext uri="{BB962C8B-B14F-4D97-AF65-F5344CB8AC3E}">
        <p14:creationId xmlns:p14="http://schemas.microsoft.com/office/powerpoint/2010/main" val="4273323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C5A7685-6BB2-AC55-67D1-E5919AC01621}"/>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D0ED2BE7-27E0-4D61-64CE-8493249D9D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5C2CECBB-0DBF-8DCE-226C-82E01E83599E}"/>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05BE6771-5FEE-F552-E91E-E3EFF7F0EA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C608AB2D-B257-0C9B-6A81-1F1FF245192D}"/>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D2C1CDB5-FF79-ECB2-7E3B-7D19E125DC27}"/>
              </a:ext>
            </a:extLst>
          </p:cNvPr>
          <p:cNvSpPr>
            <a:spLocks noGrp="1"/>
          </p:cNvSpPr>
          <p:nvPr>
            <p:ph type="dt" sz="half" idx="10"/>
          </p:nvPr>
        </p:nvSpPr>
        <p:spPr/>
        <p:txBody>
          <a:bodyPr/>
          <a:lstStyle/>
          <a:p>
            <a:fld id="{730E8D6C-BD55-430E-B75F-6756AC7BC98B}" type="datetimeFigureOut">
              <a:rPr lang="sv-SE" smtClean="0"/>
              <a:t>2025-02-07</a:t>
            </a:fld>
            <a:endParaRPr lang="sv-SE"/>
          </a:p>
        </p:txBody>
      </p:sp>
      <p:sp>
        <p:nvSpPr>
          <p:cNvPr id="8" name="Platshållare för sidfot 7">
            <a:extLst>
              <a:ext uri="{FF2B5EF4-FFF2-40B4-BE49-F238E27FC236}">
                <a16:creationId xmlns:a16="http://schemas.microsoft.com/office/drawing/2014/main" id="{4FC6B7C3-2899-90DD-B5C1-B054AE210369}"/>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9B039C19-ECB5-A335-D43C-4956E7BE489C}"/>
              </a:ext>
            </a:extLst>
          </p:cNvPr>
          <p:cNvSpPr>
            <a:spLocks noGrp="1"/>
          </p:cNvSpPr>
          <p:nvPr>
            <p:ph type="sldNum" sz="quarter" idx="12"/>
          </p:nvPr>
        </p:nvSpPr>
        <p:spPr/>
        <p:txBody>
          <a:bodyPr/>
          <a:lstStyle/>
          <a:p>
            <a:fld id="{CB895DA8-2BAB-4B57-A5DF-203FB66038BC}" type="slidenum">
              <a:rPr lang="sv-SE" smtClean="0"/>
              <a:t>‹#›</a:t>
            </a:fld>
            <a:endParaRPr lang="sv-SE"/>
          </a:p>
        </p:txBody>
      </p:sp>
    </p:spTree>
    <p:extLst>
      <p:ext uri="{BB962C8B-B14F-4D97-AF65-F5344CB8AC3E}">
        <p14:creationId xmlns:p14="http://schemas.microsoft.com/office/powerpoint/2010/main" val="2481825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0C8B6CF-4DFD-98B3-97E0-BAEF50A19685}"/>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48FB0EC1-BDFE-1A79-A3F8-262E348649CA}"/>
              </a:ext>
            </a:extLst>
          </p:cNvPr>
          <p:cNvSpPr>
            <a:spLocks noGrp="1"/>
          </p:cNvSpPr>
          <p:nvPr>
            <p:ph type="dt" sz="half" idx="10"/>
          </p:nvPr>
        </p:nvSpPr>
        <p:spPr/>
        <p:txBody>
          <a:bodyPr/>
          <a:lstStyle/>
          <a:p>
            <a:fld id="{730E8D6C-BD55-430E-B75F-6756AC7BC98B}" type="datetimeFigureOut">
              <a:rPr lang="sv-SE" smtClean="0"/>
              <a:t>2025-02-07</a:t>
            </a:fld>
            <a:endParaRPr lang="sv-SE"/>
          </a:p>
        </p:txBody>
      </p:sp>
      <p:sp>
        <p:nvSpPr>
          <p:cNvPr id="4" name="Platshållare för sidfot 3">
            <a:extLst>
              <a:ext uri="{FF2B5EF4-FFF2-40B4-BE49-F238E27FC236}">
                <a16:creationId xmlns:a16="http://schemas.microsoft.com/office/drawing/2014/main" id="{B3D2523F-90B4-E9BD-38A8-48B0B08F5D6C}"/>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CAD34BE2-F7CB-ED45-284C-99E3EA8BD057}"/>
              </a:ext>
            </a:extLst>
          </p:cNvPr>
          <p:cNvSpPr>
            <a:spLocks noGrp="1"/>
          </p:cNvSpPr>
          <p:nvPr>
            <p:ph type="sldNum" sz="quarter" idx="12"/>
          </p:nvPr>
        </p:nvSpPr>
        <p:spPr/>
        <p:txBody>
          <a:bodyPr/>
          <a:lstStyle/>
          <a:p>
            <a:fld id="{CB895DA8-2BAB-4B57-A5DF-203FB66038BC}" type="slidenum">
              <a:rPr lang="sv-SE" smtClean="0"/>
              <a:t>‹#›</a:t>
            </a:fld>
            <a:endParaRPr lang="sv-SE"/>
          </a:p>
        </p:txBody>
      </p:sp>
    </p:spTree>
    <p:extLst>
      <p:ext uri="{BB962C8B-B14F-4D97-AF65-F5344CB8AC3E}">
        <p14:creationId xmlns:p14="http://schemas.microsoft.com/office/powerpoint/2010/main" val="2676692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54131F8-A62E-C322-004D-8D08B8F374F4}"/>
              </a:ext>
            </a:extLst>
          </p:cNvPr>
          <p:cNvSpPr>
            <a:spLocks noGrp="1"/>
          </p:cNvSpPr>
          <p:nvPr>
            <p:ph type="dt" sz="half" idx="10"/>
          </p:nvPr>
        </p:nvSpPr>
        <p:spPr/>
        <p:txBody>
          <a:bodyPr/>
          <a:lstStyle/>
          <a:p>
            <a:fld id="{730E8D6C-BD55-430E-B75F-6756AC7BC98B}" type="datetimeFigureOut">
              <a:rPr lang="sv-SE" smtClean="0"/>
              <a:t>2025-02-07</a:t>
            </a:fld>
            <a:endParaRPr lang="sv-SE"/>
          </a:p>
        </p:txBody>
      </p:sp>
      <p:sp>
        <p:nvSpPr>
          <p:cNvPr id="3" name="Platshållare för sidfot 2">
            <a:extLst>
              <a:ext uri="{FF2B5EF4-FFF2-40B4-BE49-F238E27FC236}">
                <a16:creationId xmlns:a16="http://schemas.microsoft.com/office/drawing/2014/main" id="{58CAA741-4C4A-B0D7-0314-57AB5E13F92C}"/>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5D7C32A2-5AA7-769C-32BE-983E6C2C490A}"/>
              </a:ext>
            </a:extLst>
          </p:cNvPr>
          <p:cNvSpPr>
            <a:spLocks noGrp="1"/>
          </p:cNvSpPr>
          <p:nvPr>
            <p:ph type="sldNum" sz="quarter" idx="12"/>
          </p:nvPr>
        </p:nvSpPr>
        <p:spPr/>
        <p:txBody>
          <a:bodyPr/>
          <a:lstStyle/>
          <a:p>
            <a:fld id="{CB895DA8-2BAB-4B57-A5DF-203FB66038BC}" type="slidenum">
              <a:rPr lang="sv-SE" smtClean="0"/>
              <a:t>‹#›</a:t>
            </a:fld>
            <a:endParaRPr lang="sv-SE"/>
          </a:p>
        </p:txBody>
      </p:sp>
    </p:spTree>
    <p:extLst>
      <p:ext uri="{BB962C8B-B14F-4D97-AF65-F5344CB8AC3E}">
        <p14:creationId xmlns:p14="http://schemas.microsoft.com/office/powerpoint/2010/main" val="3777626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925A8D5-4948-2738-F6A5-78A3D14013AC}"/>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2305E5E9-DACC-C011-8093-8609806A6D8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77991F0C-2DC2-3BF8-7748-FD7A021484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EC6C451A-D33A-C43C-DB12-691779AC750D}"/>
              </a:ext>
            </a:extLst>
          </p:cNvPr>
          <p:cNvSpPr>
            <a:spLocks noGrp="1"/>
          </p:cNvSpPr>
          <p:nvPr>
            <p:ph type="dt" sz="half" idx="10"/>
          </p:nvPr>
        </p:nvSpPr>
        <p:spPr/>
        <p:txBody>
          <a:bodyPr/>
          <a:lstStyle/>
          <a:p>
            <a:fld id="{730E8D6C-BD55-430E-B75F-6756AC7BC98B}" type="datetimeFigureOut">
              <a:rPr lang="sv-SE" smtClean="0"/>
              <a:t>2025-02-07</a:t>
            </a:fld>
            <a:endParaRPr lang="sv-SE"/>
          </a:p>
        </p:txBody>
      </p:sp>
      <p:sp>
        <p:nvSpPr>
          <p:cNvPr id="6" name="Platshållare för sidfot 5">
            <a:extLst>
              <a:ext uri="{FF2B5EF4-FFF2-40B4-BE49-F238E27FC236}">
                <a16:creationId xmlns:a16="http://schemas.microsoft.com/office/drawing/2014/main" id="{EBEE2B00-DBF6-FE2F-E6EA-B213E584BD46}"/>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9C41C7B3-3AB6-1B61-10AD-8DBF099E1B17}"/>
              </a:ext>
            </a:extLst>
          </p:cNvPr>
          <p:cNvSpPr>
            <a:spLocks noGrp="1"/>
          </p:cNvSpPr>
          <p:nvPr>
            <p:ph type="sldNum" sz="quarter" idx="12"/>
          </p:nvPr>
        </p:nvSpPr>
        <p:spPr/>
        <p:txBody>
          <a:bodyPr/>
          <a:lstStyle/>
          <a:p>
            <a:fld id="{CB895DA8-2BAB-4B57-A5DF-203FB66038BC}" type="slidenum">
              <a:rPr lang="sv-SE" smtClean="0"/>
              <a:t>‹#›</a:t>
            </a:fld>
            <a:endParaRPr lang="sv-SE"/>
          </a:p>
        </p:txBody>
      </p:sp>
    </p:spTree>
    <p:extLst>
      <p:ext uri="{BB962C8B-B14F-4D97-AF65-F5344CB8AC3E}">
        <p14:creationId xmlns:p14="http://schemas.microsoft.com/office/powerpoint/2010/main" val="801775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0D1D79-3199-A5A8-5C0D-88A02AA6896B}"/>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1431321C-F9D7-4979-9C45-CE398B9B7F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55DB7516-91B0-A9A2-E069-759FBCDF30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A44A8729-6A73-02DE-C864-34B42BFE30CB}"/>
              </a:ext>
            </a:extLst>
          </p:cNvPr>
          <p:cNvSpPr>
            <a:spLocks noGrp="1"/>
          </p:cNvSpPr>
          <p:nvPr>
            <p:ph type="dt" sz="half" idx="10"/>
          </p:nvPr>
        </p:nvSpPr>
        <p:spPr/>
        <p:txBody>
          <a:bodyPr/>
          <a:lstStyle/>
          <a:p>
            <a:fld id="{730E8D6C-BD55-430E-B75F-6756AC7BC98B}" type="datetimeFigureOut">
              <a:rPr lang="sv-SE" smtClean="0"/>
              <a:t>2025-02-07</a:t>
            </a:fld>
            <a:endParaRPr lang="sv-SE"/>
          </a:p>
        </p:txBody>
      </p:sp>
      <p:sp>
        <p:nvSpPr>
          <p:cNvPr id="6" name="Platshållare för sidfot 5">
            <a:extLst>
              <a:ext uri="{FF2B5EF4-FFF2-40B4-BE49-F238E27FC236}">
                <a16:creationId xmlns:a16="http://schemas.microsoft.com/office/drawing/2014/main" id="{0D766942-7F8A-FA6E-1206-E1F77AB842CE}"/>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525FCE84-3639-6E4D-49EC-513396EF0B53}"/>
              </a:ext>
            </a:extLst>
          </p:cNvPr>
          <p:cNvSpPr>
            <a:spLocks noGrp="1"/>
          </p:cNvSpPr>
          <p:nvPr>
            <p:ph type="sldNum" sz="quarter" idx="12"/>
          </p:nvPr>
        </p:nvSpPr>
        <p:spPr/>
        <p:txBody>
          <a:bodyPr/>
          <a:lstStyle/>
          <a:p>
            <a:fld id="{CB895DA8-2BAB-4B57-A5DF-203FB66038BC}" type="slidenum">
              <a:rPr lang="sv-SE" smtClean="0"/>
              <a:t>‹#›</a:t>
            </a:fld>
            <a:endParaRPr lang="sv-SE"/>
          </a:p>
        </p:txBody>
      </p:sp>
    </p:spTree>
    <p:extLst>
      <p:ext uri="{BB962C8B-B14F-4D97-AF65-F5344CB8AC3E}">
        <p14:creationId xmlns:p14="http://schemas.microsoft.com/office/powerpoint/2010/main" val="2608674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A2A10B51-3E9A-38CA-1CD1-3127433572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D861D01A-FC8A-2F15-C517-6C602B2098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984FAA1-42E4-24EA-85DA-0DFD1F4424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0E8D6C-BD55-430E-B75F-6756AC7BC98B}" type="datetimeFigureOut">
              <a:rPr lang="sv-SE" smtClean="0"/>
              <a:t>2025-02-07</a:t>
            </a:fld>
            <a:endParaRPr lang="sv-SE"/>
          </a:p>
        </p:txBody>
      </p:sp>
      <p:sp>
        <p:nvSpPr>
          <p:cNvPr id="5" name="Platshållare för sidfot 4">
            <a:extLst>
              <a:ext uri="{FF2B5EF4-FFF2-40B4-BE49-F238E27FC236}">
                <a16:creationId xmlns:a16="http://schemas.microsoft.com/office/drawing/2014/main" id="{7E61969E-D146-50F2-FA19-DD33DC575A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78033377-3696-9808-E359-EE0DC720B9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895DA8-2BAB-4B57-A5DF-203FB66038BC}" type="slidenum">
              <a:rPr lang="sv-SE" smtClean="0"/>
              <a:t>‹#›</a:t>
            </a:fld>
            <a:endParaRPr lang="sv-SE"/>
          </a:p>
        </p:txBody>
      </p:sp>
    </p:spTree>
    <p:extLst>
      <p:ext uri="{BB962C8B-B14F-4D97-AF65-F5344CB8AC3E}">
        <p14:creationId xmlns:p14="http://schemas.microsoft.com/office/powerpoint/2010/main" val="16291059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Platshållare för rubrik 1"/>
          <p:cNvSpPr>
            <a:spLocks noGrp="1"/>
          </p:cNvSpPr>
          <p:nvPr>
            <p:ph type="title"/>
          </p:nvPr>
        </p:nvSpPr>
        <p:spPr bwMode="auto">
          <a:xfrm>
            <a:off x="609600" y="274638"/>
            <a:ext cx="10972801"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v-SE"/>
              <a:t>Klicka här för att ändra format</a:t>
            </a:r>
          </a:p>
        </p:txBody>
      </p:sp>
      <p:sp>
        <p:nvSpPr>
          <p:cNvPr id="1027" name="Platshållare för text 2"/>
          <p:cNvSpPr>
            <a:spLocks noGrp="1"/>
          </p:cNvSpPr>
          <p:nvPr>
            <p:ph type="body" idx="1"/>
          </p:nvPr>
        </p:nvSpPr>
        <p:spPr bwMode="auto">
          <a:xfrm>
            <a:off x="609600" y="1600201"/>
            <a:ext cx="10972801"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609600" y="6356352"/>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03" charset="0"/>
              </a:defRPr>
            </a:lvl1pPr>
          </a:lstStyle>
          <a:p>
            <a:fld id="{729C2957-5E81-4F28-80C8-CF9F61295295}" type="datetime1">
              <a:rPr lang="sv-SE" smtClean="0"/>
              <a:t>2025-02-07</a:t>
            </a:fld>
            <a:endParaRPr lang="sv-SE"/>
          </a:p>
        </p:txBody>
      </p:sp>
      <p:sp>
        <p:nvSpPr>
          <p:cNvPr id="5" name="Platshållare för sidfot 4"/>
          <p:cNvSpPr>
            <a:spLocks noGrp="1"/>
          </p:cNvSpPr>
          <p:nvPr>
            <p:ph type="ftr" sz="quarter" idx="3"/>
          </p:nvPr>
        </p:nvSpPr>
        <p:spPr>
          <a:xfrm>
            <a:off x="4165601" y="6356352"/>
            <a:ext cx="38608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03" charset="0"/>
              </a:defRPr>
            </a:lvl1pPr>
          </a:lstStyle>
          <a:p>
            <a:endParaRPr lang="sv-SE"/>
          </a:p>
        </p:txBody>
      </p:sp>
      <p:sp>
        <p:nvSpPr>
          <p:cNvPr id="6" name="Platshållare för bildnummer 5"/>
          <p:cNvSpPr>
            <a:spLocks noGrp="1"/>
          </p:cNvSpPr>
          <p:nvPr>
            <p:ph type="sldNum" sz="quarter" idx="4"/>
          </p:nvPr>
        </p:nvSpPr>
        <p:spPr>
          <a:xfrm>
            <a:off x="8737600" y="6356352"/>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103" charset="0"/>
              </a:defRPr>
            </a:lvl1pPr>
          </a:lstStyle>
          <a:p>
            <a:fld id="{EFC4382B-8CFC-4487-BE65-027DE8A2E0D7}" type="slidenum">
              <a:rPr lang="sv-SE" smtClean="0"/>
              <a:t>‹#›</a:t>
            </a:fld>
            <a:endParaRPr lang="sv-SE"/>
          </a:p>
        </p:txBody>
      </p:sp>
    </p:spTree>
    <p:extLst>
      <p:ext uri="{BB962C8B-B14F-4D97-AF65-F5344CB8AC3E}">
        <p14:creationId xmlns:p14="http://schemas.microsoft.com/office/powerpoint/2010/main" val="41881638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defTabSz="457178" rtl="0" eaLnBrk="1" fontAlgn="base" hangingPunct="1">
        <a:spcBef>
          <a:spcPct val="0"/>
        </a:spcBef>
        <a:spcAft>
          <a:spcPct val="0"/>
        </a:spcAft>
        <a:defRPr sz="4400" kern="1200">
          <a:solidFill>
            <a:schemeClr val="tx1"/>
          </a:solidFill>
          <a:latin typeface="+mj-lt"/>
          <a:ea typeface="ＭＳ Ｐゴシック" pitchFamily="103" charset="-128"/>
          <a:cs typeface="+mj-cs"/>
        </a:defRPr>
      </a:lvl1pPr>
      <a:lvl2pPr algn="ctr" defTabSz="457178" rtl="0" eaLnBrk="1" fontAlgn="base" hangingPunct="1">
        <a:spcBef>
          <a:spcPct val="0"/>
        </a:spcBef>
        <a:spcAft>
          <a:spcPct val="0"/>
        </a:spcAft>
        <a:defRPr sz="4400">
          <a:solidFill>
            <a:schemeClr val="tx1"/>
          </a:solidFill>
          <a:latin typeface="Calibri" pitchFamily="103" charset="0"/>
          <a:ea typeface="ＭＳ Ｐゴシック" pitchFamily="103" charset="-128"/>
        </a:defRPr>
      </a:lvl2pPr>
      <a:lvl3pPr algn="ctr" defTabSz="457178" rtl="0" eaLnBrk="1" fontAlgn="base" hangingPunct="1">
        <a:spcBef>
          <a:spcPct val="0"/>
        </a:spcBef>
        <a:spcAft>
          <a:spcPct val="0"/>
        </a:spcAft>
        <a:defRPr sz="4400">
          <a:solidFill>
            <a:schemeClr val="tx1"/>
          </a:solidFill>
          <a:latin typeface="Calibri" pitchFamily="103" charset="0"/>
          <a:ea typeface="ＭＳ Ｐゴシック" pitchFamily="103" charset="-128"/>
        </a:defRPr>
      </a:lvl3pPr>
      <a:lvl4pPr algn="ctr" defTabSz="457178" rtl="0" eaLnBrk="1" fontAlgn="base" hangingPunct="1">
        <a:spcBef>
          <a:spcPct val="0"/>
        </a:spcBef>
        <a:spcAft>
          <a:spcPct val="0"/>
        </a:spcAft>
        <a:defRPr sz="4400">
          <a:solidFill>
            <a:schemeClr val="tx1"/>
          </a:solidFill>
          <a:latin typeface="Calibri" pitchFamily="103" charset="0"/>
          <a:ea typeface="ＭＳ Ｐゴシック" pitchFamily="103" charset="-128"/>
        </a:defRPr>
      </a:lvl4pPr>
      <a:lvl5pPr algn="ctr" defTabSz="457178" rtl="0" eaLnBrk="1" fontAlgn="base" hangingPunct="1">
        <a:spcBef>
          <a:spcPct val="0"/>
        </a:spcBef>
        <a:spcAft>
          <a:spcPct val="0"/>
        </a:spcAft>
        <a:defRPr sz="4400">
          <a:solidFill>
            <a:schemeClr val="tx1"/>
          </a:solidFill>
          <a:latin typeface="Calibri" pitchFamily="103" charset="0"/>
          <a:ea typeface="ＭＳ Ｐゴシック" pitchFamily="103" charset="-128"/>
        </a:defRPr>
      </a:lvl5pPr>
      <a:lvl6pPr marL="457178" algn="ctr" defTabSz="457178" rtl="0" eaLnBrk="1" fontAlgn="base" hangingPunct="1">
        <a:spcBef>
          <a:spcPct val="0"/>
        </a:spcBef>
        <a:spcAft>
          <a:spcPct val="0"/>
        </a:spcAft>
        <a:defRPr sz="4400">
          <a:solidFill>
            <a:schemeClr val="tx1"/>
          </a:solidFill>
          <a:latin typeface="Calibri" pitchFamily="103" charset="0"/>
          <a:ea typeface="ＭＳ Ｐゴシック" pitchFamily="103" charset="-128"/>
        </a:defRPr>
      </a:lvl6pPr>
      <a:lvl7pPr marL="914354" algn="ctr" defTabSz="457178" rtl="0" eaLnBrk="1" fontAlgn="base" hangingPunct="1">
        <a:spcBef>
          <a:spcPct val="0"/>
        </a:spcBef>
        <a:spcAft>
          <a:spcPct val="0"/>
        </a:spcAft>
        <a:defRPr sz="4400">
          <a:solidFill>
            <a:schemeClr val="tx1"/>
          </a:solidFill>
          <a:latin typeface="Calibri" pitchFamily="103" charset="0"/>
          <a:ea typeface="ＭＳ Ｐゴシック" pitchFamily="103" charset="-128"/>
        </a:defRPr>
      </a:lvl7pPr>
      <a:lvl8pPr marL="1371532" algn="ctr" defTabSz="457178" rtl="0" eaLnBrk="1" fontAlgn="base" hangingPunct="1">
        <a:spcBef>
          <a:spcPct val="0"/>
        </a:spcBef>
        <a:spcAft>
          <a:spcPct val="0"/>
        </a:spcAft>
        <a:defRPr sz="4400">
          <a:solidFill>
            <a:schemeClr val="tx1"/>
          </a:solidFill>
          <a:latin typeface="Calibri" pitchFamily="103" charset="0"/>
          <a:ea typeface="ＭＳ Ｐゴシック" pitchFamily="103" charset="-128"/>
        </a:defRPr>
      </a:lvl8pPr>
      <a:lvl9pPr marL="1828708" algn="ctr" defTabSz="457178" rtl="0" eaLnBrk="1" fontAlgn="base" hangingPunct="1">
        <a:spcBef>
          <a:spcPct val="0"/>
        </a:spcBef>
        <a:spcAft>
          <a:spcPct val="0"/>
        </a:spcAft>
        <a:defRPr sz="4400">
          <a:solidFill>
            <a:schemeClr val="tx1"/>
          </a:solidFill>
          <a:latin typeface="Calibri" pitchFamily="103" charset="0"/>
          <a:ea typeface="ＭＳ Ｐゴシック" pitchFamily="103" charset="-128"/>
        </a:defRPr>
      </a:lvl9pPr>
    </p:titleStyle>
    <p:bodyStyle>
      <a:lvl1pPr marL="342882" indent="-342882" algn="l" defTabSz="457178" rtl="0" eaLnBrk="1" fontAlgn="base" hangingPunct="1">
        <a:spcBef>
          <a:spcPct val="20000"/>
        </a:spcBef>
        <a:spcAft>
          <a:spcPct val="0"/>
        </a:spcAft>
        <a:buFont typeface="Arial" charset="0"/>
        <a:buChar char="•"/>
        <a:defRPr sz="3199" kern="1200">
          <a:solidFill>
            <a:schemeClr val="tx1"/>
          </a:solidFill>
          <a:latin typeface="+mn-lt"/>
          <a:ea typeface="ＭＳ Ｐゴシック" pitchFamily="103" charset="-128"/>
          <a:cs typeface="+mn-cs"/>
        </a:defRPr>
      </a:lvl1pPr>
      <a:lvl2pPr marL="742912" indent="-285736" algn="l" defTabSz="457178" rtl="0" eaLnBrk="1" fontAlgn="base" hangingPunct="1">
        <a:spcBef>
          <a:spcPct val="20000"/>
        </a:spcBef>
        <a:spcAft>
          <a:spcPct val="0"/>
        </a:spcAft>
        <a:buFont typeface="Arial" charset="0"/>
        <a:buChar char="–"/>
        <a:defRPr sz="2799" kern="1200">
          <a:solidFill>
            <a:schemeClr val="tx1"/>
          </a:solidFill>
          <a:latin typeface="+mn-lt"/>
          <a:ea typeface="ＭＳ Ｐゴシック" pitchFamily="103" charset="-128"/>
          <a:cs typeface="+mn-cs"/>
        </a:defRPr>
      </a:lvl2pPr>
      <a:lvl3pPr marL="1142942" indent="-228588" algn="l" defTabSz="457178" rtl="0" eaLnBrk="1" fontAlgn="base" hangingPunct="1">
        <a:spcBef>
          <a:spcPct val="20000"/>
        </a:spcBef>
        <a:spcAft>
          <a:spcPct val="0"/>
        </a:spcAft>
        <a:buFont typeface="Arial" charset="0"/>
        <a:buChar char="•"/>
        <a:defRPr sz="2400" kern="1200">
          <a:solidFill>
            <a:schemeClr val="tx1"/>
          </a:solidFill>
          <a:latin typeface="+mn-lt"/>
          <a:ea typeface="ＭＳ Ｐゴシック" pitchFamily="103" charset="-128"/>
          <a:cs typeface="+mn-cs"/>
        </a:defRPr>
      </a:lvl3pPr>
      <a:lvl4pPr marL="1600120" indent="-228588" algn="l" defTabSz="457178" rtl="0" eaLnBrk="1" fontAlgn="base" hangingPunct="1">
        <a:spcBef>
          <a:spcPct val="20000"/>
        </a:spcBef>
        <a:spcAft>
          <a:spcPct val="0"/>
        </a:spcAft>
        <a:buFont typeface="Arial" charset="0"/>
        <a:buChar char="–"/>
        <a:defRPr sz="2000" kern="1200">
          <a:solidFill>
            <a:schemeClr val="tx1"/>
          </a:solidFill>
          <a:latin typeface="+mn-lt"/>
          <a:ea typeface="ＭＳ Ｐゴシック" pitchFamily="103" charset="-128"/>
          <a:cs typeface="+mn-cs"/>
        </a:defRPr>
      </a:lvl4pPr>
      <a:lvl5pPr marL="2057297" indent="-228588" algn="l" defTabSz="457178" rtl="0" eaLnBrk="1" fontAlgn="base" hangingPunct="1">
        <a:spcBef>
          <a:spcPct val="20000"/>
        </a:spcBef>
        <a:spcAft>
          <a:spcPct val="0"/>
        </a:spcAft>
        <a:buFont typeface="Arial" charset="0"/>
        <a:buChar char="»"/>
        <a:defRPr sz="2000" kern="1200">
          <a:solidFill>
            <a:schemeClr val="tx1"/>
          </a:solidFill>
          <a:latin typeface="+mn-lt"/>
          <a:ea typeface="ＭＳ Ｐゴシック" pitchFamily="103" charset="-128"/>
          <a:cs typeface="+mn-cs"/>
        </a:defRPr>
      </a:lvl5pPr>
      <a:lvl6pPr marL="2514474" indent="-228588" algn="l" defTabSz="457178" rtl="0" eaLnBrk="1" latinLnBrk="0" hangingPunct="1">
        <a:spcBef>
          <a:spcPct val="20000"/>
        </a:spcBef>
        <a:buFont typeface="Arial"/>
        <a:buChar char="•"/>
        <a:defRPr sz="2000" kern="1200">
          <a:solidFill>
            <a:schemeClr val="tx1"/>
          </a:solidFill>
          <a:latin typeface="+mn-lt"/>
          <a:ea typeface="+mn-ea"/>
          <a:cs typeface="+mn-cs"/>
        </a:defRPr>
      </a:lvl6pPr>
      <a:lvl7pPr marL="2971651" indent="-228588" algn="l" defTabSz="457178" rtl="0" eaLnBrk="1" latinLnBrk="0" hangingPunct="1">
        <a:spcBef>
          <a:spcPct val="20000"/>
        </a:spcBef>
        <a:buFont typeface="Arial"/>
        <a:buChar char="•"/>
        <a:defRPr sz="2000" kern="1200">
          <a:solidFill>
            <a:schemeClr val="tx1"/>
          </a:solidFill>
          <a:latin typeface="+mn-lt"/>
          <a:ea typeface="+mn-ea"/>
          <a:cs typeface="+mn-cs"/>
        </a:defRPr>
      </a:lvl7pPr>
      <a:lvl8pPr marL="3428828" indent="-228588" algn="l" defTabSz="457178" rtl="0" eaLnBrk="1" latinLnBrk="0" hangingPunct="1">
        <a:spcBef>
          <a:spcPct val="20000"/>
        </a:spcBef>
        <a:buFont typeface="Arial"/>
        <a:buChar char="•"/>
        <a:defRPr sz="2000" kern="1200">
          <a:solidFill>
            <a:schemeClr val="tx1"/>
          </a:solidFill>
          <a:latin typeface="+mn-lt"/>
          <a:ea typeface="+mn-ea"/>
          <a:cs typeface="+mn-cs"/>
        </a:defRPr>
      </a:lvl8pPr>
      <a:lvl9pPr marL="3886005" indent="-228588" algn="l" defTabSz="45717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sv-S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8"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6" algn="l" defTabSz="4571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66.svg"/><Relationship Id="rId26" Type="http://schemas.openxmlformats.org/officeDocument/2006/relationships/image" Target="../media/image73.png"/><Relationship Id="rId3" Type="http://schemas.openxmlformats.org/officeDocument/2006/relationships/image" Target="../media/image5.png"/><Relationship Id="rId21" Type="http://schemas.openxmlformats.org/officeDocument/2006/relationships/image" Target="../media/image68.sv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65.png"/><Relationship Id="rId25" Type="http://schemas.openxmlformats.org/officeDocument/2006/relationships/image" Target="../media/image72.svg"/><Relationship Id="rId2" Type="http://schemas.openxmlformats.org/officeDocument/2006/relationships/notesSlide" Target="../notesSlides/notesSlide8.xml"/><Relationship Id="rId16" Type="http://schemas.openxmlformats.org/officeDocument/2006/relationships/image" Target="../media/image18.svg"/><Relationship Id="rId20"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13.png"/><Relationship Id="rId24" Type="http://schemas.openxmlformats.org/officeDocument/2006/relationships/image" Target="../media/image71.pn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70.svg"/><Relationship Id="rId10" Type="http://schemas.openxmlformats.org/officeDocument/2006/relationships/image" Target="../media/image12.svg"/><Relationship Id="rId19" Type="http://schemas.openxmlformats.org/officeDocument/2006/relationships/image" Target="../media/image19.jpe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 Id="rId22" Type="http://schemas.openxmlformats.org/officeDocument/2006/relationships/image" Target="../media/image69.png"/><Relationship Id="rId27" Type="http://schemas.openxmlformats.org/officeDocument/2006/relationships/image" Target="../media/image74.svg"/></Relationships>
</file>

<file path=ppt/slides/_rels/slide11.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73.png"/><Relationship Id="rId3" Type="http://schemas.openxmlformats.org/officeDocument/2006/relationships/image" Target="../media/image5.png"/><Relationship Id="rId21" Type="http://schemas.openxmlformats.org/officeDocument/2006/relationships/image" Target="../media/image76.sv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jpeg"/><Relationship Id="rId25" Type="http://schemas.openxmlformats.org/officeDocument/2006/relationships/image" Target="../media/image80.svg"/><Relationship Id="rId2" Type="http://schemas.openxmlformats.org/officeDocument/2006/relationships/notesSlide" Target="../notesSlides/notesSlide9.xml"/><Relationship Id="rId16" Type="http://schemas.openxmlformats.org/officeDocument/2006/relationships/image" Target="../media/image18.svg"/><Relationship Id="rId20" Type="http://schemas.openxmlformats.org/officeDocument/2006/relationships/image" Target="../media/image75.png"/><Relationship Id="rId1" Type="http://schemas.openxmlformats.org/officeDocument/2006/relationships/slideLayout" Target="../slideLayouts/slideLayout2.xml"/><Relationship Id="rId6" Type="http://schemas.openxmlformats.org/officeDocument/2006/relationships/image" Target="../media/image8.svg"/><Relationship Id="rId11" Type="http://schemas.openxmlformats.org/officeDocument/2006/relationships/image" Target="../media/image13.png"/><Relationship Id="rId24" Type="http://schemas.openxmlformats.org/officeDocument/2006/relationships/image" Target="../media/image79.pn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78.svg"/><Relationship Id="rId10" Type="http://schemas.openxmlformats.org/officeDocument/2006/relationships/image" Target="../media/image12.svg"/><Relationship Id="rId19" Type="http://schemas.openxmlformats.org/officeDocument/2006/relationships/image" Target="../media/image74.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 Id="rId22" Type="http://schemas.openxmlformats.org/officeDocument/2006/relationships/image" Target="../media/image77.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1.png"/></Relationships>
</file>

<file path=ppt/slides/_rels/slide13.xml.rels><?xml version="1.0" encoding="UTF-8" standalone="yes"?>
<Relationships xmlns="http://schemas.openxmlformats.org/package/2006/relationships"><Relationship Id="rId3" Type="http://schemas.openxmlformats.org/officeDocument/2006/relationships/image" Target="../media/image62.jpeg"/><Relationship Id="rId7" Type="http://schemas.openxmlformats.org/officeDocument/2006/relationships/hyperlink" Target="https://creativecommons.org/licenses/by/3.0/"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hyperlink" Target="https://livemusicshowyourtalent.blogspot.com/2015/03/cara-membuat-event-yang-menarik-keren.html" TargetMode="External"/><Relationship Id="rId5" Type="http://schemas.openxmlformats.org/officeDocument/2006/relationships/image" Target="../media/image82.jpe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8" Type="http://schemas.openxmlformats.org/officeDocument/2006/relationships/image" Target="../media/image88.jpeg"/><Relationship Id="rId13" Type="http://schemas.openxmlformats.org/officeDocument/2006/relationships/image" Target="../media/image93.png"/><Relationship Id="rId18" Type="http://schemas.openxmlformats.org/officeDocument/2006/relationships/image" Target="../media/image4.png"/><Relationship Id="rId3" Type="http://schemas.openxmlformats.org/officeDocument/2006/relationships/image" Target="../media/image83.png"/><Relationship Id="rId21" Type="http://schemas.openxmlformats.org/officeDocument/2006/relationships/image" Target="../media/image99.jpeg"/><Relationship Id="rId7" Type="http://schemas.openxmlformats.org/officeDocument/2006/relationships/image" Target="../media/image87.jpeg"/><Relationship Id="rId12" Type="http://schemas.openxmlformats.org/officeDocument/2006/relationships/image" Target="../media/image92.png"/><Relationship Id="rId17" Type="http://schemas.openxmlformats.org/officeDocument/2006/relationships/image" Target="../media/image97.png"/><Relationship Id="rId2" Type="http://schemas.openxmlformats.org/officeDocument/2006/relationships/notesSlide" Target="../notesSlides/notesSlide12.xml"/><Relationship Id="rId16" Type="http://schemas.openxmlformats.org/officeDocument/2006/relationships/image" Target="../media/image96.png"/><Relationship Id="rId20" Type="http://schemas.openxmlformats.org/officeDocument/2006/relationships/image" Target="../media/image98.png"/><Relationship Id="rId1" Type="http://schemas.openxmlformats.org/officeDocument/2006/relationships/slideLayout" Target="../slideLayouts/slideLayout1.xml"/><Relationship Id="rId6" Type="http://schemas.openxmlformats.org/officeDocument/2006/relationships/image" Target="../media/image86.jpeg"/><Relationship Id="rId11" Type="http://schemas.openxmlformats.org/officeDocument/2006/relationships/image" Target="../media/image91.png"/><Relationship Id="rId5" Type="http://schemas.openxmlformats.org/officeDocument/2006/relationships/image" Target="../media/image85.jpeg"/><Relationship Id="rId15" Type="http://schemas.openxmlformats.org/officeDocument/2006/relationships/image" Target="../media/image95.jpeg"/><Relationship Id="rId10" Type="http://schemas.openxmlformats.org/officeDocument/2006/relationships/image" Target="../media/image90.png"/><Relationship Id="rId19" Type="http://schemas.microsoft.com/office/2007/relationships/hdphoto" Target="../media/hdphoto1.wdp"/><Relationship Id="rId4" Type="http://schemas.openxmlformats.org/officeDocument/2006/relationships/image" Target="../media/image84.jpeg"/><Relationship Id="rId9" Type="http://schemas.openxmlformats.org/officeDocument/2006/relationships/image" Target="../media/image89.jpeg"/><Relationship Id="rId14" Type="http://schemas.openxmlformats.org/officeDocument/2006/relationships/image" Target="../media/image94.png"/></Relationships>
</file>

<file path=ppt/slides/_rels/slide15.xml.rels><?xml version="1.0" encoding="UTF-8" standalone="yes"?>
<Relationships xmlns="http://schemas.openxmlformats.org/package/2006/relationships"><Relationship Id="rId13" Type="http://schemas.openxmlformats.org/officeDocument/2006/relationships/image" Target="../media/image15.png"/><Relationship Id="rId18" Type="http://schemas.openxmlformats.org/officeDocument/2006/relationships/image" Target="../media/image20.png"/><Relationship Id="rId26" Type="http://schemas.openxmlformats.org/officeDocument/2006/relationships/image" Target="../media/image28.png"/><Relationship Id="rId39" Type="http://schemas.openxmlformats.org/officeDocument/2006/relationships/image" Target="../media/image41.svg"/><Relationship Id="rId3" Type="http://schemas.openxmlformats.org/officeDocument/2006/relationships/image" Target="../media/image5.png"/><Relationship Id="rId21" Type="http://schemas.openxmlformats.org/officeDocument/2006/relationships/image" Target="../media/image23.svg"/><Relationship Id="rId34" Type="http://schemas.openxmlformats.org/officeDocument/2006/relationships/image" Target="../media/image36.png"/><Relationship Id="rId42" Type="http://schemas.openxmlformats.org/officeDocument/2006/relationships/image" Target="../media/image44.png"/><Relationship Id="rId47" Type="http://schemas.openxmlformats.org/officeDocument/2006/relationships/image" Target="../media/image49.svg"/><Relationship Id="rId50" Type="http://schemas.openxmlformats.org/officeDocument/2006/relationships/image" Target="../media/image52.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jpeg"/><Relationship Id="rId25" Type="http://schemas.openxmlformats.org/officeDocument/2006/relationships/image" Target="../media/image27.svg"/><Relationship Id="rId33" Type="http://schemas.openxmlformats.org/officeDocument/2006/relationships/image" Target="../media/image35.svg"/><Relationship Id="rId38" Type="http://schemas.openxmlformats.org/officeDocument/2006/relationships/image" Target="../media/image40.png"/><Relationship Id="rId46" Type="http://schemas.openxmlformats.org/officeDocument/2006/relationships/image" Target="../media/image48.png"/><Relationship Id="rId2" Type="http://schemas.openxmlformats.org/officeDocument/2006/relationships/notesSlide" Target="../notesSlides/notesSlide13.xml"/><Relationship Id="rId16" Type="http://schemas.openxmlformats.org/officeDocument/2006/relationships/image" Target="../media/image18.svg"/><Relationship Id="rId20" Type="http://schemas.openxmlformats.org/officeDocument/2006/relationships/image" Target="../media/image22.png"/><Relationship Id="rId29" Type="http://schemas.openxmlformats.org/officeDocument/2006/relationships/image" Target="../media/image31.svg"/><Relationship Id="rId41" Type="http://schemas.openxmlformats.org/officeDocument/2006/relationships/image" Target="../media/image43.svg"/><Relationship Id="rId1" Type="http://schemas.openxmlformats.org/officeDocument/2006/relationships/slideLayout" Target="../slideLayouts/slideLayout1.xml"/><Relationship Id="rId6" Type="http://schemas.openxmlformats.org/officeDocument/2006/relationships/image" Target="../media/image8.svg"/><Relationship Id="rId11" Type="http://schemas.openxmlformats.org/officeDocument/2006/relationships/image" Target="../media/image13.png"/><Relationship Id="rId24" Type="http://schemas.openxmlformats.org/officeDocument/2006/relationships/image" Target="../media/image26.png"/><Relationship Id="rId32" Type="http://schemas.openxmlformats.org/officeDocument/2006/relationships/image" Target="../media/image34.png"/><Relationship Id="rId37" Type="http://schemas.openxmlformats.org/officeDocument/2006/relationships/image" Target="../media/image39.svg"/><Relationship Id="rId40" Type="http://schemas.openxmlformats.org/officeDocument/2006/relationships/image" Target="../media/image42.png"/><Relationship Id="rId45" Type="http://schemas.openxmlformats.org/officeDocument/2006/relationships/image" Target="../media/image47.sv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svg"/><Relationship Id="rId28" Type="http://schemas.openxmlformats.org/officeDocument/2006/relationships/image" Target="../media/image30.png"/><Relationship Id="rId36" Type="http://schemas.openxmlformats.org/officeDocument/2006/relationships/image" Target="../media/image38.png"/><Relationship Id="rId49" Type="http://schemas.openxmlformats.org/officeDocument/2006/relationships/image" Target="../media/image51.svg"/><Relationship Id="rId10" Type="http://schemas.openxmlformats.org/officeDocument/2006/relationships/image" Target="../media/image12.svg"/><Relationship Id="rId19" Type="http://schemas.openxmlformats.org/officeDocument/2006/relationships/image" Target="../media/image21.svg"/><Relationship Id="rId31" Type="http://schemas.openxmlformats.org/officeDocument/2006/relationships/image" Target="../media/image33.svg"/><Relationship Id="rId44" Type="http://schemas.openxmlformats.org/officeDocument/2006/relationships/image" Target="../media/image46.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 Id="rId22" Type="http://schemas.openxmlformats.org/officeDocument/2006/relationships/image" Target="../media/image24.png"/><Relationship Id="rId27" Type="http://schemas.openxmlformats.org/officeDocument/2006/relationships/image" Target="../media/image29.svg"/><Relationship Id="rId30" Type="http://schemas.openxmlformats.org/officeDocument/2006/relationships/image" Target="../media/image32.png"/><Relationship Id="rId35" Type="http://schemas.openxmlformats.org/officeDocument/2006/relationships/image" Target="../media/image37.svg"/><Relationship Id="rId43" Type="http://schemas.openxmlformats.org/officeDocument/2006/relationships/image" Target="../media/image45.svg"/><Relationship Id="rId48" Type="http://schemas.openxmlformats.org/officeDocument/2006/relationships/image" Target="../media/image50.png"/><Relationship Id="rId8" Type="http://schemas.openxmlformats.org/officeDocument/2006/relationships/image" Target="../media/image10.svg"/><Relationship Id="rId51" Type="http://schemas.openxmlformats.org/officeDocument/2006/relationships/image" Target="../media/image53.svg"/></Relationships>
</file>

<file path=ppt/slides/_rels/slide16.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03.png"/><Relationship Id="rId11" Type="http://schemas.openxmlformats.org/officeDocument/2006/relationships/image" Target="../media/image108.png"/><Relationship Id="rId5" Type="http://schemas.openxmlformats.org/officeDocument/2006/relationships/image" Target="../media/image102.png"/><Relationship Id="rId10" Type="http://schemas.openxmlformats.org/officeDocument/2006/relationships/image" Target="../media/image107.png"/><Relationship Id="rId4" Type="http://schemas.openxmlformats.org/officeDocument/2006/relationships/image" Target="../media/image101.png"/><Relationship Id="rId9" Type="http://schemas.openxmlformats.org/officeDocument/2006/relationships/image" Target="../media/image106.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09.png"/></Relationships>
</file>

<file path=ppt/slides/_rels/slide1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10.png"/></Relationships>
</file>

<file path=ppt/slides/_rels/slide19.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10.png"/></Relationships>
</file>

<file path=ppt/slides/_rels/slide2.xml.rels><?xml version="1.0" encoding="UTF-8" standalone="yes"?>
<Relationships xmlns="http://schemas.openxmlformats.org/package/2006/relationships"><Relationship Id="rId13" Type="http://schemas.openxmlformats.org/officeDocument/2006/relationships/image" Target="../media/image15.png"/><Relationship Id="rId18" Type="http://schemas.openxmlformats.org/officeDocument/2006/relationships/image" Target="../media/image20.png"/><Relationship Id="rId26" Type="http://schemas.openxmlformats.org/officeDocument/2006/relationships/image" Target="../media/image28.png"/><Relationship Id="rId39" Type="http://schemas.openxmlformats.org/officeDocument/2006/relationships/image" Target="../media/image41.svg"/><Relationship Id="rId3" Type="http://schemas.openxmlformats.org/officeDocument/2006/relationships/image" Target="../media/image5.png"/><Relationship Id="rId21" Type="http://schemas.openxmlformats.org/officeDocument/2006/relationships/image" Target="../media/image23.svg"/><Relationship Id="rId34" Type="http://schemas.openxmlformats.org/officeDocument/2006/relationships/image" Target="../media/image36.png"/><Relationship Id="rId42" Type="http://schemas.openxmlformats.org/officeDocument/2006/relationships/image" Target="../media/image44.png"/><Relationship Id="rId47" Type="http://schemas.openxmlformats.org/officeDocument/2006/relationships/image" Target="../media/image49.svg"/><Relationship Id="rId50" Type="http://schemas.openxmlformats.org/officeDocument/2006/relationships/image" Target="../media/image52.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jpeg"/><Relationship Id="rId25" Type="http://schemas.openxmlformats.org/officeDocument/2006/relationships/image" Target="../media/image27.svg"/><Relationship Id="rId33" Type="http://schemas.openxmlformats.org/officeDocument/2006/relationships/image" Target="../media/image35.svg"/><Relationship Id="rId38" Type="http://schemas.openxmlformats.org/officeDocument/2006/relationships/image" Target="../media/image40.png"/><Relationship Id="rId46" Type="http://schemas.openxmlformats.org/officeDocument/2006/relationships/image" Target="../media/image48.png"/><Relationship Id="rId2" Type="http://schemas.openxmlformats.org/officeDocument/2006/relationships/notesSlide" Target="../notesSlides/notesSlide2.xml"/><Relationship Id="rId16" Type="http://schemas.openxmlformats.org/officeDocument/2006/relationships/image" Target="../media/image18.svg"/><Relationship Id="rId20" Type="http://schemas.openxmlformats.org/officeDocument/2006/relationships/image" Target="../media/image22.png"/><Relationship Id="rId29" Type="http://schemas.openxmlformats.org/officeDocument/2006/relationships/image" Target="../media/image31.svg"/><Relationship Id="rId41" Type="http://schemas.openxmlformats.org/officeDocument/2006/relationships/image" Target="../media/image43.svg"/><Relationship Id="rId1" Type="http://schemas.openxmlformats.org/officeDocument/2006/relationships/slideLayout" Target="../slideLayouts/slideLayout12.xml"/><Relationship Id="rId6" Type="http://schemas.openxmlformats.org/officeDocument/2006/relationships/image" Target="../media/image8.svg"/><Relationship Id="rId11" Type="http://schemas.openxmlformats.org/officeDocument/2006/relationships/image" Target="../media/image13.png"/><Relationship Id="rId24" Type="http://schemas.openxmlformats.org/officeDocument/2006/relationships/image" Target="../media/image26.png"/><Relationship Id="rId32" Type="http://schemas.openxmlformats.org/officeDocument/2006/relationships/image" Target="../media/image34.png"/><Relationship Id="rId37" Type="http://schemas.openxmlformats.org/officeDocument/2006/relationships/image" Target="../media/image39.svg"/><Relationship Id="rId40" Type="http://schemas.openxmlformats.org/officeDocument/2006/relationships/image" Target="../media/image42.png"/><Relationship Id="rId45" Type="http://schemas.openxmlformats.org/officeDocument/2006/relationships/image" Target="../media/image47.sv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svg"/><Relationship Id="rId28" Type="http://schemas.openxmlformats.org/officeDocument/2006/relationships/image" Target="../media/image30.png"/><Relationship Id="rId36" Type="http://schemas.openxmlformats.org/officeDocument/2006/relationships/image" Target="../media/image38.png"/><Relationship Id="rId49" Type="http://schemas.openxmlformats.org/officeDocument/2006/relationships/image" Target="../media/image51.svg"/><Relationship Id="rId10" Type="http://schemas.openxmlformats.org/officeDocument/2006/relationships/image" Target="../media/image12.svg"/><Relationship Id="rId19" Type="http://schemas.openxmlformats.org/officeDocument/2006/relationships/image" Target="../media/image21.svg"/><Relationship Id="rId31" Type="http://schemas.openxmlformats.org/officeDocument/2006/relationships/image" Target="../media/image33.svg"/><Relationship Id="rId44" Type="http://schemas.openxmlformats.org/officeDocument/2006/relationships/image" Target="../media/image46.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 Id="rId22" Type="http://schemas.openxmlformats.org/officeDocument/2006/relationships/image" Target="../media/image24.png"/><Relationship Id="rId27" Type="http://schemas.openxmlformats.org/officeDocument/2006/relationships/image" Target="../media/image29.svg"/><Relationship Id="rId30" Type="http://schemas.openxmlformats.org/officeDocument/2006/relationships/image" Target="../media/image32.png"/><Relationship Id="rId35" Type="http://schemas.openxmlformats.org/officeDocument/2006/relationships/image" Target="../media/image37.svg"/><Relationship Id="rId43" Type="http://schemas.openxmlformats.org/officeDocument/2006/relationships/image" Target="../media/image45.svg"/><Relationship Id="rId48" Type="http://schemas.openxmlformats.org/officeDocument/2006/relationships/image" Target="../media/image50.png"/><Relationship Id="rId8" Type="http://schemas.openxmlformats.org/officeDocument/2006/relationships/image" Target="../media/image10.svg"/><Relationship Id="rId51" Type="http://schemas.openxmlformats.org/officeDocument/2006/relationships/image" Target="../media/image53.sv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11.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12.png"/></Relationships>
</file>

<file path=ppt/slides/_rels/slide22.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13" Type="http://schemas.openxmlformats.org/officeDocument/2006/relationships/image" Target="../media/image15.png"/><Relationship Id="rId18" Type="http://schemas.openxmlformats.org/officeDocument/2006/relationships/image" Target="../media/image20.png"/><Relationship Id="rId26" Type="http://schemas.openxmlformats.org/officeDocument/2006/relationships/image" Target="../media/image28.png"/><Relationship Id="rId39" Type="http://schemas.openxmlformats.org/officeDocument/2006/relationships/image" Target="../media/image41.svg"/><Relationship Id="rId3" Type="http://schemas.openxmlformats.org/officeDocument/2006/relationships/image" Target="../media/image5.png"/><Relationship Id="rId21" Type="http://schemas.openxmlformats.org/officeDocument/2006/relationships/image" Target="../media/image23.svg"/><Relationship Id="rId34" Type="http://schemas.openxmlformats.org/officeDocument/2006/relationships/image" Target="../media/image36.png"/><Relationship Id="rId42" Type="http://schemas.openxmlformats.org/officeDocument/2006/relationships/image" Target="../media/image44.png"/><Relationship Id="rId47" Type="http://schemas.openxmlformats.org/officeDocument/2006/relationships/image" Target="../media/image49.svg"/><Relationship Id="rId50" Type="http://schemas.openxmlformats.org/officeDocument/2006/relationships/image" Target="../media/image52.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jpeg"/><Relationship Id="rId25" Type="http://schemas.openxmlformats.org/officeDocument/2006/relationships/image" Target="../media/image27.svg"/><Relationship Id="rId33" Type="http://schemas.openxmlformats.org/officeDocument/2006/relationships/image" Target="../media/image35.svg"/><Relationship Id="rId38" Type="http://schemas.openxmlformats.org/officeDocument/2006/relationships/image" Target="../media/image40.png"/><Relationship Id="rId46" Type="http://schemas.openxmlformats.org/officeDocument/2006/relationships/image" Target="../media/image48.png"/><Relationship Id="rId2" Type="http://schemas.openxmlformats.org/officeDocument/2006/relationships/notesSlide" Target="../notesSlides/notesSlide23.xml"/><Relationship Id="rId16" Type="http://schemas.openxmlformats.org/officeDocument/2006/relationships/image" Target="../media/image18.svg"/><Relationship Id="rId20" Type="http://schemas.openxmlformats.org/officeDocument/2006/relationships/image" Target="../media/image22.png"/><Relationship Id="rId29" Type="http://schemas.openxmlformats.org/officeDocument/2006/relationships/image" Target="../media/image31.svg"/><Relationship Id="rId41" Type="http://schemas.openxmlformats.org/officeDocument/2006/relationships/image" Target="../media/image43.svg"/><Relationship Id="rId1" Type="http://schemas.openxmlformats.org/officeDocument/2006/relationships/slideLayout" Target="../slideLayouts/slideLayout1.xml"/><Relationship Id="rId6" Type="http://schemas.openxmlformats.org/officeDocument/2006/relationships/image" Target="../media/image8.svg"/><Relationship Id="rId11" Type="http://schemas.openxmlformats.org/officeDocument/2006/relationships/image" Target="../media/image13.png"/><Relationship Id="rId24" Type="http://schemas.openxmlformats.org/officeDocument/2006/relationships/image" Target="../media/image26.png"/><Relationship Id="rId32" Type="http://schemas.openxmlformats.org/officeDocument/2006/relationships/image" Target="../media/image34.png"/><Relationship Id="rId37" Type="http://schemas.openxmlformats.org/officeDocument/2006/relationships/image" Target="../media/image39.svg"/><Relationship Id="rId40" Type="http://schemas.openxmlformats.org/officeDocument/2006/relationships/image" Target="../media/image42.png"/><Relationship Id="rId45" Type="http://schemas.openxmlformats.org/officeDocument/2006/relationships/image" Target="../media/image47.svg"/><Relationship Id="rId53" Type="http://schemas.openxmlformats.org/officeDocument/2006/relationships/hyperlink" Target="https://vgregion.sharepoint.com/:w:/r/sites/sy-pvv-delregional-vardsamverkan-fyrbodal/_layouts/15/Doc.aspx?sourcedoc=%7BE4E9A8BD-F103-4590-9CE0-B7EB7B6A3020%7D&amp;file=MALL%20M%C3%B6tesanteckningar%20lokal%20samverkansgrupp%201.0.docx&amp;action=default&amp;mobileredirect=true" TargetMode="External"/><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svg"/><Relationship Id="rId28" Type="http://schemas.openxmlformats.org/officeDocument/2006/relationships/image" Target="../media/image30.png"/><Relationship Id="rId36" Type="http://schemas.openxmlformats.org/officeDocument/2006/relationships/image" Target="../media/image38.png"/><Relationship Id="rId49" Type="http://schemas.openxmlformats.org/officeDocument/2006/relationships/image" Target="../media/image51.svg"/><Relationship Id="rId10" Type="http://schemas.openxmlformats.org/officeDocument/2006/relationships/image" Target="../media/image12.svg"/><Relationship Id="rId19" Type="http://schemas.openxmlformats.org/officeDocument/2006/relationships/image" Target="../media/image21.svg"/><Relationship Id="rId31" Type="http://schemas.openxmlformats.org/officeDocument/2006/relationships/image" Target="../media/image33.svg"/><Relationship Id="rId44" Type="http://schemas.openxmlformats.org/officeDocument/2006/relationships/image" Target="../media/image46.png"/><Relationship Id="rId52" Type="http://schemas.openxmlformats.org/officeDocument/2006/relationships/hyperlink" Target="https://vgregion.sharepoint.com/:w:/r/sites/sy-pvv-delregional-vardsamverkan-fyrbodal/_layouts/15/Doc.aspx?sourcedoc=%7B77C595B8-B488-4AD1-B57C-4A7364727924%7D&amp;file=MALL%20Dagordning%20lokal%20samverkansgrupp%201.0.docx&amp;action=default&amp;mobileredirect=true" TargetMode="External"/><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 Id="rId22" Type="http://schemas.openxmlformats.org/officeDocument/2006/relationships/image" Target="../media/image24.png"/><Relationship Id="rId27" Type="http://schemas.openxmlformats.org/officeDocument/2006/relationships/image" Target="../media/image29.svg"/><Relationship Id="rId30" Type="http://schemas.openxmlformats.org/officeDocument/2006/relationships/image" Target="../media/image32.png"/><Relationship Id="rId35" Type="http://schemas.openxmlformats.org/officeDocument/2006/relationships/image" Target="../media/image37.svg"/><Relationship Id="rId43" Type="http://schemas.openxmlformats.org/officeDocument/2006/relationships/image" Target="../media/image45.svg"/><Relationship Id="rId48" Type="http://schemas.openxmlformats.org/officeDocument/2006/relationships/image" Target="../media/image50.png"/><Relationship Id="rId8" Type="http://schemas.openxmlformats.org/officeDocument/2006/relationships/image" Target="../media/image10.svg"/><Relationship Id="rId51" Type="http://schemas.openxmlformats.org/officeDocument/2006/relationships/image" Target="../media/image53.svg"/></Relationships>
</file>

<file path=ppt/slides/_rels/slide26.xml.rels><?xml version="1.0" encoding="UTF-8" standalone="yes"?>
<Relationships xmlns="http://schemas.openxmlformats.org/package/2006/relationships"><Relationship Id="rId13" Type="http://schemas.openxmlformats.org/officeDocument/2006/relationships/image" Target="../media/image15.png"/><Relationship Id="rId18" Type="http://schemas.openxmlformats.org/officeDocument/2006/relationships/image" Target="../media/image20.png"/><Relationship Id="rId26" Type="http://schemas.openxmlformats.org/officeDocument/2006/relationships/image" Target="../media/image28.png"/><Relationship Id="rId39" Type="http://schemas.openxmlformats.org/officeDocument/2006/relationships/image" Target="../media/image41.svg"/><Relationship Id="rId3" Type="http://schemas.openxmlformats.org/officeDocument/2006/relationships/image" Target="../media/image5.png"/><Relationship Id="rId21" Type="http://schemas.openxmlformats.org/officeDocument/2006/relationships/image" Target="../media/image23.svg"/><Relationship Id="rId34" Type="http://schemas.openxmlformats.org/officeDocument/2006/relationships/image" Target="../media/image36.png"/><Relationship Id="rId42" Type="http://schemas.openxmlformats.org/officeDocument/2006/relationships/image" Target="../media/image44.png"/><Relationship Id="rId47" Type="http://schemas.openxmlformats.org/officeDocument/2006/relationships/image" Target="../media/image49.svg"/><Relationship Id="rId50" Type="http://schemas.openxmlformats.org/officeDocument/2006/relationships/image" Target="../media/image52.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jpeg"/><Relationship Id="rId25" Type="http://schemas.openxmlformats.org/officeDocument/2006/relationships/image" Target="../media/image27.svg"/><Relationship Id="rId33" Type="http://schemas.openxmlformats.org/officeDocument/2006/relationships/image" Target="../media/image35.svg"/><Relationship Id="rId38" Type="http://schemas.openxmlformats.org/officeDocument/2006/relationships/image" Target="../media/image40.png"/><Relationship Id="rId46" Type="http://schemas.openxmlformats.org/officeDocument/2006/relationships/image" Target="../media/image48.png"/><Relationship Id="rId2" Type="http://schemas.openxmlformats.org/officeDocument/2006/relationships/notesSlide" Target="../notesSlides/notesSlide24.xml"/><Relationship Id="rId16" Type="http://schemas.openxmlformats.org/officeDocument/2006/relationships/image" Target="../media/image18.svg"/><Relationship Id="rId20" Type="http://schemas.openxmlformats.org/officeDocument/2006/relationships/image" Target="../media/image22.png"/><Relationship Id="rId29" Type="http://schemas.openxmlformats.org/officeDocument/2006/relationships/image" Target="../media/image31.svg"/><Relationship Id="rId41" Type="http://schemas.openxmlformats.org/officeDocument/2006/relationships/image" Target="../media/image43.svg"/><Relationship Id="rId1" Type="http://schemas.openxmlformats.org/officeDocument/2006/relationships/slideLayout" Target="../slideLayouts/slideLayout1.xml"/><Relationship Id="rId6" Type="http://schemas.openxmlformats.org/officeDocument/2006/relationships/image" Target="../media/image8.svg"/><Relationship Id="rId11" Type="http://schemas.openxmlformats.org/officeDocument/2006/relationships/image" Target="../media/image13.png"/><Relationship Id="rId24" Type="http://schemas.openxmlformats.org/officeDocument/2006/relationships/image" Target="../media/image26.png"/><Relationship Id="rId32" Type="http://schemas.openxmlformats.org/officeDocument/2006/relationships/image" Target="../media/image34.png"/><Relationship Id="rId37" Type="http://schemas.openxmlformats.org/officeDocument/2006/relationships/image" Target="../media/image39.svg"/><Relationship Id="rId40" Type="http://schemas.openxmlformats.org/officeDocument/2006/relationships/image" Target="../media/image42.png"/><Relationship Id="rId45" Type="http://schemas.openxmlformats.org/officeDocument/2006/relationships/image" Target="../media/image47.sv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svg"/><Relationship Id="rId28" Type="http://schemas.openxmlformats.org/officeDocument/2006/relationships/image" Target="../media/image30.png"/><Relationship Id="rId36" Type="http://schemas.openxmlformats.org/officeDocument/2006/relationships/image" Target="../media/image38.png"/><Relationship Id="rId49" Type="http://schemas.openxmlformats.org/officeDocument/2006/relationships/image" Target="../media/image51.svg"/><Relationship Id="rId10" Type="http://schemas.openxmlformats.org/officeDocument/2006/relationships/image" Target="../media/image12.svg"/><Relationship Id="rId19" Type="http://schemas.openxmlformats.org/officeDocument/2006/relationships/image" Target="../media/image21.svg"/><Relationship Id="rId31" Type="http://schemas.openxmlformats.org/officeDocument/2006/relationships/image" Target="../media/image33.svg"/><Relationship Id="rId44" Type="http://schemas.openxmlformats.org/officeDocument/2006/relationships/image" Target="../media/image46.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 Id="rId22" Type="http://schemas.openxmlformats.org/officeDocument/2006/relationships/image" Target="../media/image24.png"/><Relationship Id="rId27" Type="http://schemas.openxmlformats.org/officeDocument/2006/relationships/image" Target="../media/image29.svg"/><Relationship Id="rId30" Type="http://schemas.openxmlformats.org/officeDocument/2006/relationships/image" Target="../media/image32.png"/><Relationship Id="rId35" Type="http://schemas.openxmlformats.org/officeDocument/2006/relationships/image" Target="../media/image37.svg"/><Relationship Id="rId43" Type="http://schemas.openxmlformats.org/officeDocument/2006/relationships/image" Target="../media/image45.svg"/><Relationship Id="rId48" Type="http://schemas.openxmlformats.org/officeDocument/2006/relationships/image" Target="../media/image50.png"/><Relationship Id="rId8" Type="http://schemas.openxmlformats.org/officeDocument/2006/relationships/image" Target="../media/image10.svg"/><Relationship Id="rId51" Type="http://schemas.openxmlformats.org/officeDocument/2006/relationships/image" Target="../media/image53.svg"/></Relationships>
</file>

<file path=ppt/slides/_rels/slide27.xml.rels><?xml version="1.0" encoding="UTF-8" standalone="yes"?>
<Relationships xmlns="http://schemas.openxmlformats.org/package/2006/relationships"><Relationship Id="rId13" Type="http://schemas.openxmlformats.org/officeDocument/2006/relationships/image" Target="../media/image14.svg"/><Relationship Id="rId18" Type="http://schemas.openxmlformats.org/officeDocument/2006/relationships/image" Target="../media/image19.jpeg"/><Relationship Id="rId26" Type="http://schemas.openxmlformats.org/officeDocument/2006/relationships/image" Target="../media/image27.svg"/><Relationship Id="rId39" Type="http://schemas.openxmlformats.org/officeDocument/2006/relationships/image" Target="../media/image40.png"/><Relationship Id="rId3" Type="http://schemas.openxmlformats.org/officeDocument/2006/relationships/image" Target="../media/image62.jpeg"/><Relationship Id="rId21" Type="http://schemas.openxmlformats.org/officeDocument/2006/relationships/image" Target="../media/image22.png"/><Relationship Id="rId34" Type="http://schemas.openxmlformats.org/officeDocument/2006/relationships/image" Target="../media/image35.svg"/><Relationship Id="rId42" Type="http://schemas.openxmlformats.org/officeDocument/2006/relationships/image" Target="../media/image43.svg"/><Relationship Id="rId47" Type="http://schemas.openxmlformats.org/officeDocument/2006/relationships/image" Target="../media/image48.png"/><Relationship Id="rId50" Type="http://schemas.openxmlformats.org/officeDocument/2006/relationships/image" Target="../media/image51.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5" Type="http://schemas.openxmlformats.org/officeDocument/2006/relationships/image" Target="../media/image26.png"/><Relationship Id="rId33" Type="http://schemas.openxmlformats.org/officeDocument/2006/relationships/image" Target="../media/image34.png"/><Relationship Id="rId38" Type="http://schemas.openxmlformats.org/officeDocument/2006/relationships/image" Target="../media/image39.svg"/><Relationship Id="rId46" Type="http://schemas.openxmlformats.org/officeDocument/2006/relationships/image" Target="../media/image47.svg"/><Relationship Id="rId2" Type="http://schemas.openxmlformats.org/officeDocument/2006/relationships/notesSlide" Target="../notesSlides/notesSlide25.xml"/><Relationship Id="rId16" Type="http://schemas.openxmlformats.org/officeDocument/2006/relationships/image" Target="../media/image17.png"/><Relationship Id="rId20" Type="http://schemas.openxmlformats.org/officeDocument/2006/relationships/image" Target="../media/image21.svg"/><Relationship Id="rId29" Type="http://schemas.openxmlformats.org/officeDocument/2006/relationships/image" Target="../media/image30.png"/><Relationship Id="rId41" Type="http://schemas.openxmlformats.org/officeDocument/2006/relationships/image" Target="../media/image42.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svg"/><Relationship Id="rId24" Type="http://schemas.openxmlformats.org/officeDocument/2006/relationships/image" Target="../media/image25.svg"/><Relationship Id="rId32" Type="http://schemas.openxmlformats.org/officeDocument/2006/relationships/image" Target="../media/image33.svg"/><Relationship Id="rId37" Type="http://schemas.openxmlformats.org/officeDocument/2006/relationships/image" Target="../media/image38.png"/><Relationship Id="rId40" Type="http://schemas.openxmlformats.org/officeDocument/2006/relationships/image" Target="../media/image41.svg"/><Relationship Id="rId45" Type="http://schemas.openxmlformats.org/officeDocument/2006/relationships/image" Target="../media/image46.png"/><Relationship Id="rId53" Type="http://schemas.openxmlformats.org/officeDocument/2006/relationships/hyperlink" Target="mailto:vardsamverkan.fyrbodal@vgregion.se" TargetMode="External"/><Relationship Id="rId5" Type="http://schemas.openxmlformats.org/officeDocument/2006/relationships/image" Target="../media/image6.svg"/><Relationship Id="rId15" Type="http://schemas.openxmlformats.org/officeDocument/2006/relationships/image" Target="../media/image16.svg"/><Relationship Id="rId23" Type="http://schemas.openxmlformats.org/officeDocument/2006/relationships/image" Target="../media/image24.png"/><Relationship Id="rId28" Type="http://schemas.openxmlformats.org/officeDocument/2006/relationships/image" Target="../media/image29.svg"/><Relationship Id="rId36" Type="http://schemas.openxmlformats.org/officeDocument/2006/relationships/image" Target="../media/image37.svg"/><Relationship Id="rId49" Type="http://schemas.openxmlformats.org/officeDocument/2006/relationships/image" Target="../media/image50.png"/><Relationship Id="rId10" Type="http://schemas.openxmlformats.org/officeDocument/2006/relationships/image" Target="../media/image11.png"/><Relationship Id="rId19" Type="http://schemas.openxmlformats.org/officeDocument/2006/relationships/image" Target="../media/image20.png"/><Relationship Id="rId31" Type="http://schemas.openxmlformats.org/officeDocument/2006/relationships/image" Target="../media/image32.png"/><Relationship Id="rId44" Type="http://schemas.openxmlformats.org/officeDocument/2006/relationships/image" Target="../media/image45.svg"/><Relationship Id="rId52" Type="http://schemas.openxmlformats.org/officeDocument/2006/relationships/image" Target="../media/image53.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 Id="rId22" Type="http://schemas.openxmlformats.org/officeDocument/2006/relationships/image" Target="../media/image23.svg"/><Relationship Id="rId27" Type="http://schemas.openxmlformats.org/officeDocument/2006/relationships/image" Target="../media/image28.png"/><Relationship Id="rId30" Type="http://schemas.openxmlformats.org/officeDocument/2006/relationships/image" Target="../media/image31.svg"/><Relationship Id="rId35" Type="http://schemas.openxmlformats.org/officeDocument/2006/relationships/image" Target="../media/image36.png"/><Relationship Id="rId43" Type="http://schemas.openxmlformats.org/officeDocument/2006/relationships/image" Target="../media/image44.png"/><Relationship Id="rId48" Type="http://schemas.openxmlformats.org/officeDocument/2006/relationships/image" Target="../media/image49.svg"/><Relationship Id="rId8" Type="http://schemas.openxmlformats.org/officeDocument/2006/relationships/image" Target="../media/image9.png"/><Relationship Id="rId51"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14.png"/><Relationship Id="rId4" Type="http://schemas.openxmlformats.org/officeDocument/2006/relationships/hyperlink" Target="https://www.vardsamverkan.se/organisation/delregionalvardsamverkan/fyrbodal/"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116.png"/><Relationship Id="rId4" Type="http://schemas.openxmlformats.org/officeDocument/2006/relationships/image" Target="../media/image92.png"/></Relationships>
</file>

<file path=ppt/slides/_rels/slide3.xml.rels><?xml version="1.0" encoding="UTF-8" standalone="yes"?>
<Relationships xmlns="http://schemas.openxmlformats.org/package/2006/relationships"><Relationship Id="rId13" Type="http://schemas.openxmlformats.org/officeDocument/2006/relationships/image" Target="../media/image15.png"/><Relationship Id="rId18" Type="http://schemas.openxmlformats.org/officeDocument/2006/relationships/image" Target="../media/image21.svg"/><Relationship Id="rId26" Type="http://schemas.openxmlformats.org/officeDocument/2006/relationships/image" Target="../media/image29.svg"/><Relationship Id="rId39" Type="http://schemas.openxmlformats.org/officeDocument/2006/relationships/image" Target="../media/image42.png"/><Relationship Id="rId3" Type="http://schemas.openxmlformats.org/officeDocument/2006/relationships/image" Target="../media/image5.png"/><Relationship Id="rId21" Type="http://schemas.openxmlformats.org/officeDocument/2006/relationships/image" Target="../media/image24.png"/><Relationship Id="rId34" Type="http://schemas.openxmlformats.org/officeDocument/2006/relationships/image" Target="../media/image37.svg"/><Relationship Id="rId42" Type="http://schemas.openxmlformats.org/officeDocument/2006/relationships/image" Target="../media/image45.svg"/><Relationship Id="rId47" Type="http://schemas.openxmlformats.org/officeDocument/2006/relationships/image" Target="../media/image50.png"/><Relationship Id="rId50" Type="http://schemas.openxmlformats.org/officeDocument/2006/relationships/image" Target="../media/image53.sv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20.png"/><Relationship Id="rId25" Type="http://schemas.openxmlformats.org/officeDocument/2006/relationships/image" Target="../media/image28.png"/><Relationship Id="rId33" Type="http://schemas.openxmlformats.org/officeDocument/2006/relationships/image" Target="../media/image36.png"/><Relationship Id="rId38" Type="http://schemas.openxmlformats.org/officeDocument/2006/relationships/image" Target="../media/image41.svg"/><Relationship Id="rId46" Type="http://schemas.openxmlformats.org/officeDocument/2006/relationships/image" Target="../media/image49.svg"/><Relationship Id="rId2" Type="http://schemas.openxmlformats.org/officeDocument/2006/relationships/notesSlide" Target="../notesSlides/notesSlide3.xml"/><Relationship Id="rId16" Type="http://schemas.openxmlformats.org/officeDocument/2006/relationships/image" Target="../media/image18.svg"/><Relationship Id="rId20" Type="http://schemas.openxmlformats.org/officeDocument/2006/relationships/image" Target="../media/image23.svg"/><Relationship Id="rId29" Type="http://schemas.openxmlformats.org/officeDocument/2006/relationships/image" Target="../media/image32.png"/><Relationship Id="rId41" Type="http://schemas.openxmlformats.org/officeDocument/2006/relationships/image" Target="../media/image44.png"/><Relationship Id="rId54" Type="http://schemas.openxmlformats.org/officeDocument/2006/relationships/image" Target="../media/image57.jpeg"/><Relationship Id="rId1" Type="http://schemas.openxmlformats.org/officeDocument/2006/relationships/slideLayout" Target="../slideLayouts/slideLayout1.xml"/><Relationship Id="rId6" Type="http://schemas.openxmlformats.org/officeDocument/2006/relationships/image" Target="../media/image8.svg"/><Relationship Id="rId11" Type="http://schemas.openxmlformats.org/officeDocument/2006/relationships/image" Target="../media/image13.png"/><Relationship Id="rId24" Type="http://schemas.openxmlformats.org/officeDocument/2006/relationships/image" Target="../media/image27.svg"/><Relationship Id="rId32" Type="http://schemas.openxmlformats.org/officeDocument/2006/relationships/image" Target="../media/image35.svg"/><Relationship Id="rId37" Type="http://schemas.openxmlformats.org/officeDocument/2006/relationships/image" Target="../media/image40.png"/><Relationship Id="rId40" Type="http://schemas.openxmlformats.org/officeDocument/2006/relationships/image" Target="../media/image43.svg"/><Relationship Id="rId45" Type="http://schemas.openxmlformats.org/officeDocument/2006/relationships/image" Target="../media/image48.png"/><Relationship Id="rId53" Type="http://schemas.openxmlformats.org/officeDocument/2006/relationships/image" Target="../media/image56.jpe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6.png"/><Relationship Id="rId28" Type="http://schemas.openxmlformats.org/officeDocument/2006/relationships/image" Target="../media/image31.svg"/><Relationship Id="rId36" Type="http://schemas.openxmlformats.org/officeDocument/2006/relationships/image" Target="../media/image39.svg"/><Relationship Id="rId49" Type="http://schemas.openxmlformats.org/officeDocument/2006/relationships/image" Target="../media/image52.png"/><Relationship Id="rId10" Type="http://schemas.openxmlformats.org/officeDocument/2006/relationships/image" Target="../media/image12.svg"/><Relationship Id="rId19" Type="http://schemas.openxmlformats.org/officeDocument/2006/relationships/image" Target="../media/image22.png"/><Relationship Id="rId31" Type="http://schemas.openxmlformats.org/officeDocument/2006/relationships/image" Target="../media/image34.png"/><Relationship Id="rId44" Type="http://schemas.openxmlformats.org/officeDocument/2006/relationships/image" Target="../media/image47.svg"/><Relationship Id="rId52" Type="http://schemas.openxmlformats.org/officeDocument/2006/relationships/image" Target="../media/image55.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 Id="rId22" Type="http://schemas.openxmlformats.org/officeDocument/2006/relationships/image" Target="../media/image25.svg"/><Relationship Id="rId27" Type="http://schemas.openxmlformats.org/officeDocument/2006/relationships/image" Target="../media/image30.png"/><Relationship Id="rId30" Type="http://schemas.openxmlformats.org/officeDocument/2006/relationships/image" Target="../media/image33.svg"/><Relationship Id="rId35" Type="http://schemas.openxmlformats.org/officeDocument/2006/relationships/image" Target="../media/image38.png"/><Relationship Id="rId43" Type="http://schemas.openxmlformats.org/officeDocument/2006/relationships/image" Target="../media/image46.png"/><Relationship Id="rId48" Type="http://schemas.openxmlformats.org/officeDocument/2006/relationships/image" Target="../media/image51.svg"/><Relationship Id="rId8" Type="http://schemas.openxmlformats.org/officeDocument/2006/relationships/image" Target="../media/image10.svg"/><Relationship Id="rId51" Type="http://schemas.openxmlformats.org/officeDocument/2006/relationships/image" Target="../media/image54.png"/></Relationships>
</file>

<file path=ppt/slides/_rels/slide30.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118.png"/><Relationship Id="rId4" Type="http://schemas.microsoft.com/office/2007/relationships/hdphoto" Target="../media/hdphoto4.wdp"/></Relationships>
</file>

<file path=ppt/slides/_rels/slide31.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120.png"/><Relationship Id="rId4" Type="http://schemas.openxmlformats.org/officeDocument/2006/relationships/image" Target="../media/image91.png"/></Relationships>
</file>

<file path=ppt/slides/_rels/slide32.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123.jpg"/><Relationship Id="rId5" Type="http://schemas.openxmlformats.org/officeDocument/2006/relationships/hyperlink" Target="https://www.vardsamverkan.se/organisation/delregionalvardsamverkan/fyrbodal/organisation/lokala-samverkansgrupper/" TargetMode="External"/><Relationship Id="rId4" Type="http://schemas.openxmlformats.org/officeDocument/2006/relationships/image" Target="../media/image122.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8.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xml"/><Relationship Id="rId1" Type="http://schemas.openxmlformats.org/officeDocument/2006/relationships/slideLayout" Target="../slideLayouts/slideLayout18.xml"/><Relationship Id="rId5" Type="http://schemas.microsoft.com/office/2007/relationships/hdphoto" Target="../media/hdphoto2.wdp"/><Relationship Id="rId4" Type="http://schemas.openxmlformats.org/officeDocument/2006/relationships/image" Target="../media/image59.png"/></Relationships>
</file>

<file path=ppt/slides/_rels/slide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xml"/><Relationship Id="rId1" Type="http://schemas.openxmlformats.org/officeDocument/2006/relationships/slideLayout" Target="../slideLayouts/slideLayout17.xml"/><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3" Type="http://schemas.openxmlformats.org/officeDocument/2006/relationships/image" Target="../media/image14.svg"/><Relationship Id="rId18" Type="http://schemas.openxmlformats.org/officeDocument/2006/relationships/image" Target="../media/image20.png"/><Relationship Id="rId26" Type="http://schemas.openxmlformats.org/officeDocument/2006/relationships/image" Target="../media/image28.png"/><Relationship Id="rId39" Type="http://schemas.openxmlformats.org/officeDocument/2006/relationships/image" Target="../media/image41.svg"/><Relationship Id="rId3" Type="http://schemas.openxmlformats.org/officeDocument/2006/relationships/image" Target="../media/image62.jpeg"/><Relationship Id="rId21" Type="http://schemas.openxmlformats.org/officeDocument/2006/relationships/image" Target="../media/image23.svg"/><Relationship Id="rId34" Type="http://schemas.openxmlformats.org/officeDocument/2006/relationships/image" Target="../media/image36.png"/><Relationship Id="rId42" Type="http://schemas.openxmlformats.org/officeDocument/2006/relationships/image" Target="../media/image44.png"/><Relationship Id="rId47" Type="http://schemas.openxmlformats.org/officeDocument/2006/relationships/image" Target="../media/image49.svg"/><Relationship Id="rId50" Type="http://schemas.openxmlformats.org/officeDocument/2006/relationships/image" Target="../media/image52.pn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5" Type="http://schemas.openxmlformats.org/officeDocument/2006/relationships/image" Target="../media/image27.svg"/><Relationship Id="rId33" Type="http://schemas.openxmlformats.org/officeDocument/2006/relationships/image" Target="../media/image35.svg"/><Relationship Id="rId38" Type="http://schemas.openxmlformats.org/officeDocument/2006/relationships/image" Target="../media/image40.png"/><Relationship Id="rId46" Type="http://schemas.openxmlformats.org/officeDocument/2006/relationships/image" Target="../media/image48.png"/><Relationship Id="rId2" Type="http://schemas.openxmlformats.org/officeDocument/2006/relationships/notesSlide" Target="../notesSlides/notesSlide7.xml"/><Relationship Id="rId16" Type="http://schemas.openxmlformats.org/officeDocument/2006/relationships/image" Target="../media/image17.png"/><Relationship Id="rId20" Type="http://schemas.openxmlformats.org/officeDocument/2006/relationships/image" Target="../media/image22.png"/><Relationship Id="rId29" Type="http://schemas.openxmlformats.org/officeDocument/2006/relationships/image" Target="../media/image31.svg"/><Relationship Id="rId41" Type="http://schemas.openxmlformats.org/officeDocument/2006/relationships/image" Target="../media/image43.sv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svg"/><Relationship Id="rId24" Type="http://schemas.openxmlformats.org/officeDocument/2006/relationships/image" Target="../media/image26.png"/><Relationship Id="rId32" Type="http://schemas.openxmlformats.org/officeDocument/2006/relationships/image" Target="../media/image34.png"/><Relationship Id="rId37" Type="http://schemas.openxmlformats.org/officeDocument/2006/relationships/image" Target="../media/image39.svg"/><Relationship Id="rId40" Type="http://schemas.openxmlformats.org/officeDocument/2006/relationships/image" Target="../media/image42.png"/><Relationship Id="rId45" Type="http://schemas.openxmlformats.org/officeDocument/2006/relationships/image" Target="../media/image47.svg"/><Relationship Id="rId5" Type="http://schemas.openxmlformats.org/officeDocument/2006/relationships/image" Target="../media/image6.svg"/><Relationship Id="rId15" Type="http://schemas.openxmlformats.org/officeDocument/2006/relationships/image" Target="../media/image16.svg"/><Relationship Id="rId23" Type="http://schemas.openxmlformats.org/officeDocument/2006/relationships/image" Target="../media/image25.svg"/><Relationship Id="rId28" Type="http://schemas.openxmlformats.org/officeDocument/2006/relationships/image" Target="../media/image30.png"/><Relationship Id="rId36" Type="http://schemas.openxmlformats.org/officeDocument/2006/relationships/image" Target="../media/image38.png"/><Relationship Id="rId49" Type="http://schemas.openxmlformats.org/officeDocument/2006/relationships/image" Target="../media/image51.svg"/><Relationship Id="rId10" Type="http://schemas.openxmlformats.org/officeDocument/2006/relationships/image" Target="../media/image11.png"/><Relationship Id="rId19" Type="http://schemas.openxmlformats.org/officeDocument/2006/relationships/image" Target="../media/image21.svg"/><Relationship Id="rId31" Type="http://schemas.openxmlformats.org/officeDocument/2006/relationships/image" Target="../media/image33.svg"/><Relationship Id="rId44" Type="http://schemas.openxmlformats.org/officeDocument/2006/relationships/image" Target="../media/image46.png"/><Relationship Id="rId52" Type="http://schemas.openxmlformats.org/officeDocument/2006/relationships/image" Target="../media/image3.jpe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 Id="rId22" Type="http://schemas.openxmlformats.org/officeDocument/2006/relationships/image" Target="../media/image24.png"/><Relationship Id="rId27" Type="http://schemas.openxmlformats.org/officeDocument/2006/relationships/image" Target="../media/image29.svg"/><Relationship Id="rId30" Type="http://schemas.openxmlformats.org/officeDocument/2006/relationships/image" Target="../media/image32.png"/><Relationship Id="rId35" Type="http://schemas.openxmlformats.org/officeDocument/2006/relationships/image" Target="../media/image37.svg"/><Relationship Id="rId43" Type="http://schemas.openxmlformats.org/officeDocument/2006/relationships/image" Target="../media/image45.svg"/><Relationship Id="rId48" Type="http://schemas.openxmlformats.org/officeDocument/2006/relationships/image" Target="../media/image50.png"/><Relationship Id="rId8" Type="http://schemas.openxmlformats.org/officeDocument/2006/relationships/image" Target="../media/image9.png"/><Relationship Id="rId51" Type="http://schemas.openxmlformats.org/officeDocument/2006/relationships/image" Target="../media/image53.sv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D9C94262-933E-6825-A5FB-029C8FC9C366}"/>
              </a:ext>
            </a:extLst>
          </p:cNvPr>
          <p:cNvPicPr>
            <a:picLocks noChangeAspect="1"/>
          </p:cNvPicPr>
          <p:nvPr/>
        </p:nvPicPr>
        <p:blipFill>
          <a:blip r:embed="rId3"/>
          <a:stretch>
            <a:fillRect/>
          </a:stretch>
        </p:blipFill>
        <p:spPr>
          <a:xfrm>
            <a:off x="0" y="5977291"/>
            <a:ext cx="12192000" cy="880710"/>
          </a:xfrm>
          <a:prstGeom prst="rect">
            <a:avLst/>
          </a:prstGeom>
        </p:spPr>
      </p:pic>
      <p:sp>
        <p:nvSpPr>
          <p:cNvPr id="3" name="textruta 2">
            <a:extLst>
              <a:ext uri="{FF2B5EF4-FFF2-40B4-BE49-F238E27FC236}">
                <a16:creationId xmlns:a16="http://schemas.microsoft.com/office/drawing/2014/main" id="{8ED1D912-C3DB-D8B6-6722-DAA56106F717}"/>
              </a:ext>
            </a:extLst>
          </p:cNvPr>
          <p:cNvSpPr txBox="1"/>
          <p:nvPr/>
        </p:nvSpPr>
        <p:spPr>
          <a:xfrm>
            <a:off x="555863" y="1482679"/>
            <a:ext cx="10264279" cy="193899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6000">
                <a:latin typeface="Britannic Bold" panose="020B0903060703020204" pitchFamily="34" charset="0"/>
                <a:ea typeface="+mj-ea"/>
                <a:cs typeface="+mj-cs"/>
              </a:rPr>
              <a:t>Info till dig (som är ny) i lokal vårdsamverkansgrupp</a:t>
            </a:r>
          </a:p>
        </p:txBody>
      </p:sp>
      <p:pic>
        <p:nvPicPr>
          <p:cNvPr id="5" name="Bildobjekt 4" descr="En bild som visar text, Teckensnitt, Grafik, logotyp&#10;&#10;Automatiskt genererad beskrivning">
            <a:extLst>
              <a:ext uri="{FF2B5EF4-FFF2-40B4-BE49-F238E27FC236}">
                <a16:creationId xmlns:a16="http://schemas.microsoft.com/office/drawing/2014/main" id="{337389AD-405C-017E-00BF-E6053B7920E3}"/>
              </a:ext>
            </a:extLst>
          </p:cNvPr>
          <p:cNvPicPr>
            <a:picLocks noChangeAspect="1"/>
          </p:cNvPicPr>
          <p:nvPr/>
        </p:nvPicPr>
        <p:blipFill>
          <a:blip r:embed="rId4">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710829" y="4705448"/>
            <a:ext cx="4977174" cy="982005"/>
          </a:xfrm>
          <a:prstGeom prst="rect">
            <a:avLst/>
          </a:prstGeom>
        </p:spPr>
      </p:pic>
      <p:pic>
        <p:nvPicPr>
          <p:cNvPr id="6" name="Bildobjekt 5" descr="En bild som visar leksak, tecknad serie&#10;&#10;Automatiskt genererad beskrivning">
            <a:extLst>
              <a:ext uri="{FF2B5EF4-FFF2-40B4-BE49-F238E27FC236}">
                <a16:creationId xmlns:a16="http://schemas.microsoft.com/office/drawing/2014/main" id="{02936E42-C2BF-A6FA-9FC7-03B46928121C}"/>
              </a:ext>
            </a:extLst>
          </p:cNvPr>
          <p:cNvPicPr>
            <a:picLocks noChangeAspect="1"/>
          </p:cNvPicPr>
          <p:nvPr/>
        </p:nvPicPr>
        <p:blipFill>
          <a:blip r:embed="rId5">
            <a:duotone>
              <a:prstClr val="black"/>
              <a:srgbClr val="E2E2E1">
                <a:tint val="45000"/>
                <a:satMod val="400000"/>
              </a:srgbClr>
            </a:duotone>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tretch>
            <a:fillRect/>
          </a:stretch>
        </p:blipFill>
        <p:spPr>
          <a:xfrm>
            <a:off x="10084482" y="2611931"/>
            <a:ext cx="2524019" cy="3365360"/>
          </a:xfrm>
          <a:prstGeom prst="rect">
            <a:avLst/>
          </a:prstGeom>
        </p:spPr>
      </p:pic>
    </p:spTree>
    <p:extLst>
      <p:ext uri="{BB962C8B-B14F-4D97-AF65-F5344CB8AC3E}">
        <p14:creationId xmlns:p14="http://schemas.microsoft.com/office/powerpoint/2010/main" val="3872385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llips 11">
            <a:extLst>
              <a:ext uri="{FF2B5EF4-FFF2-40B4-BE49-F238E27FC236}">
                <a16:creationId xmlns:a16="http://schemas.microsoft.com/office/drawing/2014/main" id="{90812037-3494-1AA6-9F55-6F056124E3B7}"/>
              </a:ext>
            </a:extLst>
          </p:cNvPr>
          <p:cNvSpPr/>
          <p:nvPr/>
        </p:nvSpPr>
        <p:spPr>
          <a:xfrm>
            <a:off x="85724" y="1345287"/>
            <a:ext cx="11940813" cy="5110637"/>
          </a:xfrm>
          <a:prstGeom prst="ellipse">
            <a:avLst/>
          </a:prstGeom>
          <a:solidFill>
            <a:schemeClr val="accent5">
              <a:lumMod val="20000"/>
              <a:lumOff val="80000"/>
            </a:schemeClr>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ruta 10">
            <a:extLst>
              <a:ext uri="{FF2B5EF4-FFF2-40B4-BE49-F238E27FC236}">
                <a16:creationId xmlns:a16="http://schemas.microsoft.com/office/drawing/2014/main" id="{3A5C0833-531E-88CD-091D-8A1AAE3DACB8}"/>
              </a:ext>
            </a:extLst>
          </p:cNvPr>
          <p:cNvSpPr txBox="1"/>
          <p:nvPr/>
        </p:nvSpPr>
        <p:spPr>
          <a:xfrm>
            <a:off x="7510210" y="4032116"/>
            <a:ext cx="3000375" cy="1161633"/>
          </a:xfrm>
          <a:prstGeom prst="triangle">
            <a:avLst/>
          </a:prstGeom>
          <a:gradFill flip="none" rotWithShape="1">
            <a:gsLst>
              <a:gs pos="53000">
                <a:srgbClr val="005EAA"/>
              </a:gs>
              <a:gs pos="74000">
                <a:srgbClr val="BDD7EE"/>
              </a:gs>
              <a:gs pos="83000">
                <a:srgbClr val="34AE7C"/>
              </a:gs>
              <a:gs pos="100000">
                <a:srgbClr val="34AE7C"/>
              </a:gs>
            </a:gsLst>
            <a:lin ang="540000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a:ln>
                  <a:noFill/>
                </a:ln>
                <a:solidFill>
                  <a:prstClr val="white"/>
                </a:solidFill>
                <a:effectLst/>
                <a:uLnTx/>
                <a:uFillTx/>
                <a:latin typeface="Calibri" panose="020F0502020204030204"/>
                <a:ea typeface="+mn-ea"/>
                <a:cs typeface="+mn-cs"/>
              </a:rPr>
              <a:t>Äldre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textruta 18">
            <a:extLst>
              <a:ext uri="{FF2B5EF4-FFF2-40B4-BE49-F238E27FC236}">
                <a16:creationId xmlns:a16="http://schemas.microsoft.com/office/drawing/2014/main" id="{36698578-6279-2392-3B31-08FB111D8678}"/>
              </a:ext>
            </a:extLst>
          </p:cNvPr>
          <p:cNvSpPr txBox="1"/>
          <p:nvPr/>
        </p:nvSpPr>
        <p:spPr>
          <a:xfrm>
            <a:off x="4265262" y="3966694"/>
            <a:ext cx="3465869" cy="1222772"/>
          </a:xfrm>
          <a:prstGeom prst="triangle">
            <a:avLst/>
          </a:prstGeom>
          <a:gradFill flip="none" rotWithShape="1">
            <a:gsLst>
              <a:gs pos="46000">
                <a:srgbClr val="005EAA"/>
              </a:gs>
              <a:gs pos="78000">
                <a:schemeClr val="accent5">
                  <a:lumMod val="40000"/>
                  <a:lumOff val="60000"/>
                </a:schemeClr>
              </a:gs>
              <a:gs pos="45000">
                <a:srgbClr val="005EAA"/>
              </a:gs>
              <a:gs pos="83000">
                <a:srgbClr val="34AE7C"/>
              </a:gs>
              <a:gs pos="100000">
                <a:srgbClr val="34AE7C"/>
              </a:gs>
            </a:gsLst>
            <a:lin ang="540000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a:ln>
                  <a:noFill/>
                </a:ln>
                <a:solidFill>
                  <a:prstClr val="white"/>
                </a:solidFill>
                <a:effectLst/>
                <a:uLnTx/>
                <a:uFillTx/>
                <a:latin typeface="Calibri" panose="020F0502020204030204"/>
                <a:ea typeface="+mn-ea"/>
                <a:cs typeface="+mn-cs"/>
              </a:rPr>
              <a:t>Vuxna</a:t>
            </a: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10" name="Tabell 26">
            <a:extLst>
              <a:ext uri="{FF2B5EF4-FFF2-40B4-BE49-F238E27FC236}">
                <a16:creationId xmlns:a16="http://schemas.microsoft.com/office/drawing/2014/main" id="{688B1815-00BB-57DF-6738-6AC594DA6C88}"/>
              </a:ext>
            </a:extLst>
          </p:cNvPr>
          <p:cNvGraphicFramePr>
            <a:graphicFrameLocks noGrp="1"/>
          </p:cNvGraphicFramePr>
          <p:nvPr/>
        </p:nvGraphicFramePr>
        <p:xfrm>
          <a:off x="1377100" y="5314027"/>
          <a:ext cx="9133485" cy="377636"/>
        </p:xfrm>
        <a:graphic>
          <a:graphicData uri="http://schemas.openxmlformats.org/drawingml/2006/table">
            <a:tbl>
              <a:tblPr firstRow="1" bandRow="1">
                <a:tableStyleId>{5C22544A-7EE6-4342-B048-85BDC9FD1C3A}</a:tableStyleId>
              </a:tblPr>
              <a:tblGrid>
                <a:gridCol w="608899">
                  <a:extLst>
                    <a:ext uri="{9D8B030D-6E8A-4147-A177-3AD203B41FA5}">
                      <a16:colId xmlns:a16="http://schemas.microsoft.com/office/drawing/2014/main" val="1607434044"/>
                    </a:ext>
                  </a:extLst>
                </a:gridCol>
                <a:gridCol w="608899">
                  <a:extLst>
                    <a:ext uri="{9D8B030D-6E8A-4147-A177-3AD203B41FA5}">
                      <a16:colId xmlns:a16="http://schemas.microsoft.com/office/drawing/2014/main" val="246441150"/>
                    </a:ext>
                  </a:extLst>
                </a:gridCol>
                <a:gridCol w="608899">
                  <a:extLst>
                    <a:ext uri="{9D8B030D-6E8A-4147-A177-3AD203B41FA5}">
                      <a16:colId xmlns:a16="http://schemas.microsoft.com/office/drawing/2014/main" val="1825362826"/>
                    </a:ext>
                  </a:extLst>
                </a:gridCol>
                <a:gridCol w="608899">
                  <a:extLst>
                    <a:ext uri="{9D8B030D-6E8A-4147-A177-3AD203B41FA5}">
                      <a16:colId xmlns:a16="http://schemas.microsoft.com/office/drawing/2014/main" val="1383007038"/>
                    </a:ext>
                  </a:extLst>
                </a:gridCol>
                <a:gridCol w="608899">
                  <a:extLst>
                    <a:ext uri="{9D8B030D-6E8A-4147-A177-3AD203B41FA5}">
                      <a16:colId xmlns:a16="http://schemas.microsoft.com/office/drawing/2014/main" val="1504339610"/>
                    </a:ext>
                  </a:extLst>
                </a:gridCol>
                <a:gridCol w="608899">
                  <a:extLst>
                    <a:ext uri="{9D8B030D-6E8A-4147-A177-3AD203B41FA5}">
                      <a16:colId xmlns:a16="http://schemas.microsoft.com/office/drawing/2014/main" val="1268882724"/>
                    </a:ext>
                  </a:extLst>
                </a:gridCol>
                <a:gridCol w="608899">
                  <a:extLst>
                    <a:ext uri="{9D8B030D-6E8A-4147-A177-3AD203B41FA5}">
                      <a16:colId xmlns:a16="http://schemas.microsoft.com/office/drawing/2014/main" val="3225434425"/>
                    </a:ext>
                  </a:extLst>
                </a:gridCol>
                <a:gridCol w="608899">
                  <a:extLst>
                    <a:ext uri="{9D8B030D-6E8A-4147-A177-3AD203B41FA5}">
                      <a16:colId xmlns:a16="http://schemas.microsoft.com/office/drawing/2014/main" val="1444280210"/>
                    </a:ext>
                  </a:extLst>
                </a:gridCol>
                <a:gridCol w="608899">
                  <a:extLst>
                    <a:ext uri="{9D8B030D-6E8A-4147-A177-3AD203B41FA5}">
                      <a16:colId xmlns:a16="http://schemas.microsoft.com/office/drawing/2014/main" val="724878615"/>
                    </a:ext>
                  </a:extLst>
                </a:gridCol>
                <a:gridCol w="608899">
                  <a:extLst>
                    <a:ext uri="{9D8B030D-6E8A-4147-A177-3AD203B41FA5}">
                      <a16:colId xmlns:a16="http://schemas.microsoft.com/office/drawing/2014/main" val="345483310"/>
                    </a:ext>
                  </a:extLst>
                </a:gridCol>
                <a:gridCol w="608899">
                  <a:extLst>
                    <a:ext uri="{9D8B030D-6E8A-4147-A177-3AD203B41FA5}">
                      <a16:colId xmlns:a16="http://schemas.microsoft.com/office/drawing/2014/main" val="1162979617"/>
                    </a:ext>
                  </a:extLst>
                </a:gridCol>
                <a:gridCol w="608899">
                  <a:extLst>
                    <a:ext uri="{9D8B030D-6E8A-4147-A177-3AD203B41FA5}">
                      <a16:colId xmlns:a16="http://schemas.microsoft.com/office/drawing/2014/main" val="3384812368"/>
                    </a:ext>
                  </a:extLst>
                </a:gridCol>
                <a:gridCol w="628278">
                  <a:extLst>
                    <a:ext uri="{9D8B030D-6E8A-4147-A177-3AD203B41FA5}">
                      <a16:colId xmlns:a16="http://schemas.microsoft.com/office/drawing/2014/main" val="2743482348"/>
                    </a:ext>
                  </a:extLst>
                </a:gridCol>
                <a:gridCol w="589520">
                  <a:extLst>
                    <a:ext uri="{9D8B030D-6E8A-4147-A177-3AD203B41FA5}">
                      <a16:colId xmlns:a16="http://schemas.microsoft.com/office/drawing/2014/main" val="1356525910"/>
                    </a:ext>
                  </a:extLst>
                </a:gridCol>
                <a:gridCol w="608899">
                  <a:extLst>
                    <a:ext uri="{9D8B030D-6E8A-4147-A177-3AD203B41FA5}">
                      <a16:colId xmlns:a16="http://schemas.microsoft.com/office/drawing/2014/main" val="2174559538"/>
                    </a:ext>
                  </a:extLst>
                </a:gridCol>
              </a:tblGrid>
              <a:tr h="377636">
                <a:tc>
                  <a:txBody>
                    <a:bodyPr/>
                    <a:lstStyle/>
                    <a:p>
                      <a:endParaRPr lang="sv-SE"/>
                    </a:p>
                  </a:txBody>
                  <a:tcPr>
                    <a:solidFill>
                      <a:srgbClr val="34AE7C"/>
                    </a:solidFill>
                  </a:tcPr>
                </a:tc>
                <a:tc>
                  <a:txBody>
                    <a:bodyPr/>
                    <a:lstStyle/>
                    <a:p>
                      <a:endParaRPr lang="sv-SE"/>
                    </a:p>
                  </a:txBody>
                  <a:tcPr>
                    <a:solidFill>
                      <a:srgbClr val="69A0CD"/>
                    </a:solidFill>
                  </a:tcPr>
                </a:tc>
                <a:tc>
                  <a:txBody>
                    <a:bodyPr/>
                    <a:lstStyle/>
                    <a:p>
                      <a:endParaRPr lang="sv-SE"/>
                    </a:p>
                  </a:txBody>
                  <a:tcPr>
                    <a:solidFill>
                      <a:srgbClr val="34AE7C"/>
                    </a:solidFill>
                  </a:tcPr>
                </a:tc>
                <a:tc>
                  <a:txBody>
                    <a:bodyPr/>
                    <a:lstStyle/>
                    <a:p>
                      <a:endParaRPr lang="sv-SE"/>
                    </a:p>
                  </a:txBody>
                  <a:tcPr>
                    <a:solidFill>
                      <a:srgbClr val="69A0CD"/>
                    </a:solidFill>
                  </a:tcPr>
                </a:tc>
                <a:tc>
                  <a:txBody>
                    <a:bodyPr/>
                    <a:lstStyle/>
                    <a:p>
                      <a:endParaRPr lang="sv-SE"/>
                    </a:p>
                  </a:txBody>
                  <a:tcPr>
                    <a:solidFill>
                      <a:srgbClr val="34AE7C"/>
                    </a:solidFill>
                  </a:tcPr>
                </a:tc>
                <a:tc>
                  <a:txBody>
                    <a:bodyPr/>
                    <a:lstStyle/>
                    <a:p>
                      <a:endParaRPr lang="sv-SE"/>
                    </a:p>
                  </a:txBody>
                  <a:tcPr>
                    <a:solidFill>
                      <a:srgbClr val="69A0CD"/>
                    </a:solidFill>
                  </a:tcPr>
                </a:tc>
                <a:tc>
                  <a:txBody>
                    <a:bodyPr/>
                    <a:lstStyle/>
                    <a:p>
                      <a:endParaRPr lang="sv-SE"/>
                    </a:p>
                  </a:txBody>
                  <a:tcPr>
                    <a:solidFill>
                      <a:srgbClr val="34AE7C"/>
                    </a:solidFill>
                  </a:tcPr>
                </a:tc>
                <a:tc>
                  <a:txBody>
                    <a:bodyPr/>
                    <a:lstStyle/>
                    <a:p>
                      <a:endParaRPr lang="sv-SE"/>
                    </a:p>
                  </a:txBody>
                  <a:tcPr>
                    <a:solidFill>
                      <a:srgbClr val="69A0CD"/>
                    </a:solidFill>
                  </a:tcPr>
                </a:tc>
                <a:tc>
                  <a:txBody>
                    <a:bodyPr/>
                    <a:lstStyle/>
                    <a:p>
                      <a:endParaRPr lang="sv-SE"/>
                    </a:p>
                  </a:txBody>
                  <a:tcPr>
                    <a:solidFill>
                      <a:srgbClr val="34AE7C"/>
                    </a:solidFill>
                  </a:tcPr>
                </a:tc>
                <a:tc>
                  <a:txBody>
                    <a:bodyPr/>
                    <a:lstStyle/>
                    <a:p>
                      <a:endParaRPr lang="sv-SE"/>
                    </a:p>
                  </a:txBody>
                  <a:tcPr>
                    <a:solidFill>
                      <a:srgbClr val="005EAA">
                        <a:alpha val="59000"/>
                      </a:srgbClr>
                    </a:solidFill>
                  </a:tcPr>
                </a:tc>
                <a:tc>
                  <a:txBody>
                    <a:bodyPr/>
                    <a:lstStyle/>
                    <a:p>
                      <a:endParaRPr lang="sv-SE"/>
                    </a:p>
                  </a:txBody>
                  <a:tcPr>
                    <a:solidFill>
                      <a:srgbClr val="34AE7C"/>
                    </a:solidFill>
                  </a:tcPr>
                </a:tc>
                <a:tc>
                  <a:txBody>
                    <a:bodyPr/>
                    <a:lstStyle/>
                    <a:p>
                      <a:endParaRPr lang="sv-SE"/>
                    </a:p>
                  </a:txBody>
                  <a:tcPr>
                    <a:solidFill>
                      <a:srgbClr val="005EAA">
                        <a:alpha val="59000"/>
                      </a:srgbClr>
                    </a:solidFill>
                  </a:tcPr>
                </a:tc>
                <a:tc>
                  <a:txBody>
                    <a:bodyPr/>
                    <a:lstStyle/>
                    <a:p>
                      <a:endParaRPr lang="sv-SE"/>
                    </a:p>
                  </a:txBody>
                  <a:tcPr>
                    <a:solidFill>
                      <a:srgbClr val="34AE7C"/>
                    </a:solidFill>
                  </a:tcPr>
                </a:tc>
                <a:tc>
                  <a:txBody>
                    <a:bodyPr/>
                    <a:lstStyle/>
                    <a:p>
                      <a:endParaRPr lang="sv-SE"/>
                    </a:p>
                  </a:txBody>
                  <a:tcPr>
                    <a:solidFill>
                      <a:srgbClr val="69A0CD"/>
                    </a:solidFill>
                  </a:tcPr>
                </a:tc>
                <a:tc>
                  <a:txBody>
                    <a:bodyPr/>
                    <a:lstStyle/>
                    <a:p>
                      <a:endParaRPr lang="sv-SE"/>
                    </a:p>
                  </a:txBody>
                  <a:tcPr>
                    <a:solidFill>
                      <a:srgbClr val="34AE7C"/>
                    </a:solidFill>
                  </a:tcPr>
                </a:tc>
                <a:extLst>
                  <a:ext uri="{0D108BD9-81ED-4DB2-BD59-A6C34878D82A}">
                    <a16:rowId xmlns:a16="http://schemas.microsoft.com/office/drawing/2014/main" val="1032922819"/>
                  </a:ext>
                </a:extLst>
              </a:tr>
            </a:tbl>
          </a:graphicData>
        </a:graphic>
      </p:graphicFrame>
      <p:sp>
        <p:nvSpPr>
          <p:cNvPr id="8" name="Rektangel 7">
            <a:extLst>
              <a:ext uri="{FF2B5EF4-FFF2-40B4-BE49-F238E27FC236}">
                <a16:creationId xmlns:a16="http://schemas.microsoft.com/office/drawing/2014/main" id="{C8D6FDC9-042C-F9FD-67E2-9AE075B631E7}"/>
              </a:ext>
            </a:extLst>
          </p:cNvPr>
          <p:cNvSpPr/>
          <p:nvPr/>
        </p:nvSpPr>
        <p:spPr>
          <a:xfrm>
            <a:off x="0" y="6270565"/>
            <a:ext cx="12192000" cy="587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Den enskilde individen (invånare, medborgare, patient, brukare)</a:t>
            </a:r>
          </a:p>
        </p:txBody>
      </p:sp>
      <p:pic>
        <p:nvPicPr>
          <p:cNvPr id="81" name="Bild 80" descr="Dans med hel fyllning">
            <a:extLst>
              <a:ext uri="{FF2B5EF4-FFF2-40B4-BE49-F238E27FC236}">
                <a16:creationId xmlns:a16="http://schemas.microsoft.com/office/drawing/2014/main" id="{AFB8D7D5-32CA-3E9C-D8F2-8F1B68F453A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8908" y="6340134"/>
            <a:ext cx="527917" cy="527917"/>
          </a:xfrm>
          <a:prstGeom prst="rect">
            <a:avLst/>
          </a:prstGeom>
        </p:spPr>
      </p:pic>
      <p:pic>
        <p:nvPicPr>
          <p:cNvPr id="83" name="Bild 82" descr="Kvinna med käpp med hel fyllning">
            <a:extLst>
              <a:ext uri="{FF2B5EF4-FFF2-40B4-BE49-F238E27FC236}">
                <a16:creationId xmlns:a16="http://schemas.microsoft.com/office/drawing/2014/main" id="{5D4B263E-DBE7-E53E-12E9-8FB9F1D5640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300428" y="6327227"/>
            <a:ext cx="485876" cy="485876"/>
          </a:xfrm>
          <a:prstGeom prst="rect">
            <a:avLst/>
          </a:prstGeom>
        </p:spPr>
      </p:pic>
      <p:pic>
        <p:nvPicPr>
          <p:cNvPr id="85" name="Bild 84" descr="Man med barnvagn med hel fyllning">
            <a:extLst>
              <a:ext uri="{FF2B5EF4-FFF2-40B4-BE49-F238E27FC236}">
                <a16:creationId xmlns:a16="http://schemas.microsoft.com/office/drawing/2014/main" id="{A801F2BC-6651-3C85-64B8-FE045B31427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656029" y="6327227"/>
            <a:ext cx="499241" cy="499241"/>
          </a:xfrm>
          <a:prstGeom prst="rect">
            <a:avLst/>
          </a:prstGeom>
        </p:spPr>
      </p:pic>
      <p:pic>
        <p:nvPicPr>
          <p:cNvPr id="87" name="Bild 86" descr="Kvinna med baby med hel fyllning">
            <a:extLst>
              <a:ext uri="{FF2B5EF4-FFF2-40B4-BE49-F238E27FC236}">
                <a16:creationId xmlns:a16="http://schemas.microsoft.com/office/drawing/2014/main" id="{F5534C3B-BD7B-F5CC-9496-8E65D8399F7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05406" y="6358759"/>
            <a:ext cx="436178" cy="436178"/>
          </a:xfrm>
          <a:prstGeom prst="rect">
            <a:avLst/>
          </a:prstGeom>
        </p:spPr>
      </p:pic>
      <p:pic>
        <p:nvPicPr>
          <p:cNvPr id="89" name="Bild 88" descr="Barn med ballong med hel fyllning">
            <a:extLst>
              <a:ext uri="{FF2B5EF4-FFF2-40B4-BE49-F238E27FC236}">
                <a16:creationId xmlns:a16="http://schemas.microsoft.com/office/drawing/2014/main" id="{F34B2F44-BE88-00C5-D1BA-66B7E2B41E1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176551" y="6358759"/>
            <a:ext cx="436178" cy="436178"/>
          </a:xfrm>
          <a:prstGeom prst="rect">
            <a:avLst/>
          </a:prstGeom>
        </p:spPr>
      </p:pic>
      <p:pic>
        <p:nvPicPr>
          <p:cNvPr id="91" name="Bild 90" descr="Tennis med hel fyllning">
            <a:extLst>
              <a:ext uri="{FF2B5EF4-FFF2-40B4-BE49-F238E27FC236}">
                <a16:creationId xmlns:a16="http://schemas.microsoft.com/office/drawing/2014/main" id="{3F6F0D1E-4D56-B936-4405-5BD9AC70014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648634" y="6390288"/>
            <a:ext cx="404649" cy="404649"/>
          </a:xfrm>
          <a:prstGeom prst="rect">
            <a:avLst/>
          </a:prstGeom>
        </p:spPr>
      </p:pic>
      <p:pic>
        <p:nvPicPr>
          <p:cNvPr id="93" name="Bild 92" descr="Familj med pojke med hel fyllning">
            <a:extLst>
              <a:ext uri="{FF2B5EF4-FFF2-40B4-BE49-F238E27FC236}">
                <a16:creationId xmlns:a16="http://schemas.microsoft.com/office/drawing/2014/main" id="{7BA78D30-BEFE-BA87-D654-5B7C673F411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897285" y="6374523"/>
            <a:ext cx="404648" cy="404648"/>
          </a:xfrm>
          <a:prstGeom prst="rect">
            <a:avLst/>
          </a:prstGeom>
        </p:spPr>
      </p:pic>
      <p:sp>
        <p:nvSpPr>
          <p:cNvPr id="2" name="textruta 1">
            <a:extLst>
              <a:ext uri="{FF2B5EF4-FFF2-40B4-BE49-F238E27FC236}">
                <a16:creationId xmlns:a16="http://schemas.microsoft.com/office/drawing/2014/main" id="{40A7CF59-3489-F64C-499D-55F5C419D3A1}"/>
              </a:ext>
            </a:extLst>
          </p:cNvPr>
          <p:cNvSpPr txBox="1"/>
          <p:nvPr/>
        </p:nvSpPr>
        <p:spPr>
          <a:xfrm>
            <a:off x="908100" y="5745768"/>
            <a:ext cx="1588896" cy="461665"/>
          </a:xfrm>
          <a:prstGeom prst="rect">
            <a:avLst/>
          </a:prstGeom>
          <a:solidFill>
            <a:srgbClr val="34AE7C"/>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Kommunal primärvård</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textruta 2">
            <a:extLst>
              <a:ext uri="{FF2B5EF4-FFF2-40B4-BE49-F238E27FC236}">
                <a16:creationId xmlns:a16="http://schemas.microsoft.com/office/drawing/2014/main" id="{C9B43B8B-48CD-8BC6-CF32-38A4ADEF00AF}"/>
              </a:ext>
            </a:extLst>
          </p:cNvPr>
          <p:cNvSpPr txBox="1"/>
          <p:nvPr/>
        </p:nvSpPr>
        <p:spPr>
          <a:xfrm>
            <a:off x="4265262" y="5759360"/>
            <a:ext cx="1588896" cy="461665"/>
          </a:xfrm>
          <a:prstGeom prst="rect">
            <a:avLst/>
          </a:prstGeom>
          <a:solidFill>
            <a:srgbClr val="4472C4"/>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Regional primärvård</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textruta 3">
            <a:extLst>
              <a:ext uri="{FF2B5EF4-FFF2-40B4-BE49-F238E27FC236}">
                <a16:creationId xmlns:a16="http://schemas.microsoft.com/office/drawing/2014/main" id="{EC1E1316-77B2-69C2-7C10-6628A93A2194}"/>
              </a:ext>
            </a:extLst>
          </p:cNvPr>
          <p:cNvSpPr txBox="1"/>
          <p:nvPr/>
        </p:nvSpPr>
        <p:spPr>
          <a:xfrm>
            <a:off x="7622424" y="5761156"/>
            <a:ext cx="1588896" cy="430887"/>
          </a:xfrm>
          <a:prstGeom prst="rect">
            <a:avLst/>
          </a:prstGeom>
          <a:solidFill>
            <a:srgbClr val="005EAA"/>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a:ln>
                  <a:noFill/>
                </a:ln>
                <a:solidFill>
                  <a:prstClr val="white"/>
                </a:solidFill>
                <a:effectLst/>
                <a:uLnTx/>
                <a:uFillTx/>
                <a:latin typeface="Calibri" panose="020F0502020204030204"/>
                <a:ea typeface="+mn-ea"/>
                <a:cs typeface="+mn-cs"/>
              </a:rPr>
              <a:t>Specialiserad </a:t>
            </a:r>
            <a:br>
              <a:rPr kumimoji="0" lang="sv-SE" sz="1100" b="0" i="0" u="none" strike="noStrike" kern="1200" cap="none" spc="0" normalizeH="0" baseline="0" noProof="0">
                <a:ln>
                  <a:noFill/>
                </a:ln>
                <a:solidFill>
                  <a:prstClr val="white"/>
                </a:solidFill>
                <a:effectLst/>
                <a:uLnTx/>
                <a:uFillTx/>
                <a:latin typeface="Calibri" panose="020F0502020204030204"/>
                <a:ea typeface="+mn-ea"/>
                <a:cs typeface="+mn-cs"/>
              </a:rPr>
            </a:br>
            <a:r>
              <a:rPr kumimoji="0" lang="sv-SE" sz="1100" b="0" i="0" u="none" strike="noStrike" kern="1200" cap="none" spc="0" normalizeH="0" baseline="0" noProof="0">
                <a:ln>
                  <a:noFill/>
                </a:ln>
                <a:solidFill>
                  <a:prstClr val="white"/>
                </a:solidFill>
                <a:effectLst/>
                <a:uLnTx/>
                <a:uFillTx/>
                <a:latin typeface="Calibri" panose="020F0502020204030204"/>
                <a:ea typeface="+mn-ea"/>
                <a:cs typeface="+mn-cs"/>
              </a:rPr>
              <a:t>öppen vård</a:t>
            </a:r>
          </a:p>
        </p:txBody>
      </p:sp>
      <p:sp>
        <p:nvSpPr>
          <p:cNvPr id="5" name="textruta 4">
            <a:extLst>
              <a:ext uri="{FF2B5EF4-FFF2-40B4-BE49-F238E27FC236}">
                <a16:creationId xmlns:a16="http://schemas.microsoft.com/office/drawing/2014/main" id="{0468A879-9038-56D4-8504-799AF6824082}"/>
              </a:ext>
            </a:extLst>
          </p:cNvPr>
          <p:cNvSpPr txBox="1"/>
          <p:nvPr/>
        </p:nvSpPr>
        <p:spPr>
          <a:xfrm>
            <a:off x="5943843" y="5745768"/>
            <a:ext cx="1588896" cy="461665"/>
          </a:xfrm>
          <a:prstGeom prst="rect">
            <a:avLst/>
          </a:prstGeom>
          <a:solidFill>
            <a:srgbClr val="005EAA"/>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Tandvård</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ruta 5">
            <a:extLst>
              <a:ext uri="{FF2B5EF4-FFF2-40B4-BE49-F238E27FC236}">
                <a16:creationId xmlns:a16="http://schemas.microsoft.com/office/drawing/2014/main" id="{C52645BA-4260-A5DA-D345-BA38733FB870}"/>
              </a:ext>
            </a:extLst>
          </p:cNvPr>
          <p:cNvSpPr txBox="1"/>
          <p:nvPr/>
        </p:nvSpPr>
        <p:spPr>
          <a:xfrm>
            <a:off x="2586681" y="5745768"/>
            <a:ext cx="1588896" cy="461665"/>
          </a:xfrm>
          <a:prstGeom prst="rect">
            <a:avLst/>
          </a:prstGeom>
          <a:solidFill>
            <a:srgbClr val="34AE7C"/>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Socialtjänst/Förskola/Skola (Elevhälsa)</a:t>
            </a:r>
          </a:p>
        </p:txBody>
      </p:sp>
      <p:sp>
        <p:nvSpPr>
          <p:cNvPr id="7" name="textruta 6">
            <a:extLst>
              <a:ext uri="{FF2B5EF4-FFF2-40B4-BE49-F238E27FC236}">
                <a16:creationId xmlns:a16="http://schemas.microsoft.com/office/drawing/2014/main" id="{44D32148-F094-2CEA-B092-E8C4DA661C74}"/>
              </a:ext>
            </a:extLst>
          </p:cNvPr>
          <p:cNvSpPr txBox="1"/>
          <p:nvPr/>
        </p:nvSpPr>
        <p:spPr>
          <a:xfrm>
            <a:off x="9301005" y="5745768"/>
            <a:ext cx="1588896" cy="461665"/>
          </a:xfrm>
          <a:prstGeom prst="rect">
            <a:avLst/>
          </a:prstGeom>
          <a:solidFill>
            <a:srgbClr val="005EAA"/>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Specialiserad </a:t>
            </a:r>
            <a:b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b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sluten vård</a:t>
            </a:r>
          </a:p>
        </p:txBody>
      </p:sp>
      <p:sp>
        <p:nvSpPr>
          <p:cNvPr id="27" name="textruta 26">
            <a:extLst>
              <a:ext uri="{FF2B5EF4-FFF2-40B4-BE49-F238E27FC236}">
                <a16:creationId xmlns:a16="http://schemas.microsoft.com/office/drawing/2014/main" id="{30F91896-16F4-778E-73A9-05F285EE3B6C}"/>
              </a:ext>
            </a:extLst>
          </p:cNvPr>
          <p:cNvSpPr txBox="1"/>
          <p:nvPr/>
        </p:nvSpPr>
        <p:spPr>
          <a:xfrm>
            <a:off x="4727484" y="5364345"/>
            <a:ext cx="215392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Calibri" panose="020F0502020204030204"/>
                <a:ea typeface="+mn-ea"/>
                <a:cs typeface="+mn-cs"/>
              </a:rPr>
              <a:t>Lokala vårdsamverkansgrupper</a:t>
            </a:r>
          </a:p>
        </p:txBody>
      </p:sp>
      <p:cxnSp>
        <p:nvCxnSpPr>
          <p:cNvPr id="29" name="Rak pilkoppling 28">
            <a:extLst>
              <a:ext uri="{FF2B5EF4-FFF2-40B4-BE49-F238E27FC236}">
                <a16:creationId xmlns:a16="http://schemas.microsoft.com/office/drawing/2014/main" id="{F726A80C-BBA2-64BE-F432-5B0709F71C8C}"/>
              </a:ext>
            </a:extLst>
          </p:cNvPr>
          <p:cNvCxnSpPr/>
          <p:nvPr/>
        </p:nvCxnSpPr>
        <p:spPr>
          <a:xfrm flipH="1">
            <a:off x="1702548" y="5502844"/>
            <a:ext cx="29325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Rak pilkoppling 30">
            <a:extLst>
              <a:ext uri="{FF2B5EF4-FFF2-40B4-BE49-F238E27FC236}">
                <a16:creationId xmlns:a16="http://schemas.microsoft.com/office/drawing/2014/main" id="{84C3D3B1-B85C-1BD0-894E-7F7C650E65B9}"/>
              </a:ext>
            </a:extLst>
          </p:cNvPr>
          <p:cNvCxnSpPr/>
          <p:nvPr/>
        </p:nvCxnSpPr>
        <p:spPr>
          <a:xfrm>
            <a:off x="6738291" y="5502844"/>
            <a:ext cx="341697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ruta 8">
            <a:extLst>
              <a:ext uri="{FF2B5EF4-FFF2-40B4-BE49-F238E27FC236}">
                <a16:creationId xmlns:a16="http://schemas.microsoft.com/office/drawing/2014/main" id="{62A25D41-26FA-E6FE-1A35-00AD41643332}"/>
              </a:ext>
            </a:extLst>
          </p:cNvPr>
          <p:cNvSpPr txBox="1"/>
          <p:nvPr/>
        </p:nvSpPr>
        <p:spPr>
          <a:xfrm>
            <a:off x="1385373" y="4029436"/>
            <a:ext cx="3000375" cy="1161633"/>
          </a:xfrm>
          <a:prstGeom prst="triangle">
            <a:avLst/>
          </a:prstGeom>
          <a:gradFill flip="none" rotWithShape="1">
            <a:gsLst>
              <a:gs pos="53000">
                <a:srgbClr val="005EAA"/>
              </a:gs>
              <a:gs pos="74000">
                <a:srgbClr val="BDD7EE"/>
              </a:gs>
              <a:gs pos="83000">
                <a:srgbClr val="34AE7C"/>
              </a:gs>
              <a:gs pos="100000">
                <a:srgbClr val="34AE7C"/>
              </a:gs>
            </a:gsLst>
            <a:lin ang="540000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a:ln>
                  <a:noFill/>
                </a:ln>
                <a:solidFill>
                  <a:prstClr val="white"/>
                </a:solidFill>
                <a:effectLst/>
                <a:uLnTx/>
                <a:uFillTx/>
                <a:latin typeface="Calibri" panose="020F0502020204030204"/>
                <a:ea typeface="+mn-ea"/>
                <a:cs typeface="+mn-cs"/>
              </a:rPr>
              <a:t>Barn och unga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ktangel 12">
            <a:extLst>
              <a:ext uri="{FF2B5EF4-FFF2-40B4-BE49-F238E27FC236}">
                <a16:creationId xmlns:a16="http://schemas.microsoft.com/office/drawing/2014/main" id="{F7875C82-BD99-7E55-445C-3CF22700BDEB}"/>
              </a:ext>
            </a:extLst>
          </p:cNvPr>
          <p:cNvSpPr/>
          <p:nvPr/>
        </p:nvSpPr>
        <p:spPr>
          <a:xfrm>
            <a:off x="1377100" y="3255733"/>
            <a:ext cx="9520185" cy="587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Styrgrupp</a:t>
            </a:r>
          </a:p>
        </p:txBody>
      </p:sp>
      <p:sp>
        <p:nvSpPr>
          <p:cNvPr id="14" name="Rektangel 13">
            <a:extLst>
              <a:ext uri="{FF2B5EF4-FFF2-40B4-BE49-F238E27FC236}">
                <a16:creationId xmlns:a16="http://schemas.microsoft.com/office/drawing/2014/main" id="{E7028734-D228-47AD-76E1-7075C07517C8}"/>
              </a:ext>
            </a:extLst>
          </p:cNvPr>
          <p:cNvSpPr/>
          <p:nvPr/>
        </p:nvSpPr>
        <p:spPr>
          <a:xfrm>
            <a:off x="1377100" y="2586456"/>
            <a:ext cx="9520185" cy="587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Delregionalt politiskt samråd</a:t>
            </a:r>
          </a:p>
        </p:txBody>
      </p:sp>
      <p:pic>
        <p:nvPicPr>
          <p:cNvPr id="22" name="Bild 21" descr="Man med hel fyllning">
            <a:extLst>
              <a:ext uri="{FF2B5EF4-FFF2-40B4-BE49-F238E27FC236}">
                <a16:creationId xmlns:a16="http://schemas.microsoft.com/office/drawing/2014/main" id="{486CE7CB-DE19-83AB-4700-79CACEC2A925}"/>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488475" y="4971414"/>
            <a:ext cx="495192" cy="495192"/>
          </a:xfrm>
          <a:prstGeom prst="rect">
            <a:avLst/>
          </a:prstGeom>
        </p:spPr>
      </p:pic>
      <p:pic>
        <p:nvPicPr>
          <p:cNvPr id="15" name="Bildobjekt 14" descr="En bild som visar text, Teckensnitt, Grafik, logotyp&#10;&#10;Automatiskt genererad beskrivning">
            <a:extLst>
              <a:ext uri="{FF2B5EF4-FFF2-40B4-BE49-F238E27FC236}">
                <a16:creationId xmlns:a16="http://schemas.microsoft.com/office/drawing/2014/main" id="{CE46AE32-24D2-A563-09CF-9CDE964CB1F8}"/>
              </a:ext>
            </a:extLst>
          </p:cNvPr>
          <p:cNvPicPr>
            <a:picLocks noChangeAspect="1"/>
          </p:cNvPicPr>
          <p:nvPr/>
        </p:nvPicPr>
        <p:blipFill>
          <a:blip r:embed="rId1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83622" y="94958"/>
            <a:ext cx="6784569" cy="1338608"/>
          </a:xfrm>
          <a:prstGeom prst="rect">
            <a:avLst/>
          </a:prstGeom>
        </p:spPr>
      </p:pic>
      <p:pic>
        <p:nvPicPr>
          <p:cNvPr id="17" name="Bild 16" descr="Man med hel fyllning">
            <a:extLst>
              <a:ext uri="{FF2B5EF4-FFF2-40B4-BE49-F238E27FC236}">
                <a16:creationId xmlns:a16="http://schemas.microsoft.com/office/drawing/2014/main" id="{64C50EBA-E118-5233-2E5A-D894BEDEBE99}"/>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635227" y="3672257"/>
            <a:ext cx="495192" cy="495192"/>
          </a:xfrm>
          <a:prstGeom prst="rect">
            <a:avLst/>
          </a:prstGeom>
        </p:spPr>
      </p:pic>
      <p:pic>
        <p:nvPicPr>
          <p:cNvPr id="75" name="Bild 74" descr="Man med hel fyllning">
            <a:extLst>
              <a:ext uri="{FF2B5EF4-FFF2-40B4-BE49-F238E27FC236}">
                <a16:creationId xmlns:a16="http://schemas.microsoft.com/office/drawing/2014/main" id="{88B8B426-704A-FBEC-DACF-3ECA118B817D}"/>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737044" y="3657776"/>
            <a:ext cx="495192" cy="495192"/>
          </a:xfrm>
          <a:prstGeom prst="rect">
            <a:avLst/>
          </a:prstGeom>
        </p:spPr>
      </p:pic>
      <p:pic>
        <p:nvPicPr>
          <p:cNvPr id="76" name="Bild 75" descr="Man med hel fyllning">
            <a:extLst>
              <a:ext uri="{FF2B5EF4-FFF2-40B4-BE49-F238E27FC236}">
                <a16:creationId xmlns:a16="http://schemas.microsoft.com/office/drawing/2014/main" id="{0E55C043-DB8B-99CA-EF30-D59BE0720BEA}"/>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762801" y="3661376"/>
            <a:ext cx="495192" cy="495192"/>
          </a:xfrm>
          <a:prstGeom prst="rect">
            <a:avLst/>
          </a:prstGeom>
        </p:spPr>
      </p:pic>
      <p:pic>
        <p:nvPicPr>
          <p:cNvPr id="77" name="Bild 76" descr="Man med hel fyllning">
            <a:extLst>
              <a:ext uri="{FF2B5EF4-FFF2-40B4-BE49-F238E27FC236}">
                <a16:creationId xmlns:a16="http://schemas.microsoft.com/office/drawing/2014/main" id="{A13BEE26-25A6-B932-6D4C-4974A813C749}"/>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083622" y="4996503"/>
            <a:ext cx="495192" cy="495192"/>
          </a:xfrm>
          <a:prstGeom prst="rect">
            <a:avLst/>
          </a:prstGeom>
        </p:spPr>
      </p:pic>
      <p:pic>
        <p:nvPicPr>
          <p:cNvPr id="78" name="Bild 77" descr="Man med hel fyllning">
            <a:extLst>
              <a:ext uri="{FF2B5EF4-FFF2-40B4-BE49-F238E27FC236}">
                <a16:creationId xmlns:a16="http://schemas.microsoft.com/office/drawing/2014/main" id="{E89C59C7-EC7D-8146-6320-6D764762717A}"/>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681786" y="4986793"/>
            <a:ext cx="495192" cy="495192"/>
          </a:xfrm>
          <a:prstGeom prst="rect">
            <a:avLst/>
          </a:prstGeom>
        </p:spPr>
      </p:pic>
      <p:pic>
        <p:nvPicPr>
          <p:cNvPr id="79" name="Bild 78" descr="Man med hel fyllning">
            <a:extLst>
              <a:ext uri="{FF2B5EF4-FFF2-40B4-BE49-F238E27FC236}">
                <a16:creationId xmlns:a16="http://schemas.microsoft.com/office/drawing/2014/main" id="{87A42019-3F2F-165C-AF19-FD21554B073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229892" y="5017520"/>
            <a:ext cx="495192" cy="495192"/>
          </a:xfrm>
          <a:prstGeom prst="rect">
            <a:avLst/>
          </a:prstGeom>
        </p:spPr>
      </p:pic>
      <p:pic>
        <p:nvPicPr>
          <p:cNvPr id="80" name="Bild 79" descr="Man med hel fyllning">
            <a:extLst>
              <a:ext uri="{FF2B5EF4-FFF2-40B4-BE49-F238E27FC236}">
                <a16:creationId xmlns:a16="http://schemas.microsoft.com/office/drawing/2014/main" id="{2B6035C1-B892-79BF-0760-B5E3D27F4FE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864787" y="4955320"/>
            <a:ext cx="495192" cy="495192"/>
          </a:xfrm>
          <a:prstGeom prst="rect">
            <a:avLst/>
          </a:prstGeom>
        </p:spPr>
      </p:pic>
      <p:pic>
        <p:nvPicPr>
          <p:cNvPr id="82" name="Bild 81" descr="Man med hel fyllning">
            <a:extLst>
              <a:ext uri="{FF2B5EF4-FFF2-40B4-BE49-F238E27FC236}">
                <a16:creationId xmlns:a16="http://schemas.microsoft.com/office/drawing/2014/main" id="{1BE73A10-17FC-496A-5DE0-D3D73574864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4501316" y="4986793"/>
            <a:ext cx="495192" cy="495192"/>
          </a:xfrm>
          <a:prstGeom prst="rect">
            <a:avLst/>
          </a:prstGeom>
        </p:spPr>
      </p:pic>
      <p:pic>
        <p:nvPicPr>
          <p:cNvPr id="84" name="Bild 83" descr="Man med hel fyllning">
            <a:extLst>
              <a:ext uri="{FF2B5EF4-FFF2-40B4-BE49-F238E27FC236}">
                <a16:creationId xmlns:a16="http://schemas.microsoft.com/office/drawing/2014/main" id="{6FB198AE-B394-ABF1-F3DF-4FD99D03C97D}"/>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101409" y="4961324"/>
            <a:ext cx="495192" cy="495192"/>
          </a:xfrm>
          <a:prstGeom prst="rect">
            <a:avLst/>
          </a:prstGeom>
        </p:spPr>
      </p:pic>
      <p:pic>
        <p:nvPicPr>
          <p:cNvPr id="86" name="Bild 85" descr="Man med hel fyllning">
            <a:extLst>
              <a:ext uri="{FF2B5EF4-FFF2-40B4-BE49-F238E27FC236}">
                <a16:creationId xmlns:a16="http://schemas.microsoft.com/office/drawing/2014/main" id="{17C8DD25-7BEA-4A2D-F0C9-22E193AB3FA5}"/>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161780" y="4986793"/>
            <a:ext cx="495192" cy="495192"/>
          </a:xfrm>
          <a:prstGeom prst="rect">
            <a:avLst/>
          </a:prstGeom>
        </p:spPr>
      </p:pic>
      <p:pic>
        <p:nvPicPr>
          <p:cNvPr id="88" name="Bild 87" descr="Man med hel fyllning">
            <a:extLst>
              <a:ext uri="{FF2B5EF4-FFF2-40B4-BE49-F238E27FC236}">
                <a16:creationId xmlns:a16="http://schemas.microsoft.com/office/drawing/2014/main" id="{D2863981-84E6-FF57-F73C-DA2C3BBF1E2F}"/>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5636579" y="4975483"/>
            <a:ext cx="495192" cy="495192"/>
          </a:xfrm>
          <a:prstGeom prst="rect">
            <a:avLst/>
          </a:prstGeom>
        </p:spPr>
      </p:pic>
      <p:pic>
        <p:nvPicPr>
          <p:cNvPr id="90" name="Bild 89" descr="Man med hel fyllning">
            <a:extLst>
              <a:ext uri="{FF2B5EF4-FFF2-40B4-BE49-F238E27FC236}">
                <a16:creationId xmlns:a16="http://schemas.microsoft.com/office/drawing/2014/main" id="{884050B7-2CFA-7072-4517-0AB4CF6EEDB8}"/>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6319286" y="4961017"/>
            <a:ext cx="495192" cy="495192"/>
          </a:xfrm>
          <a:prstGeom prst="rect">
            <a:avLst/>
          </a:prstGeom>
        </p:spPr>
      </p:pic>
      <p:pic>
        <p:nvPicPr>
          <p:cNvPr id="92" name="Bild 91" descr="Man med hel fyllning">
            <a:extLst>
              <a:ext uri="{FF2B5EF4-FFF2-40B4-BE49-F238E27FC236}">
                <a16:creationId xmlns:a16="http://schemas.microsoft.com/office/drawing/2014/main" id="{42886ADA-2E42-E6B0-7303-2F633F917F55}"/>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6889696" y="4992434"/>
            <a:ext cx="495192" cy="495192"/>
          </a:xfrm>
          <a:prstGeom prst="rect">
            <a:avLst/>
          </a:prstGeom>
        </p:spPr>
      </p:pic>
      <p:pic>
        <p:nvPicPr>
          <p:cNvPr id="94" name="Bild 93" descr="Man med hel fyllning">
            <a:extLst>
              <a:ext uri="{FF2B5EF4-FFF2-40B4-BE49-F238E27FC236}">
                <a16:creationId xmlns:a16="http://schemas.microsoft.com/office/drawing/2014/main" id="{EB984780-BA0F-77D8-9797-48DC86CBD054}"/>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7536258" y="5002872"/>
            <a:ext cx="495192" cy="495192"/>
          </a:xfrm>
          <a:prstGeom prst="rect">
            <a:avLst/>
          </a:prstGeom>
        </p:spPr>
      </p:pic>
      <p:pic>
        <p:nvPicPr>
          <p:cNvPr id="95" name="Bild 94" descr="Man med hel fyllning">
            <a:extLst>
              <a:ext uri="{FF2B5EF4-FFF2-40B4-BE49-F238E27FC236}">
                <a16:creationId xmlns:a16="http://schemas.microsoft.com/office/drawing/2014/main" id="{31A4FF3C-2F22-9EA2-9404-95753999B25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762801" y="4965830"/>
            <a:ext cx="495192" cy="495192"/>
          </a:xfrm>
          <a:prstGeom prst="rect">
            <a:avLst/>
          </a:prstGeom>
        </p:spPr>
      </p:pic>
      <p:pic>
        <p:nvPicPr>
          <p:cNvPr id="96" name="Bild 95" descr="Man med hel fyllning">
            <a:extLst>
              <a:ext uri="{FF2B5EF4-FFF2-40B4-BE49-F238E27FC236}">
                <a16:creationId xmlns:a16="http://schemas.microsoft.com/office/drawing/2014/main" id="{59DF873A-E41E-32FA-A3AD-18B8D56AF2E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9370531" y="4955320"/>
            <a:ext cx="495192" cy="495192"/>
          </a:xfrm>
          <a:prstGeom prst="rect">
            <a:avLst/>
          </a:prstGeom>
        </p:spPr>
      </p:pic>
      <p:pic>
        <p:nvPicPr>
          <p:cNvPr id="97" name="Bild 96" descr="Man med hel fyllning">
            <a:extLst>
              <a:ext uri="{FF2B5EF4-FFF2-40B4-BE49-F238E27FC236}">
                <a16:creationId xmlns:a16="http://schemas.microsoft.com/office/drawing/2014/main" id="{022C9A6B-E894-AD44-6B48-9C15FF822C9B}"/>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9961063" y="4955320"/>
            <a:ext cx="495192" cy="495192"/>
          </a:xfrm>
          <a:prstGeom prst="rect">
            <a:avLst/>
          </a:prstGeom>
        </p:spPr>
      </p:pic>
      <p:sp>
        <p:nvSpPr>
          <p:cNvPr id="25" name="textruta 24">
            <a:extLst>
              <a:ext uri="{FF2B5EF4-FFF2-40B4-BE49-F238E27FC236}">
                <a16:creationId xmlns:a16="http://schemas.microsoft.com/office/drawing/2014/main" id="{9156DE20-4CA1-AB8E-6AB2-2BCB7D1CCD16}"/>
              </a:ext>
            </a:extLst>
          </p:cNvPr>
          <p:cNvSpPr txBox="1"/>
          <p:nvPr/>
        </p:nvSpPr>
        <p:spPr>
          <a:xfrm>
            <a:off x="743543" y="3846159"/>
            <a:ext cx="158767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prstClr val="black"/>
                </a:solidFill>
                <a:effectLst/>
                <a:uLnTx/>
                <a:uFillTx/>
                <a:latin typeface="Calibri" panose="020F0502020204030204"/>
                <a:ea typeface="+mn-ea"/>
                <a:cs typeface="+mn-cs"/>
              </a:rPr>
              <a:t>Samverkans-kontoret</a:t>
            </a:r>
          </a:p>
        </p:txBody>
      </p:sp>
      <p:pic>
        <p:nvPicPr>
          <p:cNvPr id="26" name="Bild 25" descr="Dörr är öppen med hel fyllning">
            <a:extLst>
              <a:ext uri="{FF2B5EF4-FFF2-40B4-BE49-F238E27FC236}">
                <a16:creationId xmlns:a16="http://schemas.microsoft.com/office/drawing/2014/main" id="{5CF9D186-6913-9955-36A2-728E86819D8A}"/>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263046" y="3957790"/>
            <a:ext cx="575139" cy="575139"/>
          </a:xfrm>
          <a:prstGeom prst="rect">
            <a:avLst/>
          </a:prstGeom>
        </p:spPr>
      </p:pic>
      <p:pic>
        <p:nvPicPr>
          <p:cNvPr id="28" name="Bild 27" descr="Fönster med hel fyllning">
            <a:extLst>
              <a:ext uri="{FF2B5EF4-FFF2-40B4-BE49-F238E27FC236}">
                <a16:creationId xmlns:a16="http://schemas.microsoft.com/office/drawing/2014/main" id="{C0B91692-8E38-6F9F-407D-23BC4A512ABF}"/>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102120" y="3539689"/>
            <a:ext cx="396668" cy="380164"/>
          </a:xfrm>
          <a:prstGeom prst="rect">
            <a:avLst/>
          </a:prstGeom>
        </p:spPr>
      </p:pic>
      <p:sp>
        <p:nvSpPr>
          <p:cNvPr id="30" name="Rektangel 29">
            <a:extLst>
              <a:ext uri="{FF2B5EF4-FFF2-40B4-BE49-F238E27FC236}">
                <a16:creationId xmlns:a16="http://schemas.microsoft.com/office/drawing/2014/main" id="{B086FF12-39C5-3518-0836-29A62E856FA2}"/>
              </a:ext>
            </a:extLst>
          </p:cNvPr>
          <p:cNvSpPr/>
          <p:nvPr/>
        </p:nvSpPr>
        <p:spPr>
          <a:xfrm>
            <a:off x="11053243" y="3257348"/>
            <a:ext cx="875711" cy="5858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Arbets-utskott</a:t>
            </a:r>
          </a:p>
        </p:txBody>
      </p:sp>
      <p:sp>
        <p:nvSpPr>
          <p:cNvPr id="64" name="Rektangel 63">
            <a:extLst>
              <a:ext uri="{FF2B5EF4-FFF2-40B4-BE49-F238E27FC236}">
                <a16:creationId xmlns:a16="http://schemas.microsoft.com/office/drawing/2014/main" id="{3724B75E-7EBA-1AA7-F5A9-752BC6FB5A39}"/>
              </a:ext>
            </a:extLst>
          </p:cNvPr>
          <p:cNvSpPr/>
          <p:nvPr/>
        </p:nvSpPr>
        <p:spPr>
          <a:xfrm>
            <a:off x="11066952" y="4167449"/>
            <a:ext cx="862002" cy="7878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Bered-nings-grupper</a:t>
            </a:r>
          </a:p>
        </p:txBody>
      </p:sp>
      <p:sp>
        <p:nvSpPr>
          <p:cNvPr id="65" name="textruta 64">
            <a:extLst>
              <a:ext uri="{FF2B5EF4-FFF2-40B4-BE49-F238E27FC236}">
                <a16:creationId xmlns:a16="http://schemas.microsoft.com/office/drawing/2014/main" id="{B6EA163A-C8D7-7790-7EB5-8FE1D4854DBD}"/>
              </a:ext>
            </a:extLst>
          </p:cNvPr>
          <p:cNvSpPr txBox="1"/>
          <p:nvPr/>
        </p:nvSpPr>
        <p:spPr>
          <a:xfrm>
            <a:off x="1887581" y="4409922"/>
            <a:ext cx="199349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Utvecklingsforum</a:t>
            </a:r>
          </a:p>
        </p:txBody>
      </p:sp>
      <p:sp>
        <p:nvSpPr>
          <p:cNvPr id="66" name="textruta 65">
            <a:extLst>
              <a:ext uri="{FF2B5EF4-FFF2-40B4-BE49-F238E27FC236}">
                <a16:creationId xmlns:a16="http://schemas.microsoft.com/office/drawing/2014/main" id="{55B8957F-1E32-ECCA-B039-E37A712BACD7}"/>
              </a:ext>
            </a:extLst>
          </p:cNvPr>
          <p:cNvSpPr txBox="1"/>
          <p:nvPr/>
        </p:nvSpPr>
        <p:spPr>
          <a:xfrm>
            <a:off x="4974929" y="4394567"/>
            <a:ext cx="199349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Utvecklingsforum</a:t>
            </a:r>
          </a:p>
        </p:txBody>
      </p:sp>
      <p:sp>
        <p:nvSpPr>
          <p:cNvPr id="67" name="textruta 66">
            <a:extLst>
              <a:ext uri="{FF2B5EF4-FFF2-40B4-BE49-F238E27FC236}">
                <a16:creationId xmlns:a16="http://schemas.microsoft.com/office/drawing/2014/main" id="{394AD559-6DB8-235E-E228-362D93533BE8}"/>
              </a:ext>
            </a:extLst>
          </p:cNvPr>
          <p:cNvSpPr txBox="1"/>
          <p:nvPr/>
        </p:nvSpPr>
        <p:spPr>
          <a:xfrm>
            <a:off x="8031450" y="4409922"/>
            <a:ext cx="199349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Utvecklingsforum</a:t>
            </a:r>
          </a:p>
        </p:txBody>
      </p:sp>
      <p:sp>
        <p:nvSpPr>
          <p:cNvPr id="16" name="Rektangel 15">
            <a:extLst>
              <a:ext uri="{FF2B5EF4-FFF2-40B4-BE49-F238E27FC236}">
                <a16:creationId xmlns:a16="http://schemas.microsoft.com/office/drawing/2014/main" id="{104E84DC-E96A-0E2E-249C-7E666B427844}"/>
              </a:ext>
            </a:extLst>
          </p:cNvPr>
          <p:cNvSpPr/>
          <p:nvPr/>
        </p:nvSpPr>
        <p:spPr>
          <a:xfrm>
            <a:off x="11053243" y="2579117"/>
            <a:ext cx="877499" cy="5858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Presidium</a:t>
            </a:r>
          </a:p>
        </p:txBody>
      </p:sp>
      <p:pic>
        <p:nvPicPr>
          <p:cNvPr id="70" name="Bild 69" descr="Ambitioner med hel fyllning">
            <a:extLst>
              <a:ext uri="{FF2B5EF4-FFF2-40B4-BE49-F238E27FC236}">
                <a16:creationId xmlns:a16="http://schemas.microsoft.com/office/drawing/2014/main" id="{DBC8DA23-91DE-B751-9B06-8B6808C56225}"/>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1726422" y="4028313"/>
            <a:ext cx="575139" cy="575139"/>
          </a:xfrm>
          <a:prstGeom prst="rect">
            <a:avLst/>
          </a:prstGeom>
        </p:spPr>
      </p:pic>
      <p:pic>
        <p:nvPicPr>
          <p:cNvPr id="71" name="Bild 70" descr="Ambitioner med hel fyllning">
            <a:extLst>
              <a:ext uri="{FF2B5EF4-FFF2-40B4-BE49-F238E27FC236}">
                <a16:creationId xmlns:a16="http://schemas.microsoft.com/office/drawing/2014/main" id="{4EE47922-987D-4E16-0BD4-ECCDEECC04C5}"/>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1474353" y="2858636"/>
            <a:ext cx="575139" cy="575139"/>
          </a:xfrm>
          <a:prstGeom prst="rect">
            <a:avLst/>
          </a:prstGeom>
        </p:spPr>
      </p:pic>
      <p:pic>
        <p:nvPicPr>
          <p:cNvPr id="72" name="Bild 71" descr="Ambitioner med hel fyllning">
            <a:extLst>
              <a:ext uri="{FF2B5EF4-FFF2-40B4-BE49-F238E27FC236}">
                <a16:creationId xmlns:a16="http://schemas.microsoft.com/office/drawing/2014/main" id="{997300F5-CF93-A891-8EE6-A384FD91BBC7}"/>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903770" y="4907628"/>
            <a:ext cx="575139" cy="575139"/>
          </a:xfrm>
          <a:prstGeom prst="rect">
            <a:avLst/>
          </a:prstGeom>
        </p:spPr>
      </p:pic>
      <p:pic>
        <p:nvPicPr>
          <p:cNvPr id="20" name="Bild 19" descr="Ambitioner med hel fyllning">
            <a:extLst>
              <a:ext uri="{FF2B5EF4-FFF2-40B4-BE49-F238E27FC236}">
                <a16:creationId xmlns:a16="http://schemas.microsoft.com/office/drawing/2014/main" id="{3CA5F419-B9F0-E953-57B6-9930A4601581}"/>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flipH="1">
            <a:off x="10726959" y="2011317"/>
            <a:ext cx="575139" cy="575139"/>
          </a:xfrm>
          <a:prstGeom prst="rect">
            <a:avLst/>
          </a:prstGeom>
        </p:spPr>
      </p:pic>
    </p:spTree>
    <p:extLst>
      <p:ext uri="{BB962C8B-B14F-4D97-AF65-F5344CB8AC3E}">
        <p14:creationId xmlns:p14="http://schemas.microsoft.com/office/powerpoint/2010/main" val="9482598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ktangel 65">
            <a:extLst>
              <a:ext uri="{FF2B5EF4-FFF2-40B4-BE49-F238E27FC236}">
                <a16:creationId xmlns:a16="http://schemas.microsoft.com/office/drawing/2014/main" id="{C79C83CF-EA00-9F74-E9C5-CE272892385E}"/>
              </a:ext>
            </a:extLst>
          </p:cNvPr>
          <p:cNvSpPr/>
          <p:nvPr/>
        </p:nvSpPr>
        <p:spPr>
          <a:xfrm>
            <a:off x="1377100" y="3752507"/>
            <a:ext cx="9133485" cy="1308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0" name="Tabell 26">
            <a:extLst>
              <a:ext uri="{FF2B5EF4-FFF2-40B4-BE49-F238E27FC236}">
                <a16:creationId xmlns:a16="http://schemas.microsoft.com/office/drawing/2014/main" id="{C355BEB2-D6B7-0FDD-3D15-611D5F8BD1F5}"/>
              </a:ext>
            </a:extLst>
          </p:cNvPr>
          <p:cNvGraphicFramePr>
            <a:graphicFrameLocks noGrp="1"/>
          </p:cNvGraphicFramePr>
          <p:nvPr/>
        </p:nvGraphicFramePr>
        <p:xfrm>
          <a:off x="1377100" y="3338408"/>
          <a:ext cx="9133485" cy="377636"/>
        </p:xfrm>
        <a:graphic>
          <a:graphicData uri="http://schemas.openxmlformats.org/drawingml/2006/table">
            <a:tbl>
              <a:tblPr firstRow="1" bandRow="1">
                <a:tableStyleId>{5C22544A-7EE6-4342-B048-85BDC9FD1C3A}</a:tableStyleId>
              </a:tblPr>
              <a:tblGrid>
                <a:gridCol w="608899">
                  <a:extLst>
                    <a:ext uri="{9D8B030D-6E8A-4147-A177-3AD203B41FA5}">
                      <a16:colId xmlns:a16="http://schemas.microsoft.com/office/drawing/2014/main" val="1607434044"/>
                    </a:ext>
                  </a:extLst>
                </a:gridCol>
                <a:gridCol w="608899">
                  <a:extLst>
                    <a:ext uri="{9D8B030D-6E8A-4147-A177-3AD203B41FA5}">
                      <a16:colId xmlns:a16="http://schemas.microsoft.com/office/drawing/2014/main" val="246441150"/>
                    </a:ext>
                  </a:extLst>
                </a:gridCol>
                <a:gridCol w="608899">
                  <a:extLst>
                    <a:ext uri="{9D8B030D-6E8A-4147-A177-3AD203B41FA5}">
                      <a16:colId xmlns:a16="http://schemas.microsoft.com/office/drawing/2014/main" val="1825362826"/>
                    </a:ext>
                  </a:extLst>
                </a:gridCol>
                <a:gridCol w="608899">
                  <a:extLst>
                    <a:ext uri="{9D8B030D-6E8A-4147-A177-3AD203B41FA5}">
                      <a16:colId xmlns:a16="http://schemas.microsoft.com/office/drawing/2014/main" val="1383007038"/>
                    </a:ext>
                  </a:extLst>
                </a:gridCol>
                <a:gridCol w="608899">
                  <a:extLst>
                    <a:ext uri="{9D8B030D-6E8A-4147-A177-3AD203B41FA5}">
                      <a16:colId xmlns:a16="http://schemas.microsoft.com/office/drawing/2014/main" val="1504339610"/>
                    </a:ext>
                  </a:extLst>
                </a:gridCol>
                <a:gridCol w="608899">
                  <a:extLst>
                    <a:ext uri="{9D8B030D-6E8A-4147-A177-3AD203B41FA5}">
                      <a16:colId xmlns:a16="http://schemas.microsoft.com/office/drawing/2014/main" val="1268882724"/>
                    </a:ext>
                  </a:extLst>
                </a:gridCol>
                <a:gridCol w="608899">
                  <a:extLst>
                    <a:ext uri="{9D8B030D-6E8A-4147-A177-3AD203B41FA5}">
                      <a16:colId xmlns:a16="http://schemas.microsoft.com/office/drawing/2014/main" val="3225434425"/>
                    </a:ext>
                  </a:extLst>
                </a:gridCol>
                <a:gridCol w="608899">
                  <a:extLst>
                    <a:ext uri="{9D8B030D-6E8A-4147-A177-3AD203B41FA5}">
                      <a16:colId xmlns:a16="http://schemas.microsoft.com/office/drawing/2014/main" val="1444280210"/>
                    </a:ext>
                  </a:extLst>
                </a:gridCol>
                <a:gridCol w="608899">
                  <a:extLst>
                    <a:ext uri="{9D8B030D-6E8A-4147-A177-3AD203B41FA5}">
                      <a16:colId xmlns:a16="http://schemas.microsoft.com/office/drawing/2014/main" val="724878615"/>
                    </a:ext>
                  </a:extLst>
                </a:gridCol>
                <a:gridCol w="608899">
                  <a:extLst>
                    <a:ext uri="{9D8B030D-6E8A-4147-A177-3AD203B41FA5}">
                      <a16:colId xmlns:a16="http://schemas.microsoft.com/office/drawing/2014/main" val="345483310"/>
                    </a:ext>
                  </a:extLst>
                </a:gridCol>
                <a:gridCol w="608899">
                  <a:extLst>
                    <a:ext uri="{9D8B030D-6E8A-4147-A177-3AD203B41FA5}">
                      <a16:colId xmlns:a16="http://schemas.microsoft.com/office/drawing/2014/main" val="1162979617"/>
                    </a:ext>
                  </a:extLst>
                </a:gridCol>
                <a:gridCol w="608899">
                  <a:extLst>
                    <a:ext uri="{9D8B030D-6E8A-4147-A177-3AD203B41FA5}">
                      <a16:colId xmlns:a16="http://schemas.microsoft.com/office/drawing/2014/main" val="3384812368"/>
                    </a:ext>
                  </a:extLst>
                </a:gridCol>
                <a:gridCol w="628278">
                  <a:extLst>
                    <a:ext uri="{9D8B030D-6E8A-4147-A177-3AD203B41FA5}">
                      <a16:colId xmlns:a16="http://schemas.microsoft.com/office/drawing/2014/main" val="2743482348"/>
                    </a:ext>
                  </a:extLst>
                </a:gridCol>
                <a:gridCol w="589520">
                  <a:extLst>
                    <a:ext uri="{9D8B030D-6E8A-4147-A177-3AD203B41FA5}">
                      <a16:colId xmlns:a16="http://schemas.microsoft.com/office/drawing/2014/main" val="1356525910"/>
                    </a:ext>
                  </a:extLst>
                </a:gridCol>
                <a:gridCol w="608899">
                  <a:extLst>
                    <a:ext uri="{9D8B030D-6E8A-4147-A177-3AD203B41FA5}">
                      <a16:colId xmlns:a16="http://schemas.microsoft.com/office/drawing/2014/main" val="2174559538"/>
                    </a:ext>
                  </a:extLst>
                </a:gridCol>
              </a:tblGrid>
              <a:tr h="377636">
                <a:tc>
                  <a:txBody>
                    <a:bodyPr/>
                    <a:lstStyle/>
                    <a:p>
                      <a:endParaRPr lang="sv-SE"/>
                    </a:p>
                  </a:txBody>
                  <a:tcPr>
                    <a:solidFill>
                      <a:srgbClr val="34AE7C"/>
                    </a:solidFill>
                  </a:tcPr>
                </a:tc>
                <a:tc>
                  <a:txBody>
                    <a:bodyPr/>
                    <a:lstStyle/>
                    <a:p>
                      <a:endParaRPr lang="sv-SE"/>
                    </a:p>
                  </a:txBody>
                  <a:tcPr>
                    <a:solidFill>
                      <a:srgbClr val="69A0CD"/>
                    </a:solidFill>
                  </a:tcPr>
                </a:tc>
                <a:tc>
                  <a:txBody>
                    <a:bodyPr/>
                    <a:lstStyle/>
                    <a:p>
                      <a:endParaRPr lang="sv-SE"/>
                    </a:p>
                  </a:txBody>
                  <a:tcPr>
                    <a:solidFill>
                      <a:srgbClr val="34AE7C"/>
                    </a:solidFill>
                  </a:tcPr>
                </a:tc>
                <a:tc>
                  <a:txBody>
                    <a:bodyPr/>
                    <a:lstStyle/>
                    <a:p>
                      <a:endParaRPr lang="sv-SE"/>
                    </a:p>
                  </a:txBody>
                  <a:tcPr>
                    <a:solidFill>
                      <a:srgbClr val="69A0CD"/>
                    </a:solidFill>
                  </a:tcPr>
                </a:tc>
                <a:tc>
                  <a:txBody>
                    <a:bodyPr/>
                    <a:lstStyle/>
                    <a:p>
                      <a:endParaRPr lang="sv-SE"/>
                    </a:p>
                  </a:txBody>
                  <a:tcPr>
                    <a:solidFill>
                      <a:srgbClr val="34AE7C"/>
                    </a:solidFill>
                  </a:tcPr>
                </a:tc>
                <a:tc>
                  <a:txBody>
                    <a:bodyPr/>
                    <a:lstStyle/>
                    <a:p>
                      <a:endParaRPr lang="sv-SE"/>
                    </a:p>
                  </a:txBody>
                  <a:tcPr>
                    <a:solidFill>
                      <a:srgbClr val="69A0CD"/>
                    </a:solidFill>
                  </a:tcPr>
                </a:tc>
                <a:tc>
                  <a:txBody>
                    <a:bodyPr/>
                    <a:lstStyle/>
                    <a:p>
                      <a:endParaRPr lang="sv-SE"/>
                    </a:p>
                  </a:txBody>
                  <a:tcPr>
                    <a:solidFill>
                      <a:srgbClr val="34AE7C"/>
                    </a:solidFill>
                  </a:tcPr>
                </a:tc>
                <a:tc>
                  <a:txBody>
                    <a:bodyPr/>
                    <a:lstStyle/>
                    <a:p>
                      <a:endParaRPr lang="sv-SE"/>
                    </a:p>
                  </a:txBody>
                  <a:tcPr>
                    <a:solidFill>
                      <a:srgbClr val="69A0CD"/>
                    </a:solidFill>
                  </a:tcPr>
                </a:tc>
                <a:tc>
                  <a:txBody>
                    <a:bodyPr/>
                    <a:lstStyle/>
                    <a:p>
                      <a:endParaRPr lang="sv-SE"/>
                    </a:p>
                  </a:txBody>
                  <a:tcPr>
                    <a:solidFill>
                      <a:srgbClr val="34AE7C"/>
                    </a:solidFill>
                  </a:tcPr>
                </a:tc>
                <a:tc>
                  <a:txBody>
                    <a:bodyPr/>
                    <a:lstStyle/>
                    <a:p>
                      <a:endParaRPr lang="sv-SE"/>
                    </a:p>
                  </a:txBody>
                  <a:tcPr>
                    <a:solidFill>
                      <a:srgbClr val="005EAA">
                        <a:alpha val="59000"/>
                      </a:srgbClr>
                    </a:solidFill>
                  </a:tcPr>
                </a:tc>
                <a:tc>
                  <a:txBody>
                    <a:bodyPr/>
                    <a:lstStyle/>
                    <a:p>
                      <a:endParaRPr lang="sv-SE"/>
                    </a:p>
                  </a:txBody>
                  <a:tcPr>
                    <a:solidFill>
                      <a:srgbClr val="34AE7C"/>
                    </a:solidFill>
                  </a:tcPr>
                </a:tc>
                <a:tc>
                  <a:txBody>
                    <a:bodyPr/>
                    <a:lstStyle/>
                    <a:p>
                      <a:endParaRPr lang="sv-SE"/>
                    </a:p>
                  </a:txBody>
                  <a:tcPr>
                    <a:solidFill>
                      <a:srgbClr val="005EAA">
                        <a:alpha val="59000"/>
                      </a:srgbClr>
                    </a:solidFill>
                  </a:tcPr>
                </a:tc>
                <a:tc>
                  <a:txBody>
                    <a:bodyPr/>
                    <a:lstStyle/>
                    <a:p>
                      <a:endParaRPr lang="sv-SE"/>
                    </a:p>
                  </a:txBody>
                  <a:tcPr>
                    <a:solidFill>
                      <a:srgbClr val="34AE7C"/>
                    </a:solidFill>
                  </a:tcPr>
                </a:tc>
                <a:tc>
                  <a:txBody>
                    <a:bodyPr/>
                    <a:lstStyle/>
                    <a:p>
                      <a:endParaRPr lang="sv-SE"/>
                    </a:p>
                  </a:txBody>
                  <a:tcPr>
                    <a:solidFill>
                      <a:srgbClr val="69A0CD"/>
                    </a:solidFill>
                  </a:tcPr>
                </a:tc>
                <a:tc>
                  <a:txBody>
                    <a:bodyPr/>
                    <a:lstStyle/>
                    <a:p>
                      <a:endParaRPr lang="sv-SE"/>
                    </a:p>
                  </a:txBody>
                  <a:tcPr>
                    <a:solidFill>
                      <a:srgbClr val="34AE7C"/>
                    </a:solidFill>
                  </a:tcPr>
                </a:tc>
                <a:extLst>
                  <a:ext uri="{0D108BD9-81ED-4DB2-BD59-A6C34878D82A}">
                    <a16:rowId xmlns:a16="http://schemas.microsoft.com/office/drawing/2014/main" val="1032922819"/>
                  </a:ext>
                </a:extLst>
              </a:tr>
            </a:tbl>
          </a:graphicData>
        </a:graphic>
      </p:graphicFrame>
      <p:sp>
        <p:nvSpPr>
          <p:cNvPr id="12" name="textruta 11">
            <a:extLst>
              <a:ext uri="{FF2B5EF4-FFF2-40B4-BE49-F238E27FC236}">
                <a16:creationId xmlns:a16="http://schemas.microsoft.com/office/drawing/2014/main" id="{7390B715-0D8F-1202-49E0-4500C3A538F1}"/>
              </a:ext>
            </a:extLst>
          </p:cNvPr>
          <p:cNvSpPr txBox="1"/>
          <p:nvPr/>
        </p:nvSpPr>
        <p:spPr>
          <a:xfrm>
            <a:off x="7482028" y="2142876"/>
            <a:ext cx="3000375" cy="1161633"/>
          </a:xfrm>
          <a:prstGeom prst="triangle">
            <a:avLst/>
          </a:prstGeom>
          <a:gradFill flip="none" rotWithShape="1">
            <a:gsLst>
              <a:gs pos="53000">
                <a:srgbClr val="005EAA"/>
              </a:gs>
              <a:gs pos="74000">
                <a:srgbClr val="BDD7EE"/>
              </a:gs>
              <a:gs pos="83000">
                <a:srgbClr val="34AE7C"/>
              </a:gs>
              <a:gs pos="100000">
                <a:srgbClr val="34AE7C"/>
              </a:gs>
            </a:gsLst>
            <a:lin ang="540000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a:ln>
                  <a:noFill/>
                </a:ln>
                <a:solidFill>
                  <a:prstClr val="white"/>
                </a:solidFill>
                <a:effectLst/>
                <a:uLnTx/>
                <a:uFillTx/>
                <a:latin typeface="Calibri" panose="020F0502020204030204"/>
                <a:ea typeface="+mn-ea"/>
                <a:cs typeface="+mn-cs"/>
              </a:rPr>
              <a:t>Äldre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textruta 17">
            <a:extLst>
              <a:ext uri="{FF2B5EF4-FFF2-40B4-BE49-F238E27FC236}">
                <a16:creationId xmlns:a16="http://schemas.microsoft.com/office/drawing/2014/main" id="{8ACC5930-F7C0-E0A2-E00C-3179BE9846F5}"/>
              </a:ext>
            </a:extLst>
          </p:cNvPr>
          <p:cNvSpPr txBox="1"/>
          <p:nvPr/>
        </p:nvSpPr>
        <p:spPr>
          <a:xfrm>
            <a:off x="4305926" y="2070392"/>
            <a:ext cx="3246300" cy="1222772"/>
          </a:xfrm>
          <a:prstGeom prst="triangle">
            <a:avLst/>
          </a:prstGeom>
          <a:gradFill flip="none" rotWithShape="1">
            <a:gsLst>
              <a:gs pos="46000">
                <a:srgbClr val="005EAA"/>
              </a:gs>
              <a:gs pos="78000">
                <a:schemeClr val="accent5">
                  <a:lumMod val="40000"/>
                  <a:lumOff val="60000"/>
                </a:schemeClr>
              </a:gs>
              <a:gs pos="45000">
                <a:srgbClr val="005EAA"/>
              </a:gs>
              <a:gs pos="83000">
                <a:srgbClr val="34AE7C"/>
              </a:gs>
              <a:gs pos="100000">
                <a:srgbClr val="34AE7C"/>
              </a:gs>
            </a:gsLst>
            <a:lin ang="540000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a:ln>
                  <a:noFill/>
                </a:ln>
                <a:solidFill>
                  <a:prstClr val="white"/>
                </a:solidFill>
                <a:effectLst/>
                <a:uLnTx/>
                <a:uFillTx/>
                <a:latin typeface="Calibri" panose="020F0502020204030204"/>
                <a:ea typeface="+mn-ea"/>
                <a:cs typeface="+mn-cs"/>
              </a:rPr>
              <a:t>Vuxna</a:t>
            </a: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Rektangel 7">
            <a:extLst>
              <a:ext uri="{FF2B5EF4-FFF2-40B4-BE49-F238E27FC236}">
                <a16:creationId xmlns:a16="http://schemas.microsoft.com/office/drawing/2014/main" id="{C8D6FDC9-042C-F9FD-67E2-9AE075B631E7}"/>
              </a:ext>
            </a:extLst>
          </p:cNvPr>
          <p:cNvSpPr/>
          <p:nvPr/>
        </p:nvSpPr>
        <p:spPr>
          <a:xfrm>
            <a:off x="0" y="6270565"/>
            <a:ext cx="12192000" cy="587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Den enskilde individen (invånare, medborgare, patient, brukare)</a:t>
            </a:r>
          </a:p>
        </p:txBody>
      </p:sp>
      <p:pic>
        <p:nvPicPr>
          <p:cNvPr id="81" name="Bild 80" descr="Dans med hel fyllning">
            <a:extLst>
              <a:ext uri="{FF2B5EF4-FFF2-40B4-BE49-F238E27FC236}">
                <a16:creationId xmlns:a16="http://schemas.microsoft.com/office/drawing/2014/main" id="{AFB8D7D5-32CA-3E9C-D8F2-8F1B68F453A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8908" y="6340134"/>
            <a:ext cx="527917" cy="527917"/>
          </a:xfrm>
          <a:prstGeom prst="rect">
            <a:avLst/>
          </a:prstGeom>
        </p:spPr>
      </p:pic>
      <p:pic>
        <p:nvPicPr>
          <p:cNvPr id="83" name="Bild 82" descr="Kvinna med käpp med hel fyllning">
            <a:extLst>
              <a:ext uri="{FF2B5EF4-FFF2-40B4-BE49-F238E27FC236}">
                <a16:creationId xmlns:a16="http://schemas.microsoft.com/office/drawing/2014/main" id="{5D4B263E-DBE7-E53E-12E9-8FB9F1D5640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300428" y="6327227"/>
            <a:ext cx="485876" cy="485876"/>
          </a:xfrm>
          <a:prstGeom prst="rect">
            <a:avLst/>
          </a:prstGeom>
        </p:spPr>
      </p:pic>
      <p:pic>
        <p:nvPicPr>
          <p:cNvPr id="85" name="Bild 84" descr="Man med barnvagn med hel fyllning">
            <a:extLst>
              <a:ext uri="{FF2B5EF4-FFF2-40B4-BE49-F238E27FC236}">
                <a16:creationId xmlns:a16="http://schemas.microsoft.com/office/drawing/2014/main" id="{A801F2BC-6651-3C85-64B8-FE045B31427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656029" y="6327227"/>
            <a:ext cx="499241" cy="499241"/>
          </a:xfrm>
          <a:prstGeom prst="rect">
            <a:avLst/>
          </a:prstGeom>
        </p:spPr>
      </p:pic>
      <p:pic>
        <p:nvPicPr>
          <p:cNvPr id="87" name="Bild 86" descr="Kvinna med baby med hel fyllning">
            <a:extLst>
              <a:ext uri="{FF2B5EF4-FFF2-40B4-BE49-F238E27FC236}">
                <a16:creationId xmlns:a16="http://schemas.microsoft.com/office/drawing/2014/main" id="{F5534C3B-BD7B-F5CC-9496-8E65D8399F7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05406" y="6358759"/>
            <a:ext cx="436178" cy="436178"/>
          </a:xfrm>
          <a:prstGeom prst="rect">
            <a:avLst/>
          </a:prstGeom>
        </p:spPr>
      </p:pic>
      <p:pic>
        <p:nvPicPr>
          <p:cNvPr id="89" name="Bild 88" descr="Barn med ballong med hel fyllning">
            <a:extLst>
              <a:ext uri="{FF2B5EF4-FFF2-40B4-BE49-F238E27FC236}">
                <a16:creationId xmlns:a16="http://schemas.microsoft.com/office/drawing/2014/main" id="{F34B2F44-BE88-00C5-D1BA-66B7E2B41E1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176551" y="6358759"/>
            <a:ext cx="436178" cy="436178"/>
          </a:xfrm>
          <a:prstGeom prst="rect">
            <a:avLst/>
          </a:prstGeom>
        </p:spPr>
      </p:pic>
      <p:pic>
        <p:nvPicPr>
          <p:cNvPr id="91" name="Bild 90" descr="Tennis med hel fyllning">
            <a:extLst>
              <a:ext uri="{FF2B5EF4-FFF2-40B4-BE49-F238E27FC236}">
                <a16:creationId xmlns:a16="http://schemas.microsoft.com/office/drawing/2014/main" id="{3F6F0D1E-4D56-B936-4405-5BD9AC70014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648634" y="6390288"/>
            <a:ext cx="404649" cy="404649"/>
          </a:xfrm>
          <a:prstGeom prst="rect">
            <a:avLst/>
          </a:prstGeom>
        </p:spPr>
      </p:pic>
      <p:pic>
        <p:nvPicPr>
          <p:cNvPr id="93" name="Bild 92" descr="Familj med pojke med hel fyllning">
            <a:extLst>
              <a:ext uri="{FF2B5EF4-FFF2-40B4-BE49-F238E27FC236}">
                <a16:creationId xmlns:a16="http://schemas.microsoft.com/office/drawing/2014/main" id="{7BA78D30-BEFE-BA87-D654-5B7C673F411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897285" y="6374523"/>
            <a:ext cx="404648" cy="404648"/>
          </a:xfrm>
          <a:prstGeom prst="rect">
            <a:avLst/>
          </a:prstGeom>
        </p:spPr>
      </p:pic>
      <p:sp>
        <p:nvSpPr>
          <p:cNvPr id="2" name="textruta 1">
            <a:extLst>
              <a:ext uri="{FF2B5EF4-FFF2-40B4-BE49-F238E27FC236}">
                <a16:creationId xmlns:a16="http://schemas.microsoft.com/office/drawing/2014/main" id="{40A7CF59-3489-F64C-499D-55F5C419D3A1}"/>
              </a:ext>
            </a:extLst>
          </p:cNvPr>
          <p:cNvSpPr txBox="1"/>
          <p:nvPr/>
        </p:nvSpPr>
        <p:spPr>
          <a:xfrm>
            <a:off x="908100" y="5745768"/>
            <a:ext cx="1588896" cy="461665"/>
          </a:xfrm>
          <a:prstGeom prst="rect">
            <a:avLst/>
          </a:prstGeom>
          <a:solidFill>
            <a:srgbClr val="34AE7C"/>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Kommunal primärvård</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textruta 2">
            <a:extLst>
              <a:ext uri="{FF2B5EF4-FFF2-40B4-BE49-F238E27FC236}">
                <a16:creationId xmlns:a16="http://schemas.microsoft.com/office/drawing/2014/main" id="{C9B43B8B-48CD-8BC6-CF32-38A4ADEF00AF}"/>
              </a:ext>
            </a:extLst>
          </p:cNvPr>
          <p:cNvSpPr txBox="1"/>
          <p:nvPr/>
        </p:nvSpPr>
        <p:spPr>
          <a:xfrm>
            <a:off x="4265262" y="5759360"/>
            <a:ext cx="1588896" cy="461665"/>
          </a:xfrm>
          <a:prstGeom prst="rect">
            <a:avLst/>
          </a:prstGeom>
          <a:solidFill>
            <a:srgbClr val="005EAA"/>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Regional primärvård</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textruta 3">
            <a:extLst>
              <a:ext uri="{FF2B5EF4-FFF2-40B4-BE49-F238E27FC236}">
                <a16:creationId xmlns:a16="http://schemas.microsoft.com/office/drawing/2014/main" id="{EC1E1316-77B2-69C2-7C10-6628A93A2194}"/>
              </a:ext>
            </a:extLst>
          </p:cNvPr>
          <p:cNvSpPr txBox="1"/>
          <p:nvPr/>
        </p:nvSpPr>
        <p:spPr>
          <a:xfrm>
            <a:off x="7622424" y="5761156"/>
            <a:ext cx="1588896" cy="430887"/>
          </a:xfrm>
          <a:prstGeom prst="rect">
            <a:avLst/>
          </a:prstGeom>
          <a:solidFill>
            <a:srgbClr val="005EAA"/>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a:ln>
                  <a:noFill/>
                </a:ln>
                <a:solidFill>
                  <a:prstClr val="white"/>
                </a:solidFill>
                <a:effectLst/>
                <a:uLnTx/>
                <a:uFillTx/>
                <a:latin typeface="Calibri" panose="020F0502020204030204"/>
                <a:ea typeface="+mn-ea"/>
                <a:cs typeface="+mn-cs"/>
              </a:rPr>
              <a:t>Specialiserad </a:t>
            </a:r>
            <a:br>
              <a:rPr kumimoji="0" lang="sv-SE" sz="1100" b="0" i="0" u="none" strike="noStrike" kern="1200" cap="none" spc="0" normalizeH="0" baseline="0" noProof="0">
                <a:ln>
                  <a:noFill/>
                </a:ln>
                <a:solidFill>
                  <a:prstClr val="white"/>
                </a:solidFill>
                <a:effectLst/>
                <a:uLnTx/>
                <a:uFillTx/>
                <a:latin typeface="Calibri" panose="020F0502020204030204"/>
                <a:ea typeface="+mn-ea"/>
                <a:cs typeface="+mn-cs"/>
              </a:rPr>
            </a:br>
            <a:r>
              <a:rPr kumimoji="0" lang="sv-SE" sz="1100" b="0" i="0" u="none" strike="noStrike" kern="1200" cap="none" spc="0" normalizeH="0" baseline="0" noProof="0">
                <a:ln>
                  <a:noFill/>
                </a:ln>
                <a:solidFill>
                  <a:prstClr val="white"/>
                </a:solidFill>
                <a:effectLst/>
                <a:uLnTx/>
                <a:uFillTx/>
                <a:latin typeface="Calibri" panose="020F0502020204030204"/>
                <a:ea typeface="+mn-ea"/>
                <a:cs typeface="+mn-cs"/>
              </a:rPr>
              <a:t>öppen vård</a:t>
            </a:r>
          </a:p>
        </p:txBody>
      </p:sp>
      <p:sp>
        <p:nvSpPr>
          <p:cNvPr id="5" name="textruta 4">
            <a:extLst>
              <a:ext uri="{FF2B5EF4-FFF2-40B4-BE49-F238E27FC236}">
                <a16:creationId xmlns:a16="http://schemas.microsoft.com/office/drawing/2014/main" id="{0468A879-9038-56D4-8504-799AF6824082}"/>
              </a:ext>
            </a:extLst>
          </p:cNvPr>
          <p:cNvSpPr txBox="1"/>
          <p:nvPr/>
        </p:nvSpPr>
        <p:spPr>
          <a:xfrm>
            <a:off x="5943843" y="5745768"/>
            <a:ext cx="1588896" cy="461665"/>
          </a:xfrm>
          <a:prstGeom prst="rect">
            <a:avLst/>
          </a:prstGeom>
          <a:solidFill>
            <a:srgbClr val="005EAA"/>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Tandvård</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ruta 5">
            <a:extLst>
              <a:ext uri="{FF2B5EF4-FFF2-40B4-BE49-F238E27FC236}">
                <a16:creationId xmlns:a16="http://schemas.microsoft.com/office/drawing/2014/main" id="{C52645BA-4260-A5DA-D345-BA38733FB870}"/>
              </a:ext>
            </a:extLst>
          </p:cNvPr>
          <p:cNvSpPr txBox="1"/>
          <p:nvPr/>
        </p:nvSpPr>
        <p:spPr>
          <a:xfrm>
            <a:off x="2586681" y="5745768"/>
            <a:ext cx="1588896" cy="461665"/>
          </a:xfrm>
          <a:prstGeom prst="rect">
            <a:avLst/>
          </a:prstGeom>
          <a:solidFill>
            <a:srgbClr val="34AE7C"/>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Socialtjänst/Förskola/Skola (Elevhälsa)</a:t>
            </a:r>
          </a:p>
        </p:txBody>
      </p:sp>
      <p:sp>
        <p:nvSpPr>
          <p:cNvPr id="7" name="textruta 6">
            <a:extLst>
              <a:ext uri="{FF2B5EF4-FFF2-40B4-BE49-F238E27FC236}">
                <a16:creationId xmlns:a16="http://schemas.microsoft.com/office/drawing/2014/main" id="{44D32148-F094-2CEA-B092-E8C4DA661C74}"/>
              </a:ext>
            </a:extLst>
          </p:cNvPr>
          <p:cNvSpPr txBox="1"/>
          <p:nvPr/>
        </p:nvSpPr>
        <p:spPr>
          <a:xfrm>
            <a:off x="9301005" y="5745768"/>
            <a:ext cx="1588896" cy="461665"/>
          </a:xfrm>
          <a:prstGeom prst="rect">
            <a:avLst/>
          </a:prstGeom>
          <a:solidFill>
            <a:srgbClr val="005EAA"/>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Specialiserad </a:t>
            </a:r>
            <a:b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br>
            <a:r>
              <a:rPr kumimoji="0" lang="sv-SE" sz="1200" b="0" i="0" u="none" strike="noStrike" kern="1200" cap="none" spc="0" normalizeH="0" baseline="0" noProof="0">
                <a:ln>
                  <a:noFill/>
                </a:ln>
                <a:solidFill>
                  <a:prstClr val="white"/>
                </a:solidFill>
                <a:effectLst/>
                <a:uLnTx/>
                <a:uFillTx/>
                <a:latin typeface="Calibri" panose="020F0502020204030204"/>
                <a:ea typeface="+mn-ea"/>
                <a:cs typeface="+mn-cs"/>
              </a:rPr>
              <a:t>sluten vård</a:t>
            </a:r>
          </a:p>
        </p:txBody>
      </p:sp>
      <p:sp>
        <p:nvSpPr>
          <p:cNvPr id="27" name="textruta 26">
            <a:extLst>
              <a:ext uri="{FF2B5EF4-FFF2-40B4-BE49-F238E27FC236}">
                <a16:creationId xmlns:a16="http://schemas.microsoft.com/office/drawing/2014/main" id="{30F91896-16F4-778E-73A9-05F285EE3B6C}"/>
              </a:ext>
            </a:extLst>
          </p:cNvPr>
          <p:cNvSpPr txBox="1"/>
          <p:nvPr/>
        </p:nvSpPr>
        <p:spPr>
          <a:xfrm>
            <a:off x="4727484" y="3342704"/>
            <a:ext cx="201080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Calibri" panose="020F0502020204030204"/>
                <a:ea typeface="+mn-ea"/>
                <a:cs typeface="+mn-cs"/>
              </a:rPr>
              <a:t>Lokala samverkansgrupper</a:t>
            </a:r>
          </a:p>
        </p:txBody>
      </p:sp>
      <p:cxnSp>
        <p:nvCxnSpPr>
          <p:cNvPr id="29" name="Rak pilkoppling 28">
            <a:extLst>
              <a:ext uri="{FF2B5EF4-FFF2-40B4-BE49-F238E27FC236}">
                <a16:creationId xmlns:a16="http://schemas.microsoft.com/office/drawing/2014/main" id="{F726A80C-BBA2-64BE-F432-5B0709F71C8C}"/>
              </a:ext>
            </a:extLst>
          </p:cNvPr>
          <p:cNvCxnSpPr>
            <a:cxnSpLocks/>
          </p:cNvCxnSpPr>
          <p:nvPr/>
        </p:nvCxnSpPr>
        <p:spPr>
          <a:xfrm flipH="1">
            <a:off x="1702548" y="3489910"/>
            <a:ext cx="29325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Rak pilkoppling 30">
            <a:extLst>
              <a:ext uri="{FF2B5EF4-FFF2-40B4-BE49-F238E27FC236}">
                <a16:creationId xmlns:a16="http://schemas.microsoft.com/office/drawing/2014/main" id="{84C3D3B1-B85C-1BD0-894E-7F7C650E65B9}"/>
              </a:ext>
            </a:extLst>
          </p:cNvPr>
          <p:cNvCxnSpPr>
            <a:cxnSpLocks/>
          </p:cNvCxnSpPr>
          <p:nvPr/>
        </p:nvCxnSpPr>
        <p:spPr>
          <a:xfrm>
            <a:off x="6738291" y="3489910"/>
            <a:ext cx="341697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ruta 8">
            <a:extLst>
              <a:ext uri="{FF2B5EF4-FFF2-40B4-BE49-F238E27FC236}">
                <a16:creationId xmlns:a16="http://schemas.microsoft.com/office/drawing/2014/main" id="{62A25D41-26FA-E6FE-1A35-00AD41643332}"/>
              </a:ext>
            </a:extLst>
          </p:cNvPr>
          <p:cNvSpPr txBox="1"/>
          <p:nvPr/>
        </p:nvSpPr>
        <p:spPr>
          <a:xfrm>
            <a:off x="1375749" y="2147589"/>
            <a:ext cx="3000375" cy="1161633"/>
          </a:xfrm>
          <a:prstGeom prst="triangle">
            <a:avLst/>
          </a:prstGeom>
          <a:gradFill flip="none" rotWithShape="1">
            <a:gsLst>
              <a:gs pos="53000">
                <a:srgbClr val="005EAA"/>
              </a:gs>
              <a:gs pos="74000">
                <a:srgbClr val="BDD7EE"/>
              </a:gs>
              <a:gs pos="83000">
                <a:srgbClr val="34AE7C"/>
              </a:gs>
              <a:gs pos="100000">
                <a:srgbClr val="34AE7C"/>
              </a:gs>
            </a:gsLst>
            <a:lin ang="540000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0" i="0" u="none" strike="noStrike" kern="1200" cap="none" spc="0" normalizeH="0" baseline="0" noProof="0">
                <a:ln>
                  <a:noFill/>
                </a:ln>
                <a:solidFill>
                  <a:prstClr val="white"/>
                </a:solidFill>
                <a:effectLst/>
                <a:uLnTx/>
                <a:uFillTx/>
                <a:latin typeface="Calibri" panose="020F0502020204030204"/>
                <a:ea typeface="+mn-ea"/>
                <a:cs typeface="+mn-cs"/>
              </a:rPr>
              <a:t>Barn och unga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textruta 20">
            <a:extLst>
              <a:ext uri="{FF2B5EF4-FFF2-40B4-BE49-F238E27FC236}">
                <a16:creationId xmlns:a16="http://schemas.microsoft.com/office/drawing/2014/main" id="{83375832-254E-9D3A-BF4A-B19E7CAA3CAC}"/>
              </a:ext>
            </a:extLst>
          </p:cNvPr>
          <p:cNvSpPr txBox="1"/>
          <p:nvPr/>
        </p:nvSpPr>
        <p:spPr>
          <a:xfrm>
            <a:off x="6631313" y="2220991"/>
            <a:ext cx="137441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Calibri" panose="020F0502020204030204"/>
                <a:ea typeface="+mn-ea"/>
                <a:cs typeface="+mn-cs"/>
              </a:rPr>
              <a:t>3 </a:t>
            </a:r>
            <a:r>
              <a:rPr kumimoji="0" lang="sv-SE" sz="1200" b="0" i="0" u="none" strike="noStrike" kern="1200" cap="none" spc="0" normalizeH="0" baseline="0" noProof="0" err="1">
                <a:ln>
                  <a:noFill/>
                </a:ln>
                <a:solidFill>
                  <a:prstClr val="black"/>
                </a:solidFill>
                <a:effectLst/>
                <a:uLnTx/>
                <a:uFillTx/>
                <a:latin typeface="Calibri" panose="020F0502020204030204"/>
                <a:ea typeface="+mn-ea"/>
                <a:cs typeface="+mn-cs"/>
              </a:rPr>
              <a:t>utvecklingsforum</a:t>
            </a:r>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Bildobjekt 14" descr="En bild som visar text, Teckensnitt, Grafik, logotyp&#10;&#10;Automatiskt genererad beskrivning">
            <a:extLst>
              <a:ext uri="{FF2B5EF4-FFF2-40B4-BE49-F238E27FC236}">
                <a16:creationId xmlns:a16="http://schemas.microsoft.com/office/drawing/2014/main" id="{CE46AE32-24D2-A563-09CF-9CDE964CB1F8}"/>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569269" y="262392"/>
            <a:ext cx="7153278" cy="1411355"/>
          </a:xfrm>
          <a:prstGeom prst="rect">
            <a:avLst/>
          </a:prstGeom>
        </p:spPr>
      </p:pic>
      <p:sp>
        <p:nvSpPr>
          <p:cNvPr id="16" name="textruta 15">
            <a:extLst>
              <a:ext uri="{FF2B5EF4-FFF2-40B4-BE49-F238E27FC236}">
                <a16:creationId xmlns:a16="http://schemas.microsoft.com/office/drawing/2014/main" id="{A7329E0C-D733-A3F7-7B03-EB55F10F091E}"/>
              </a:ext>
            </a:extLst>
          </p:cNvPr>
          <p:cNvSpPr txBox="1"/>
          <p:nvPr/>
        </p:nvSpPr>
        <p:spPr>
          <a:xfrm>
            <a:off x="5514788" y="423554"/>
            <a:ext cx="244700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Tillsammans gör vi</a:t>
            </a:r>
          </a:p>
        </p:txBody>
      </p:sp>
      <p:sp>
        <p:nvSpPr>
          <p:cNvPr id="30" name="textruta 29">
            <a:extLst>
              <a:ext uri="{FF2B5EF4-FFF2-40B4-BE49-F238E27FC236}">
                <a16:creationId xmlns:a16="http://schemas.microsoft.com/office/drawing/2014/main" id="{12F7EF1D-E658-A361-7FBF-DE5208414BDD}"/>
              </a:ext>
            </a:extLst>
          </p:cNvPr>
          <p:cNvSpPr txBox="1"/>
          <p:nvPr/>
        </p:nvSpPr>
        <p:spPr>
          <a:xfrm>
            <a:off x="10641390" y="4175912"/>
            <a:ext cx="104329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Calibri" panose="020F0502020204030204"/>
                <a:ea typeface="+mn-ea"/>
                <a:cs typeface="+mn-cs"/>
              </a:rPr>
              <a:t>Samverkande sjukvård</a:t>
            </a:r>
          </a:p>
        </p:txBody>
      </p:sp>
      <p:pic>
        <p:nvPicPr>
          <p:cNvPr id="26" name="Bild 25" descr="Ambitioner med hel fyllning">
            <a:extLst>
              <a:ext uri="{FF2B5EF4-FFF2-40B4-BE49-F238E27FC236}">
                <a16:creationId xmlns:a16="http://schemas.microsoft.com/office/drawing/2014/main" id="{CE027937-901E-5524-6C42-85225F63F515}"/>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059786" y="3854999"/>
            <a:ext cx="734008" cy="734008"/>
          </a:xfrm>
          <a:prstGeom prst="rect">
            <a:avLst/>
          </a:prstGeom>
        </p:spPr>
      </p:pic>
      <p:pic>
        <p:nvPicPr>
          <p:cNvPr id="64" name="Bild 63" descr="Ambitioner med hel fyllning">
            <a:extLst>
              <a:ext uri="{FF2B5EF4-FFF2-40B4-BE49-F238E27FC236}">
                <a16:creationId xmlns:a16="http://schemas.microsoft.com/office/drawing/2014/main" id="{1CE06105-3153-E588-744D-149EE70E07C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4915752" y="4082870"/>
            <a:ext cx="734008" cy="734008"/>
          </a:xfrm>
          <a:prstGeom prst="rect">
            <a:avLst/>
          </a:prstGeom>
        </p:spPr>
      </p:pic>
      <p:pic>
        <p:nvPicPr>
          <p:cNvPr id="65" name="Bild 64" descr="Ambitioner med hel fyllning">
            <a:extLst>
              <a:ext uri="{FF2B5EF4-FFF2-40B4-BE49-F238E27FC236}">
                <a16:creationId xmlns:a16="http://schemas.microsoft.com/office/drawing/2014/main" id="{F3CFC900-B700-3D7A-CD9A-4DAF0EC6EED3}"/>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flipH="1">
            <a:off x="10107218" y="3806758"/>
            <a:ext cx="734008" cy="734008"/>
          </a:xfrm>
          <a:prstGeom prst="rect">
            <a:avLst/>
          </a:prstGeom>
        </p:spPr>
      </p:pic>
      <p:sp>
        <p:nvSpPr>
          <p:cNvPr id="67" name="textruta 66">
            <a:extLst>
              <a:ext uri="{FF2B5EF4-FFF2-40B4-BE49-F238E27FC236}">
                <a16:creationId xmlns:a16="http://schemas.microsoft.com/office/drawing/2014/main" id="{3C787B9C-D87F-D56E-EB78-5FDBC4691284}"/>
              </a:ext>
            </a:extLst>
          </p:cNvPr>
          <p:cNvSpPr txBox="1"/>
          <p:nvPr/>
        </p:nvSpPr>
        <p:spPr>
          <a:xfrm>
            <a:off x="5019173" y="3702967"/>
            <a:ext cx="220590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1" u="none" strike="noStrike" kern="1200" cap="none" spc="0" normalizeH="0" baseline="0" noProof="0">
                <a:ln>
                  <a:noFill/>
                </a:ln>
                <a:solidFill>
                  <a:prstClr val="white"/>
                </a:solidFill>
                <a:effectLst/>
                <a:uLnTx/>
                <a:uFillTx/>
                <a:latin typeface="Calibri" panose="020F0502020204030204"/>
                <a:ea typeface="+mn-ea"/>
                <a:cs typeface="+mn-cs"/>
              </a:rPr>
              <a:t>Samverkanskontoret</a:t>
            </a:r>
          </a:p>
        </p:txBody>
      </p:sp>
      <p:pic>
        <p:nvPicPr>
          <p:cNvPr id="69" name="Bild 68" descr="Dörr är öppen med hel fyllning">
            <a:extLst>
              <a:ext uri="{FF2B5EF4-FFF2-40B4-BE49-F238E27FC236}">
                <a16:creationId xmlns:a16="http://schemas.microsoft.com/office/drawing/2014/main" id="{2720C110-324F-4475-D6FD-3689042F6DC9}"/>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9609821" y="3699693"/>
            <a:ext cx="782518" cy="782518"/>
          </a:xfrm>
          <a:prstGeom prst="rect">
            <a:avLst/>
          </a:prstGeom>
        </p:spPr>
      </p:pic>
      <p:pic>
        <p:nvPicPr>
          <p:cNvPr id="99" name="Bild 98" descr="Dörr är öppen med hel fyllning">
            <a:extLst>
              <a:ext uri="{FF2B5EF4-FFF2-40B4-BE49-F238E27FC236}">
                <a16:creationId xmlns:a16="http://schemas.microsoft.com/office/drawing/2014/main" id="{DC7A8B95-1F4D-F572-658C-4C72A227E7D4}"/>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686835" y="4241299"/>
            <a:ext cx="782518" cy="782518"/>
          </a:xfrm>
          <a:prstGeom prst="rect">
            <a:avLst/>
          </a:prstGeom>
        </p:spPr>
      </p:pic>
      <p:pic>
        <p:nvPicPr>
          <p:cNvPr id="100" name="Bild 99" descr="Dörr är öppen med hel fyllning">
            <a:extLst>
              <a:ext uri="{FF2B5EF4-FFF2-40B4-BE49-F238E27FC236}">
                <a16:creationId xmlns:a16="http://schemas.microsoft.com/office/drawing/2014/main" id="{CD8A9991-AA13-4B8B-3196-7A65B1035ADC}"/>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9381676" y="4313352"/>
            <a:ext cx="782518" cy="782518"/>
          </a:xfrm>
          <a:prstGeom prst="rect">
            <a:avLst/>
          </a:prstGeom>
        </p:spPr>
      </p:pic>
      <p:pic>
        <p:nvPicPr>
          <p:cNvPr id="13" name="Bild 12" descr="Ambitioner med hel fyllning">
            <a:extLst>
              <a:ext uri="{FF2B5EF4-FFF2-40B4-BE49-F238E27FC236}">
                <a16:creationId xmlns:a16="http://schemas.microsoft.com/office/drawing/2014/main" id="{F980B243-EA1F-56F0-F4F6-0DB4E2E9D81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5388119" y="4082870"/>
            <a:ext cx="734008" cy="734008"/>
          </a:xfrm>
          <a:prstGeom prst="rect">
            <a:avLst/>
          </a:prstGeom>
        </p:spPr>
      </p:pic>
      <p:pic>
        <p:nvPicPr>
          <p:cNvPr id="14" name="Bild 13" descr="Ambitioner med hel fyllning">
            <a:extLst>
              <a:ext uri="{FF2B5EF4-FFF2-40B4-BE49-F238E27FC236}">
                <a16:creationId xmlns:a16="http://schemas.microsoft.com/office/drawing/2014/main" id="{18F3AF1B-B770-9FAE-52F6-C32147F8A09D}"/>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flipH="1">
            <a:off x="5861135" y="4068342"/>
            <a:ext cx="734008" cy="734008"/>
          </a:xfrm>
          <a:prstGeom prst="rect">
            <a:avLst/>
          </a:prstGeom>
        </p:spPr>
      </p:pic>
      <p:pic>
        <p:nvPicPr>
          <p:cNvPr id="17" name="Bild 16" descr="Ambitioner med hel fyllning">
            <a:extLst>
              <a:ext uri="{FF2B5EF4-FFF2-40B4-BE49-F238E27FC236}">
                <a16:creationId xmlns:a16="http://schemas.microsoft.com/office/drawing/2014/main" id="{0654ECA6-B453-FD43-CA06-81EE0792594F}"/>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flipH="1">
            <a:off x="6397483" y="4086370"/>
            <a:ext cx="734008" cy="734008"/>
          </a:xfrm>
          <a:prstGeom prst="rect">
            <a:avLst/>
          </a:prstGeom>
        </p:spPr>
      </p:pic>
      <p:sp>
        <p:nvSpPr>
          <p:cNvPr id="19" name="textruta 18">
            <a:extLst>
              <a:ext uri="{FF2B5EF4-FFF2-40B4-BE49-F238E27FC236}">
                <a16:creationId xmlns:a16="http://schemas.microsoft.com/office/drawing/2014/main" id="{5B281B73-73BD-01B1-44B6-B306739956AD}"/>
              </a:ext>
            </a:extLst>
          </p:cNvPr>
          <p:cNvSpPr txBox="1"/>
          <p:nvPr/>
        </p:nvSpPr>
        <p:spPr>
          <a:xfrm>
            <a:off x="4038140" y="4785086"/>
            <a:ext cx="3659722"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Processledare och tillfälliga projektledare</a:t>
            </a:r>
          </a:p>
        </p:txBody>
      </p:sp>
      <p:sp>
        <p:nvSpPr>
          <p:cNvPr id="22" name="textruta 21">
            <a:extLst>
              <a:ext uri="{FF2B5EF4-FFF2-40B4-BE49-F238E27FC236}">
                <a16:creationId xmlns:a16="http://schemas.microsoft.com/office/drawing/2014/main" id="{E6205F73-54DB-7E71-5CBF-FD497D0972D4}"/>
              </a:ext>
            </a:extLst>
          </p:cNvPr>
          <p:cNvSpPr txBox="1"/>
          <p:nvPr/>
        </p:nvSpPr>
        <p:spPr>
          <a:xfrm>
            <a:off x="172446" y="3902552"/>
            <a:ext cx="1264790"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Utvecklings-ledare Nära vård</a:t>
            </a:r>
          </a:p>
        </p:txBody>
      </p:sp>
      <p:pic>
        <p:nvPicPr>
          <p:cNvPr id="25" name="Bild 24" descr="Ambitioner med hel fyllning">
            <a:extLst>
              <a:ext uri="{FF2B5EF4-FFF2-40B4-BE49-F238E27FC236}">
                <a16:creationId xmlns:a16="http://schemas.microsoft.com/office/drawing/2014/main" id="{D7262BC9-1B8D-EC8C-081F-F8251FC8F6A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112547" y="4504620"/>
            <a:ext cx="734008" cy="734008"/>
          </a:xfrm>
          <a:prstGeom prst="rect">
            <a:avLst/>
          </a:prstGeom>
        </p:spPr>
      </p:pic>
      <p:sp>
        <p:nvSpPr>
          <p:cNvPr id="28" name="textruta 27">
            <a:extLst>
              <a:ext uri="{FF2B5EF4-FFF2-40B4-BE49-F238E27FC236}">
                <a16:creationId xmlns:a16="http://schemas.microsoft.com/office/drawing/2014/main" id="{BCBA8E38-EB0D-E01F-1489-BB3923B52703}"/>
              </a:ext>
            </a:extLst>
          </p:cNvPr>
          <p:cNvSpPr txBox="1"/>
          <p:nvPr/>
        </p:nvSpPr>
        <p:spPr>
          <a:xfrm>
            <a:off x="164649" y="4650297"/>
            <a:ext cx="1264790"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Utvecklings-ledare suicid-prevention</a:t>
            </a:r>
          </a:p>
        </p:txBody>
      </p:sp>
      <p:pic>
        <p:nvPicPr>
          <p:cNvPr id="68" name="Bild 67" descr="Ambitioner med hel fyllning">
            <a:extLst>
              <a:ext uri="{FF2B5EF4-FFF2-40B4-BE49-F238E27FC236}">
                <a16:creationId xmlns:a16="http://schemas.microsoft.com/office/drawing/2014/main" id="{FA579811-2FD8-5603-436B-CF7CD3F03B5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flipH="1">
            <a:off x="10011253" y="4477940"/>
            <a:ext cx="734008" cy="734008"/>
          </a:xfrm>
          <a:prstGeom prst="rect">
            <a:avLst/>
          </a:prstGeom>
        </p:spPr>
      </p:pic>
      <p:sp>
        <p:nvSpPr>
          <p:cNvPr id="70" name="textruta 69">
            <a:extLst>
              <a:ext uri="{FF2B5EF4-FFF2-40B4-BE49-F238E27FC236}">
                <a16:creationId xmlns:a16="http://schemas.microsoft.com/office/drawing/2014/main" id="{19229FD1-0ED9-567D-EDFB-486DFA0F8280}"/>
              </a:ext>
            </a:extLst>
          </p:cNvPr>
          <p:cNvSpPr txBox="1"/>
          <p:nvPr/>
        </p:nvSpPr>
        <p:spPr>
          <a:xfrm>
            <a:off x="10572879" y="4690406"/>
            <a:ext cx="1043291"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a:ln>
                  <a:noFill/>
                </a:ln>
                <a:solidFill>
                  <a:prstClr val="black"/>
                </a:solidFill>
                <a:effectLst/>
                <a:uLnTx/>
                <a:uFillTx/>
                <a:latin typeface="Calibri" panose="020F0502020204030204"/>
                <a:ea typeface="+mn-ea"/>
                <a:cs typeface="+mn-cs"/>
              </a:rPr>
              <a:t>Mobila närsjukvårds-team</a:t>
            </a:r>
          </a:p>
        </p:txBody>
      </p:sp>
      <p:sp>
        <p:nvSpPr>
          <p:cNvPr id="71" name="Rektangel 70">
            <a:extLst>
              <a:ext uri="{FF2B5EF4-FFF2-40B4-BE49-F238E27FC236}">
                <a16:creationId xmlns:a16="http://schemas.microsoft.com/office/drawing/2014/main" id="{F1FB3923-14DE-FF8D-238F-F9DA87110C34}"/>
              </a:ext>
            </a:extLst>
          </p:cNvPr>
          <p:cNvSpPr/>
          <p:nvPr/>
        </p:nvSpPr>
        <p:spPr>
          <a:xfrm>
            <a:off x="1377100" y="5116975"/>
            <a:ext cx="9133485" cy="458069"/>
          </a:xfrm>
          <a:prstGeom prst="rect">
            <a:avLst/>
          </a:prstGeom>
          <a:solidFill>
            <a:srgbClr val="5F9B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white"/>
                </a:solidFill>
                <a:effectLst/>
                <a:uLnTx/>
                <a:uFillTx/>
                <a:latin typeface="Calibri" panose="020F0502020204030204"/>
                <a:ea typeface="+mn-ea"/>
                <a:cs typeface="+mn-cs"/>
              </a:rPr>
              <a:t>Styrgruppen</a:t>
            </a:r>
          </a:p>
        </p:txBody>
      </p:sp>
      <p:sp>
        <p:nvSpPr>
          <p:cNvPr id="72" name="textruta 71">
            <a:extLst>
              <a:ext uri="{FF2B5EF4-FFF2-40B4-BE49-F238E27FC236}">
                <a16:creationId xmlns:a16="http://schemas.microsoft.com/office/drawing/2014/main" id="{57745B2D-474D-F694-B45B-EB954215D48A}"/>
              </a:ext>
            </a:extLst>
          </p:cNvPr>
          <p:cNvSpPr txBox="1"/>
          <p:nvPr/>
        </p:nvSpPr>
        <p:spPr>
          <a:xfrm>
            <a:off x="10560451" y="3647580"/>
            <a:ext cx="165549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1" u="none" strike="noStrike" kern="1200" cap="none" spc="0" normalizeH="0" baseline="0" noProof="0">
                <a:ln>
                  <a:noFill/>
                </a:ln>
                <a:solidFill>
                  <a:prstClr val="black"/>
                </a:solidFill>
                <a:effectLst/>
                <a:uLnTx/>
                <a:uFillTx/>
                <a:latin typeface="Calibri" panose="020F0502020204030204"/>
                <a:ea typeface="+mn-ea"/>
                <a:cs typeface="+mn-cs"/>
              </a:rPr>
              <a:t>Andra samverkans-aktörer t ex</a:t>
            </a:r>
          </a:p>
        </p:txBody>
      </p:sp>
      <p:sp>
        <p:nvSpPr>
          <p:cNvPr id="75" name="textruta 74">
            <a:extLst>
              <a:ext uri="{FF2B5EF4-FFF2-40B4-BE49-F238E27FC236}">
                <a16:creationId xmlns:a16="http://schemas.microsoft.com/office/drawing/2014/main" id="{E5940288-9335-6BC6-4F9D-18ED2BA4DCF0}"/>
              </a:ext>
            </a:extLst>
          </p:cNvPr>
          <p:cNvSpPr txBox="1"/>
          <p:nvPr/>
        </p:nvSpPr>
        <p:spPr>
          <a:xfrm>
            <a:off x="47057" y="3464262"/>
            <a:ext cx="165549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1" u="none" strike="noStrike" kern="1200" cap="none" spc="0" normalizeH="0" baseline="0" noProof="0">
                <a:ln>
                  <a:noFill/>
                </a:ln>
                <a:solidFill>
                  <a:prstClr val="black"/>
                </a:solidFill>
                <a:effectLst/>
                <a:uLnTx/>
                <a:uFillTx/>
                <a:latin typeface="Calibri" panose="020F0502020204030204"/>
                <a:ea typeface="+mn-ea"/>
                <a:cs typeface="+mn-cs"/>
              </a:rPr>
              <a:t>Andra samverkans-aktörer t ex</a:t>
            </a:r>
          </a:p>
        </p:txBody>
      </p:sp>
      <p:pic>
        <p:nvPicPr>
          <p:cNvPr id="76" name="Bild 75" descr="Fönster med hel fyllning">
            <a:extLst>
              <a:ext uri="{FF2B5EF4-FFF2-40B4-BE49-F238E27FC236}">
                <a16:creationId xmlns:a16="http://schemas.microsoft.com/office/drawing/2014/main" id="{F1C09484-1D2A-B306-81CA-F754C102CC53}"/>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3040017" y="3918834"/>
            <a:ext cx="719040" cy="719040"/>
          </a:xfrm>
          <a:prstGeom prst="rect">
            <a:avLst/>
          </a:prstGeom>
        </p:spPr>
      </p:pic>
      <p:sp>
        <p:nvSpPr>
          <p:cNvPr id="77" name="textruta 76">
            <a:extLst>
              <a:ext uri="{FF2B5EF4-FFF2-40B4-BE49-F238E27FC236}">
                <a16:creationId xmlns:a16="http://schemas.microsoft.com/office/drawing/2014/main" id="{3BA1BF39-4D51-110D-4FE7-A51B6A87F19A}"/>
              </a:ext>
            </a:extLst>
          </p:cNvPr>
          <p:cNvSpPr txBox="1"/>
          <p:nvPr/>
        </p:nvSpPr>
        <p:spPr>
          <a:xfrm>
            <a:off x="2752721" y="4508393"/>
            <a:ext cx="127622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Fönster mot omvärlden</a:t>
            </a:r>
          </a:p>
        </p:txBody>
      </p:sp>
      <p:pic>
        <p:nvPicPr>
          <p:cNvPr id="79" name="Bild 78" descr="Fästpunkt kontur">
            <a:extLst>
              <a:ext uri="{FF2B5EF4-FFF2-40B4-BE49-F238E27FC236}">
                <a16:creationId xmlns:a16="http://schemas.microsoft.com/office/drawing/2014/main" id="{6176A883-5BFB-8423-5301-6AFFFB0420F0}"/>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rot="19732153">
            <a:off x="9169092" y="5338754"/>
            <a:ext cx="620786" cy="620786"/>
          </a:xfrm>
          <a:prstGeom prst="rect">
            <a:avLst/>
          </a:prstGeom>
        </p:spPr>
      </p:pic>
      <p:cxnSp>
        <p:nvCxnSpPr>
          <p:cNvPr id="82" name="Rak koppling 81">
            <a:extLst>
              <a:ext uri="{FF2B5EF4-FFF2-40B4-BE49-F238E27FC236}">
                <a16:creationId xmlns:a16="http://schemas.microsoft.com/office/drawing/2014/main" id="{DC1472A3-54AE-B042-3E86-3028A2F50308}"/>
              </a:ext>
            </a:extLst>
          </p:cNvPr>
          <p:cNvCxnSpPr>
            <a:cxnSpLocks/>
          </p:cNvCxnSpPr>
          <p:nvPr/>
        </p:nvCxnSpPr>
        <p:spPr>
          <a:xfrm flipH="1" flipV="1">
            <a:off x="6912457" y="4540766"/>
            <a:ext cx="2428921" cy="96413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90" name="Bild 89" descr="Fästpunkt kontur">
            <a:extLst>
              <a:ext uri="{FF2B5EF4-FFF2-40B4-BE49-F238E27FC236}">
                <a16:creationId xmlns:a16="http://schemas.microsoft.com/office/drawing/2014/main" id="{0D8C09AB-D244-8D66-C491-F668DB12B7EA}"/>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rot="2740950">
            <a:off x="4138229" y="5350738"/>
            <a:ext cx="620786" cy="620786"/>
          </a:xfrm>
          <a:prstGeom prst="rect">
            <a:avLst/>
          </a:prstGeom>
        </p:spPr>
      </p:pic>
      <p:cxnSp>
        <p:nvCxnSpPr>
          <p:cNvPr id="92" name="Rak koppling 91">
            <a:extLst>
              <a:ext uri="{FF2B5EF4-FFF2-40B4-BE49-F238E27FC236}">
                <a16:creationId xmlns:a16="http://schemas.microsoft.com/office/drawing/2014/main" id="{C70B25D3-4A40-704E-CEEF-B6D176565311}"/>
              </a:ext>
            </a:extLst>
          </p:cNvPr>
          <p:cNvCxnSpPr>
            <a:cxnSpLocks/>
          </p:cNvCxnSpPr>
          <p:nvPr/>
        </p:nvCxnSpPr>
        <p:spPr>
          <a:xfrm flipV="1">
            <a:off x="4619229" y="4540766"/>
            <a:ext cx="956028" cy="9875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97" name="Bild 96" descr="Fästpunkt kontur">
            <a:extLst>
              <a:ext uri="{FF2B5EF4-FFF2-40B4-BE49-F238E27FC236}">
                <a16:creationId xmlns:a16="http://schemas.microsoft.com/office/drawing/2014/main" id="{1E43B72B-5D03-0A2B-CCFE-98BB13592296}"/>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rot="3086219">
            <a:off x="1464771" y="5310376"/>
            <a:ext cx="620786" cy="620786"/>
          </a:xfrm>
          <a:prstGeom prst="rect">
            <a:avLst/>
          </a:prstGeom>
        </p:spPr>
      </p:pic>
      <p:cxnSp>
        <p:nvCxnSpPr>
          <p:cNvPr id="98" name="Rak koppling 97">
            <a:extLst>
              <a:ext uri="{FF2B5EF4-FFF2-40B4-BE49-F238E27FC236}">
                <a16:creationId xmlns:a16="http://schemas.microsoft.com/office/drawing/2014/main" id="{E3FC746F-0110-5E04-DA17-5EE338E5B6B5}"/>
              </a:ext>
            </a:extLst>
          </p:cNvPr>
          <p:cNvCxnSpPr>
            <a:cxnSpLocks/>
          </p:cNvCxnSpPr>
          <p:nvPr/>
        </p:nvCxnSpPr>
        <p:spPr>
          <a:xfrm rot="4954066" flipH="1" flipV="1">
            <a:off x="-791864" y="4512388"/>
            <a:ext cx="2428921" cy="96413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Rak koppling 101">
            <a:extLst>
              <a:ext uri="{FF2B5EF4-FFF2-40B4-BE49-F238E27FC236}">
                <a16:creationId xmlns:a16="http://schemas.microsoft.com/office/drawing/2014/main" id="{6ED05D00-6FE6-F557-7707-B983C8A316E6}"/>
              </a:ext>
            </a:extLst>
          </p:cNvPr>
          <p:cNvCxnSpPr>
            <a:cxnSpLocks/>
          </p:cNvCxnSpPr>
          <p:nvPr/>
        </p:nvCxnSpPr>
        <p:spPr>
          <a:xfrm flipV="1">
            <a:off x="1952172" y="4525572"/>
            <a:ext cx="3182251" cy="92849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04858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E4FC044-1156-B9F0-DEB5-F5AE6679AEBB}"/>
              </a:ext>
            </a:extLst>
          </p:cNvPr>
          <p:cNvSpPr>
            <a:spLocks noGrp="1"/>
          </p:cNvSpPr>
          <p:nvPr>
            <p:ph type="ctrTitle"/>
          </p:nvPr>
        </p:nvSpPr>
        <p:spPr>
          <a:xfrm>
            <a:off x="-249827" y="1276894"/>
            <a:ext cx="10862853" cy="1267097"/>
          </a:xfrm>
        </p:spPr>
        <p:txBody>
          <a:bodyPr>
            <a:normAutofit/>
          </a:bodyPr>
          <a:lstStyle/>
          <a:p>
            <a:r>
              <a:rPr lang="sv-SE">
                <a:latin typeface="Britannic Bold" panose="020B0903060703020204" pitchFamily="34" charset="0"/>
              </a:rPr>
              <a:t>Samverkanskontoret</a:t>
            </a:r>
          </a:p>
        </p:txBody>
      </p:sp>
      <p:pic>
        <p:nvPicPr>
          <p:cNvPr id="4" name="Bildobjekt 3">
            <a:extLst>
              <a:ext uri="{FF2B5EF4-FFF2-40B4-BE49-F238E27FC236}">
                <a16:creationId xmlns:a16="http://schemas.microsoft.com/office/drawing/2014/main" id="{00338CEC-EF49-5E0E-CF73-2073807784A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309486" y="5891348"/>
            <a:ext cx="5573028" cy="809897"/>
          </a:xfrm>
          <a:prstGeom prst="rect">
            <a:avLst/>
          </a:prstGeom>
        </p:spPr>
      </p:pic>
      <p:sp>
        <p:nvSpPr>
          <p:cNvPr id="10" name="textruta 9">
            <a:extLst>
              <a:ext uri="{FF2B5EF4-FFF2-40B4-BE49-F238E27FC236}">
                <a16:creationId xmlns:a16="http://schemas.microsoft.com/office/drawing/2014/main" id="{2736CD56-6B1A-ABD6-D029-06E0F1232BB5}"/>
              </a:ext>
            </a:extLst>
          </p:cNvPr>
          <p:cNvSpPr txBox="1"/>
          <p:nvPr/>
        </p:nvSpPr>
        <p:spPr>
          <a:xfrm>
            <a:off x="981346" y="2942735"/>
            <a:ext cx="10418174" cy="1313693"/>
          </a:xfrm>
          <a:prstGeom prst="rect">
            <a:avLst/>
          </a:prstGeom>
          <a:noFill/>
        </p:spPr>
        <p:txBody>
          <a:bodyPr wrap="square">
            <a:spAutoFit/>
          </a:bodyPr>
          <a:lstStyle/>
          <a:p>
            <a:pPr marL="0" marR="0" lvl="0" indent="0" algn="l" defTabSz="914400" rtl="0" eaLnBrk="1" fontAlgn="auto" latinLnBrk="0" hangingPunct="1">
              <a:lnSpc>
                <a:spcPct val="95000"/>
              </a:lnSpc>
              <a:spcBef>
                <a:spcPts val="1000"/>
              </a:spcBef>
              <a:spcAft>
                <a:spcPts val="0"/>
              </a:spcAft>
              <a:buClrTx/>
              <a:buSzTx/>
              <a:buFontTx/>
              <a:buNone/>
              <a:tabLst/>
              <a:defRPr/>
            </a:pPr>
            <a:r>
              <a:rPr kumimoji="0" lang="sv-SE" sz="22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rPr>
              <a:t>Medarbetarna (processledarna) på Samverkanskontoret har i uppdrag att </a:t>
            </a:r>
          </a:p>
          <a:p>
            <a:pPr marL="342900" marR="0" lvl="0" indent="-342900" algn="l" defTabSz="914400" rtl="0" eaLnBrk="1" fontAlgn="auto" latinLnBrk="0" hangingPunct="1">
              <a:lnSpc>
                <a:spcPct val="95000"/>
              </a:lnSpc>
              <a:spcBef>
                <a:spcPts val="1000"/>
              </a:spcBef>
              <a:spcAft>
                <a:spcPts val="0"/>
              </a:spcAft>
              <a:buClrTx/>
              <a:buSzTx/>
              <a:buFont typeface="Symbol" panose="05050102010706020507" pitchFamily="18" charset="2"/>
              <a:buChar char=""/>
              <a:tabLst/>
              <a:defRPr/>
            </a:pPr>
            <a:r>
              <a:rPr kumimoji="0" lang="sv-SE" sz="22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rPr>
              <a:t>ge processtöd på samtliga nivåer i Vårdsamverkan Fyrbodal </a:t>
            </a:r>
          </a:p>
          <a:p>
            <a:pPr marL="342900" marR="0" lvl="0" indent="-342900" algn="l" defTabSz="914400" rtl="0" eaLnBrk="1" fontAlgn="auto" latinLnBrk="0" hangingPunct="1">
              <a:lnSpc>
                <a:spcPct val="95000"/>
              </a:lnSpc>
              <a:spcBef>
                <a:spcPts val="1000"/>
              </a:spcBef>
              <a:spcAft>
                <a:spcPts val="0"/>
              </a:spcAft>
              <a:buClrTx/>
              <a:buSzTx/>
              <a:buFont typeface="Symbol" panose="05050102010706020507" pitchFamily="18" charset="2"/>
              <a:buChar char=""/>
              <a:tabLst/>
              <a:defRPr/>
            </a:pPr>
            <a:r>
              <a:rPr kumimoji="0" lang="sv-SE" sz="22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rPr>
              <a:t>koordinera, stödja, omvärldsbevaka, bereda ärenden och följa upp samverkan.</a:t>
            </a:r>
          </a:p>
        </p:txBody>
      </p:sp>
      <p:pic>
        <p:nvPicPr>
          <p:cNvPr id="3" name="Bildobjekt 2">
            <a:extLst>
              <a:ext uri="{FF2B5EF4-FFF2-40B4-BE49-F238E27FC236}">
                <a16:creationId xmlns:a16="http://schemas.microsoft.com/office/drawing/2014/main" id="{246210B4-E4BA-99C1-9660-9503711E8C13}"/>
              </a:ext>
            </a:extLst>
          </p:cNvPr>
          <p:cNvPicPr>
            <a:picLocks noChangeAspect="1"/>
          </p:cNvPicPr>
          <p:nvPr/>
        </p:nvPicPr>
        <p:blipFill>
          <a:blip r:embed="rId4"/>
          <a:stretch>
            <a:fillRect/>
          </a:stretch>
        </p:blipFill>
        <p:spPr>
          <a:xfrm>
            <a:off x="9550057" y="160034"/>
            <a:ext cx="2641943" cy="1988084"/>
          </a:xfrm>
          <a:prstGeom prst="rect">
            <a:avLst/>
          </a:prstGeom>
        </p:spPr>
      </p:pic>
    </p:spTree>
    <p:extLst>
      <p:ext uri="{BB962C8B-B14F-4D97-AF65-F5344CB8AC3E}">
        <p14:creationId xmlns:p14="http://schemas.microsoft.com/office/powerpoint/2010/main" val="2786132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0BF80F82-1891-65EC-55DB-D2E1EBCE2D4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913941" y="60837"/>
            <a:ext cx="4278059" cy="2900014"/>
          </a:xfrm>
          <a:prstGeom prst="rect">
            <a:avLst/>
          </a:prstGeom>
        </p:spPr>
      </p:pic>
      <p:sp>
        <p:nvSpPr>
          <p:cNvPr id="2" name="textruta 1">
            <a:extLst>
              <a:ext uri="{FF2B5EF4-FFF2-40B4-BE49-F238E27FC236}">
                <a16:creationId xmlns:a16="http://schemas.microsoft.com/office/drawing/2014/main" id="{44DC79DF-71D0-6038-3850-FA77E767377E}"/>
              </a:ext>
            </a:extLst>
          </p:cNvPr>
          <p:cNvSpPr txBox="1"/>
          <p:nvPr/>
        </p:nvSpPr>
        <p:spPr>
          <a:xfrm>
            <a:off x="1063282" y="1206477"/>
            <a:ext cx="8924780" cy="5371342"/>
          </a:xfrm>
          <a:prstGeom prst="rect">
            <a:avLst/>
          </a:prstGeom>
          <a:noFill/>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Arbetssättet i Vårdsamverkan Fyrbodal ska präglas av</a:t>
            </a:r>
          </a:p>
          <a:p>
            <a:pPr marL="342900" marR="0" lvl="0" indent="-342900" algn="l" defTabSz="914400" rtl="0" eaLnBrk="1" fontAlgn="auto" latinLnBrk="0" hangingPunct="1">
              <a:lnSpc>
                <a:spcPct val="115000"/>
              </a:lnSpc>
              <a:spcBef>
                <a:spcPts val="0"/>
              </a:spcBef>
              <a:spcAft>
                <a:spcPts val="0"/>
              </a:spcAft>
              <a:buClrTx/>
              <a:buSzTx/>
              <a:buFont typeface="Cambria" panose="02040503050406030204" pitchFamily="18" charset="0"/>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välvilja</a:t>
            </a:r>
          </a:p>
          <a:p>
            <a:pPr marL="342900" marR="0" lvl="0" indent="-342900" algn="l" defTabSz="914400" rtl="0" eaLnBrk="1" fontAlgn="auto" latinLnBrk="0" hangingPunct="1">
              <a:lnSpc>
                <a:spcPct val="115000"/>
              </a:lnSpc>
              <a:spcBef>
                <a:spcPts val="0"/>
              </a:spcBef>
              <a:spcAft>
                <a:spcPts val="0"/>
              </a:spcAft>
              <a:buClrTx/>
              <a:buSzTx/>
              <a:buFont typeface="Cambria" panose="02040503050406030204" pitchFamily="18" charset="0"/>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gott arbetsklimat</a:t>
            </a:r>
          </a:p>
          <a:p>
            <a:pPr marL="342900" marR="0" lvl="0" indent="-342900" algn="l" defTabSz="914400" rtl="0" eaLnBrk="1" fontAlgn="auto" latinLnBrk="0" hangingPunct="1">
              <a:lnSpc>
                <a:spcPct val="115000"/>
              </a:lnSpc>
              <a:spcBef>
                <a:spcPts val="0"/>
              </a:spcBef>
              <a:spcAft>
                <a:spcPts val="0"/>
              </a:spcAft>
              <a:buClrTx/>
              <a:buSzTx/>
              <a:buFont typeface="Cambria" panose="02040503050406030204" pitchFamily="18" charset="0"/>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lösningsfokuserat arbetssätt</a:t>
            </a:r>
          </a:p>
          <a:p>
            <a:pPr marL="342900" marR="0" lvl="0" indent="-342900" algn="l" defTabSz="914400" rtl="0" eaLnBrk="1" fontAlgn="auto" latinLnBrk="0" hangingPunct="1">
              <a:lnSpc>
                <a:spcPct val="115000"/>
              </a:lnSpc>
              <a:spcBef>
                <a:spcPts val="0"/>
              </a:spcBef>
              <a:spcAft>
                <a:spcPts val="0"/>
              </a:spcAft>
              <a:buClrTx/>
              <a:buSzTx/>
              <a:buFont typeface="Cambria" panose="02040503050406030204" pitchFamily="18" charset="0"/>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säkerställa följsamheten till länsgemensamma styrdokument och aktuella regelverk</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 </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Kulturen ska präglas av </a:t>
            </a:r>
          </a:p>
          <a:p>
            <a:pPr marL="352425" marR="0" lvl="0" indent="-352425" algn="l" defTabSz="914400" rtl="0" eaLnBrk="1" fontAlgn="auto" latinLnBrk="0" hangingPunct="1">
              <a:lnSpc>
                <a:spcPct val="115000"/>
              </a:lnSpc>
              <a:spcBef>
                <a:spcPts val="0"/>
              </a:spcBef>
              <a:spcAft>
                <a:spcPts val="0"/>
              </a:spcAft>
              <a:buClrTx/>
              <a:buSzTx/>
              <a:buFontTx/>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tillit </a:t>
            </a:r>
          </a:p>
          <a:p>
            <a:pPr marL="352425" marR="0" lvl="0" indent="-352425" algn="l" defTabSz="914400" rtl="0" eaLnBrk="1" fontAlgn="auto" latinLnBrk="0" hangingPunct="1">
              <a:lnSpc>
                <a:spcPct val="115000"/>
              </a:lnSpc>
              <a:spcBef>
                <a:spcPts val="0"/>
              </a:spcBef>
              <a:spcAft>
                <a:spcPts val="0"/>
              </a:spcAft>
              <a:buClrTx/>
              <a:buSzTx/>
              <a:buFontTx/>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respekt</a:t>
            </a:r>
          </a:p>
          <a:p>
            <a:pPr marL="352425" marR="0" lvl="0" indent="-352425" algn="l" defTabSz="914400" rtl="0" eaLnBrk="1" fontAlgn="auto" latinLnBrk="0" hangingPunct="1">
              <a:lnSpc>
                <a:spcPct val="115000"/>
              </a:lnSpc>
              <a:spcBef>
                <a:spcPts val="0"/>
              </a:spcBef>
              <a:spcAft>
                <a:spcPts val="0"/>
              </a:spcAft>
              <a:buClrTx/>
              <a:buSzTx/>
              <a:buFontTx/>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rPr>
              <a:t>goda kunskaper om både sitt eget och sina samverkansparters ansvarsområden</a:t>
            </a:r>
          </a:p>
          <a:p>
            <a:pPr marL="352425" marR="0" lvl="0" indent="-352425" algn="l" defTabSz="914400" rtl="0" eaLnBrk="1" fontAlgn="auto" latinLnBrk="0" hangingPunct="1">
              <a:lnSpc>
                <a:spcPct val="115000"/>
              </a:lnSpc>
              <a:spcBef>
                <a:spcPts val="0"/>
              </a:spcBef>
              <a:spcAft>
                <a:spcPts val="0"/>
              </a:spcAft>
              <a:buClrTx/>
              <a:buSzTx/>
              <a:buFontTx/>
              <a:buNone/>
              <a:tabLst/>
              <a:defRPr/>
            </a:pPr>
            <a:endPar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sv-SE" sz="2000" b="0" i="0" u="none" strike="noStrike" kern="1200" cap="none" spc="0" normalizeH="0" baseline="0" noProof="0">
              <a:ln>
                <a:noFill/>
              </a:ln>
              <a:solidFill>
                <a:prstClr val="black"/>
              </a:solidFill>
              <a:effectLst/>
              <a:uLnTx/>
              <a:uFillTx/>
              <a:latin typeface="Cambria" panose="02040503050406030204" pitchFamily="18" charset="0"/>
              <a:ea typeface="Cambria" panose="02040503050406030204" pitchFamily="18" charset="0"/>
              <a:cs typeface="Times New Roman" panose="02020603050405020304" pitchFamily="18" charset="0"/>
            </a:endParaRPr>
          </a:p>
        </p:txBody>
      </p:sp>
      <p:sp>
        <p:nvSpPr>
          <p:cNvPr id="3" name="textruta 2">
            <a:extLst>
              <a:ext uri="{FF2B5EF4-FFF2-40B4-BE49-F238E27FC236}">
                <a16:creationId xmlns:a16="http://schemas.microsoft.com/office/drawing/2014/main" id="{34492CD6-6616-9826-2A55-3B486E8D2460}"/>
              </a:ext>
            </a:extLst>
          </p:cNvPr>
          <p:cNvSpPr txBox="1"/>
          <p:nvPr/>
        </p:nvSpPr>
        <p:spPr>
          <a:xfrm>
            <a:off x="1063282" y="552602"/>
            <a:ext cx="9708044" cy="870688"/>
          </a:xfrm>
          <a:prstGeom prst="rect">
            <a:avLst/>
          </a:prstGeom>
          <a:noFill/>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sv-SE" sz="4800" b="0" i="0" u="none" strike="noStrike" kern="1200" cap="none" spc="0" normalizeH="0" baseline="0" noProof="0">
                <a:ln>
                  <a:noFill/>
                </a:ln>
                <a:solidFill>
                  <a:prstClr val="black"/>
                </a:solidFill>
                <a:effectLst/>
                <a:uLnTx/>
                <a:uFillTx/>
                <a:latin typeface="Britannic Bold" panose="020B0903060703020204" pitchFamily="34" charset="0"/>
                <a:ea typeface="Calibri" panose="020F0502020204030204" pitchFamily="34" charset="0"/>
                <a:cs typeface="Calibri-Light"/>
              </a:rPr>
              <a:t>Arbetssätt och kultur i samverkan</a:t>
            </a:r>
            <a:endParaRPr kumimoji="0" lang="sv-SE" sz="4800" b="0" i="0" u="none" strike="noStrike" kern="1200" cap="none" spc="0" normalizeH="0" baseline="0" noProof="0">
              <a:ln>
                <a:noFill/>
              </a:ln>
              <a:solidFill>
                <a:prstClr val="black"/>
              </a:solidFill>
              <a:effectLst/>
              <a:uLnTx/>
              <a:uFillTx/>
              <a:latin typeface="Britannic Bold" panose="020B0903060703020204" pitchFamily="34" charset="0"/>
              <a:ea typeface="Times New Roman" panose="02020603050405020304" pitchFamily="18" charset="0"/>
              <a:cs typeface="Times New Roman" panose="02020603050405020304" pitchFamily="18" charset="0"/>
            </a:endParaRPr>
          </a:p>
        </p:txBody>
      </p:sp>
      <p:pic>
        <p:nvPicPr>
          <p:cNvPr id="4" name="Bildobjekt 3">
            <a:extLst>
              <a:ext uri="{FF2B5EF4-FFF2-40B4-BE49-F238E27FC236}">
                <a16:creationId xmlns:a16="http://schemas.microsoft.com/office/drawing/2014/main" id="{659BECEF-3366-66A7-C09D-FC9F250A87A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8021" y="6007062"/>
            <a:ext cx="3554097" cy="701230"/>
          </a:xfrm>
          <a:prstGeom prst="rect">
            <a:avLst/>
          </a:prstGeom>
        </p:spPr>
      </p:pic>
      <p:pic>
        <p:nvPicPr>
          <p:cNvPr id="6" name="Bildobjekt 5" descr="En bild som visar leksak, Djurfigur, Barnleksaker&#10;&#10;Automatiskt genererad beskrivning">
            <a:extLst>
              <a:ext uri="{FF2B5EF4-FFF2-40B4-BE49-F238E27FC236}">
                <a16:creationId xmlns:a16="http://schemas.microsoft.com/office/drawing/2014/main" id="{C3099A8B-C854-81BA-F388-F6C8BB69535B}"/>
              </a:ext>
            </a:extLst>
          </p:cNvPr>
          <p:cNvPicPr>
            <a:picLocks noChangeAspect="1"/>
          </p:cNvPicPr>
          <p:nvPr/>
        </p:nvPicPr>
        <p:blipFill>
          <a:blip r:embed="rId5">
            <a:clrChange>
              <a:clrFrom>
                <a:srgbClr val="F6F5F5"/>
              </a:clrFrom>
              <a:clrTo>
                <a:srgbClr val="F6F5F5">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9445487" y="2960851"/>
            <a:ext cx="2651678" cy="3722041"/>
          </a:xfrm>
          <a:prstGeom prst="rect">
            <a:avLst/>
          </a:prstGeom>
        </p:spPr>
      </p:pic>
      <p:sp>
        <p:nvSpPr>
          <p:cNvPr id="7" name="textruta 6">
            <a:extLst>
              <a:ext uri="{FF2B5EF4-FFF2-40B4-BE49-F238E27FC236}">
                <a16:creationId xmlns:a16="http://schemas.microsoft.com/office/drawing/2014/main" id="{6175B99C-750B-3891-A252-D19E44245282}"/>
              </a:ext>
            </a:extLst>
          </p:cNvPr>
          <p:cNvSpPr txBox="1"/>
          <p:nvPr/>
        </p:nvSpPr>
        <p:spPr>
          <a:xfrm>
            <a:off x="2667000" y="6858000"/>
            <a:ext cx="685800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900" b="0" i="0" u="none" strike="noStrike" kern="1200" cap="none" spc="0" normalizeH="0" baseline="0" noProof="0">
                <a:ln>
                  <a:noFill/>
                </a:ln>
                <a:solidFill>
                  <a:prstClr val="black"/>
                </a:solidFill>
                <a:effectLst/>
                <a:uLnTx/>
                <a:uFillTx/>
                <a:latin typeface="Calibri" panose="020F0502020204030204"/>
                <a:ea typeface="+mn-ea"/>
                <a:cs typeface="+mn-cs"/>
                <a:hlinkClick r:id="rId6" tooltip="https://livemusicshowyourtalent.blogspot.com/2015/03/cara-membuat-event-yang-menarik-keren.html"/>
              </a:rPr>
              <a:t>Det här fotot</a:t>
            </a:r>
            <a:r>
              <a:rPr kumimoji="0" lang="sv-SE" sz="900" b="0" i="0" u="none" strike="noStrike" kern="1200" cap="none" spc="0" normalizeH="0" baseline="0" noProof="0">
                <a:ln>
                  <a:noFill/>
                </a:ln>
                <a:solidFill>
                  <a:prstClr val="black"/>
                </a:solidFill>
                <a:effectLst/>
                <a:uLnTx/>
                <a:uFillTx/>
                <a:latin typeface="Calibri" panose="020F0502020204030204"/>
                <a:ea typeface="+mn-ea"/>
                <a:cs typeface="+mn-cs"/>
              </a:rPr>
              <a:t> av Okänd författare licensieras enligt </a:t>
            </a:r>
            <a:r>
              <a:rPr kumimoji="0" lang="sv-SE" sz="900" b="0" i="0" u="none" strike="noStrike" kern="1200" cap="none" spc="0" normalizeH="0" baseline="0" noProof="0">
                <a:ln>
                  <a:noFill/>
                </a:ln>
                <a:solidFill>
                  <a:prstClr val="black"/>
                </a:solidFill>
                <a:effectLst/>
                <a:uLnTx/>
                <a:uFillTx/>
                <a:latin typeface="Calibri" panose="020F0502020204030204"/>
                <a:ea typeface="+mn-ea"/>
                <a:cs typeface="+mn-cs"/>
                <a:hlinkClick r:id="rId7" tooltip="https://creativecommons.org/licenses/by/3.0/"/>
              </a:rPr>
              <a:t>CC BY</a:t>
            </a:r>
            <a:endParaRPr kumimoji="0" lang="sv-SE" sz="9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2106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FA63CA2A-4B0D-CDAC-1F4E-F507A9F5A749}"/>
              </a:ext>
            </a:extLst>
          </p:cNvPr>
          <p:cNvSpPr txBox="1"/>
          <p:nvPr/>
        </p:nvSpPr>
        <p:spPr>
          <a:xfrm>
            <a:off x="262297" y="428203"/>
            <a:ext cx="11729949" cy="6362045"/>
          </a:xfrm>
          <a:prstGeom prst="ellips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textruta 8">
            <a:extLst>
              <a:ext uri="{FF2B5EF4-FFF2-40B4-BE49-F238E27FC236}">
                <a16:creationId xmlns:a16="http://schemas.microsoft.com/office/drawing/2014/main" id="{11B6CF75-FD9C-9B0E-71EA-AE0E25CA1642}"/>
              </a:ext>
            </a:extLst>
          </p:cNvPr>
          <p:cNvSpPr txBox="1"/>
          <p:nvPr/>
        </p:nvSpPr>
        <p:spPr>
          <a:xfrm>
            <a:off x="3956246" y="55964"/>
            <a:ext cx="4675108" cy="175432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3600" b="1" i="0" u="none" strike="noStrike" kern="1200" cap="none" spc="0" normalizeH="0" baseline="0" noProof="0">
                <a:ln>
                  <a:noFill/>
                </a:ln>
                <a:solidFill>
                  <a:prstClr val="black"/>
                </a:solidFill>
                <a:effectLst/>
                <a:uLnTx/>
                <a:uFillTx/>
                <a:latin typeface="Chiller" panose="04020404031007020602" pitchFamily="82" charset="0"/>
                <a:ea typeface="+mn-ea"/>
                <a:cs typeface="+mn-cs"/>
              </a:rPr>
              <a:t>Personcentrerat arbetssätt i samverkan mellan till exempel….</a:t>
            </a:r>
          </a:p>
        </p:txBody>
      </p:sp>
      <p:sp>
        <p:nvSpPr>
          <p:cNvPr id="10" name="textruta 9">
            <a:extLst>
              <a:ext uri="{FF2B5EF4-FFF2-40B4-BE49-F238E27FC236}">
                <a16:creationId xmlns:a16="http://schemas.microsoft.com/office/drawing/2014/main" id="{473E0E3A-756C-69EC-13EA-50670D2220B3}"/>
              </a:ext>
            </a:extLst>
          </p:cNvPr>
          <p:cNvSpPr txBox="1"/>
          <p:nvPr/>
        </p:nvSpPr>
        <p:spPr>
          <a:xfrm>
            <a:off x="1938782" y="1262396"/>
            <a:ext cx="233808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Kommunal primärvård och socialtjänst</a:t>
            </a:r>
          </a:p>
        </p:txBody>
      </p:sp>
      <p:sp>
        <p:nvSpPr>
          <p:cNvPr id="14" name="textruta 13">
            <a:extLst>
              <a:ext uri="{FF2B5EF4-FFF2-40B4-BE49-F238E27FC236}">
                <a16:creationId xmlns:a16="http://schemas.microsoft.com/office/drawing/2014/main" id="{CBECEF99-FD6A-5328-BE34-1043234319BC}"/>
              </a:ext>
            </a:extLst>
          </p:cNvPr>
          <p:cNvSpPr txBox="1"/>
          <p:nvPr/>
        </p:nvSpPr>
        <p:spPr>
          <a:xfrm>
            <a:off x="942023" y="2902053"/>
            <a:ext cx="233808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Mobila närsjukvårdsteam</a:t>
            </a:r>
          </a:p>
        </p:txBody>
      </p:sp>
      <p:sp>
        <p:nvSpPr>
          <p:cNvPr id="15" name="textruta 14">
            <a:extLst>
              <a:ext uri="{FF2B5EF4-FFF2-40B4-BE49-F238E27FC236}">
                <a16:creationId xmlns:a16="http://schemas.microsoft.com/office/drawing/2014/main" id="{0DFF7A7C-A500-F535-B07E-DDED46AF311B}"/>
              </a:ext>
            </a:extLst>
          </p:cNvPr>
          <p:cNvSpPr txBox="1"/>
          <p:nvPr/>
        </p:nvSpPr>
        <p:spPr>
          <a:xfrm>
            <a:off x="787467" y="4158787"/>
            <a:ext cx="233808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Mobila team från specialistvården </a:t>
            </a:r>
          </a:p>
        </p:txBody>
      </p:sp>
      <p:sp>
        <p:nvSpPr>
          <p:cNvPr id="16" name="textruta 15">
            <a:extLst>
              <a:ext uri="{FF2B5EF4-FFF2-40B4-BE49-F238E27FC236}">
                <a16:creationId xmlns:a16="http://schemas.microsoft.com/office/drawing/2014/main" id="{61D03FAF-78E0-BF72-CA5B-4DB29732B071}"/>
              </a:ext>
            </a:extLst>
          </p:cNvPr>
          <p:cNvSpPr txBox="1"/>
          <p:nvPr/>
        </p:nvSpPr>
        <p:spPr>
          <a:xfrm>
            <a:off x="1395292" y="4827119"/>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Elevhälsa</a:t>
            </a:r>
          </a:p>
        </p:txBody>
      </p:sp>
      <p:sp>
        <p:nvSpPr>
          <p:cNvPr id="17" name="textruta 16">
            <a:extLst>
              <a:ext uri="{FF2B5EF4-FFF2-40B4-BE49-F238E27FC236}">
                <a16:creationId xmlns:a16="http://schemas.microsoft.com/office/drawing/2014/main" id="{8851EE6A-3C39-4190-0746-8F5D4B813326}"/>
              </a:ext>
            </a:extLst>
          </p:cNvPr>
          <p:cNvSpPr txBox="1"/>
          <p:nvPr/>
        </p:nvSpPr>
        <p:spPr>
          <a:xfrm>
            <a:off x="4118110" y="5913744"/>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Ungdomsmottagningar</a:t>
            </a:r>
          </a:p>
        </p:txBody>
      </p:sp>
      <p:sp>
        <p:nvSpPr>
          <p:cNvPr id="30" name="textruta 29">
            <a:extLst>
              <a:ext uri="{FF2B5EF4-FFF2-40B4-BE49-F238E27FC236}">
                <a16:creationId xmlns:a16="http://schemas.microsoft.com/office/drawing/2014/main" id="{254886B8-EB7E-240B-6499-4B373422366B}"/>
              </a:ext>
            </a:extLst>
          </p:cNvPr>
          <p:cNvSpPr txBox="1"/>
          <p:nvPr/>
        </p:nvSpPr>
        <p:spPr>
          <a:xfrm>
            <a:off x="9591617" y="4974184"/>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Mini-Maria</a:t>
            </a:r>
          </a:p>
        </p:txBody>
      </p:sp>
      <p:sp>
        <p:nvSpPr>
          <p:cNvPr id="33" name="textruta 32">
            <a:extLst>
              <a:ext uri="{FF2B5EF4-FFF2-40B4-BE49-F238E27FC236}">
                <a16:creationId xmlns:a16="http://schemas.microsoft.com/office/drawing/2014/main" id="{44E7AC5C-A12B-35F8-9061-E72938C4B2B9}"/>
              </a:ext>
            </a:extLst>
          </p:cNvPr>
          <p:cNvSpPr txBox="1"/>
          <p:nvPr/>
        </p:nvSpPr>
        <p:spPr>
          <a:xfrm>
            <a:off x="8002953" y="6216121"/>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Civilsamhället</a:t>
            </a:r>
          </a:p>
        </p:txBody>
      </p:sp>
      <p:sp>
        <p:nvSpPr>
          <p:cNvPr id="34" name="textruta 33">
            <a:extLst>
              <a:ext uri="{FF2B5EF4-FFF2-40B4-BE49-F238E27FC236}">
                <a16:creationId xmlns:a16="http://schemas.microsoft.com/office/drawing/2014/main" id="{1253CAD7-DA38-5422-458E-3D71EC8B7D75}"/>
              </a:ext>
            </a:extLst>
          </p:cNvPr>
          <p:cNvSpPr txBox="1"/>
          <p:nvPr/>
        </p:nvSpPr>
        <p:spPr>
          <a:xfrm>
            <a:off x="9632206" y="1583057"/>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Regional primärvård</a:t>
            </a:r>
          </a:p>
        </p:txBody>
      </p:sp>
      <p:sp>
        <p:nvSpPr>
          <p:cNvPr id="35" name="textruta 34">
            <a:extLst>
              <a:ext uri="{FF2B5EF4-FFF2-40B4-BE49-F238E27FC236}">
                <a16:creationId xmlns:a16="http://schemas.microsoft.com/office/drawing/2014/main" id="{0443F0A4-FEDE-DE5E-C855-7FCE6F9B35AA}"/>
              </a:ext>
            </a:extLst>
          </p:cNvPr>
          <p:cNvSpPr txBox="1"/>
          <p:nvPr/>
        </p:nvSpPr>
        <p:spPr>
          <a:xfrm>
            <a:off x="8723536" y="939231"/>
            <a:ext cx="233808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Sjukhusvård och specialiserad vård</a:t>
            </a:r>
          </a:p>
        </p:txBody>
      </p:sp>
      <p:sp>
        <p:nvSpPr>
          <p:cNvPr id="37" name="textruta 36">
            <a:extLst>
              <a:ext uri="{FF2B5EF4-FFF2-40B4-BE49-F238E27FC236}">
                <a16:creationId xmlns:a16="http://schemas.microsoft.com/office/drawing/2014/main" id="{8ECFE01B-20F0-D4F4-8BD2-38C3BC96CCD5}"/>
              </a:ext>
            </a:extLst>
          </p:cNvPr>
          <p:cNvSpPr txBox="1"/>
          <p:nvPr/>
        </p:nvSpPr>
        <p:spPr>
          <a:xfrm>
            <a:off x="1755310" y="5156639"/>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Skola</a:t>
            </a:r>
          </a:p>
        </p:txBody>
      </p:sp>
      <p:sp>
        <p:nvSpPr>
          <p:cNvPr id="38" name="textruta 37">
            <a:extLst>
              <a:ext uri="{FF2B5EF4-FFF2-40B4-BE49-F238E27FC236}">
                <a16:creationId xmlns:a16="http://schemas.microsoft.com/office/drawing/2014/main" id="{0B52ACC0-591E-48C7-FCDF-1D60A93F46BB}"/>
              </a:ext>
            </a:extLst>
          </p:cNvPr>
          <p:cNvSpPr txBox="1"/>
          <p:nvPr/>
        </p:nvSpPr>
        <p:spPr>
          <a:xfrm>
            <a:off x="9891576" y="1959827"/>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Rehabmottagningar</a:t>
            </a:r>
          </a:p>
        </p:txBody>
      </p:sp>
      <p:sp>
        <p:nvSpPr>
          <p:cNvPr id="39" name="textruta 38">
            <a:extLst>
              <a:ext uri="{FF2B5EF4-FFF2-40B4-BE49-F238E27FC236}">
                <a16:creationId xmlns:a16="http://schemas.microsoft.com/office/drawing/2014/main" id="{5647C87C-838F-472A-FEFE-BFB153593E3D}"/>
              </a:ext>
            </a:extLst>
          </p:cNvPr>
          <p:cNvSpPr txBox="1"/>
          <p:nvPr/>
        </p:nvSpPr>
        <p:spPr>
          <a:xfrm>
            <a:off x="4214641" y="6260557"/>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Familjecentraler</a:t>
            </a:r>
          </a:p>
        </p:txBody>
      </p:sp>
      <p:sp>
        <p:nvSpPr>
          <p:cNvPr id="40" name="textruta 39">
            <a:extLst>
              <a:ext uri="{FF2B5EF4-FFF2-40B4-BE49-F238E27FC236}">
                <a16:creationId xmlns:a16="http://schemas.microsoft.com/office/drawing/2014/main" id="{D451D3ED-DF78-219A-607A-A58212CB30B0}"/>
              </a:ext>
            </a:extLst>
          </p:cNvPr>
          <p:cNvSpPr txBox="1"/>
          <p:nvPr/>
        </p:nvSpPr>
        <p:spPr>
          <a:xfrm>
            <a:off x="9958587" y="3451968"/>
            <a:ext cx="233808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Patient- och brukarorganisationer</a:t>
            </a:r>
          </a:p>
        </p:txBody>
      </p:sp>
      <p:sp>
        <p:nvSpPr>
          <p:cNvPr id="41" name="textruta 40">
            <a:extLst>
              <a:ext uri="{FF2B5EF4-FFF2-40B4-BE49-F238E27FC236}">
                <a16:creationId xmlns:a16="http://schemas.microsoft.com/office/drawing/2014/main" id="{1D146605-F7E5-2D59-526F-E280C6A3836A}"/>
              </a:ext>
            </a:extLst>
          </p:cNvPr>
          <p:cNvSpPr txBox="1"/>
          <p:nvPr/>
        </p:nvSpPr>
        <p:spPr>
          <a:xfrm>
            <a:off x="9983540" y="4338776"/>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Patientnämnd</a:t>
            </a:r>
          </a:p>
        </p:txBody>
      </p:sp>
      <p:pic>
        <p:nvPicPr>
          <p:cNvPr id="44" name="Bildobjekt 43" descr="En bild som visar clipart, Animering, tecknad serie, Tecknade serier&#10;&#10;Automatiskt genererad beskrivning">
            <a:extLst>
              <a:ext uri="{FF2B5EF4-FFF2-40B4-BE49-F238E27FC236}">
                <a16:creationId xmlns:a16="http://schemas.microsoft.com/office/drawing/2014/main" id="{5E92D349-F91B-C8CA-EC74-35F599A9A6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9144" y="1745135"/>
            <a:ext cx="2044576" cy="1138487"/>
          </a:xfrm>
          <a:prstGeom prst="rect">
            <a:avLst/>
          </a:prstGeom>
        </p:spPr>
      </p:pic>
      <p:pic>
        <p:nvPicPr>
          <p:cNvPr id="46" name="Bildobjekt 45" descr="En bild som visar leksak, tecknad serie&#10;&#10;Automatiskt genererad beskrivning">
            <a:extLst>
              <a:ext uri="{FF2B5EF4-FFF2-40B4-BE49-F238E27FC236}">
                <a16:creationId xmlns:a16="http://schemas.microsoft.com/office/drawing/2014/main" id="{721D5878-E29C-0C2D-D101-B43BCC1E840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17516" y="4057802"/>
            <a:ext cx="1564953" cy="1564953"/>
          </a:xfrm>
          <a:prstGeom prst="rect">
            <a:avLst/>
          </a:prstGeom>
        </p:spPr>
      </p:pic>
      <p:pic>
        <p:nvPicPr>
          <p:cNvPr id="48" name="Bildobjekt 47" descr="En bild som visar leksak&#10;&#10;Automatiskt genererad beskrivning">
            <a:extLst>
              <a:ext uri="{FF2B5EF4-FFF2-40B4-BE49-F238E27FC236}">
                <a16:creationId xmlns:a16="http://schemas.microsoft.com/office/drawing/2014/main" id="{DF3FEA35-01BB-8D72-203C-CBAD718BDCC8}"/>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458" y="3126226"/>
            <a:ext cx="1138448" cy="1138448"/>
          </a:xfrm>
          <a:prstGeom prst="rect">
            <a:avLst/>
          </a:prstGeom>
        </p:spPr>
      </p:pic>
      <p:pic>
        <p:nvPicPr>
          <p:cNvPr id="50" name="Bildobjekt 49" descr="En bild som visar boll&#10;&#10;Automatiskt genererad beskrivning">
            <a:extLst>
              <a:ext uri="{FF2B5EF4-FFF2-40B4-BE49-F238E27FC236}">
                <a16:creationId xmlns:a16="http://schemas.microsoft.com/office/drawing/2014/main" id="{55A0EA5D-3493-1B45-ACC3-B90EBA3E72E2}"/>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4325" y="2051404"/>
            <a:ext cx="1083159" cy="721654"/>
          </a:xfrm>
          <a:prstGeom prst="rect">
            <a:avLst/>
          </a:prstGeom>
        </p:spPr>
      </p:pic>
      <p:pic>
        <p:nvPicPr>
          <p:cNvPr id="52" name="Bildobjekt 51" descr="En bild som visar säng, Medicinsk utrustning, Spädbarnssäng, inomhus&#10;&#10;Automatiskt genererad beskrivning">
            <a:extLst>
              <a:ext uri="{FF2B5EF4-FFF2-40B4-BE49-F238E27FC236}">
                <a16:creationId xmlns:a16="http://schemas.microsoft.com/office/drawing/2014/main" id="{B44B8EEC-4CEC-0D43-ACA7-4926D0001097}"/>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473045" y="67517"/>
            <a:ext cx="1519201" cy="1243846"/>
          </a:xfrm>
          <a:prstGeom prst="rect">
            <a:avLst/>
          </a:prstGeom>
        </p:spPr>
      </p:pic>
      <p:pic>
        <p:nvPicPr>
          <p:cNvPr id="54" name="Bildobjekt 53" descr="En bild som visar tecknad serie, konst, illustration&#10;&#10;Automatiskt genererad beskrivning">
            <a:extLst>
              <a:ext uri="{FF2B5EF4-FFF2-40B4-BE49-F238E27FC236}">
                <a16:creationId xmlns:a16="http://schemas.microsoft.com/office/drawing/2014/main" id="{8739429D-2C1C-FFD7-3FCF-F1A07E757EE1}"/>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74581" y="-235"/>
            <a:ext cx="968111" cy="968111"/>
          </a:xfrm>
          <a:prstGeom prst="rect">
            <a:avLst/>
          </a:prstGeom>
        </p:spPr>
      </p:pic>
      <p:pic>
        <p:nvPicPr>
          <p:cNvPr id="56" name="Bildobjekt 55" descr="En bild som visar leksak&#10;&#10;Automatiskt genererad beskrivning">
            <a:extLst>
              <a:ext uri="{FF2B5EF4-FFF2-40B4-BE49-F238E27FC236}">
                <a16:creationId xmlns:a16="http://schemas.microsoft.com/office/drawing/2014/main" id="{408A7E8B-CB7F-CF7A-2920-7EF406961F48}"/>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7283" y="4457382"/>
            <a:ext cx="1083159" cy="1083159"/>
          </a:xfrm>
          <a:prstGeom prst="rect">
            <a:avLst/>
          </a:prstGeom>
        </p:spPr>
      </p:pic>
      <p:pic>
        <p:nvPicPr>
          <p:cNvPr id="62" name="Bildobjekt 61" descr="En bild som visar pussel, leksak&#10;&#10;Automatiskt genererad beskrivning">
            <a:extLst>
              <a:ext uri="{FF2B5EF4-FFF2-40B4-BE49-F238E27FC236}">
                <a16:creationId xmlns:a16="http://schemas.microsoft.com/office/drawing/2014/main" id="{B6C9C959-48FC-128E-462E-3C5BB023C572}"/>
              </a:ext>
            </a:extLst>
          </p:cNvPr>
          <p:cNvPicPr>
            <a:picLocks noChangeAspect="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081621" y="5600187"/>
            <a:ext cx="2092018" cy="1046009"/>
          </a:xfrm>
          <a:prstGeom prst="rect">
            <a:avLst/>
          </a:prstGeom>
        </p:spPr>
      </p:pic>
      <p:pic>
        <p:nvPicPr>
          <p:cNvPr id="66" name="Bildobjekt 65" descr="En bild som visar dator, bärbar dator, inomhus, person&#10;&#10;Automatiskt genererad beskrivning">
            <a:extLst>
              <a:ext uri="{FF2B5EF4-FFF2-40B4-BE49-F238E27FC236}">
                <a16:creationId xmlns:a16="http://schemas.microsoft.com/office/drawing/2014/main" id="{BABCFAC9-E51D-021E-D70A-50CE6DC42BE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828906" y="2558686"/>
            <a:ext cx="1255522" cy="941641"/>
          </a:xfrm>
          <a:prstGeom prst="rect">
            <a:avLst/>
          </a:prstGeom>
        </p:spPr>
      </p:pic>
      <p:pic>
        <p:nvPicPr>
          <p:cNvPr id="69" name="Bildobjekt 68" descr="En bild som visar tecknad serie, leksak, Animering&#10;&#10;Automatiskt genererad beskrivning">
            <a:extLst>
              <a:ext uri="{FF2B5EF4-FFF2-40B4-BE49-F238E27FC236}">
                <a16:creationId xmlns:a16="http://schemas.microsoft.com/office/drawing/2014/main" id="{67F29CD0-7D3F-3F1F-6C78-517D204516A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4554" y="5311014"/>
            <a:ext cx="2086604" cy="1564953"/>
          </a:xfrm>
          <a:prstGeom prst="rect">
            <a:avLst/>
          </a:prstGeom>
        </p:spPr>
      </p:pic>
      <p:pic>
        <p:nvPicPr>
          <p:cNvPr id="79" name="Bildobjekt 78" descr="En bild som visar leksak, tecknad serie, konst&#10;&#10;Automatiskt genererad beskrivning">
            <a:extLst>
              <a:ext uri="{FF2B5EF4-FFF2-40B4-BE49-F238E27FC236}">
                <a16:creationId xmlns:a16="http://schemas.microsoft.com/office/drawing/2014/main" id="{6FFEFDF1-B002-A72E-AB7E-1D20C34E88A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342742" y="5544412"/>
            <a:ext cx="775368" cy="1240588"/>
          </a:xfrm>
          <a:prstGeom prst="rect">
            <a:avLst/>
          </a:prstGeom>
        </p:spPr>
      </p:pic>
      <p:pic>
        <p:nvPicPr>
          <p:cNvPr id="1024" name="Bildobjekt 1023" descr="En bild som visar leksak&#10;&#10;Automatiskt genererad beskrivning">
            <a:extLst>
              <a:ext uri="{FF2B5EF4-FFF2-40B4-BE49-F238E27FC236}">
                <a16:creationId xmlns:a16="http://schemas.microsoft.com/office/drawing/2014/main" id="{4A5F92DA-CCBB-5E8B-3C19-1C818CDA7B9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602436" y="5669273"/>
            <a:ext cx="1284426" cy="1177923"/>
          </a:xfrm>
          <a:prstGeom prst="rect">
            <a:avLst/>
          </a:prstGeom>
        </p:spPr>
      </p:pic>
      <p:pic>
        <p:nvPicPr>
          <p:cNvPr id="1041" name="Bildobjekt 1040" descr="En bild som visar cykel, person&#10;&#10;Automatiskt genererad beskrivning">
            <a:extLst>
              <a:ext uri="{FF2B5EF4-FFF2-40B4-BE49-F238E27FC236}">
                <a16:creationId xmlns:a16="http://schemas.microsoft.com/office/drawing/2014/main" id="{4D9ABDFC-4317-F4E7-5C63-D4C5464AF024}"/>
              </a:ext>
            </a:extLst>
          </p:cNvPr>
          <p:cNvPicPr>
            <a:picLocks noChangeAspect="1"/>
          </p:cNvPicPr>
          <p:nvPr/>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86127" y="5511490"/>
            <a:ext cx="993304" cy="993304"/>
          </a:xfrm>
          <a:prstGeom prst="rect">
            <a:avLst/>
          </a:prstGeom>
        </p:spPr>
      </p:pic>
      <p:pic>
        <p:nvPicPr>
          <p:cNvPr id="1043" name="Bildobjekt 1042" descr="En bild som visar konst&#10;&#10;Automatiskt genererad beskrivning med låg exakthet">
            <a:extLst>
              <a:ext uri="{FF2B5EF4-FFF2-40B4-BE49-F238E27FC236}">
                <a16:creationId xmlns:a16="http://schemas.microsoft.com/office/drawing/2014/main" id="{24F18DE2-149B-993E-FD29-9D8BAF10D029}"/>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535883" y="2948182"/>
            <a:ext cx="3687230" cy="2534971"/>
          </a:xfrm>
          <a:prstGeom prst="rect">
            <a:avLst/>
          </a:prstGeom>
        </p:spPr>
      </p:pic>
      <p:pic>
        <p:nvPicPr>
          <p:cNvPr id="1047" name="Bildobjekt 1046" descr="En bild som visar leksak, svart och vit&#10;&#10;Automatiskt genererad beskrivning">
            <a:extLst>
              <a:ext uri="{FF2B5EF4-FFF2-40B4-BE49-F238E27FC236}">
                <a16:creationId xmlns:a16="http://schemas.microsoft.com/office/drawing/2014/main" id="{8D3695C9-A35E-CAC9-F912-44D6F04A2429}"/>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214085" y="3372904"/>
            <a:ext cx="1782577" cy="2281698"/>
          </a:xfrm>
          <a:prstGeom prst="rect">
            <a:avLst/>
          </a:prstGeom>
        </p:spPr>
      </p:pic>
      <p:pic>
        <p:nvPicPr>
          <p:cNvPr id="1051" name="Bildobjekt 1050" descr="En bild som visar leksak, tecknad serie&#10;&#10;Automatiskt genererad beskrivning">
            <a:extLst>
              <a:ext uri="{FF2B5EF4-FFF2-40B4-BE49-F238E27FC236}">
                <a16:creationId xmlns:a16="http://schemas.microsoft.com/office/drawing/2014/main" id="{121227C3-C4B1-0086-03FA-CBB85C55E8AC}"/>
              </a:ext>
            </a:extLst>
          </p:cNvPr>
          <p:cNvPicPr>
            <a:picLocks noChangeAspect="1"/>
          </p:cNvPicPr>
          <p:nvPr/>
        </p:nvPicPr>
        <p:blipFill>
          <a:blip r:embed="rId18">
            <a:duotone>
              <a:prstClr val="black"/>
              <a:srgbClr val="E2E2E1">
                <a:tint val="45000"/>
                <a:satMod val="400000"/>
              </a:srgbClr>
            </a:duotone>
            <a:extLst>
              <a:ext uri="{BEBA8EAE-BF5A-486C-A8C5-ECC9F3942E4B}">
                <a14:imgProps xmlns:a14="http://schemas.microsoft.com/office/drawing/2010/main">
                  <a14:imgLayer r:embed="rId19">
                    <a14:imgEffect>
                      <a14:saturation sat="0"/>
                    </a14:imgEffect>
                  </a14:imgLayer>
                </a14:imgProps>
              </a:ext>
              <a:ext uri="{28A0092B-C50C-407E-A947-70E740481C1C}">
                <a14:useLocalDpi xmlns:a14="http://schemas.microsoft.com/office/drawing/2010/main" val="0"/>
              </a:ext>
            </a:extLst>
          </a:blip>
          <a:stretch>
            <a:fillRect/>
          </a:stretch>
        </p:blipFill>
        <p:spPr>
          <a:xfrm>
            <a:off x="3215503" y="3049642"/>
            <a:ext cx="1558738" cy="2078318"/>
          </a:xfrm>
          <a:prstGeom prst="rect">
            <a:avLst/>
          </a:prstGeom>
        </p:spPr>
      </p:pic>
      <p:pic>
        <p:nvPicPr>
          <p:cNvPr id="1053" name="Bildobjekt 1052" descr="En bild som visar födelsedagstårta, tecknad serie, leksak, bakverk&#10;&#10;Automatiskt genererad beskrivning">
            <a:extLst>
              <a:ext uri="{FF2B5EF4-FFF2-40B4-BE49-F238E27FC236}">
                <a16:creationId xmlns:a16="http://schemas.microsoft.com/office/drawing/2014/main" id="{1CFE196E-2EF7-7C4E-67A7-51BAB2D3517B}"/>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8459" y="26102"/>
            <a:ext cx="1976328" cy="1482246"/>
          </a:xfrm>
          <a:prstGeom prst="rect">
            <a:avLst/>
          </a:prstGeom>
        </p:spPr>
      </p:pic>
      <p:pic>
        <p:nvPicPr>
          <p:cNvPr id="1055" name="Bildobjekt 1054" descr="En bild som visar leksak, påsk, ballong&#10;&#10;Automatiskt genererad beskrivning">
            <a:extLst>
              <a:ext uri="{FF2B5EF4-FFF2-40B4-BE49-F238E27FC236}">
                <a16:creationId xmlns:a16="http://schemas.microsoft.com/office/drawing/2014/main" id="{D4799AA3-9291-8194-AC6A-30722F09B3E9}"/>
              </a:ext>
            </a:extLst>
          </p:cNvPr>
          <p:cNvPicPr>
            <a:picLocks noChangeAspect="1"/>
          </p:cNvPicPr>
          <p:nvPr/>
        </p:nvPicPr>
        <p:blipFill>
          <a:blip r:embed="rId2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31201" y="295453"/>
            <a:ext cx="1045304" cy="1045304"/>
          </a:xfrm>
          <a:prstGeom prst="rect">
            <a:avLst/>
          </a:prstGeom>
        </p:spPr>
      </p:pic>
      <p:sp>
        <p:nvSpPr>
          <p:cNvPr id="2" name="textruta 1">
            <a:extLst>
              <a:ext uri="{FF2B5EF4-FFF2-40B4-BE49-F238E27FC236}">
                <a16:creationId xmlns:a16="http://schemas.microsoft.com/office/drawing/2014/main" id="{D3B5CC7D-9157-0FF9-ACD5-D7557F1CD20D}"/>
              </a:ext>
            </a:extLst>
          </p:cNvPr>
          <p:cNvSpPr txBox="1"/>
          <p:nvPr/>
        </p:nvSpPr>
        <p:spPr>
          <a:xfrm>
            <a:off x="10160638" y="2337536"/>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Regionhälsan</a:t>
            </a:r>
          </a:p>
        </p:txBody>
      </p:sp>
      <p:sp>
        <p:nvSpPr>
          <p:cNvPr id="3" name="textruta 2">
            <a:extLst>
              <a:ext uri="{FF2B5EF4-FFF2-40B4-BE49-F238E27FC236}">
                <a16:creationId xmlns:a16="http://schemas.microsoft.com/office/drawing/2014/main" id="{A734BE33-BA2E-DCE6-6D02-5BB1353549C5}"/>
              </a:ext>
            </a:extLst>
          </p:cNvPr>
          <p:cNvSpPr txBox="1"/>
          <p:nvPr/>
        </p:nvSpPr>
        <p:spPr>
          <a:xfrm>
            <a:off x="1859634" y="5423105"/>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Förskola</a:t>
            </a:r>
          </a:p>
        </p:txBody>
      </p:sp>
      <p:sp>
        <p:nvSpPr>
          <p:cNvPr id="5" name="textruta 4">
            <a:extLst>
              <a:ext uri="{FF2B5EF4-FFF2-40B4-BE49-F238E27FC236}">
                <a16:creationId xmlns:a16="http://schemas.microsoft.com/office/drawing/2014/main" id="{AF7AA828-7D14-5075-52CC-70ABE9C4BE81}"/>
              </a:ext>
            </a:extLst>
          </p:cNvPr>
          <p:cNvSpPr txBox="1"/>
          <p:nvPr/>
        </p:nvSpPr>
        <p:spPr>
          <a:xfrm>
            <a:off x="1897727" y="5724158"/>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Öppna förskolan</a:t>
            </a:r>
          </a:p>
        </p:txBody>
      </p:sp>
      <p:sp>
        <p:nvSpPr>
          <p:cNvPr id="6" name="textruta 5">
            <a:extLst>
              <a:ext uri="{FF2B5EF4-FFF2-40B4-BE49-F238E27FC236}">
                <a16:creationId xmlns:a16="http://schemas.microsoft.com/office/drawing/2014/main" id="{660DF050-ADCD-1C34-A81C-9409EFBE401E}"/>
              </a:ext>
            </a:extLst>
          </p:cNvPr>
          <p:cNvSpPr txBox="1"/>
          <p:nvPr/>
        </p:nvSpPr>
        <p:spPr>
          <a:xfrm>
            <a:off x="5432390" y="6504794"/>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BVC/MVC</a:t>
            </a:r>
          </a:p>
        </p:txBody>
      </p:sp>
      <p:sp>
        <p:nvSpPr>
          <p:cNvPr id="7" name="textruta 6">
            <a:extLst>
              <a:ext uri="{FF2B5EF4-FFF2-40B4-BE49-F238E27FC236}">
                <a16:creationId xmlns:a16="http://schemas.microsoft.com/office/drawing/2014/main" id="{B9341200-6869-809B-0D67-ACEDB80D3149}"/>
              </a:ext>
            </a:extLst>
          </p:cNvPr>
          <p:cNvSpPr txBox="1"/>
          <p:nvPr/>
        </p:nvSpPr>
        <p:spPr>
          <a:xfrm>
            <a:off x="1217206" y="1935337"/>
            <a:ext cx="2338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Samverkande sjukvård</a:t>
            </a:r>
          </a:p>
        </p:txBody>
      </p:sp>
      <p:sp>
        <p:nvSpPr>
          <p:cNvPr id="8" name="textruta 7">
            <a:extLst>
              <a:ext uri="{FF2B5EF4-FFF2-40B4-BE49-F238E27FC236}">
                <a16:creationId xmlns:a16="http://schemas.microsoft.com/office/drawing/2014/main" id="{3A41C707-408B-82EA-D645-C7E7017FDDFA}"/>
              </a:ext>
            </a:extLst>
          </p:cNvPr>
          <p:cNvSpPr txBox="1"/>
          <p:nvPr/>
        </p:nvSpPr>
        <p:spPr>
          <a:xfrm>
            <a:off x="1739781" y="3700987"/>
            <a:ext cx="33080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Habilitering och Hälsa</a:t>
            </a:r>
          </a:p>
        </p:txBody>
      </p:sp>
      <p:sp>
        <p:nvSpPr>
          <p:cNvPr id="13" name="textruta 12">
            <a:extLst>
              <a:ext uri="{FF2B5EF4-FFF2-40B4-BE49-F238E27FC236}">
                <a16:creationId xmlns:a16="http://schemas.microsoft.com/office/drawing/2014/main" id="{E8C10C92-E04E-752F-A0B2-25DF5AA2ACC7}"/>
              </a:ext>
            </a:extLst>
          </p:cNvPr>
          <p:cNvSpPr txBox="1"/>
          <p:nvPr/>
        </p:nvSpPr>
        <p:spPr>
          <a:xfrm>
            <a:off x="1725728" y="2653884"/>
            <a:ext cx="33080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Ungas psykiska hälsa (UPH)</a:t>
            </a:r>
          </a:p>
        </p:txBody>
      </p:sp>
      <p:sp>
        <p:nvSpPr>
          <p:cNvPr id="18" name="textruta 17">
            <a:extLst>
              <a:ext uri="{FF2B5EF4-FFF2-40B4-BE49-F238E27FC236}">
                <a16:creationId xmlns:a16="http://schemas.microsoft.com/office/drawing/2014/main" id="{B3701C6F-65F1-F2C3-96A7-F81F7446AD9A}"/>
              </a:ext>
            </a:extLst>
          </p:cNvPr>
          <p:cNvSpPr txBox="1"/>
          <p:nvPr/>
        </p:nvSpPr>
        <p:spPr>
          <a:xfrm>
            <a:off x="8510414" y="2543197"/>
            <a:ext cx="19318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a:ln>
                  <a:noFill/>
                </a:ln>
                <a:solidFill>
                  <a:prstClr val="black"/>
                </a:solidFill>
                <a:effectLst/>
                <a:uLnTx/>
                <a:uFillTx/>
                <a:latin typeface="Calibri" panose="020F0502020204030204"/>
                <a:ea typeface="+mn-ea"/>
                <a:cs typeface="+mn-cs"/>
              </a:rPr>
              <a:t>Tandvården</a:t>
            </a:r>
          </a:p>
        </p:txBody>
      </p:sp>
    </p:spTree>
    <p:extLst>
      <p:ext uri="{BB962C8B-B14F-4D97-AF65-F5344CB8AC3E}">
        <p14:creationId xmlns:p14="http://schemas.microsoft.com/office/powerpoint/2010/main" val="3039270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E9B64D-082D-F106-A164-53477F891D05}"/>
              </a:ext>
            </a:extLst>
          </p:cNvPr>
          <p:cNvSpPr>
            <a:spLocks noGrp="1"/>
          </p:cNvSpPr>
          <p:nvPr>
            <p:ph type="ctrTitle"/>
          </p:nvPr>
        </p:nvSpPr>
        <p:spPr>
          <a:xfrm>
            <a:off x="1283069" y="3247706"/>
            <a:ext cx="10167638" cy="1346501"/>
          </a:xfrm>
        </p:spPr>
        <p:txBody>
          <a:bodyPr>
            <a:normAutofit fontScale="90000"/>
          </a:bodyPr>
          <a:lstStyle/>
          <a:p>
            <a:r>
              <a:rPr lang="sv-SE">
                <a:latin typeface="Britannic Bold"/>
              </a:rPr>
              <a:t>Länsgemensamma styrdokument i Västra Götalands vårdsamverkan</a:t>
            </a:r>
            <a:endParaRPr lang="sv-SE">
              <a:latin typeface="Britannic Bold" panose="020B0903060703020204" pitchFamily="34" charset="0"/>
            </a:endParaRPr>
          </a:p>
        </p:txBody>
      </p:sp>
      <p:sp>
        <p:nvSpPr>
          <p:cNvPr id="4" name="Rektangel 3">
            <a:extLst>
              <a:ext uri="{FF2B5EF4-FFF2-40B4-BE49-F238E27FC236}">
                <a16:creationId xmlns:a16="http://schemas.microsoft.com/office/drawing/2014/main" id="{606B9A23-AFA4-CA71-865B-A9AD7B20A773}"/>
              </a:ext>
            </a:extLst>
          </p:cNvPr>
          <p:cNvSpPr/>
          <p:nvPr/>
        </p:nvSpPr>
        <p:spPr>
          <a:xfrm>
            <a:off x="0" y="6293142"/>
            <a:ext cx="12192000" cy="587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Bild 4" descr="Dans med hel fyllning">
            <a:extLst>
              <a:ext uri="{FF2B5EF4-FFF2-40B4-BE49-F238E27FC236}">
                <a16:creationId xmlns:a16="http://schemas.microsoft.com/office/drawing/2014/main" id="{6BEAE7D7-F154-8890-0691-46518104D31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34905" y="6352660"/>
            <a:ext cx="527917" cy="527917"/>
          </a:xfrm>
          <a:prstGeom prst="rect">
            <a:avLst/>
          </a:prstGeom>
        </p:spPr>
      </p:pic>
      <p:pic>
        <p:nvPicPr>
          <p:cNvPr id="6" name="Bild 5" descr="Kvinna med käpp med hel fyllning">
            <a:extLst>
              <a:ext uri="{FF2B5EF4-FFF2-40B4-BE49-F238E27FC236}">
                <a16:creationId xmlns:a16="http://schemas.microsoft.com/office/drawing/2014/main" id="{4B5AE4B2-54DD-8E86-0F98-12F1C13C19A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699723" y="6337869"/>
            <a:ext cx="485876" cy="485876"/>
          </a:xfrm>
          <a:prstGeom prst="rect">
            <a:avLst/>
          </a:prstGeom>
        </p:spPr>
      </p:pic>
      <p:pic>
        <p:nvPicPr>
          <p:cNvPr id="7" name="Bild 6" descr="Man med barnvagn med hel fyllning">
            <a:extLst>
              <a:ext uri="{FF2B5EF4-FFF2-40B4-BE49-F238E27FC236}">
                <a16:creationId xmlns:a16="http://schemas.microsoft.com/office/drawing/2014/main" id="{F9C73284-1E8C-EF14-FC88-A97DD447C02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559320" y="6327227"/>
            <a:ext cx="499241" cy="499241"/>
          </a:xfrm>
          <a:prstGeom prst="rect">
            <a:avLst/>
          </a:prstGeom>
        </p:spPr>
      </p:pic>
      <p:pic>
        <p:nvPicPr>
          <p:cNvPr id="8" name="Bild 7" descr="Kvinna med baby med hel fyllning">
            <a:extLst>
              <a:ext uri="{FF2B5EF4-FFF2-40B4-BE49-F238E27FC236}">
                <a16:creationId xmlns:a16="http://schemas.microsoft.com/office/drawing/2014/main" id="{DF82B63B-D258-4D92-DB79-8CFD74FF47E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46891" y="6372011"/>
            <a:ext cx="436178" cy="436178"/>
          </a:xfrm>
          <a:prstGeom prst="rect">
            <a:avLst/>
          </a:prstGeom>
        </p:spPr>
      </p:pic>
      <p:pic>
        <p:nvPicPr>
          <p:cNvPr id="9" name="Bild 8" descr="Barn med ballong med hel fyllning">
            <a:extLst>
              <a:ext uri="{FF2B5EF4-FFF2-40B4-BE49-F238E27FC236}">
                <a16:creationId xmlns:a16="http://schemas.microsoft.com/office/drawing/2014/main" id="{91583CAA-A91C-AA10-D6E3-51444B4302D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05383" y="6370429"/>
            <a:ext cx="436178" cy="436178"/>
          </a:xfrm>
          <a:prstGeom prst="rect">
            <a:avLst/>
          </a:prstGeom>
        </p:spPr>
      </p:pic>
      <p:pic>
        <p:nvPicPr>
          <p:cNvPr id="10" name="Bild 9" descr="Tennis med hel fyllning">
            <a:extLst>
              <a:ext uri="{FF2B5EF4-FFF2-40B4-BE49-F238E27FC236}">
                <a16:creationId xmlns:a16="http://schemas.microsoft.com/office/drawing/2014/main" id="{EF78F557-127E-4AF0-18DC-70631D2FA48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648634" y="6390288"/>
            <a:ext cx="404649" cy="404649"/>
          </a:xfrm>
          <a:prstGeom prst="rect">
            <a:avLst/>
          </a:prstGeom>
        </p:spPr>
      </p:pic>
      <p:pic>
        <p:nvPicPr>
          <p:cNvPr id="11" name="Bild 10" descr="Familj med pojke med hel fyllning">
            <a:extLst>
              <a:ext uri="{FF2B5EF4-FFF2-40B4-BE49-F238E27FC236}">
                <a16:creationId xmlns:a16="http://schemas.microsoft.com/office/drawing/2014/main" id="{0F6F4E5B-0DEB-F983-9A3D-ACE02C14BBB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1691638" y="6421820"/>
            <a:ext cx="404648" cy="404648"/>
          </a:xfrm>
          <a:prstGeom prst="rect">
            <a:avLst/>
          </a:prstGeom>
        </p:spPr>
      </p:pic>
      <p:pic>
        <p:nvPicPr>
          <p:cNvPr id="15" name="Bildobjekt 14" descr="En bild som visar text, Teckensnitt, Grafik, logotyp&#10;&#10;Automatiskt genererad beskrivning">
            <a:extLst>
              <a:ext uri="{FF2B5EF4-FFF2-40B4-BE49-F238E27FC236}">
                <a16:creationId xmlns:a16="http://schemas.microsoft.com/office/drawing/2014/main" id="{311EAF71-9FC9-04F8-BD9D-2D2E4C90580A}"/>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38908" y="321586"/>
            <a:ext cx="6386556" cy="1260079"/>
          </a:xfrm>
          <a:prstGeom prst="rect">
            <a:avLst/>
          </a:prstGeom>
        </p:spPr>
      </p:pic>
      <p:grpSp>
        <p:nvGrpSpPr>
          <p:cNvPr id="18" name="Bild 16" descr="Universell åtkomst kontur">
            <a:extLst>
              <a:ext uri="{FF2B5EF4-FFF2-40B4-BE49-F238E27FC236}">
                <a16:creationId xmlns:a16="http://schemas.microsoft.com/office/drawing/2014/main" id="{D3E79DAB-26D1-F2D5-727D-2CE366759123}"/>
              </a:ext>
            </a:extLst>
          </p:cNvPr>
          <p:cNvGrpSpPr/>
          <p:nvPr/>
        </p:nvGrpSpPr>
        <p:grpSpPr>
          <a:xfrm>
            <a:off x="2477118" y="6405432"/>
            <a:ext cx="715156" cy="388883"/>
            <a:chOff x="3664932" y="6359204"/>
            <a:chExt cx="630953" cy="384751"/>
          </a:xfrm>
          <a:solidFill>
            <a:schemeClr val="bg1"/>
          </a:solidFill>
        </p:grpSpPr>
        <p:sp>
          <p:nvSpPr>
            <p:cNvPr id="19" name="Frihandsfigur: Form 18">
              <a:extLst>
                <a:ext uri="{FF2B5EF4-FFF2-40B4-BE49-F238E27FC236}">
                  <a16:creationId xmlns:a16="http://schemas.microsoft.com/office/drawing/2014/main" id="{FAAC7373-733E-1D37-445A-6125E5C5D07A}"/>
                </a:ext>
              </a:extLst>
            </p:cNvPr>
            <p:cNvSpPr/>
            <p:nvPr/>
          </p:nvSpPr>
          <p:spPr>
            <a:xfrm>
              <a:off x="3683978" y="6489510"/>
              <a:ext cx="120895" cy="253903"/>
            </a:xfrm>
            <a:custGeom>
              <a:avLst/>
              <a:gdLst>
                <a:gd name="connsiteX0" fmla="*/ 94739 w 120895"/>
                <a:gd name="connsiteY0" fmla="*/ 6858 h 253903"/>
                <a:gd name="connsiteX1" fmla="*/ 87881 w 120895"/>
                <a:gd name="connsiteY1" fmla="*/ 0 h 253903"/>
                <a:gd name="connsiteX2" fmla="*/ 81023 w 120895"/>
                <a:gd name="connsiteY2" fmla="*/ 6858 h 253903"/>
                <a:gd name="connsiteX3" fmla="*/ 81023 w 120895"/>
                <a:gd name="connsiteY3" fmla="*/ 57698 h 253903"/>
                <a:gd name="connsiteX4" fmla="*/ 102880 w 120895"/>
                <a:gd name="connsiteY4" fmla="*/ 137314 h 253903"/>
                <a:gd name="connsiteX5" fmla="*/ 18023 w 120895"/>
                <a:gd name="connsiteY5" fmla="*/ 137314 h 253903"/>
                <a:gd name="connsiteX6" fmla="*/ 39867 w 120895"/>
                <a:gd name="connsiteY6" fmla="*/ 58665 h 253903"/>
                <a:gd name="connsiteX7" fmla="*/ 39867 w 120895"/>
                <a:gd name="connsiteY7" fmla="*/ 6892 h 253903"/>
                <a:gd name="connsiteX8" fmla="*/ 33008 w 120895"/>
                <a:gd name="connsiteY8" fmla="*/ 34 h 253903"/>
                <a:gd name="connsiteX9" fmla="*/ 26150 w 120895"/>
                <a:gd name="connsiteY9" fmla="*/ 6892 h 253903"/>
                <a:gd name="connsiteX10" fmla="*/ 26150 w 120895"/>
                <a:gd name="connsiteY10" fmla="*/ 56793 h 253903"/>
                <a:gd name="connsiteX11" fmla="*/ 0 w 120895"/>
                <a:gd name="connsiteY11" fmla="*/ 151031 h 253903"/>
                <a:gd name="connsiteX12" fmla="*/ 26171 w 120895"/>
                <a:gd name="connsiteY12" fmla="*/ 151031 h 253903"/>
                <a:gd name="connsiteX13" fmla="*/ 26171 w 120895"/>
                <a:gd name="connsiteY13" fmla="*/ 253903 h 253903"/>
                <a:gd name="connsiteX14" fmla="*/ 94753 w 120895"/>
                <a:gd name="connsiteY14" fmla="*/ 253903 h 253903"/>
                <a:gd name="connsiteX15" fmla="*/ 94753 w 120895"/>
                <a:gd name="connsiteY15" fmla="*/ 151031 h 253903"/>
                <a:gd name="connsiteX16" fmla="*/ 120896 w 120895"/>
                <a:gd name="connsiteY16" fmla="*/ 151031 h 253903"/>
                <a:gd name="connsiteX17" fmla="*/ 94732 w 120895"/>
                <a:gd name="connsiteY17" fmla="*/ 56799 h 253903"/>
                <a:gd name="connsiteX18" fmla="*/ 39887 w 120895"/>
                <a:gd name="connsiteY18" fmla="*/ 151031 h 253903"/>
                <a:gd name="connsiteX19" fmla="*/ 53604 w 120895"/>
                <a:gd name="connsiteY19" fmla="*/ 151031 h 253903"/>
                <a:gd name="connsiteX20" fmla="*/ 53604 w 120895"/>
                <a:gd name="connsiteY20" fmla="*/ 240187 h 253903"/>
                <a:gd name="connsiteX21" fmla="*/ 39887 w 120895"/>
                <a:gd name="connsiteY21" fmla="*/ 240187 h 253903"/>
                <a:gd name="connsiteX22" fmla="*/ 81036 w 120895"/>
                <a:gd name="connsiteY22" fmla="*/ 240221 h 253903"/>
                <a:gd name="connsiteX23" fmla="*/ 67320 w 120895"/>
                <a:gd name="connsiteY23" fmla="*/ 240221 h 253903"/>
                <a:gd name="connsiteX24" fmla="*/ 67320 w 120895"/>
                <a:gd name="connsiteY24" fmla="*/ 151031 h 253903"/>
                <a:gd name="connsiteX25" fmla="*/ 81036 w 120895"/>
                <a:gd name="connsiteY25" fmla="*/ 151031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0895" h="253903">
                  <a:moveTo>
                    <a:pt x="94739" y="6858"/>
                  </a:moveTo>
                  <a:cubicBezTo>
                    <a:pt x="94739" y="3070"/>
                    <a:pt x="91668" y="0"/>
                    <a:pt x="87881" y="0"/>
                  </a:cubicBezTo>
                  <a:cubicBezTo>
                    <a:pt x="84093" y="0"/>
                    <a:pt x="81023" y="3070"/>
                    <a:pt x="81023" y="6858"/>
                  </a:cubicBezTo>
                  <a:lnTo>
                    <a:pt x="81023" y="57698"/>
                  </a:lnTo>
                  <a:lnTo>
                    <a:pt x="102880" y="137314"/>
                  </a:lnTo>
                  <a:lnTo>
                    <a:pt x="18023" y="137314"/>
                  </a:lnTo>
                  <a:lnTo>
                    <a:pt x="39867" y="58665"/>
                  </a:lnTo>
                  <a:lnTo>
                    <a:pt x="39867" y="6892"/>
                  </a:lnTo>
                  <a:cubicBezTo>
                    <a:pt x="39867" y="3105"/>
                    <a:pt x="36796" y="34"/>
                    <a:pt x="33008" y="34"/>
                  </a:cubicBezTo>
                  <a:cubicBezTo>
                    <a:pt x="29221" y="34"/>
                    <a:pt x="26150" y="3105"/>
                    <a:pt x="26150" y="6892"/>
                  </a:cubicBezTo>
                  <a:lnTo>
                    <a:pt x="26150" y="56793"/>
                  </a:lnTo>
                  <a:lnTo>
                    <a:pt x="0" y="151031"/>
                  </a:lnTo>
                  <a:lnTo>
                    <a:pt x="26171" y="151031"/>
                  </a:lnTo>
                  <a:lnTo>
                    <a:pt x="26171" y="253903"/>
                  </a:lnTo>
                  <a:lnTo>
                    <a:pt x="94753" y="253903"/>
                  </a:lnTo>
                  <a:lnTo>
                    <a:pt x="94753" y="151031"/>
                  </a:lnTo>
                  <a:lnTo>
                    <a:pt x="120896" y="151031"/>
                  </a:lnTo>
                  <a:lnTo>
                    <a:pt x="94732" y="56799"/>
                  </a:lnTo>
                  <a:close/>
                  <a:moveTo>
                    <a:pt x="39887" y="151031"/>
                  </a:moveTo>
                  <a:lnTo>
                    <a:pt x="53604" y="151031"/>
                  </a:lnTo>
                  <a:lnTo>
                    <a:pt x="53604" y="240187"/>
                  </a:lnTo>
                  <a:lnTo>
                    <a:pt x="39887" y="240187"/>
                  </a:lnTo>
                  <a:close/>
                  <a:moveTo>
                    <a:pt x="81036" y="240221"/>
                  </a:moveTo>
                  <a:lnTo>
                    <a:pt x="67320" y="240221"/>
                  </a:lnTo>
                  <a:lnTo>
                    <a:pt x="67320" y="151031"/>
                  </a:lnTo>
                  <a:lnTo>
                    <a:pt x="81036" y="151031"/>
                  </a:ln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rihandsfigur: Form 19">
              <a:extLst>
                <a:ext uri="{FF2B5EF4-FFF2-40B4-BE49-F238E27FC236}">
                  <a16:creationId xmlns:a16="http://schemas.microsoft.com/office/drawing/2014/main" id="{8B9C6E7E-DC67-6D77-6409-CFF714C42FC0}"/>
                </a:ext>
              </a:extLst>
            </p:cNvPr>
            <p:cNvSpPr/>
            <p:nvPr/>
          </p:nvSpPr>
          <p:spPr>
            <a:xfrm>
              <a:off x="3888461" y="6489510"/>
              <a:ext cx="68581" cy="253903"/>
            </a:xfrm>
            <a:custGeom>
              <a:avLst/>
              <a:gdLst>
                <a:gd name="connsiteX0" fmla="*/ 61724 w 68581"/>
                <a:gd name="connsiteY0" fmla="*/ 0 h 253903"/>
                <a:gd name="connsiteX1" fmla="*/ 54865 w 68581"/>
                <a:gd name="connsiteY1" fmla="*/ 6858 h 253903"/>
                <a:gd name="connsiteX2" fmla="*/ 54865 w 68581"/>
                <a:gd name="connsiteY2" fmla="*/ 240187 h 253903"/>
                <a:gd name="connsiteX3" fmla="*/ 41149 w 68581"/>
                <a:gd name="connsiteY3" fmla="*/ 240187 h 253903"/>
                <a:gd name="connsiteX4" fmla="*/ 41149 w 68581"/>
                <a:gd name="connsiteY4" fmla="*/ 102873 h 253903"/>
                <a:gd name="connsiteX5" fmla="*/ 27433 w 68581"/>
                <a:gd name="connsiteY5" fmla="*/ 102873 h 253903"/>
                <a:gd name="connsiteX6" fmla="*/ 27433 w 68581"/>
                <a:gd name="connsiteY6" fmla="*/ 240187 h 253903"/>
                <a:gd name="connsiteX7" fmla="*/ 13716 w 68581"/>
                <a:gd name="connsiteY7" fmla="*/ 240187 h 253903"/>
                <a:gd name="connsiteX8" fmla="*/ 13716 w 68581"/>
                <a:gd name="connsiteY8" fmla="*/ 6858 h 253903"/>
                <a:gd name="connsiteX9" fmla="*/ 6858 w 68581"/>
                <a:gd name="connsiteY9" fmla="*/ 0 h 253903"/>
                <a:gd name="connsiteX10" fmla="*/ 0 w 68581"/>
                <a:gd name="connsiteY10" fmla="*/ 6858 h 253903"/>
                <a:gd name="connsiteX11" fmla="*/ 0 w 68581"/>
                <a:gd name="connsiteY11" fmla="*/ 253903 h 253903"/>
                <a:gd name="connsiteX12" fmla="*/ 68582 w 68581"/>
                <a:gd name="connsiteY12" fmla="*/ 253903 h 253903"/>
                <a:gd name="connsiteX13" fmla="*/ 68582 w 68581"/>
                <a:gd name="connsiteY13" fmla="*/ 6858 h 253903"/>
                <a:gd name="connsiteX14" fmla="*/ 61724 w 68581"/>
                <a:gd name="connsiteY14" fmla="*/ 0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581" h="253903">
                  <a:moveTo>
                    <a:pt x="61724" y="0"/>
                  </a:moveTo>
                  <a:cubicBezTo>
                    <a:pt x="57936" y="0"/>
                    <a:pt x="54865" y="3070"/>
                    <a:pt x="54865" y="6858"/>
                  </a:cubicBezTo>
                  <a:lnTo>
                    <a:pt x="54865" y="240187"/>
                  </a:lnTo>
                  <a:lnTo>
                    <a:pt x="41149" y="240187"/>
                  </a:lnTo>
                  <a:lnTo>
                    <a:pt x="41149" y="102873"/>
                  </a:lnTo>
                  <a:lnTo>
                    <a:pt x="27433" y="102873"/>
                  </a:lnTo>
                  <a:lnTo>
                    <a:pt x="27433" y="240187"/>
                  </a:lnTo>
                  <a:lnTo>
                    <a:pt x="13716" y="240187"/>
                  </a:lnTo>
                  <a:lnTo>
                    <a:pt x="13716" y="6858"/>
                  </a:lnTo>
                  <a:cubicBezTo>
                    <a:pt x="13716" y="3070"/>
                    <a:pt x="10646" y="0"/>
                    <a:pt x="6858" y="0"/>
                  </a:cubicBezTo>
                  <a:cubicBezTo>
                    <a:pt x="3070" y="0"/>
                    <a:pt x="0" y="3070"/>
                    <a:pt x="0" y="6858"/>
                  </a:cubicBezTo>
                  <a:lnTo>
                    <a:pt x="0" y="253903"/>
                  </a:lnTo>
                  <a:lnTo>
                    <a:pt x="68582" y="253903"/>
                  </a:lnTo>
                  <a:lnTo>
                    <a:pt x="68582" y="6858"/>
                  </a:lnTo>
                  <a:cubicBezTo>
                    <a:pt x="68582" y="3070"/>
                    <a:pt x="65511" y="0"/>
                    <a:pt x="61724" y="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Frihandsfigur: Form 20">
              <a:extLst>
                <a:ext uri="{FF2B5EF4-FFF2-40B4-BE49-F238E27FC236}">
                  <a16:creationId xmlns:a16="http://schemas.microsoft.com/office/drawing/2014/main" id="{D343FAB8-68F5-5E72-2DCC-388DBDE1EA6C}"/>
                </a:ext>
              </a:extLst>
            </p:cNvPr>
            <p:cNvSpPr/>
            <p:nvPr/>
          </p:nvSpPr>
          <p:spPr>
            <a:xfrm>
              <a:off x="3888447"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Frihandsfigur: Form 21">
              <a:extLst>
                <a:ext uri="{FF2B5EF4-FFF2-40B4-BE49-F238E27FC236}">
                  <a16:creationId xmlns:a16="http://schemas.microsoft.com/office/drawing/2014/main" id="{1AE89B49-B759-BB66-4FDA-5C5C78A8AE3B}"/>
                </a:ext>
              </a:extLst>
            </p:cNvPr>
            <p:cNvSpPr/>
            <p:nvPr/>
          </p:nvSpPr>
          <p:spPr>
            <a:xfrm>
              <a:off x="3710135"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ihandsfigur: Form 22">
              <a:extLst>
                <a:ext uri="{FF2B5EF4-FFF2-40B4-BE49-F238E27FC236}">
                  <a16:creationId xmlns:a16="http://schemas.microsoft.com/office/drawing/2014/main" id="{D24E1EA6-29DC-A660-03BB-E498E71036C7}"/>
                </a:ext>
              </a:extLst>
            </p:cNvPr>
            <p:cNvSpPr/>
            <p:nvPr/>
          </p:nvSpPr>
          <p:spPr>
            <a:xfrm>
              <a:off x="3664932" y="6441502"/>
              <a:ext cx="157988" cy="153309"/>
            </a:xfrm>
            <a:custGeom>
              <a:avLst/>
              <a:gdLst>
                <a:gd name="connsiteX0" fmla="*/ 140319 w 157988"/>
                <a:gd name="connsiteY0" fmla="*/ 29195 h 153309"/>
                <a:gd name="connsiteX1" fmla="*/ 140216 w 157988"/>
                <a:gd name="connsiteY1" fmla="*/ 28722 h 153309"/>
                <a:gd name="connsiteX2" fmla="*/ 133111 w 157988"/>
                <a:gd name="connsiteY2" fmla="*/ 17749 h 153309"/>
                <a:gd name="connsiteX3" fmla="*/ 104005 w 157988"/>
                <a:gd name="connsiteY3" fmla="*/ 3511 h 153309"/>
                <a:gd name="connsiteX4" fmla="*/ 79316 w 157988"/>
                <a:gd name="connsiteY4" fmla="*/ 0 h 153309"/>
                <a:gd name="connsiteX5" fmla="*/ 54016 w 157988"/>
                <a:gd name="connsiteY5" fmla="*/ 3498 h 153309"/>
                <a:gd name="connsiteX6" fmla="*/ 25212 w 157988"/>
                <a:gd name="connsiteY6" fmla="*/ 17488 h 153309"/>
                <a:gd name="connsiteX7" fmla="*/ 17784 w 157988"/>
                <a:gd name="connsiteY7" fmla="*/ 28722 h 153309"/>
                <a:gd name="connsiteX8" fmla="*/ 17784 w 157988"/>
                <a:gd name="connsiteY8" fmla="*/ 28969 h 153309"/>
                <a:gd name="connsiteX9" fmla="*/ 17695 w 157988"/>
                <a:gd name="connsiteY9" fmla="*/ 29195 h 153309"/>
                <a:gd name="connsiteX10" fmla="*/ 371 w 157988"/>
                <a:gd name="connsiteY10" fmla="*/ 127398 h 153309"/>
                <a:gd name="connsiteX11" fmla="*/ 12497 w 157988"/>
                <a:gd name="connsiteY11" fmla="*/ 152402 h 153309"/>
                <a:gd name="connsiteX12" fmla="*/ 21649 w 157988"/>
                <a:gd name="connsiteY12" fmla="*/ 149191 h 153309"/>
                <a:gd name="connsiteX13" fmla="*/ 18703 w 157988"/>
                <a:gd name="connsiteY13" fmla="*/ 140174 h 153309"/>
                <a:gd name="connsiteX14" fmla="*/ 13903 w 157988"/>
                <a:gd name="connsiteY14" fmla="*/ 129757 h 153309"/>
                <a:gd name="connsiteX15" fmla="*/ 31130 w 157988"/>
                <a:gd name="connsiteY15" fmla="*/ 32028 h 153309"/>
                <a:gd name="connsiteX16" fmla="*/ 33147 w 157988"/>
                <a:gd name="connsiteY16" fmla="*/ 28715 h 153309"/>
                <a:gd name="connsiteX17" fmla="*/ 57479 w 157988"/>
                <a:gd name="connsiteY17" fmla="*/ 16809 h 153309"/>
                <a:gd name="connsiteX18" fmla="*/ 79350 w 157988"/>
                <a:gd name="connsiteY18" fmla="*/ 13744 h 153309"/>
                <a:gd name="connsiteX19" fmla="*/ 100453 w 157988"/>
                <a:gd name="connsiteY19" fmla="*/ 16782 h 153309"/>
                <a:gd name="connsiteX20" fmla="*/ 124895 w 157988"/>
                <a:gd name="connsiteY20" fmla="*/ 28715 h 153309"/>
                <a:gd name="connsiteX21" fmla="*/ 126905 w 157988"/>
                <a:gd name="connsiteY21" fmla="*/ 32014 h 153309"/>
                <a:gd name="connsiteX22" fmla="*/ 144126 w 157988"/>
                <a:gd name="connsiteY22" fmla="*/ 129709 h 153309"/>
                <a:gd name="connsiteX23" fmla="*/ 139325 w 157988"/>
                <a:gd name="connsiteY23" fmla="*/ 140174 h 153309"/>
                <a:gd name="connsiteX24" fmla="*/ 135816 w 157988"/>
                <a:gd name="connsiteY24" fmla="*/ 149216 h 153309"/>
                <a:gd name="connsiteX25" fmla="*/ 144857 w 157988"/>
                <a:gd name="connsiteY25" fmla="*/ 152725 h 153309"/>
                <a:gd name="connsiteX26" fmla="*/ 145497 w 157988"/>
                <a:gd name="connsiteY26" fmla="*/ 152402 h 153309"/>
                <a:gd name="connsiteX27" fmla="*/ 157616 w 157988"/>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8"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7"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1" y="141907"/>
                    <a:pt x="18703" y="140174"/>
                  </a:cubicBezTo>
                  <a:cubicBezTo>
                    <a:pt x="15058" y="138069"/>
                    <a:pt x="13135" y="133896"/>
                    <a:pt x="13903" y="129757"/>
                  </a:cubicBezTo>
                  <a:lnTo>
                    <a:pt x="31130" y="32028"/>
                  </a:lnTo>
                  <a:cubicBezTo>
                    <a:pt x="31505" y="30768"/>
                    <a:pt x="32200" y="29627"/>
                    <a:pt x="33147" y="28715"/>
                  </a:cubicBezTo>
                  <a:cubicBezTo>
                    <a:pt x="40431" y="23243"/>
                    <a:pt x="48688"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Frihandsfigur: Form 23">
              <a:extLst>
                <a:ext uri="{FF2B5EF4-FFF2-40B4-BE49-F238E27FC236}">
                  <a16:creationId xmlns:a16="http://schemas.microsoft.com/office/drawing/2014/main" id="{BDB2EF3F-6280-FD18-480B-D950C0687F41}"/>
                </a:ext>
              </a:extLst>
            </p:cNvPr>
            <p:cNvSpPr/>
            <p:nvPr/>
          </p:nvSpPr>
          <p:spPr>
            <a:xfrm>
              <a:off x="3843244" y="6441502"/>
              <a:ext cx="157989" cy="153309"/>
            </a:xfrm>
            <a:custGeom>
              <a:avLst/>
              <a:gdLst>
                <a:gd name="connsiteX0" fmla="*/ 140319 w 157989"/>
                <a:gd name="connsiteY0" fmla="*/ 29195 h 153309"/>
                <a:gd name="connsiteX1" fmla="*/ 140216 w 157989"/>
                <a:gd name="connsiteY1" fmla="*/ 28722 h 153309"/>
                <a:gd name="connsiteX2" fmla="*/ 133111 w 157989"/>
                <a:gd name="connsiteY2" fmla="*/ 17749 h 153309"/>
                <a:gd name="connsiteX3" fmla="*/ 104005 w 157989"/>
                <a:gd name="connsiteY3" fmla="*/ 3511 h 153309"/>
                <a:gd name="connsiteX4" fmla="*/ 79316 w 157989"/>
                <a:gd name="connsiteY4" fmla="*/ 0 h 153309"/>
                <a:gd name="connsiteX5" fmla="*/ 54016 w 157989"/>
                <a:gd name="connsiteY5" fmla="*/ 3498 h 153309"/>
                <a:gd name="connsiteX6" fmla="*/ 25212 w 157989"/>
                <a:gd name="connsiteY6" fmla="*/ 17488 h 153309"/>
                <a:gd name="connsiteX7" fmla="*/ 17784 w 157989"/>
                <a:gd name="connsiteY7" fmla="*/ 28722 h 153309"/>
                <a:gd name="connsiteX8" fmla="*/ 17784 w 157989"/>
                <a:gd name="connsiteY8" fmla="*/ 28969 h 153309"/>
                <a:gd name="connsiteX9" fmla="*/ 17695 w 157989"/>
                <a:gd name="connsiteY9" fmla="*/ 29195 h 153309"/>
                <a:gd name="connsiteX10" fmla="*/ 371 w 157989"/>
                <a:gd name="connsiteY10" fmla="*/ 127398 h 153309"/>
                <a:gd name="connsiteX11" fmla="*/ 12497 w 157989"/>
                <a:gd name="connsiteY11" fmla="*/ 152402 h 153309"/>
                <a:gd name="connsiteX12" fmla="*/ 21649 w 157989"/>
                <a:gd name="connsiteY12" fmla="*/ 149191 h 153309"/>
                <a:gd name="connsiteX13" fmla="*/ 18703 w 157989"/>
                <a:gd name="connsiteY13" fmla="*/ 140174 h 153309"/>
                <a:gd name="connsiteX14" fmla="*/ 13903 w 157989"/>
                <a:gd name="connsiteY14" fmla="*/ 129757 h 153309"/>
                <a:gd name="connsiteX15" fmla="*/ 31130 w 157989"/>
                <a:gd name="connsiteY15" fmla="*/ 32028 h 153309"/>
                <a:gd name="connsiteX16" fmla="*/ 33147 w 157989"/>
                <a:gd name="connsiteY16" fmla="*/ 28715 h 153309"/>
                <a:gd name="connsiteX17" fmla="*/ 57479 w 157989"/>
                <a:gd name="connsiteY17" fmla="*/ 16809 h 153309"/>
                <a:gd name="connsiteX18" fmla="*/ 79350 w 157989"/>
                <a:gd name="connsiteY18" fmla="*/ 13744 h 153309"/>
                <a:gd name="connsiteX19" fmla="*/ 100453 w 157989"/>
                <a:gd name="connsiteY19" fmla="*/ 16782 h 153309"/>
                <a:gd name="connsiteX20" fmla="*/ 124895 w 157989"/>
                <a:gd name="connsiteY20" fmla="*/ 28715 h 153309"/>
                <a:gd name="connsiteX21" fmla="*/ 126905 w 157989"/>
                <a:gd name="connsiteY21" fmla="*/ 32014 h 153309"/>
                <a:gd name="connsiteX22" fmla="*/ 144126 w 157989"/>
                <a:gd name="connsiteY22" fmla="*/ 129709 h 153309"/>
                <a:gd name="connsiteX23" fmla="*/ 139325 w 157989"/>
                <a:gd name="connsiteY23" fmla="*/ 140174 h 153309"/>
                <a:gd name="connsiteX24" fmla="*/ 135816 w 157989"/>
                <a:gd name="connsiteY24" fmla="*/ 149216 h 153309"/>
                <a:gd name="connsiteX25" fmla="*/ 144857 w 157989"/>
                <a:gd name="connsiteY25" fmla="*/ 152725 h 153309"/>
                <a:gd name="connsiteX26" fmla="*/ 145497 w 157989"/>
                <a:gd name="connsiteY26" fmla="*/ 152402 h 153309"/>
                <a:gd name="connsiteX27" fmla="*/ 157616 w 157989"/>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9"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8"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0" y="141907"/>
                    <a:pt x="18703" y="140174"/>
                  </a:cubicBezTo>
                  <a:cubicBezTo>
                    <a:pt x="15058" y="138069"/>
                    <a:pt x="13135" y="133896"/>
                    <a:pt x="13903" y="129757"/>
                  </a:cubicBezTo>
                  <a:lnTo>
                    <a:pt x="31130" y="32028"/>
                  </a:lnTo>
                  <a:cubicBezTo>
                    <a:pt x="31505" y="30768"/>
                    <a:pt x="32200" y="29627"/>
                    <a:pt x="33147" y="28715"/>
                  </a:cubicBezTo>
                  <a:cubicBezTo>
                    <a:pt x="40431" y="23243"/>
                    <a:pt x="48689"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ihandsfigur: Form 24">
              <a:extLst>
                <a:ext uri="{FF2B5EF4-FFF2-40B4-BE49-F238E27FC236}">
                  <a16:creationId xmlns:a16="http://schemas.microsoft.com/office/drawing/2014/main" id="{ADB37856-31CA-D6A0-E574-8196FB513780}"/>
                </a:ext>
              </a:extLst>
            </p:cNvPr>
            <p:cNvSpPr/>
            <p:nvPr/>
          </p:nvSpPr>
          <p:spPr>
            <a:xfrm>
              <a:off x="4022374" y="6591991"/>
              <a:ext cx="211067" cy="151964"/>
            </a:xfrm>
            <a:custGeom>
              <a:avLst/>
              <a:gdLst>
                <a:gd name="connsiteX0" fmla="*/ 110787 w 211067"/>
                <a:gd name="connsiteY0" fmla="*/ 137705 h 151964"/>
                <a:gd name="connsiteX1" fmla="*/ 13917 w 211067"/>
                <a:gd name="connsiteY1" fmla="*/ 41174 h 151964"/>
                <a:gd name="connsiteX2" fmla="*/ 16302 w 211067"/>
                <a:gd name="connsiteY2" fmla="*/ 19662 h 151964"/>
                <a:gd name="connsiteX3" fmla="*/ 10740 w 211067"/>
                <a:gd name="connsiteY3" fmla="*/ 8552 h 151964"/>
                <a:gd name="connsiteX4" fmla="*/ 8065 w 211067"/>
                <a:gd name="connsiteY4" fmla="*/ 0 h 151964"/>
                <a:gd name="connsiteX5" fmla="*/ 69210 w 211067"/>
                <a:gd name="connsiteY5" fmla="*/ 143905 h 151964"/>
                <a:gd name="connsiteX6" fmla="*/ 211067 w 211067"/>
                <a:gd name="connsiteY6" fmla="*/ 87510 h 151964"/>
                <a:gd name="connsiteX7" fmla="*/ 202419 w 211067"/>
                <a:gd name="connsiteY7" fmla="*/ 72217 h 151964"/>
                <a:gd name="connsiteX8" fmla="*/ 110787 w 211067"/>
                <a:gd name="connsiteY8" fmla="*/ 137705 h 15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067" h="151964">
                  <a:moveTo>
                    <a:pt x="110787" y="137705"/>
                  </a:moveTo>
                  <a:cubicBezTo>
                    <a:pt x="57381" y="137799"/>
                    <a:pt x="14011" y="94580"/>
                    <a:pt x="13917" y="41174"/>
                  </a:cubicBezTo>
                  <a:cubicBezTo>
                    <a:pt x="13905" y="33937"/>
                    <a:pt x="14704" y="26721"/>
                    <a:pt x="16302" y="19662"/>
                  </a:cubicBezTo>
                  <a:cubicBezTo>
                    <a:pt x="13809" y="16314"/>
                    <a:pt x="11927" y="12554"/>
                    <a:pt x="10740" y="8552"/>
                  </a:cubicBezTo>
                  <a:lnTo>
                    <a:pt x="8065" y="0"/>
                  </a:lnTo>
                  <a:cubicBezTo>
                    <a:pt x="-14789" y="56623"/>
                    <a:pt x="12587" y="121052"/>
                    <a:pt x="69210" y="143905"/>
                  </a:cubicBezTo>
                  <a:cubicBezTo>
                    <a:pt x="123968" y="166006"/>
                    <a:pt x="186429" y="141175"/>
                    <a:pt x="211067" y="87510"/>
                  </a:cubicBezTo>
                  <a:lnTo>
                    <a:pt x="202419" y="72217"/>
                  </a:lnTo>
                  <a:cubicBezTo>
                    <a:pt x="189144" y="111486"/>
                    <a:pt x="152239" y="137861"/>
                    <a:pt x="110787" y="137705"/>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ihandsfigur: Form 25">
              <a:extLst>
                <a:ext uri="{FF2B5EF4-FFF2-40B4-BE49-F238E27FC236}">
                  <a16:creationId xmlns:a16="http://schemas.microsoft.com/office/drawing/2014/main" id="{19EB8E16-B916-6BCC-690F-3FAEFE6B0DB0}"/>
                </a:ext>
              </a:extLst>
            </p:cNvPr>
            <p:cNvSpPr/>
            <p:nvPr/>
          </p:nvSpPr>
          <p:spPr>
            <a:xfrm>
              <a:off x="4024959" y="6462979"/>
              <a:ext cx="270925" cy="233868"/>
            </a:xfrm>
            <a:custGeom>
              <a:avLst/>
              <a:gdLst>
                <a:gd name="connsiteX0" fmla="*/ 267874 w 270925"/>
                <a:gd name="connsiteY0" fmla="*/ 199157 h 233868"/>
                <a:gd name="connsiteX1" fmla="*/ 218961 w 270925"/>
                <a:gd name="connsiteY1" fmla="*/ 113553 h 233868"/>
                <a:gd name="connsiteX2" fmla="*/ 198784 w 270925"/>
                <a:gd name="connsiteY2" fmla="*/ 101997 h 233868"/>
                <a:gd name="connsiteX3" fmla="*/ 139358 w 270925"/>
                <a:gd name="connsiteY3" fmla="*/ 101997 h 233868"/>
                <a:gd name="connsiteX4" fmla="*/ 131814 w 270925"/>
                <a:gd name="connsiteY4" fmla="*/ 32668 h 233868"/>
                <a:gd name="connsiteX5" fmla="*/ 115560 w 270925"/>
                <a:gd name="connsiteY5" fmla="*/ 7094 h 233868"/>
                <a:gd name="connsiteX6" fmla="*/ 85837 w 270925"/>
                <a:gd name="connsiteY6" fmla="*/ 682 h 233868"/>
                <a:gd name="connsiteX7" fmla="*/ 72690 w 270925"/>
                <a:gd name="connsiteY7" fmla="*/ 5585 h 233868"/>
                <a:gd name="connsiteX8" fmla="*/ 11501 w 270925"/>
                <a:gd name="connsiteY8" fmla="*/ 41858 h 233868"/>
                <a:gd name="connsiteX9" fmla="*/ 988 w 270925"/>
                <a:gd name="connsiteY9" fmla="*/ 68605 h 233868"/>
                <a:gd name="connsiteX10" fmla="*/ 21322 w 270925"/>
                <a:gd name="connsiteY10" fmla="*/ 133703 h 233868"/>
                <a:gd name="connsiteX11" fmla="*/ 43371 w 270925"/>
                <a:gd name="connsiteY11" fmla="*/ 150032 h 233868"/>
                <a:gd name="connsiteX12" fmla="*/ 49187 w 270925"/>
                <a:gd name="connsiteY12" fmla="*/ 149141 h 233868"/>
                <a:gd name="connsiteX13" fmla="*/ 54036 w 270925"/>
                <a:gd name="connsiteY13" fmla="*/ 142824 h 233868"/>
                <a:gd name="connsiteX14" fmla="*/ 53967 w 270925"/>
                <a:gd name="connsiteY14" fmla="*/ 141453 h 233868"/>
                <a:gd name="connsiteX15" fmla="*/ 47518 w 270925"/>
                <a:gd name="connsiteY15" fmla="*/ 135570 h 233868"/>
                <a:gd name="connsiteX16" fmla="*/ 46423 w 270925"/>
                <a:gd name="connsiteY16" fmla="*/ 135719 h 233868"/>
                <a:gd name="connsiteX17" fmla="*/ 43344 w 270925"/>
                <a:gd name="connsiteY17" fmla="*/ 136323 h 233868"/>
                <a:gd name="connsiteX18" fmla="*/ 34428 w 270925"/>
                <a:gd name="connsiteY18" fmla="*/ 129725 h 233868"/>
                <a:gd name="connsiteX19" fmla="*/ 14094 w 270925"/>
                <a:gd name="connsiteY19" fmla="*/ 64655 h 233868"/>
                <a:gd name="connsiteX20" fmla="*/ 18346 w 270925"/>
                <a:gd name="connsiteY20" fmla="*/ 53743 h 233868"/>
                <a:gd name="connsiteX21" fmla="*/ 79809 w 270925"/>
                <a:gd name="connsiteY21" fmla="*/ 17306 h 233868"/>
                <a:gd name="connsiteX22" fmla="*/ 107667 w 270925"/>
                <a:gd name="connsiteY22" fmla="*/ 18328 h 233868"/>
                <a:gd name="connsiteX23" fmla="*/ 118228 w 270925"/>
                <a:gd name="connsiteY23" fmla="*/ 34636 h 233868"/>
                <a:gd name="connsiteX24" fmla="*/ 127048 w 270925"/>
                <a:gd name="connsiteY24" fmla="*/ 115721 h 233868"/>
                <a:gd name="connsiteX25" fmla="*/ 198784 w 270925"/>
                <a:gd name="connsiteY25" fmla="*/ 115721 h 233868"/>
                <a:gd name="connsiteX26" fmla="*/ 207089 w 270925"/>
                <a:gd name="connsiteY26" fmla="*/ 120419 h 233868"/>
                <a:gd name="connsiteX27" fmla="*/ 255981 w 270925"/>
                <a:gd name="connsiteY27" fmla="*/ 206002 h 233868"/>
                <a:gd name="connsiteX28" fmla="*/ 252744 w 270925"/>
                <a:gd name="connsiteY28" fmla="*/ 218847 h 233868"/>
                <a:gd name="connsiteX29" fmla="*/ 247669 w 270925"/>
                <a:gd name="connsiteY29" fmla="*/ 220157 h 233868"/>
                <a:gd name="connsiteX30" fmla="*/ 239378 w 270925"/>
                <a:gd name="connsiteY30" fmla="*/ 215493 h 233868"/>
                <a:gd name="connsiteX31" fmla="*/ 193428 w 270925"/>
                <a:gd name="connsiteY31" fmla="*/ 134190 h 233868"/>
                <a:gd name="connsiteX32" fmla="*/ 105095 w 270925"/>
                <a:gd name="connsiteY32" fmla="*/ 134190 h 233868"/>
                <a:gd name="connsiteX33" fmla="*/ 79671 w 270925"/>
                <a:gd name="connsiteY33" fmla="*/ 112964 h 233868"/>
                <a:gd name="connsiteX34" fmla="*/ 70317 w 270925"/>
                <a:gd name="connsiteY34" fmla="*/ 60190 h 233868"/>
                <a:gd name="connsiteX35" fmla="*/ 75577 w 270925"/>
                <a:gd name="connsiteY35" fmla="*/ 57070 h 233868"/>
                <a:gd name="connsiteX36" fmla="*/ 77971 w 270925"/>
                <a:gd name="connsiteY36" fmla="*/ 47667 h 233868"/>
                <a:gd name="connsiteX37" fmla="*/ 68568 w 270925"/>
                <a:gd name="connsiteY37" fmla="*/ 45273 h 233868"/>
                <a:gd name="connsiteX38" fmla="*/ 44564 w 270925"/>
                <a:gd name="connsiteY38" fmla="*/ 59538 h 233868"/>
                <a:gd name="connsiteX39" fmla="*/ 42171 w 270925"/>
                <a:gd name="connsiteY39" fmla="*/ 68941 h 233868"/>
                <a:gd name="connsiteX40" fmla="*/ 51573 w 270925"/>
                <a:gd name="connsiteY40" fmla="*/ 71335 h 233868"/>
                <a:gd name="connsiteX41" fmla="*/ 57746 w 270925"/>
                <a:gd name="connsiteY41" fmla="*/ 67672 h 233868"/>
                <a:gd name="connsiteX42" fmla="*/ 66202 w 270925"/>
                <a:gd name="connsiteY42" fmla="*/ 115371 h 233868"/>
                <a:gd name="connsiteX43" fmla="*/ 105122 w 270925"/>
                <a:gd name="connsiteY43" fmla="*/ 147906 h 233868"/>
                <a:gd name="connsiteX44" fmla="*/ 185418 w 270925"/>
                <a:gd name="connsiteY44" fmla="*/ 147906 h 233868"/>
                <a:gd name="connsiteX45" fmla="*/ 227376 w 270925"/>
                <a:gd name="connsiteY45" fmla="*/ 222139 h 233868"/>
                <a:gd name="connsiteX46" fmla="*/ 247642 w 270925"/>
                <a:gd name="connsiteY46" fmla="*/ 233866 h 233868"/>
                <a:gd name="connsiteX47" fmla="*/ 259218 w 270925"/>
                <a:gd name="connsiteY47" fmla="*/ 230904 h 233868"/>
                <a:gd name="connsiteX48" fmla="*/ 267874 w 270925"/>
                <a:gd name="connsiteY48" fmla="*/ 199157 h 23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70925" h="233868">
                  <a:moveTo>
                    <a:pt x="267874" y="199157"/>
                  </a:moveTo>
                  <a:lnTo>
                    <a:pt x="218961" y="113553"/>
                  </a:lnTo>
                  <a:cubicBezTo>
                    <a:pt x="214762" y="106395"/>
                    <a:pt x="207083" y="101997"/>
                    <a:pt x="198784" y="101997"/>
                  </a:cubicBezTo>
                  <a:lnTo>
                    <a:pt x="139358" y="101997"/>
                  </a:lnTo>
                  <a:lnTo>
                    <a:pt x="131814" y="32668"/>
                  </a:lnTo>
                  <a:cubicBezTo>
                    <a:pt x="129999" y="22326"/>
                    <a:pt x="124154" y="13128"/>
                    <a:pt x="115560" y="7094"/>
                  </a:cubicBezTo>
                  <a:cubicBezTo>
                    <a:pt x="106924" y="1033"/>
                    <a:pt x="96204" y="-1280"/>
                    <a:pt x="85837" y="682"/>
                  </a:cubicBezTo>
                  <a:cubicBezTo>
                    <a:pt x="81191" y="1497"/>
                    <a:pt x="76735" y="3159"/>
                    <a:pt x="72690" y="5585"/>
                  </a:cubicBezTo>
                  <a:lnTo>
                    <a:pt x="11501" y="41858"/>
                  </a:lnTo>
                  <a:cubicBezTo>
                    <a:pt x="2242" y="47277"/>
                    <a:pt x="-2103" y="58331"/>
                    <a:pt x="988" y="68605"/>
                  </a:cubicBezTo>
                  <a:lnTo>
                    <a:pt x="21322" y="133703"/>
                  </a:lnTo>
                  <a:cubicBezTo>
                    <a:pt x="24272" y="143409"/>
                    <a:pt x="33226" y="150041"/>
                    <a:pt x="43371" y="150032"/>
                  </a:cubicBezTo>
                  <a:cubicBezTo>
                    <a:pt x="45331" y="149898"/>
                    <a:pt x="47277" y="149599"/>
                    <a:pt x="49187" y="149141"/>
                  </a:cubicBezTo>
                  <a:cubicBezTo>
                    <a:pt x="52127" y="148499"/>
                    <a:pt x="54175" y="145830"/>
                    <a:pt x="54036" y="142824"/>
                  </a:cubicBezTo>
                  <a:lnTo>
                    <a:pt x="53967" y="141453"/>
                  </a:lnTo>
                  <a:cubicBezTo>
                    <a:pt x="53811" y="138047"/>
                    <a:pt x="50923" y="135413"/>
                    <a:pt x="47518" y="135570"/>
                  </a:cubicBezTo>
                  <a:cubicBezTo>
                    <a:pt x="47149" y="135587"/>
                    <a:pt x="46783" y="135637"/>
                    <a:pt x="46423" y="135719"/>
                  </a:cubicBezTo>
                  <a:cubicBezTo>
                    <a:pt x="44873" y="136062"/>
                    <a:pt x="43611" y="136323"/>
                    <a:pt x="43344" y="136323"/>
                  </a:cubicBezTo>
                  <a:cubicBezTo>
                    <a:pt x="39239" y="136339"/>
                    <a:pt x="35612" y="133655"/>
                    <a:pt x="34428" y="129725"/>
                  </a:cubicBezTo>
                  <a:lnTo>
                    <a:pt x="14094" y="64655"/>
                  </a:lnTo>
                  <a:cubicBezTo>
                    <a:pt x="12902" y="60475"/>
                    <a:pt x="14641" y="56014"/>
                    <a:pt x="18346" y="53743"/>
                  </a:cubicBezTo>
                  <a:lnTo>
                    <a:pt x="79809" y="17306"/>
                  </a:lnTo>
                  <a:cubicBezTo>
                    <a:pt x="88514" y="12242"/>
                    <a:pt x="99356" y="12640"/>
                    <a:pt x="107667" y="18328"/>
                  </a:cubicBezTo>
                  <a:cubicBezTo>
                    <a:pt x="113180" y="22178"/>
                    <a:pt x="116970" y="28031"/>
                    <a:pt x="118228" y="34636"/>
                  </a:cubicBezTo>
                  <a:lnTo>
                    <a:pt x="127048" y="115721"/>
                  </a:lnTo>
                  <a:lnTo>
                    <a:pt x="198784" y="115721"/>
                  </a:lnTo>
                  <a:cubicBezTo>
                    <a:pt x="202194" y="115687"/>
                    <a:pt x="205361" y="117479"/>
                    <a:pt x="207089" y="120419"/>
                  </a:cubicBezTo>
                  <a:lnTo>
                    <a:pt x="255981" y="206002"/>
                  </a:lnTo>
                  <a:cubicBezTo>
                    <a:pt x="258476" y="210465"/>
                    <a:pt x="257056" y="216099"/>
                    <a:pt x="252744" y="218847"/>
                  </a:cubicBezTo>
                  <a:cubicBezTo>
                    <a:pt x="251173" y="219660"/>
                    <a:pt x="249438" y="220108"/>
                    <a:pt x="247669" y="220157"/>
                  </a:cubicBezTo>
                  <a:cubicBezTo>
                    <a:pt x="244259" y="220244"/>
                    <a:pt x="241075" y="218453"/>
                    <a:pt x="239378" y="215493"/>
                  </a:cubicBezTo>
                  <a:lnTo>
                    <a:pt x="193428" y="134190"/>
                  </a:lnTo>
                  <a:lnTo>
                    <a:pt x="105095" y="134190"/>
                  </a:lnTo>
                  <a:cubicBezTo>
                    <a:pt x="92596" y="134210"/>
                    <a:pt x="81882" y="125265"/>
                    <a:pt x="79671" y="112964"/>
                  </a:cubicBezTo>
                  <a:lnTo>
                    <a:pt x="70317" y="60190"/>
                  </a:lnTo>
                  <a:lnTo>
                    <a:pt x="75577" y="57070"/>
                  </a:lnTo>
                  <a:cubicBezTo>
                    <a:pt x="78835" y="55134"/>
                    <a:pt x="79906" y="50925"/>
                    <a:pt x="77971" y="47667"/>
                  </a:cubicBezTo>
                  <a:cubicBezTo>
                    <a:pt x="76035" y="44409"/>
                    <a:pt x="71826" y="43338"/>
                    <a:pt x="68568" y="45273"/>
                  </a:cubicBezTo>
                  <a:lnTo>
                    <a:pt x="44564" y="59538"/>
                  </a:lnTo>
                  <a:cubicBezTo>
                    <a:pt x="41307" y="61474"/>
                    <a:pt x="40236" y="65683"/>
                    <a:pt x="42171" y="68941"/>
                  </a:cubicBezTo>
                  <a:cubicBezTo>
                    <a:pt x="44106" y="72199"/>
                    <a:pt x="48316" y="73270"/>
                    <a:pt x="51573" y="71335"/>
                  </a:cubicBezTo>
                  <a:lnTo>
                    <a:pt x="57746" y="67672"/>
                  </a:lnTo>
                  <a:lnTo>
                    <a:pt x="66202" y="115371"/>
                  </a:lnTo>
                  <a:cubicBezTo>
                    <a:pt x="69573" y="134216"/>
                    <a:pt x="85977" y="147929"/>
                    <a:pt x="105122" y="147906"/>
                  </a:cubicBezTo>
                  <a:lnTo>
                    <a:pt x="185418" y="147906"/>
                  </a:lnTo>
                  <a:lnTo>
                    <a:pt x="227376" y="222139"/>
                  </a:lnTo>
                  <a:cubicBezTo>
                    <a:pt x="231464" y="229474"/>
                    <a:pt x="239245" y="233977"/>
                    <a:pt x="247642" y="233866"/>
                  </a:cubicBezTo>
                  <a:cubicBezTo>
                    <a:pt x="251681" y="233806"/>
                    <a:pt x="255647" y="232791"/>
                    <a:pt x="259218" y="230904"/>
                  </a:cubicBezTo>
                  <a:cubicBezTo>
                    <a:pt x="270351" y="224509"/>
                    <a:pt x="274220" y="210318"/>
                    <a:pt x="267874" y="199157"/>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ihandsfigur: Form 26">
              <a:extLst>
                <a:ext uri="{FF2B5EF4-FFF2-40B4-BE49-F238E27FC236}">
                  <a16:creationId xmlns:a16="http://schemas.microsoft.com/office/drawing/2014/main" id="{658DC391-3768-45C4-5AE1-3D27AD02C2E4}"/>
                </a:ext>
              </a:extLst>
            </p:cNvPr>
            <p:cNvSpPr/>
            <p:nvPr/>
          </p:nvSpPr>
          <p:spPr>
            <a:xfrm>
              <a:off x="4075497" y="6386788"/>
              <a:ext cx="72984" cy="72984"/>
            </a:xfrm>
            <a:custGeom>
              <a:avLst/>
              <a:gdLst>
                <a:gd name="connsiteX0" fmla="*/ 36492 w 72984"/>
                <a:gd name="connsiteY0" fmla="*/ 72985 h 72984"/>
                <a:gd name="connsiteX1" fmla="*/ 72985 w 72984"/>
                <a:gd name="connsiteY1" fmla="*/ 36492 h 72984"/>
                <a:gd name="connsiteX2" fmla="*/ 36492 w 72984"/>
                <a:gd name="connsiteY2" fmla="*/ 0 h 72984"/>
                <a:gd name="connsiteX3" fmla="*/ 0 w 72984"/>
                <a:gd name="connsiteY3" fmla="*/ 36492 h 72984"/>
                <a:gd name="connsiteX4" fmla="*/ 36492 w 72984"/>
                <a:gd name="connsiteY4" fmla="*/ 72985 h 72984"/>
                <a:gd name="connsiteX5" fmla="*/ 36492 w 72984"/>
                <a:gd name="connsiteY5" fmla="*/ 13716 h 72984"/>
                <a:gd name="connsiteX6" fmla="*/ 59268 w 72984"/>
                <a:gd name="connsiteY6" fmla="*/ 36492 h 72984"/>
                <a:gd name="connsiteX7" fmla="*/ 36492 w 72984"/>
                <a:gd name="connsiteY7" fmla="*/ 59268 h 72984"/>
                <a:gd name="connsiteX8" fmla="*/ 13716 w 72984"/>
                <a:gd name="connsiteY8" fmla="*/ 36492 h 72984"/>
                <a:gd name="connsiteX9" fmla="*/ 36492 w 72984"/>
                <a:gd name="connsiteY9" fmla="*/ 13716 h 72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984" h="72984">
                  <a:moveTo>
                    <a:pt x="36492" y="72985"/>
                  </a:moveTo>
                  <a:cubicBezTo>
                    <a:pt x="56646" y="72985"/>
                    <a:pt x="72985" y="56646"/>
                    <a:pt x="72985" y="36492"/>
                  </a:cubicBezTo>
                  <a:cubicBezTo>
                    <a:pt x="72985" y="16338"/>
                    <a:pt x="56646" y="0"/>
                    <a:pt x="36492" y="0"/>
                  </a:cubicBezTo>
                  <a:cubicBezTo>
                    <a:pt x="16338" y="0"/>
                    <a:pt x="0" y="16338"/>
                    <a:pt x="0" y="36492"/>
                  </a:cubicBezTo>
                  <a:cubicBezTo>
                    <a:pt x="23" y="56637"/>
                    <a:pt x="16348" y="72962"/>
                    <a:pt x="36492" y="72985"/>
                  </a:cubicBezTo>
                  <a:close/>
                  <a:moveTo>
                    <a:pt x="36492" y="13716"/>
                  </a:moveTo>
                  <a:cubicBezTo>
                    <a:pt x="49071" y="13716"/>
                    <a:pt x="59268" y="23914"/>
                    <a:pt x="59268" y="36492"/>
                  </a:cubicBezTo>
                  <a:cubicBezTo>
                    <a:pt x="59268" y="49071"/>
                    <a:pt x="49071" y="59268"/>
                    <a:pt x="36492" y="59268"/>
                  </a:cubicBezTo>
                  <a:cubicBezTo>
                    <a:pt x="23914" y="59268"/>
                    <a:pt x="13716" y="49071"/>
                    <a:pt x="13716" y="36492"/>
                  </a:cubicBezTo>
                  <a:cubicBezTo>
                    <a:pt x="13731" y="23920"/>
                    <a:pt x="23920" y="13731"/>
                    <a:pt x="36492"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29" name="Bild 28" descr="Förvirrad person kontur">
            <a:extLst>
              <a:ext uri="{FF2B5EF4-FFF2-40B4-BE49-F238E27FC236}">
                <a16:creationId xmlns:a16="http://schemas.microsoft.com/office/drawing/2014/main" id="{4D9A993A-C6C4-4568-D9D8-C9581F618AB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6757863" y="6347162"/>
            <a:ext cx="462874" cy="462874"/>
          </a:xfrm>
          <a:prstGeom prst="rect">
            <a:avLst/>
          </a:prstGeom>
        </p:spPr>
      </p:pic>
      <p:pic>
        <p:nvPicPr>
          <p:cNvPr id="31" name="Bild 30" descr="Dansar kontur">
            <a:extLst>
              <a:ext uri="{FF2B5EF4-FFF2-40B4-BE49-F238E27FC236}">
                <a16:creationId xmlns:a16="http://schemas.microsoft.com/office/drawing/2014/main" id="{92D67DD0-7386-D9E9-BC3F-9EB1E65CB543}"/>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1136988" y="6333649"/>
            <a:ext cx="499241" cy="499241"/>
          </a:xfrm>
          <a:prstGeom prst="rect">
            <a:avLst/>
          </a:prstGeom>
        </p:spPr>
      </p:pic>
      <p:pic>
        <p:nvPicPr>
          <p:cNvPr id="33" name="Bild 32" descr="Familj med två barn kontur">
            <a:extLst>
              <a:ext uri="{FF2B5EF4-FFF2-40B4-BE49-F238E27FC236}">
                <a16:creationId xmlns:a16="http://schemas.microsoft.com/office/drawing/2014/main" id="{63C09D1B-846B-DCAB-7EA9-21D88B906706}"/>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0109600" y="6276695"/>
            <a:ext cx="637806" cy="637806"/>
          </a:xfrm>
          <a:prstGeom prst="rect">
            <a:avLst/>
          </a:prstGeom>
        </p:spPr>
      </p:pic>
      <p:pic>
        <p:nvPicPr>
          <p:cNvPr id="35" name="Bild 34" descr="Vandra kontur">
            <a:extLst>
              <a:ext uri="{FF2B5EF4-FFF2-40B4-BE49-F238E27FC236}">
                <a16:creationId xmlns:a16="http://schemas.microsoft.com/office/drawing/2014/main" id="{1DD78F9F-E712-97B0-D5CE-1CEF7306D9CF}"/>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8643127" y="6327227"/>
            <a:ext cx="485876" cy="485876"/>
          </a:xfrm>
          <a:prstGeom prst="rect">
            <a:avLst/>
          </a:prstGeom>
        </p:spPr>
      </p:pic>
      <p:pic>
        <p:nvPicPr>
          <p:cNvPr id="37" name="Bild 36" descr="Jonglör kontur">
            <a:extLst>
              <a:ext uri="{FF2B5EF4-FFF2-40B4-BE49-F238E27FC236}">
                <a16:creationId xmlns:a16="http://schemas.microsoft.com/office/drawing/2014/main" id="{CA0701B1-7467-EF5D-82DB-CC6E3C3B2AC8}"/>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7602996" y="6295844"/>
            <a:ext cx="569390" cy="569390"/>
          </a:xfrm>
          <a:prstGeom prst="rect">
            <a:avLst/>
          </a:prstGeom>
        </p:spPr>
      </p:pic>
      <p:pic>
        <p:nvPicPr>
          <p:cNvPr id="41" name="Bild 40" descr="Meditation kontur">
            <a:extLst>
              <a:ext uri="{FF2B5EF4-FFF2-40B4-BE49-F238E27FC236}">
                <a16:creationId xmlns:a16="http://schemas.microsoft.com/office/drawing/2014/main" id="{B51D0B95-8F64-1903-43E9-852243E2122C}"/>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5729460" y="6347162"/>
            <a:ext cx="485876" cy="485876"/>
          </a:xfrm>
          <a:prstGeom prst="rect">
            <a:avLst/>
          </a:prstGeom>
        </p:spPr>
      </p:pic>
      <p:pic>
        <p:nvPicPr>
          <p:cNvPr id="45" name="Bild 44" descr="Person i rullstol kontur">
            <a:extLst>
              <a:ext uri="{FF2B5EF4-FFF2-40B4-BE49-F238E27FC236}">
                <a16:creationId xmlns:a16="http://schemas.microsoft.com/office/drawing/2014/main" id="{18F2C450-2A4E-651B-D4F1-C22376C4A625}"/>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5222924" y="6359602"/>
            <a:ext cx="485876" cy="485876"/>
          </a:xfrm>
          <a:prstGeom prst="rect">
            <a:avLst/>
          </a:prstGeom>
        </p:spPr>
      </p:pic>
      <p:pic>
        <p:nvPicPr>
          <p:cNvPr id="47" name="Bild 46" descr="Man med käpp kontur">
            <a:extLst>
              <a:ext uri="{FF2B5EF4-FFF2-40B4-BE49-F238E27FC236}">
                <a16:creationId xmlns:a16="http://schemas.microsoft.com/office/drawing/2014/main" id="{62815FBF-7C0D-A52E-3A82-865508555039}"/>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4727083" y="6337869"/>
            <a:ext cx="441090" cy="498971"/>
          </a:xfrm>
          <a:prstGeom prst="rect">
            <a:avLst/>
          </a:prstGeom>
        </p:spPr>
      </p:pic>
      <p:pic>
        <p:nvPicPr>
          <p:cNvPr id="49" name="Bild 48" descr="Gravid kvinna kontur">
            <a:extLst>
              <a:ext uri="{FF2B5EF4-FFF2-40B4-BE49-F238E27FC236}">
                <a16:creationId xmlns:a16="http://schemas.microsoft.com/office/drawing/2014/main" id="{D241E2D8-2FBE-4A76-44C2-93550A371679}"/>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4317030" y="6359602"/>
            <a:ext cx="474212" cy="474212"/>
          </a:xfrm>
          <a:prstGeom prst="rect">
            <a:avLst/>
          </a:prstGeom>
        </p:spPr>
      </p:pic>
      <p:pic>
        <p:nvPicPr>
          <p:cNvPr id="51" name="Bild 50" descr="Mitella kontur">
            <a:extLst>
              <a:ext uri="{FF2B5EF4-FFF2-40B4-BE49-F238E27FC236}">
                <a16:creationId xmlns:a16="http://schemas.microsoft.com/office/drawing/2014/main" id="{F40BB492-A181-1509-802A-F7F70B7BD266}"/>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7233563" y="6385763"/>
            <a:ext cx="441089" cy="427340"/>
          </a:xfrm>
          <a:prstGeom prst="rect">
            <a:avLst/>
          </a:prstGeom>
        </p:spPr>
      </p:pic>
      <p:pic>
        <p:nvPicPr>
          <p:cNvPr id="53" name="Bild 52" descr="Ledarhund kontur">
            <a:extLst>
              <a:ext uri="{FF2B5EF4-FFF2-40B4-BE49-F238E27FC236}">
                <a16:creationId xmlns:a16="http://schemas.microsoft.com/office/drawing/2014/main" id="{EF97041A-836D-1CEE-9816-FCAB35D35545}"/>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3825507" y="6429742"/>
            <a:ext cx="485876" cy="485876"/>
          </a:xfrm>
          <a:prstGeom prst="rect">
            <a:avLst/>
          </a:prstGeom>
        </p:spPr>
      </p:pic>
      <p:pic>
        <p:nvPicPr>
          <p:cNvPr id="57" name="Bild 56" descr="Två män kontur">
            <a:extLst>
              <a:ext uri="{FF2B5EF4-FFF2-40B4-BE49-F238E27FC236}">
                <a16:creationId xmlns:a16="http://schemas.microsoft.com/office/drawing/2014/main" id="{09C9BD70-6B08-4132-B5EC-A7AAE006BF8C}"/>
              </a:ext>
            </a:extLst>
          </p:cNvPr>
          <p:cNvPicPr>
            <a:picLocks noChangeAspect="1"/>
          </p:cNvPicPr>
          <p:nvPr/>
        </p:nvPicPr>
        <p:blipFill>
          <a:blip r:embed="rId40">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8189344" y="6370164"/>
            <a:ext cx="485876" cy="485876"/>
          </a:xfrm>
          <a:prstGeom prst="rect">
            <a:avLst/>
          </a:prstGeom>
        </p:spPr>
      </p:pic>
      <p:pic>
        <p:nvPicPr>
          <p:cNvPr id="59" name="Bild 58" descr="Två kvinnor kontur">
            <a:extLst>
              <a:ext uri="{FF2B5EF4-FFF2-40B4-BE49-F238E27FC236}">
                <a16:creationId xmlns:a16="http://schemas.microsoft.com/office/drawing/2014/main" id="{B29B1C67-7192-259E-6D61-5A65D06A9880}"/>
              </a:ext>
            </a:extLst>
          </p:cNvPr>
          <p:cNvPicPr>
            <a:picLocks noChangeAspect="1"/>
          </p:cNvPicPr>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3297737" y="6352660"/>
            <a:ext cx="485876" cy="485876"/>
          </a:xfrm>
          <a:prstGeom prst="rect">
            <a:avLst/>
          </a:prstGeom>
        </p:spPr>
      </p:pic>
      <p:pic>
        <p:nvPicPr>
          <p:cNvPr id="61" name="Bild 60" descr="Gå kontur">
            <a:extLst>
              <a:ext uri="{FF2B5EF4-FFF2-40B4-BE49-F238E27FC236}">
                <a16:creationId xmlns:a16="http://schemas.microsoft.com/office/drawing/2014/main" id="{C0CEE3F9-D0E6-D1B7-0BAA-4521CB410590}"/>
              </a:ext>
            </a:extLst>
          </p:cNvPr>
          <p:cNvPicPr>
            <a:picLocks noChangeAspect="1"/>
          </p:cNvPicPr>
          <p:nvPr/>
        </p:nvPicPr>
        <p:blipFill>
          <a:blip r:embed="rId44">
            <a:extLst>
              <a:ext uri="{28A0092B-C50C-407E-A947-70E740481C1C}">
                <a14:useLocalDpi xmlns:a14="http://schemas.microsoft.com/office/drawing/2010/main" val="0"/>
              </a:ext>
              <a:ext uri="{96DAC541-7B7A-43D3-8B79-37D633B846F1}">
                <asvg:svgBlip xmlns:asvg="http://schemas.microsoft.com/office/drawing/2016/SVG/main" r:embed="rId45"/>
              </a:ext>
            </a:extLst>
          </a:blip>
          <a:stretch>
            <a:fillRect/>
          </a:stretch>
        </p:blipFill>
        <p:spPr>
          <a:xfrm>
            <a:off x="1174410" y="6370429"/>
            <a:ext cx="485876" cy="485876"/>
          </a:xfrm>
          <a:prstGeom prst="rect">
            <a:avLst/>
          </a:prstGeom>
        </p:spPr>
      </p:pic>
      <p:pic>
        <p:nvPicPr>
          <p:cNvPr id="63" name="Bild 62" descr="Kvinna som rycker på axlarna kontur">
            <a:extLst>
              <a:ext uri="{FF2B5EF4-FFF2-40B4-BE49-F238E27FC236}">
                <a16:creationId xmlns:a16="http://schemas.microsoft.com/office/drawing/2014/main" id="{4C55D0FD-4B40-DE62-BFC9-766E13F8697F}"/>
              </a:ext>
            </a:extLst>
          </p:cNvPr>
          <p:cNvPicPr>
            <a:picLocks noChangeAspect="1"/>
          </p:cNvPicPr>
          <p:nvPr/>
        </p:nvPicPr>
        <p:blipFill>
          <a:blip r:embed="rId46">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410927" y="6361158"/>
            <a:ext cx="451945" cy="451945"/>
          </a:xfrm>
          <a:prstGeom prst="rect">
            <a:avLst/>
          </a:prstGeom>
        </p:spPr>
      </p:pic>
      <p:pic>
        <p:nvPicPr>
          <p:cNvPr id="65" name="Bild 64" descr="Yoga kontur">
            <a:extLst>
              <a:ext uri="{FF2B5EF4-FFF2-40B4-BE49-F238E27FC236}">
                <a16:creationId xmlns:a16="http://schemas.microsoft.com/office/drawing/2014/main" id="{9484A770-E54E-8BDC-C647-495151047730}"/>
              </a:ext>
            </a:extLst>
          </p:cNvPr>
          <p:cNvPicPr>
            <a:picLocks noChangeAspect="1"/>
          </p:cNvPicPr>
          <p:nvPr/>
        </p:nvPicPr>
        <p:blipFill>
          <a:blip r:embed="rId48">
            <a:extLst>
              <a:ext uri="{28A0092B-C50C-407E-A947-70E740481C1C}">
                <a14:useLocalDpi xmlns:a14="http://schemas.microsoft.com/office/drawing/2010/main" val="0"/>
              </a:ext>
              <a:ext uri="{96DAC541-7B7A-43D3-8B79-37D633B846F1}">
                <asvg:svgBlip xmlns:asvg="http://schemas.microsoft.com/office/drawing/2016/SVG/main" r:embed="rId49"/>
              </a:ext>
            </a:extLst>
          </a:blip>
          <a:stretch>
            <a:fillRect/>
          </a:stretch>
        </p:blipFill>
        <p:spPr>
          <a:xfrm>
            <a:off x="50707" y="6393371"/>
            <a:ext cx="419732" cy="419732"/>
          </a:xfrm>
          <a:prstGeom prst="rect">
            <a:avLst/>
          </a:prstGeom>
        </p:spPr>
      </p:pic>
      <p:pic>
        <p:nvPicPr>
          <p:cNvPr id="67" name="Bild 66" descr="Yoga kontur">
            <a:extLst>
              <a:ext uri="{FF2B5EF4-FFF2-40B4-BE49-F238E27FC236}">
                <a16:creationId xmlns:a16="http://schemas.microsoft.com/office/drawing/2014/main" id="{85088144-84BE-BA35-FB00-DA7A2AD110FD}"/>
              </a:ext>
            </a:extLst>
          </p:cNvPr>
          <p:cNvPicPr>
            <a:picLocks noChangeAspect="1"/>
          </p:cNvPicPr>
          <p:nvPr/>
        </p:nvPicPr>
        <p:blipFill>
          <a:blip r:embed="rId50">
            <a:extLst>
              <a:ext uri="{28A0092B-C50C-407E-A947-70E740481C1C}">
                <a14:useLocalDpi xmlns:a14="http://schemas.microsoft.com/office/drawing/2010/main" val="0"/>
              </a:ext>
              <a:ext uri="{96DAC541-7B7A-43D3-8B79-37D633B846F1}">
                <asvg:svgBlip xmlns:asvg="http://schemas.microsoft.com/office/drawing/2016/SVG/main" r:embed="rId51"/>
              </a:ext>
            </a:extLst>
          </a:blip>
          <a:stretch>
            <a:fillRect/>
          </a:stretch>
        </p:blipFill>
        <p:spPr>
          <a:xfrm>
            <a:off x="9076238" y="6337869"/>
            <a:ext cx="485876" cy="485876"/>
          </a:xfrm>
          <a:prstGeom prst="rect">
            <a:avLst/>
          </a:prstGeom>
        </p:spPr>
      </p:pic>
    </p:spTree>
    <p:extLst>
      <p:ext uri="{BB962C8B-B14F-4D97-AF65-F5344CB8AC3E}">
        <p14:creationId xmlns:p14="http://schemas.microsoft.com/office/powerpoint/2010/main" val="3067108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CA98EB27-409E-C695-E8AE-38C03100D7D5}"/>
              </a:ext>
            </a:extLst>
          </p:cNvPr>
          <p:cNvPicPr>
            <a:picLocks noChangeAspect="1"/>
          </p:cNvPicPr>
          <p:nvPr/>
        </p:nvPicPr>
        <p:blipFill>
          <a:blip r:embed="rId3"/>
          <a:stretch>
            <a:fillRect/>
          </a:stretch>
        </p:blipFill>
        <p:spPr>
          <a:xfrm rot="811312">
            <a:off x="9968732" y="3609576"/>
            <a:ext cx="1886937" cy="2887672"/>
          </a:xfrm>
          <a:prstGeom prst="rect">
            <a:avLst/>
          </a:prstGeom>
          <a:ln>
            <a:solidFill>
              <a:schemeClr val="tx1"/>
            </a:solidFill>
          </a:ln>
        </p:spPr>
      </p:pic>
      <p:pic>
        <p:nvPicPr>
          <p:cNvPr id="11" name="Bildobjekt 10">
            <a:extLst>
              <a:ext uri="{FF2B5EF4-FFF2-40B4-BE49-F238E27FC236}">
                <a16:creationId xmlns:a16="http://schemas.microsoft.com/office/drawing/2014/main" id="{5DE9CE36-5114-0739-023C-DC441680CDEF}"/>
              </a:ext>
            </a:extLst>
          </p:cNvPr>
          <p:cNvPicPr>
            <a:picLocks noChangeAspect="1"/>
          </p:cNvPicPr>
          <p:nvPr/>
        </p:nvPicPr>
        <p:blipFill>
          <a:blip r:embed="rId4"/>
          <a:stretch>
            <a:fillRect/>
          </a:stretch>
        </p:blipFill>
        <p:spPr>
          <a:xfrm rot="20877608">
            <a:off x="563271" y="996165"/>
            <a:ext cx="1810407" cy="2756505"/>
          </a:xfrm>
          <a:prstGeom prst="rect">
            <a:avLst/>
          </a:prstGeom>
        </p:spPr>
      </p:pic>
      <p:sp>
        <p:nvSpPr>
          <p:cNvPr id="23" name="Rektangel: rundade hörn 22">
            <a:extLst>
              <a:ext uri="{FF2B5EF4-FFF2-40B4-BE49-F238E27FC236}">
                <a16:creationId xmlns:a16="http://schemas.microsoft.com/office/drawing/2014/main" id="{9B57CA99-6422-9ECB-05F3-54373F13854B}"/>
              </a:ext>
            </a:extLst>
          </p:cNvPr>
          <p:cNvSpPr/>
          <p:nvPr/>
        </p:nvSpPr>
        <p:spPr>
          <a:xfrm>
            <a:off x="1315061" y="148356"/>
            <a:ext cx="8914834" cy="94023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143" b="0" i="0" u="none" strike="noStrike" kern="1200" cap="none" spc="0" normalizeH="0" baseline="0" noProof="0">
                <a:ln>
                  <a:noFill/>
                </a:ln>
                <a:solidFill>
                  <a:prstClr val="white"/>
                </a:solidFill>
                <a:effectLst/>
                <a:uLnTx/>
                <a:uFillTx/>
                <a:latin typeface="Calibri" panose="020F0502020204030204"/>
                <a:ea typeface="+mn-ea"/>
                <a:cs typeface="+mn-cs"/>
              </a:rPr>
              <a:t>Vårdsamverkan Västra Götaland (VVG) – här är </a:t>
            </a:r>
            <a:r>
              <a:rPr kumimoji="0" lang="sv-SE" sz="2143" b="0" i="0" u="none" strike="noStrike" kern="1200" cap="none" spc="0" normalizeH="0" baseline="0" noProof="0" err="1">
                <a:ln>
                  <a:noFill/>
                </a:ln>
                <a:solidFill>
                  <a:prstClr val="white"/>
                </a:solidFill>
                <a:effectLst/>
                <a:uLnTx/>
                <a:uFillTx/>
                <a:latin typeface="Calibri" panose="020F0502020204030204"/>
                <a:ea typeface="+mn-ea"/>
                <a:cs typeface="+mn-cs"/>
              </a:rPr>
              <a:t>någr</a:t>
            </a:r>
            <a:r>
              <a:rPr kumimoji="0" lang="sv-SE" sz="2143" b="0" i="0" u="none" strike="noStrike" kern="1200" cap="none" spc="0" normalizeH="0" baseline="0" noProof="0">
                <a:ln>
                  <a:noFill/>
                </a:ln>
                <a:solidFill>
                  <a:prstClr val="white"/>
                </a:solidFill>
                <a:effectLst/>
                <a:uLnTx/>
                <a:uFillTx/>
                <a:latin typeface="Calibri" panose="020F0502020204030204"/>
                <a:ea typeface="+mn-ea"/>
                <a:cs typeface="+mn-cs"/>
              </a:rPr>
              <a:t>a av de länsgemensamma styrdokumenten:</a:t>
            </a:r>
          </a:p>
        </p:txBody>
      </p:sp>
      <p:pic>
        <p:nvPicPr>
          <p:cNvPr id="1026" name="Bildobjekt 4">
            <a:extLst>
              <a:ext uri="{FF2B5EF4-FFF2-40B4-BE49-F238E27FC236}">
                <a16:creationId xmlns:a16="http://schemas.microsoft.com/office/drawing/2014/main" id="{75830879-700E-B821-D82A-7C4E411D5F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48542" y="1088595"/>
            <a:ext cx="1945826" cy="2770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Bildobjekt 1">
            <a:extLst>
              <a:ext uri="{FF2B5EF4-FFF2-40B4-BE49-F238E27FC236}">
                <a16:creationId xmlns:a16="http://schemas.microsoft.com/office/drawing/2014/main" id="{E8EF82AC-9684-9737-6066-C7F6EEE0A1B5}"/>
              </a:ext>
            </a:extLst>
          </p:cNvPr>
          <p:cNvPicPr>
            <a:picLocks noChangeAspect="1"/>
          </p:cNvPicPr>
          <p:nvPr/>
        </p:nvPicPr>
        <p:blipFill>
          <a:blip r:embed="rId6"/>
          <a:stretch>
            <a:fillRect/>
          </a:stretch>
        </p:blipFill>
        <p:spPr>
          <a:xfrm rot="666787">
            <a:off x="5109785" y="3669953"/>
            <a:ext cx="1774079" cy="2895869"/>
          </a:xfrm>
          <a:prstGeom prst="rect">
            <a:avLst/>
          </a:prstGeom>
          <a:ln>
            <a:solidFill>
              <a:sysClr val="windowText" lastClr="000000"/>
            </a:solid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7" name="Bildobjekt 6">
            <a:extLst>
              <a:ext uri="{FF2B5EF4-FFF2-40B4-BE49-F238E27FC236}">
                <a16:creationId xmlns:a16="http://schemas.microsoft.com/office/drawing/2014/main" id="{107696E3-C5CE-7D7B-F213-724CBB410C49}"/>
              </a:ext>
            </a:extLst>
          </p:cNvPr>
          <p:cNvPicPr>
            <a:picLocks noChangeAspect="1"/>
          </p:cNvPicPr>
          <p:nvPr/>
        </p:nvPicPr>
        <p:blipFill>
          <a:blip r:embed="rId7"/>
          <a:stretch>
            <a:fillRect/>
          </a:stretch>
        </p:blipFill>
        <p:spPr>
          <a:xfrm>
            <a:off x="2673125" y="3967282"/>
            <a:ext cx="1837441" cy="2710543"/>
          </a:xfrm>
          <a:prstGeom prst="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pic>
        <p:nvPicPr>
          <p:cNvPr id="10" name="Bildobjekt 9">
            <a:extLst>
              <a:ext uri="{FF2B5EF4-FFF2-40B4-BE49-F238E27FC236}">
                <a16:creationId xmlns:a16="http://schemas.microsoft.com/office/drawing/2014/main" id="{95C2C8B1-7128-6B40-D995-54A5A80751CC}"/>
              </a:ext>
            </a:extLst>
          </p:cNvPr>
          <p:cNvPicPr>
            <a:picLocks noChangeAspect="1"/>
          </p:cNvPicPr>
          <p:nvPr/>
        </p:nvPicPr>
        <p:blipFill>
          <a:blip r:embed="rId8"/>
          <a:stretch>
            <a:fillRect/>
          </a:stretch>
        </p:blipFill>
        <p:spPr>
          <a:xfrm>
            <a:off x="295690" y="3945518"/>
            <a:ext cx="1778062" cy="2573993"/>
          </a:xfrm>
          <a:prstGeom prst="rect">
            <a:avLst/>
          </a:prstGeom>
          <a:solidFill>
            <a:schemeClr val="tx1"/>
          </a:solidFill>
          <a:effectLst>
            <a:outerShdw blurRad="50800" dist="38100" dir="2700000" algn="tl" rotWithShape="0">
              <a:prstClr val="black">
                <a:alpha val="40000"/>
              </a:prstClr>
            </a:outerShdw>
          </a:effectLst>
        </p:spPr>
      </p:pic>
      <p:pic>
        <p:nvPicPr>
          <p:cNvPr id="13" name="Bildobjekt 12">
            <a:extLst>
              <a:ext uri="{FF2B5EF4-FFF2-40B4-BE49-F238E27FC236}">
                <a16:creationId xmlns:a16="http://schemas.microsoft.com/office/drawing/2014/main" id="{10E1CAD2-76A0-4A64-2C7B-CA9F9605033D}"/>
              </a:ext>
            </a:extLst>
          </p:cNvPr>
          <p:cNvPicPr>
            <a:picLocks noChangeAspect="1"/>
          </p:cNvPicPr>
          <p:nvPr/>
        </p:nvPicPr>
        <p:blipFill>
          <a:blip r:embed="rId9"/>
          <a:stretch>
            <a:fillRect/>
          </a:stretch>
        </p:blipFill>
        <p:spPr>
          <a:xfrm rot="956501">
            <a:off x="9190822" y="996726"/>
            <a:ext cx="1794147" cy="2755387"/>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6" name="Bildobjekt 15">
            <a:extLst>
              <a:ext uri="{FF2B5EF4-FFF2-40B4-BE49-F238E27FC236}">
                <a16:creationId xmlns:a16="http://schemas.microsoft.com/office/drawing/2014/main" id="{63260A3D-9DC0-5107-9C77-5D963773FCE4}"/>
              </a:ext>
            </a:extLst>
          </p:cNvPr>
          <p:cNvPicPr>
            <a:picLocks noChangeAspect="1"/>
          </p:cNvPicPr>
          <p:nvPr/>
        </p:nvPicPr>
        <p:blipFill>
          <a:blip r:embed="rId10"/>
          <a:stretch>
            <a:fillRect/>
          </a:stretch>
        </p:blipFill>
        <p:spPr>
          <a:xfrm>
            <a:off x="7403356" y="4011249"/>
            <a:ext cx="1901376" cy="2582909"/>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21" name="Bildobjekt 20">
            <a:extLst>
              <a:ext uri="{FF2B5EF4-FFF2-40B4-BE49-F238E27FC236}">
                <a16:creationId xmlns:a16="http://schemas.microsoft.com/office/drawing/2014/main" id="{D0951E79-CC31-BE24-02D2-B200C1E67F3D}"/>
              </a:ext>
            </a:extLst>
          </p:cNvPr>
          <p:cNvPicPr>
            <a:picLocks noChangeAspect="1"/>
          </p:cNvPicPr>
          <p:nvPr/>
        </p:nvPicPr>
        <p:blipFill>
          <a:blip r:embed="rId11"/>
          <a:stretch>
            <a:fillRect/>
          </a:stretch>
        </p:blipFill>
        <p:spPr>
          <a:xfrm>
            <a:off x="3238954" y="988941"/>
            <a:ext cx="1899003" cy="2770955"/>
          </a:xfrm>
          <a:prstGeom prst="rect">
            <a:avLst/>
          </a:prstGeom>
          <a:solidFill>
            <a:schemeClr val="tx1"/>
          </a:solidFill>
          <a:ln>
            <a:solidFill>
              <a:schemeClr val="tx1"/>
            </a:solidFill>
          </a:ln>
          <a:effectLst>
            <a:glow rad="228600">
              <a:schemeClr val="accent3">
                <a:satMod val="175000"/>
                <a:alpha val="40000"/>
              </a:schemeClr>
            </a:glow>
          </a:effectLst>
        </p:spPr>
      </p:pic>
    </p:spTree>
    <p:extLst>
      <p:ext uri="{BB962C8B-B14F-4D97-AF65-F5344CB8AC3E}">
        <p14:creationId xmlns:p14="http://schemas.microsoft.com/office/powerpoint/2010/main" val="3446727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659BECEF-3366-66A7-C09D-FC9F250A87A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288163" y="5922446"/>
            <a:ext cx="3554097" cy="701230"/>
          </a:xfrm>
          <a:prstGeom prst="rect">
            <a:avLst/>
          </a:prstGeom>
        </p:spPr>
      </p:pic>
      <p:pic>
        <p:nvPicPr>
          <p:cNvPr id="8" name="Bildobjekt 7">
            <a:extLst>
              <a:ext uri="{FF2B5EF4-FFF2-40B4-BE49-F238E27FC236}">
                <a16:creationId xmlns:a16="http://schemas.microsoft.com/office/drawing/2014/main" id="{F8D07CA0-AEDB-EAD5-594F-79991EBC880F}"/>
              </a:ext>
            </a:extLst>
          </p:cNvPr>
          <p:cNvPicPr>
            <a:picLocks noChangeAspect="1"/>
          </p:cNvPicPr>
          <p:nvPr/>
        </p:nvPicPr>
        <p:blipFill>
          <a:blip r:embed="rId4">
            <a:alphaModFix/>
          </a:blip>
          <a:stretch>
            <a:fillRect/>
          </a:stretch>
        </p:blipFill>
        <p:spPr>
          <a:xfrm>
            <a:off x="260175" y="1959642"/>
            <a:ext cx="7287326" cy="4655437"/>
          </a:xfrm>
          <a:prstGeom prst="rect">
            <a:avLst/>
          </a:prstGeom>
        </p:spPr>
      </p:pic>
      <p:sp>
        <p:nvSpPr>
          <p:cNvPr id="2" name="textruta 1">
            <a:extLst>
              <a:ext uri="{FF2B5EF4-FFF2-40B4-BE49-F238E27FC236}">
                <a16:creationId xmlns:a16="http://schemas.microsoft.com/office/drawing/2014/main" id="{D9F237D3-630C-1DE5-8E5A-7C0DFD9430F6}"/>
              </a:ext>
            </a:extLst>
          </p:cNvPr>
          <p:cNvSpPr txBox="1"/>
          <p:nvPr/>
        </p:nvSpPr>
        <p:spPr>
          <a:xfrm>
            <a:off x="2703148" y="336208"/>
            <a:ext cx="3000375" cy="1161633"/>
          </a:xfrm>
          <a:prstGeom prst="triangle">
            <a:avLst/>
          </a:prstGeom>
          <a:gradFill flip="none" rotWithShape="1">
            <a:gsLst>
              <a:gs pos="53000">
                <a:srgbClr val="005EAA"/>
              </a:gs>
              <a:gs pos="74000">
                <a:srgbClr val="BDD7EE"/>
              </a:gs>
              <a:gs pos="83000">
                <a:srgbClr val="34AE7C"/>
              </a:gs>
              <a:gs pos="100000">
                <a:srgbClr val="34AE7C"/>
              </a:gs>
            </a:gsLst>
            <a:lin ang="54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pPr algn="ctr"/>
            <a:r>
              <a:rPr lang="sv-SE" sz="1600">
                <a:solidFill>
                  <a:schemeClr val="bg1"/>
                </a:solidFill>
              </a:rPr>
              <a:t>Barn och unga</a:t>
            </a:r>
          </a:p>
          <a:p>
            <a:pPr algn="ctr"/>
            <a:endParaRPr lang="sv-SE" sz="1600">
              <a:solidFill>
                <a:schemeClr val="bg1"/>
              </a:solidFill>
            </a:endParaRPr>
          </a:p>
        </p:txBody>
      </p:sp>
      <p:sp>
        <p:nvSpPr>
          <p:cNvPr id="3" name="textruta 2">
            <a:extLst>
              <a:ext uri="{FF2B5EF4-FFF2-40B4-BE49-F238E27FC236}">
                <a16:creationId xmlns:a16="http://schemas.microsoft.com/office/drawing/2014/main" id="{D287E222-FE6E-C066-637A-E781DEFA2D55}"/>
              </a:ext>
            </a:extLst>
          </p:cNvPr>
          <p:cNvSpPr txBox="1"/>
          <p:nvPr/>
        </p:nvSpPr>
        <p:spPr>
          <a:xfrm>
            <a:off x="5735200" y="275069"/>
            <a:ext cx="3075007" cy="1222772"/>
          </a:xfrm>
          <a:prstGeom prst="triangle">
            <a:avLst/>
          </a:prstGeom>
          <a:gradFill flip="none" rotWithShape="1">
            <a:gsLst>
              <a:gs pos="46000">
                <a:srgbClr val="005EAA"/>
              </a:gs>
              <a:gs pos="78000">
                <a:schemeClr val="accent5">
                  <a:lumMod val="40000"/>
                  <a:lumOff val="60000"/>
                </a:schemeClr>
              </a:gs>
              <a:gs pos="45000">
                <a:srgbClr val="005EAA"/>
              </a:gs>
              <a:gs pos="83000">
                <a:srgbClr val="34AE7C"/>
              </a:gs>
              <a:gs pos="100000">
                <a:srgbClr val="34AE7C"/>
              </a:gs>
            </a:gsLst>
            <a:lin ang="54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pPr algn="ctr"/>
            <a:r>
              <a:rPr lang="sv-SE" sz="1600">
                <a:solidFill>
                  <a:schemeClr val="bg1"/>
                </a:solidFill>
              </a:rPr>
              <a:t>Vuxna</a:t>
            </a:r>
            <a:endParaRPr lang="sv-SE">
              <a:solidFill>
                <a:schemeClr val="bg1"/>
              </a:solidFill>
            </a:endParaRPr>
          </a:p>
          <a:p>
            <a:pPr algn="ctr"/>
            <a:endParaRPr lang="sv-SE"/>
          </a:p>
        </p:txBody>
      </p:sp>
      <p:sp>
        <p:nvSpPr>
          <p:cNvPr id="5" name="textruta 4">
            <a:extLst>
              <a:ext uri="{FF2B5EF4-FFF2-40B4-BE49-F238E27FC236}">
                <a16:creationId xmlns:a16="http://schemas.microsoft.com/office/drawing/2014/main" id="{19917749-5D7F-40FD-9B85-CB5837E1D9E5}"/>
              </a:ext>
            </a:extLst>
          </p:cNvPr>
          <p:cNvSpPr txBox="1"/>
          <p:nvPr/>
        </p:nvSpPr>
        <p:spPr>
          <a:xfrm>
            <a:off x="8841885" y="327611"/>
            <a:ext cx="3000375" cy="1161633"/>
          </a:xfrm>
          <a:prstGeom prst="triangle">
            <a:avLst/>
          </a:prstGeom>
          <a:gradFill flip="none" rotWithShape="1">
            <a:gsLst>
              <a:gs pos="53000">
                <a:srgbClr val="005EAA"/>
              </a:gs>
              <a:gs pos="74000">
                <a:srgbClr val="BDD7EE"/>
              </a:gs>
              <a:gs pos="83000">
                <a:srgbClr val="34AE7C"/>
              </a:gs>
              <a:gs pos="100000">
                <a:srgbClr val="34AE7C"/>
              </a:gs>
            </a:gsLst>
            <a:lin ang="54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pPr algn="ctr"/>
            <a:r>
              <a:rPr lang="sv-SE" sz="1600">
                <a:solidFill>
                  <a:schemeClr val="bg1"/>
                </a:solidFill>
              </a:rPr>
              <a:t>Äldre</a:t>
            </a:r>
          </a:p>
          <a:p>
            <a:pPr algn="ctr"/>
            <a:endParaRPr lang="sv-SE" sz="1600">
              <a:solidFill>
                <a:schemeClr val="bg1"/>
              </a:solidFill>
            </a:endParaRPr>
          </a:p>
        </p:txBody>
      </p:sp>
      <p:sp>
        <p:nvSpPr>
          <p:cNvPr id="9" name="Pil: höger 8">
            <a:extLst>
              <a:ext uri="{FF2B5EF4-FFF2-40B4-BE49-F238E27FC236}">
                <a16:creationId xmlns:a16="http://schemas.microsoft.com/office/drawing/2014/main" id="{0A89C95F-C7F5-A351-DF95-00EADDCDE9BB}"/>
              </a:ext>
            </a:extLst>
          </p:cNvPr>
          <p:cNvSpPr/>
          <p:nvPr/>
        </p:nvSpPr>
        <p:spPr>
          <a:xfrm rot="18899567">
            <a:off x="5859644" y="2504885"/>
            <a:ext cx="4724694" cy="1788537"/>
          </a:xfrm>
          <a:prstGeom prst="rightArrow">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lnRef>
          <a:fillRef idx="1">
            <a:schemeClr val="lt1"/>
          </a:fillRef>
          <a:effectRef idx="0">
            <a:schemeClr val="accent6"/>
          </a:effectRef>
          <a:fontRef idx="minor">
            <a:schemeClr val="dk1"/>
          </a:fontRef>
        </p:style>
        <p:txBody>
          <a:bodyPr rtlCol="0" anchor="ctr"/>
          <a:lstStyle/>
          <a:p>
            <a:pPr algn="ctr"/>
            <a:r>
              <a:rPr lang="sv-SE"/>
              <a:t>Utvecklingsprocesserna lyfts i berörda </a:t>
            </a:r>
            <a:r>
              <a:rPr lang="sv-SE" err="1"/>
              <a:t>utvecklingsforum</a:t>
            </a:r>
            <a:endParaRPr lang="sv-SE"/>
          </a:p>
        </p:txBody>
      </p:sp>
    </p:spTree>
    <p:extLst>
      <p:ext uri="{BB962C8B-B14F-4D97-AF65-F5344CB8AC3E}">
        <p14:creationId xmlns:p14="http://schemas.microsoft.com/office/powerpoint/2010/main" val="40431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6788EC-6A09-00D2-CEF4-DCBCE6532AA3}"/>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BF60B504-2141-6677-E66B-439A86D0C2E1}"/>
              </a:ext>
            </a:extLst>
          </p:cNvPr>
          <p:cNvSpPr>
            <a:spLocks noGrp="1"/>
          </p:cNvSpPr>
          <p:nvPr>
            <p:ph type="ctrTitle"/>
          </p:nvPr>
        </p:nvSpPr>
        <p:spPr>
          <a:xfrm>
            <a:off x="1036589" y="829730"/>
            <a:ext cx="9144000" cy="1357169"/>
          </a:xfrm>
        </p:spPr>
        <p:txBody>
          <a:bodyPr>
            <a:normAutofit fontScale="90000"/>
          </a:bodyPr>
          <a:lstStyle/>
          <a:p>
            <a:r>
              <a:rPr lang="sv-SE">
                <a:latin typeface="Britannic Bold" panose="020B0903060703020204" pitchFamily="34" charset="0"/>
              </a:rPr>
              <a:t>Delregionalt politiskt samråd </a:t>
            </a:r>
          </a:p>
        </p:txBody>
      </p:sp>
      <p:sp>
        <p:nvSpPr>
          <p:cNvPr id="3" name="Underrubrik 2">
            <a:extLst>
              <a:ext uri="{FF2B5EF4-FFF2-40B4-BE49-F238E27FC236}">
                <a16:creationId xmlns:a16="http://schemas.microsoft.com/office/drawing/2014/main" id="{072EC3E7-E80E-627B-7537-D4F189E5D847}"/>
              </a:ext>
            </a:extLst>
          </p:cNvPr>
          <p:cNvSpPr>
            <a:spLocks noGrp="1"/>
          </p:cNvSpPr>
          <p:nvPr>
            <p:ph type="subTitle" idx="1"/>
          </p:nvPr>
        </p:nvSpPr>
        <p:spPr>
          <a:xfrm>
            <a:off x="898071" y="2122714"/>
            <a:ext cx="10695213" cy="3742509"/>
          </a:xfrm>
        </p:spPr>
        <p:txBody>
          <a:bodyPr>
            <a:normAutofit/>
          </a:bodyPr>
          <a:lstStyle/>
          <a:p>
            <a:pPr algn="l"/>
            <a:endParaRPr lang="sv-SE">
              <a:latin typeface="Cambria" panose="02040503050406030204" pitchFamily="18" charset="0"/>
              <a:ea typeface="Cambria" panose="02040503050406030204" pitchFamily="18" charset="0"/>
            </a:endParaRPr>
          </a:p>
          <a:p>
            <a:pPr algn="l"/>
            <a:endParaRPr lang="sv-SE">
              <a:latin typeface="Cambria" panose="02040503050406030204" pitchFamily="18" charset="0"/>
              <a:ea typeface="Cambria" panose="02040503050406030204" pitchFamily="18" charset="0"/>
            </a:endParaRPr>
          </a:p>
        </p:txBody>
      </p:sp>
      <p:pic>
        <p:nvPicPr>
          <p:cNvPr id="5" name="Bildobjekt 4">
            <a:extLst>
              <a:ext uri="{FF2B5EF4-FFF2-40B4-BE49-F238E27FC236}">
                <a16:creationId xmlns:a16="http://schemas.microsoft.com/office/drawing/2014/main" id="{66367F38-3C82-A709-BAB9-7A09E960D27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092081" y="273045"/>
            <a:ext cx="2126660" cy="1765911"/>
          </a:xfrm>
          <a:prstGeom prst="rect">
            <a:avLst/>
          </a:prstGeom>
        </p:spPr>
      </p:pic>
      <p:sp>
        <p:nvSpPr>
          <p:cNvPr id="6" name="textruta 5">
            <a:extLst>
              <a:ext uri="{FF2B5EF4-FFF2-40B4-BE49-F238E27FC236}">
                <a16:creationId xmlns:a16="http://schemas.microsoft.com/office/drawing/2014/main" id="{9F1DEB94-1B10-0927-C48A-C5AB1694C367}"/>
              </a:ext>
            </a:extLst>
          </p:cNvPr>
          <p:cNvSpPr txBox="1"/>
          <p:nvPr/>
        </p:nvSpPr>
        <p:spPr>
          <a:xfrm>
            <a:off x="1036589" y="2290229"/>
            <a:ext cx="10418174" cy="2704330"/>
          </a:xfrm>
          <a:prstGeom prst="rect">
            <a:avLst/>
          </a:prstGeom>
          <a:noFill/>
        </p:spPr>
        <p:txBody>
          <a:bodyPr wrap="square">
            <a:spAutoFit/>
          </a:bodyPr>
          <a:lstStyle/>
          <a:p>
            <a:pPr marL="342900" marR="0" lvl="0" indent="-342900" algn="l" defTabSz="914400" rtl="0" eaLnBrk="1" fontAlgn="auto" latinLnBrk="0" hangingPunct="1">
              <a:lnSpc>
                <a:spcPct val="95000"/>
              </a:lnSpc>
              <a:spcBef>
                <a:spcPts val="1000"/>
              </a:spcBef>
              <a:spcAft>
                <a:spcPts val="0"/>
              </a:spcAft>
              <a:buClrTx/>
              <a:buSzTx/>
              <a:buFont typeface="Symbol" panose="05050102010706020507" pitchFamily="18" charset="2"/>
              <a:buChar char=""/>
              <a:tabLst/>
              <a:defRPr/>
            </a:pPr>
            <a:r>
              <a:rPr lang="sv-SE" sz="2000">
                <a:solidFill>
                  <a:prstClr val="black"/>
                </a:solidFill>
                <a:latin typeface="Cambria" panose="02040503050406030204" pitchFamily="18" charset="0"/>
                <a:cs typeface="Times New Roman" panose="02020603050405020304" pitchFamily="18" charset="0"/>
              </a:rPr>
              <a:t>Delregionalt politiskt samråd bildades 2011</a:t>
            </a:r>
          </a:p>
          <a:p>
            <a:pPr marL="342900" marR="0" lvl="0" indent="-342900" algn="l" defTabSz="914400" rtl="0" eaLnBrk="1" fontAlgn="auto" latinLnBrk="0" hangingPunct="1">
              <a:lnSpc>
                <a:spcPct val="95000"/>
              </a:lnSpc>
              <a:spcBef>
                <a:spcPts val="1000"/>
              </a:spcBef>
              <a:spcAft>
                <a:spcPts val="0"/>
              </a:spcAft>
              <a:buClrTx/>
              <a:buSzTx/>
              <a:buFont typeface="Symbol" panose="05050102010706020507" pitchFamily="18" charset="2"/>
              <a:buChar char=""/>
              <a:tabLst/>
              <a:defRPr/>
            </a:pPr>
            <a:r>
              <a:rPr lang="sv-SE" sz="2000">
                <a:solidFill>
                  <a:prstClr val="black"/>
                </a:solidFill>
                <a:latin typeface="Cambria" panose="02040503050406030204" pitchFamily="18" charset="0"/>
                <a:cs typeface="Times New Roman" panose="02020603050405020304" pitchFamily="18" charset="0"/>
              </a:rPr>
              <a:t>Består av samverkansparternas politiska representanter </a:t>
            </a:r>
          </a:p>
          <a:p>
            <a:pPr marR="0" lvl="0" algn="l" defTabSz="914400" rtl="0" eaLnBrk="1" fontAlgn="auto" latinLnBrk="0" hangingPunct="1">
              <a:lnSpc>
                <a:spcPct val="95000"/>
              </a:lnSpc>
              <a:spcBef>
                <a:spcPts val="1000"/>
              </a:spcBef>
              <a:spcAft>
                <a:spcPts val="0"/>
              </a:spcAft>
              <a:buClrTx/>
              <a:buSzTx/>
              <a:tabLst/>
              <a:defRPr/>
            </a:pPr>
            <a:endParaRPr lang="sv-SE" sz="2000">
              <a:solidFill>
                <a:prstClr val="black"/>
              </a:solidFill>
              <a:latin typeface="Cambria" panose="02040503050406030204" pitchFamily="18" charset="0"/>
              <a:cs typeface="Times New Roman" panose="02020603050405020304" pitchFamily="18" charset="0"/>
            </a:endParaRPr>
          </a:p>
          <a:p>
            <a:pPr marR="0" lvl="0" algn="l" defTabSz="914400" rtl="0" eaLnBrk="1" fontAlgn="auto" latinLnBrk="0" hangingPunct="1">
              <a:lnSpc>
                <a:spcPct val="95000"/>
              </a:lnSpc>
              <a:spcBef>
                <a:spcPts val="1000"/>
              </a:spcBef>
              <a:spcAft>
                <a:spcPts val="0"/>
              </a:spcAft>
              <a:buClrTx/>
              <a:buSzTx/>
              <a:tabLst/>
              <a:defRPr/>
            </a:pPr>
            <a:r>
              <a:rPr lang="sv-SE" sz="2000">
                <a:solidFill>
                  <a:prstClr val="black"/>
                </a:solidFill>
                <a:latin typeface="Cambria" panose="02040503050406030204" pitchFamily="18" charset="0"/>
                <a:cs typeface="Times New Roman" panose="02020603050405020304" pitchFamily="18" charset="0"/>
              </a:rPr>
              <a:t>Rådets uppdrag är att</a:t>
            </a:r>
          </a:p>
          <a:p>
            <a:pPr marL="342900" marR="0" lvl="0" indent="-342900" algn="l" defTabSz="914400" rtl="0" eaLnBrk="1" fontAlgn="auto" latinLnBrk="0" hangingPunct="1">
              <a:lnSpc>
                <a:spcPct val="115000"/>
              </a:lnSpc>
              <a:spcBef>
                <a:spcPts val="0"/>
              </a:spcBef>
              <a:spcAft>
                <a:spcPts val="0"/>
              </a:spcAft>
              <a:buClrTx/>
              <a:buSzTx/>
              <a:buFont typeface="Symbol" panose="05050102010706020507" pitchFamily="18" charset="2"/>
              <a:buChar char=""/>
              <a:tabLst/>
              <a:defRPr/>
            </a:pPr>
            <a:r>
              <a:rPr lang="sv-SE">
                <a:solidFill>
                  <a:prstClr val="black"/>
                </a:solidFill>
                <a:latin typeface="Cambria" panose="02040503050406030204" pitchFamily="18" charset="0"/>
                <a:ea typeface="Times New Roman" panose="02020603050405020304" pitchFamily="18" charset="0"/>
                <a:cs typeface="Times New Roman" panose="02020603050405020304" pitchFamily="18" charset="0"/>
              </a:rPr>
              <a:t>t</a:t>
            </a:r>
            <a:r>
              <a:rPr kumimoji="0" lang="sv-SE" sz="1800" b="0" i="0" u="none" strike="noStrike" kern="1200" cap="none" spc="0" normalizeH="0" baseline="0" noProof="0">
                <a:ln>
                  <a:noFill/>
                </a:ln>
                <a:solidFill>
                  <a:prstClr val="black"/>
                </a:solidFill>
                <a:effectLst/>
                <a:uLnTx/>
                <a:uFillTx/>
                <a:latin typeface="Cambria" panose="02040503050406030204" pitchFamily="18" charset="0"/>
                <a:ea typeface="Times New Roman" panose="02020603050405020304" pitchFamily="18" charset="0"/>
                <a:cs typeface="Times New Roman" panose="02020603050405020304" pitchFamily="18" charset="0"/>
              </a:rPr>
              <a:t>a fram vision och strategisk inriktning för Vårdsamverkan Fyrbodal</a:t>
            </a:r>
          </a:p>
          <a:p>
            <a:pPr marL="342900" marR="0" lvl="0" indent="-342900" algn="l" defTabSz="914400" rtl="0" eaLnBrk="1" fontAlgn="auto" latinLnBrk="0" hangingPunct="1">
              <a:lnSpc>
                <a:spcPct val="115000"/>
              </a:lnSpc>
              <a:spcBef>
                <a:spcPts val="0"/>
              </a:spcBef>
              <a:spcAft>
                <a:spcPts val="0"/>
              </a:spcAft>
              <a:buClrTx/>
              <a:buSzTx/>
              <a:buFont typeface="Symbol" panose="05050102010706020507" pitchFamily="18" charset="2"/>
              <a:buChar char=""/>
              <a:tabLst/>
              <a:defRPr/>
            </a:pPr>
            <a:r>
              <a:rPr kumimoji="0" lang="sv-SE" sz="1800" b="0" i="0" u="none" strike="noStrike" kern="1200" cap="none" spc="0" normalizeH="0" baseline="0" noProof="0">
                <a:ln>
                  <a:noFill/>
                </a:ln>
                <a:solidFill>
                  <a:prstClr val="black"/>
                </a:solidFill>
                <a:effectLst/>
                <a:uLnTx/>
                <a:uFillTx/>
                <a:latin typeface="Cambria" panose="02040503050406030204" pitchFamily="18" charset="0"/>
                <a:ea typeface="Times New Roman" panose="02020603050405020304" pitchFamily="18" charset="0"/>
                <a:cs typeface="Times New Roman" panose="02020603050405020304" pitchFamily="18" charset="0"/>
              </a:rPr>
              <a:t>Delregionalt politiskt samråd kan ge uppdrag till Styrgruppen</a:t>
            </a:r>
          </a:p>
          <a:p>
            <a:pPr marR="0" lvl="0" algn="l" defTabSz="914400" rtl="0" eaLnBrk="1" fontAlgn="auto" latinLnBrk="0" hangingPunct="1">
              <a:lnSpc>
                <a:spcPct val="95000"/>
              </a:lnSpc>
              <a:spcBef>
                <a:spcPts val="1000"/>
              </a:spcBef>
              <a:spcAft>
                <a:spcPts val="0"/>
              </a:spcAft>
              <a:buClrTx/>
              <a:buSzTx/>
              <a:tabLst/>
              <a:defRPr/>
            </a:pPr>
            <a:endParaRPr kumimoji="0" lang="sv-SE" sz="20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endParaRPr>
          </a:p>
        </p:txBody>
      </p:sp>
      <p:pic>
        <p:nvPicPr>
          <p:cNvPr id="4" name="Bildobjekt 3">
            <a:extLst>
              <a:ext uri="{FF2B5EF4-FFF2-40B4-BE49-F238E27FC236}">
                <a16:creationId xmlns:a16="http://schemas.microsoft.com/office/drawing/2014/main" id="{5B8F1E6B-15A6-4BBE-78C5-340E204F4E46}"/>
              </a:ext>
            </a:extLst>
          </p:cNvPr>
          <p:cNvPicPr>
            <a:picLocks noChangeAspect="1"/>
          </p:cNvPicPr>
          <p:nvPr/>
        </p:nvPicPr>
        <p:blipFill>
          <a:blip r:embed="rId4"/>
          <a:stretch>
            <a:fillRect/>
          </a:stretch>
        </p:blipFill>
        <p:spPr>
          <a:xfrm>
            <a:off x="4065422" y="5169767"/>
            <a:ext cx="4360509" cy="1597572"/>
          </a:xfrm>
          <a:prstGeom prst="rect">
            <a:avLst/>
          </a:prstGeom>
        </p:spPr>
      </p:pic>
    </p:spTree>
    <p:extLst>
      <p:ext uri="{BB962C8B-B14F-4D97-AF65-F5344CB8AC3E}">
        <p14:creationId xmlns:p14="http://schemas.microsoft.com/office/powerpoint/2010/main" val="2265330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E4FC044-1156-B9F0-DEB5-F5AE6679AEBB}"/>
              </a:ext>
            </a:extLst>
          </p:cNvPr>
          <p:cNvSpPr>
            <a:spLocks noGrp="1"/>
          </p:cNvSpPr>
          <p:nvPr>
            <p:ph type="ctrTitle"/>
          </p:nvPr>
        </p:nvSpPr>
        <p:spPr>
          <a:xfrm>
            <a:off x="1079863" y="563463"/>
            <a:ext cx="9144000" cy="1357169"/>
          </a:xfrm>
        </p:spPr>
        <p:txBody>
          <a:bodyPr/>
          <a:lstStyle/>
          <a:p>
            <a:r>
              <a:rPr lang="sv-SE">
                <a:latin typeface="Britannic Bold" panose="020B0903060703020204" pitchFamily="34" charset="0"/>
              </a:rPr>
              <a:t>Styrgruppens uppdrag</a:t>
            </a:r>
          </a:p>
        </p:txBody>
      </p:sp>
      <p:sp>
        <p:nvSpPr>
          <p:cNvPr id="3" name="Underrubrik 2">
            <a:extLst>
              <a:ext uri="{FF2B5EF4-FFF2-40B4-BE49-F238E27FC236}">
                <a16:creationId xmlns:a16="http://schemas.microsoft.com/office/drawing/2014/main" id="{4AEEF7F7-E125-FACE-D143-3768338974EC}"/>
              </a:ext>
            </a:extLst>
          </p:cNvPr>
          <p:cNvSpPr>
            <a:spLocks noGrp="1"/>
          </p:cNvSpPr>
          <p:nvPr>
            <p:ph type="subTitle" idx="1"/>
          </p:nvPr>
        </p:nvSpPr>
        <p:spPr>
          <a:xfrm>
            <a:off x="898071" y="2122714"/>
            <a:ext cx="10695213" cy="3742509"/>
          </a:xfrm>
        </p:spPr>
        <p:txBody>
          <a:bodyPr>
            <a:normAutofit/>
          </a:bodyPr>
          <a:lstStyle/>
          <a:p>
            <a:pPr algn="l"/>
            <a:endParaRPr lang="sv-SE">
              <a:latin typeface="Cambria" panose="02040503050406030204" pitchFamily="18" charset="0"/>
              <a:ea typeface="Cambria" panose="02040503050406030204" pitchFamily="18" charset="0"/>
            </a:endParaRPr>
          </a:p>
          <a:p>
            <a:pPr algn="l"/>
            <a:endParaRPr lang="sv-SE">
              <a:latin typeface="Cambria" panose="02040503050406030204" pitchFamily="18" charset="0"/>
              <a:ea typeface="Cambria" panose="02040503050406030204" pitchFamily="18" charset="0"/>
            </a:endParaRPr>
          </a:p>
        </p:txBody>
      </p:sp>
      <p:pic>
        <p:nvPicPr>
          <p:cNvPr id="5" name="Bildobjekt 4">
            <a:extLst>
              <a:ext uri="{FF2B5EF4-FFF2-40B4-BE49-F238E27FC236}">
                <a16:creationId xmlns:a16="http://schemas.microsoft.com/office/drawing/2014/main" id="{930809C2-CAB4-7FD3-0DDF-1E1923C8A18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719900" y="253473"/>
            <a:ext cx="2126660" cy="1765911"/>
          </a:xfrm>
          <a:prstGeom prst="rect">
            <a:avLst/>
          </a:prstGeom>
        </p:spPr>
      </p:pic>
      <p:sp>
        <p:nvSpPr>
          <p:cNvPr id="6" name="textruta 5">
            <a:extLst>
              <a:ext uri="{FF2B5EF4-FFF2-40B4-BE49-F238E27FC236}">
                <a16:creationId xmlns:a16="http://schemas.microsoft.com/office/drawing/2014/main" id="{2045DD28-6866-9ED5-1C12-5E1C3A7088CA}"/>
              </a:ext>
            </a:extLst>
          </p:cNvPr>
          <p:cNvSpPr txBox="1"/>
          <p:nvPr/>
        </p:nvSpPr>
        <p:spPr>
          <a:xfrm>
            <a:off x="1036590" y="2159557"/>
            <a:ext cx="10418174" cy="3236784"/>
          </a:xfrm>
          <a:prstGeom prst="rect">
            <a:avLst/>
          </a:prstGeom>
          <a:noFill/>
        </p:spPr>
        <p:txBody>
          <a:bodyPr wrap="square">
            <a:spAutoFit/>
          </a:bodyPr>
          <a:lstStyle/>
          <a:p>
            <a:pPr marL="342900" marR="0" lvl="0" indent="-342900" algn="l" defTabSz="914400" rtl="0" eaLnBrk="1" fontAlgn="auto" latinLnBrk="0" hangingPunct="1">
              <a:lnSpc>
                <a:spcPct val="95000"/>
              </a:lnSpc>
              <a:spcBef>
                <a:spcPts val="1000"/>
              </a:spcBef>
              <a:spcAft>
                <a:spcPts val="0"/>
              </a:spcAft>
              <a:buClrTx/>
              <a:buSzTx/>
              <a:buFont typeface="Symbol" panose="05050102010706020507" pitchFamily="18" charset="2"/>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rPr>
              <a:t>Ta fram mål för </a:t>
            </a:r>
            <a:r>
              <a:rPr kumimoji="0" lang="sv-SE" sz="2000" b="0" i="0" u="none" strike="noStrike" kern="1200" cap="none" spc="0" normalizeH="0" baseline="0" noProof="0" err="1">
                <a:ln>
                  <a:noFill/>
                </a:ln>
                <a:solidFill>
                  <a:prstClr val="black"/>
                </a:solidFill>
                <a:effectLst/>
                <a:uLnTx/>
                <a:uFillTx/>
                <a:latin typeface="Cambria" panose="02040503050406030204" pitchFamily="18" charset="0"/>
                <a:ea typeface="+mn-ea"/>
                <a:cs typeface="Times New Roman" panose="02020603050405020304" pitchFamily="18" charset="0"/>
              </a:rPr>
              <a:t>utvecklingsforumen</a:t>
            </a: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rPr>
              <a:t> samt efterfråga resultat</a:t>
            </a:r>
          </a:p>
          <a:p>
            <a:pPr marL="342900" marR="0" lvl="0" indent="-342900" algn="l" defTabSz="914400" rtl="0" eaLnBrk="1" fontAlgn="auto" latinLnBrk="0" hangingPunct="1">
              <a:lnSpc>
                <a:spcPct val="95000"/>
              </a:lnSpc>
              <a:spcBef>
                <a:spcPts val="1000"/>
              </a:spcBef>
              <a:spcAft>
                <a:spcPts val="0"/>
              </a:spcAft>
              <a:buClrTx/>
              <a:buSzTx/>
              <a:buFont typeface="Symbol" panose="05050102010706020507" pitchFamily="18" charset="2"/>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rPr>
              <a:t>Anta och följa upp </a:t>
            </a:r>
            <a:r>
              <a:rPr kumimoji="0" lang="sv-SE" sz="2000" b="0" i="0" u="none" strike="noStrike" kern="1200" cap="none" spc="0" normalizeH="0" baseline="0" noProof="0" err="1">
                <a:ln>
                  <a:noFill/>
                </a:ln>
                <a:solidFill>
                  <a:prstClr val="black"/>
                </a:solidFill>
                <a:effectLst/>
                <a:uLnTx/>
                <a:uFillTx/>
                <a:latin typeface="Cambria" panose="02040503050406030204" pitchFamily="18" charset="0"/>
                <a:ea typeface="+mn-ea"/>
                <a:cs typeface="Times New Roman" panose="02020603050405020304" pitchFamily="18" charset="0"/>
              </a:rPr>
              <a:t>utvecklingsforumens</a:t>
            </a: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rPr>
              <a:t> förslag på aktiviteter inom identifierade förbättringsområden (dessa blir en del av aktivitetslistan i ”Samverkansplanen för Vårdsamverkan Fyrbodal 2024-2025”)</a:t>
            </a:r>
          </a:p>
          <a:p>
            <a:pPr marL="342900" marR="0" lvl="0" indent="-342900" algn="l" defTabSz="914400" rtl="0" eaLnBrk="1" fontAlgn="auto" latinLnBrk="0" hangingPunct="1">
              <a:lnSpc>
                <a:spcPct val="95000"/>
              </a:lnSpc>
              <a:spcBef>
                <a:spcPts val="1000"/>
              </a:spcBef>
              <a:spcAft>
                <a:spcPts val="0"/>
              </a:spcAft>
              <a:buClrTx/>
              <a:buSzTx/>
              <a:buFont typeface="Symbol" panose="05050102010706020507" pitchFamily="18" charset="2"/>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rPr>
              <a:t>Remissinstans för Västra Götalandsregionen, Kommunalförbundet Fyrbodal, </a:t>
            </a:r>
            <a:r>
              <a:rPr kumimoji="0" lang="sv-SE" sz="2000" b="0" i="0" u="none" strike="noStrike" kern="1200" cap="none" spc="0" normalizeH="0" baseline="0" noProof="0" err="1">
                <a:ln>
                  <a:noFill/>
                </a:ln>
                <a:solidFill>
                  <a:prstClr val="black"/>
                </a:solidFill>
                <a:effectLst/>
                <a:uLnTx/>
                <a:uFillTx/>
                <a:latin typeface="Cambria" panose="02040503050406030204" pitchFamily="18" charset="0"/>
                <a:ea typeface="+mn-ea"/>
                <a:cs typeface="Times New Roman" panose="02020603050405020304" pitchFamily="18" charset="0"/>
              </a:rPr>
              <a:t>Västkom</a:t>
            </a: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rPr>
              <a:t> och Vårdsamverkan Västra Götaland (VVG) </a:t>
            </a:r>
          </a:p>
          <a:p>
            <a:pPr marL="342900" marR="0" lvl="0" indent="-342900" algn="l" defTabSz="914400" rtl="0" eaLnBrk="1" fontAlgn="auto" latinLnBrk="0" hangingPunct="1">
              <a:lnSpc>
                <a:spcPct val="95000"/>
              </a:lnSpc>
              <a:spcBef>
                <a:spcPts val="1000"/>
              </a:spcBef>
              <a:spcAft>
                <a:spcPts val="0"/>
              </a:spcAft>
              <a:buClrTx/>
              <a:buSzTx/>
              <a:buFont typeface="Symbol" panose="05050102010706020507" pitchFamily="18" charset="2"/>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rPr>
              <a:t>Ansvar för budget och uppföljning</a:t>
            </a:r>
          </a:p>
          <a:p>
            <a:pPr marL="342900" marR="0" lvl="0" indent="-342900" algn="l" defTabSz="914400" rtl="0" eaLnBrk="1" fontAlgn="auto" latinLnBrk="0" hangingPunct="1">
              <a:lnSpc>
                <a:spcPct val="95000"/>
              </a:lnSpc>
              <a:spcBef>
                <a:spcPts val="1000"/>
              </a:spcBef>
              <a:spcAft>
                <a:spcPts val="0"/>
              </a:spcAft>
              <a:buClrTx/>
              <a:buSzTx/>
              <a:buFont typeface="Symbol" panose="05050102010706020507" pitchFamily="18" charset="2"/>
              <a:buChar char=""/>
              <a:tabLst/>
              <a:defRPr/>
            </a:pPr>
            <a:r>
              <a:rPr kumimoji="0" lang="sv-SE" sz="2000" b="0" i="0" u="none" strike="noStrike" kern="1200" cap="none" spc="0" normalizeH="0" baseline="0" noProof="0">
                <a:ln>
                  <a:noFill/>
                </a:ln>
                <a:solidFill>
                  <a:prstClr val="black"/>
                </a:solidFill>
                <a:effectLst/>
                <a:uLnTx/>
                <a:uFillTx/>
                <a:latin typeface="Cambria" panose="02040503050406030204" pitchFamily="18" charset="0"/>
                <a:ea typeface="+mn-ea"/>
                <a:cs typeface="Times New Roman" panose="02020603050405020304" pitchFamily="18" charset="0"/>
              </a:rPr>
              <a:t>Strategiskt besluta om fördelning av statsbidrag och handha ansökningsprocess av sökbara medel</a:t>
            </a:r>
          </a:p>
        </p:txBody>
      </p:sp>
      <p:pic>
        <p:nvPicPr>
          <p:cNvPr id="4" name="Bildobjekt 3">
            <a:extLst>
              <a:ext uri="{FF2B5EF4-FFF2-40B4-BE49-F238E27FC236}">
                <a16:creationId xmlns:a16="http://schemas.microsoft.com/office/drawing/2014/main" id="{9FA83EE7-6DE1-E39E-0C61-9E9DAABBB927}"/>
              </a:ext>
            </a:extLst>
          </p:cNvPr>
          <p:cNvPicPr>
            <a:picLocks noChangeAspect="1"/>
          </p:cNvPicPr>
          <p:nvPr/>
        </p:nvPicPr>
        <p:blipFill>
          <a:blip r:embed="rId4"/>
          <a:stretch>
            <a:fillRect/>
          </a:stretch>
        </p:blipFill>
        <p:spPr>
          <a:xfrm>
            <a:off x="4065422" y="5169767"/>
            <a:ext cx="4360509" cy="1597572"/>
          </a:xfrm>
          <a:prstGeom prst="rect">
            <a:avLst/>
          </a:prstGeom>
        </p:spPr>
      </p:pic>
    </p:spTree>
    <p:extLst>
      <p:ext uri="{BB962C8B-B14F-4D97-AF65-F5344CB8AC3E}">
        <p14:creationId xmlns:p14="http://schemas.microsoft.com/office/powerpoint/2010/main" val="170492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606B9A23-AFA4-CA71-865B-A9AD7B20A773}"/>
              </a:ext>
            </a:extLst>
          </p:cNvPr>
          <p:cNvSpPr/>
          <p:nvPr/>
        </p:nvSpPr>
        <p:spPr>
          <a:xfrm>
            <a:off x="0" y="5993176"/>
            <a:ext cx="12192000" cy="887401"/>
          </a:xfrm>
          <a:prstGeom prst="rect">
            <a:avLst/>
          </a:prstGeom>
          <a:solidFill>
            <a:srgbClr val="2B65A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Bild 4" descr="Dans med hel fyllning">
            <a:extLst>
              <a:ext uri="{FF2B5EF4-FFF2-40B4-BE49-F238E27FC236}">
                <a16:creationId xmlns:a16="http://schemas.microsoft.com/office/drawing/2014/main" id="{6BEAE7D7-F154-8890-0691-46518104D31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34905" y="6352660"/>
            <a:ext cx="527917" cy="527917"/>
          </a:xfrm>
          <a:prstGeom prst="rect">
            <a:avLst/>
          </a:prstGeom>
        </p:spPr>
      </p:pic>
      <p:pic>
        <p:nvPicPr>
          <p:cNvPr id="6" name="Bild 5" descr="Kvinna med käpp med hel fyllning">
            <a:extLst>
              <a:ext uri="{FF2B5EF4-FFF2-40B4-BE49-F238E27FC236}">
                <a16:creationId xmlns:a16="http://schemas.microsoft.com/office/drawing/2014/main" id="{4B5AE4B2-54DD-8E86-0F98-12F1C13C19A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699723" y="6337869"/>
            <a:ext cx="485876" cy="485876"/>
          </a:xfrm>
          <a:prstGeom prst="rect">
            <a:avLst/>
          </a:prstGeom>
        </p:spPr>
      </p:pic>
      <p:pic>
        <p:nvPicPr>
          <p:cNvPr id="7" name="Bild 6" descr="Man med barnvagn med hel fyllning">
            <a:extLst>
              <a:ext uri="{FF2B5EF4-FFF2-40B4-BE49-F238E27FC236}">
                <a16:creationId xmlns:a16="http://schemas.microsoft.com/office/drawing/2014/main" id="{F9C73284-1E8C-EF14-FC88-A97DD447C02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559320" y="6327227"/>
            <a:ext cx="499241" cy="499241"/>
          </a:xfrm>
          <a:prstGeom prst="rect">
            <a:avLst/>
          </a:prstGeom>
        </p:spPr>
      </p:pic>
      <p:pic>
        <p:nvPicPr>
          <p:cNvPr id="8" name="Bild 7" descr="Kvinna med baby med hel fyllning">
            <a:extLst>
              <a:ext uri="{FF2B5EF4-FFF2-40B4-BE49-F238E27FC236}">
                <a16:creationId xmlns:a16="http://schemas.microsoft.com/office/drawing/2014/main" id="{DF82B63B-D258-4D92-DB79-8CFD74FF47E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46891" y="6372011"/>
            <a:ext cx="436178" cy="436178"/>
          </a:xfrm>
          <a:prstGeom prst="rect">
            <a:avLst/>
          </a:prstGeom>
        </p:spPr>
      </p:pic>
      <p:pic>
        <p:nvPicPr>
          <p:cNvPr id="9" name="Bild 8" descr="Barn med ballong med hel fyllning">
            <a:extLst>
              <a:ext uri="{FF2B5EF4-FFF2-40B4-BE49-F238E27FC236}">
                <a16:creationId xmlns:a16="http://schemas.microsoft.com/office/drawing/2014/main" id="{91583CAA-A91C-AA10-D6E3-51444B4302D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05383" y="6370429"/>
            <a:ext cx="436178" cy="436178"/>
          </a:xfrm>
          <a:prstGeom prst="rect">
            <a:avLst/>
          </a:prstGeom>
        </p:spPr>
      </p:pic>
      <p:pic>
        <p:nvPicPr>
          <p:cNvPr id="10" name="Bild 9" descr="Tennis med hel fyllning">
            <a:extLst>
              <a:ext uri="{FF2B5EF4-FFF2-40B4-BE49-F238E27FC236}">
                <a16:creationId xmlns:a16="http://schemas.microsoft.com/office/drawing/2014/main" id="{EF78F557-127E-4AF0-18DC-70631D2FA48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648634" y="6390288"/>
            <a:ext cx="404649" cy="404649"/>
          </a:xfrm>
          <a:prstGeom prst="rect">
            <a:avLst/>
          </a:prstGeom>
        </p:spPr>
      </p:pic>
      <p:pic>
        <p:nvPicPr>
          <p:cNvPr id="11" name="Bild 10" descr="Familj med pojke med hel fyllning">
            <a:extLst>
              <a:ext uri="{FF2B5EF4-FFF2-40B4-BE49-F238E27FC236}">
                <a16:creationId xmlns:a16="http://schemas.microsoft.com/office/drawing/2014/main" id="{0F6F4E5B-0DEB-F983-9A3D-ACE02C14BBB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1691638" y="6421820"/>
            <a:ext cx="404648" cy="404648"/>
          </a:xfrm>
          <a:prstGeom prst="rect">
            <a:avLst/>
          </a:prstGeom>
        </p:spPr>
      </p:pic>
      <p:pic>
        <p:nvPicPr>
          <p:cNvPr id="15" name="Bildobjekt 14" descr="En bild som visar text, Teckensnitt, Grafik, logotyp&#10;&#10;Automatiskt genererad beskrivning">
            <a:extLst>
              <a:ext uri="{FF2B5EF4-FFF2-40B4-BE49-F238E27FC236}">
                <a16:creationId xmlns:a16="http://schemas.microsoft.com/office/drawing/2014/main" id="{311EAF71-9FC9-04F8-BD9D-2D2E4C90580A}"/>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5097" y="192190"/>
            <a:ext cx="6386556" cy="1260079"/>
          </a:xfrm>
          <a:prstGeom prst="rect">
            <a:avLst/>
          </a:prstGeom>
        </p:spPr>
      </p:pic>
      <p:grpSp>
        <p:nvGrpSpPr>
          <p:cNvPr id="18" name="Bild 16" descr="Universell åtkomst kontur">
            <a:extLst>
              <a:ext uri="{FF2B5EF4-FFF2-40B4-BE49-F238E27FC236}">
                <a16:creationId xmlns:a16="http://schemas.microsoft.com/office/drawing/2014/main" id="{D3E79DAB-26D1-F2D5-727D-2CE366759123}"/>
              </a:ext>
            </a:extLst>
          </p:cNvPr>
          <p:cNvGrpSpPr/>
          <p:nvPr/>
        </p:nvGrpSpPr>
        <p:grpSpPr>
          <a:xfrm>
            <a:off x="2477118" y="6405432"/>
            <a:ext cx="715156" cy="388883"/>
            <a:chOff x="3664932" y="6359204"/>
            <a:chExt cx="630953" cy="384751"/>
          </a:xfrm>
          <a:solidFill>
            <a:schemeClr val="bg1"/>
          </a:solidFill>
        </p:grpSpPr>
        <p:sp>
          <p:nvSpPr>
            <p:cNvPr id="19" name="Frihandsfigur: Form 18">
              <a:extLst>
                <a:ext uri="{FF2B5EF4-FFF2-40B4-BE49-F238E27FC236}">
                  <a16:creationId xmlns:a16="http://schemas.microsoft.com/office/drawing/2014/main" id="{FAAC7373-733E-1D37-445A-6125E5C5D07A}"/>
                </a:ext>
              </a:extLst>
            </p:cNvPr>
            <p:cNvSpPr/>
            <p:nvPr/>
          </p:nvSpPr>
          <p:spPr>
            <a:xfrm>
              <a:off x="3683978" y="6489510"/>
              <a:ext cx="120895" cy="253903"/>
            </a:xfrm>
            <a:custGeom>
              <a:avLst/>
              <a:gdLst>
                <a:gd name="connsiteX0" fmla="*/ 94739 w 120895"/>
                <a:gd name="connsiteY0" fmla="*/ 6858 h 253903"/>
                <a:gd name="connsiteX1" fmla="*/ 87881 w 120895"/>
                <a:gd name="connsiteY1" fmla="*/ 0 h 253903"/>
                <a:gd name="connsiteX2" fmla="*/ 81023 w 120895"/>
                <a:gd name="connsiteY2" fmla="*/ 6858 h 253903"/>
                <a:gd name="connsiteX3" fmla="*/ 81023 w 120895"/>
                <a:gd name="connsiteY3" fmla="*/ 57698 h 253903"/>
                <a:gd name="connsiteX4" fmla="*/ 102880 w 120895"/>
                <a:gd name="connsiteY4" fmla="*/ 137314 h 253903"/>
                <a:gd name="connsiteX5" fmla="*/ 18023 w 120895"/>
                <a:gd name="connsiteY5" fmla="*/ 137314 h 253903"/>
                <a:gd name="connsiteX6" fmla="*/ 39867 w 120895"/>
                <a:gd name="connsiteY6" fmla="*/ 58665 h 253903"/>
                <a:gd name="connsiteX7" fmla="*/ 39867 w 120895"/>
                <a:gd name="connsiteY7" fmla="*/ 6892 h 253903"/>
                <a:gd name="connsiteX8" fmla="*/ 33008 w 120895"/>
                <a:gd name="connsiteY8" fmla="*/ 34 h 253903"/>
                <a:gd name="connsiteX9" fmla="*/ 26150 w 120895"/>
                <a:gd name="connsiteY9" fmla="*/ 6892 h 253903"/>
                <a:gd name="connsiteX10" fmla="*/ 26150 w 120895"/>
                <a:gd name="connsiteY10" fmla="*/ 56793 h 253903"/>
                <a:gd name="connsiteX11" fmla="*/ 0 w 120895"/>
                <a:gd name="connsiteY11" fmla="*/ 151031 h 253903"/>
                <a:gd name="connsiteX12" fmla="*/ 26171 w 120895"/>
                <a:gd name="connsiteY12" fmla="*/ 151031 h 253903"/>
                <a:gd name="connsiteX13" fmla="*/ 26171 w 120895"/>
                <a:gd name="connsiteY13" fmla="*/ 253903 h 253903"/>
                <a:gd name="connsiteX14" fmla="*/ 94753 w 120895"/>
                <a:gd name="connsiteY14" fmla="*/ 253903 h 253903"/>
                <a:gd name="connsiteX15" fmla="*/ 94753 w 120895"/>
                <a:gd name="connsiteY15" fmla="*/ 151031 h 253903"/>
                <a:gd name="connsiteX16" fmla="*/ 120896 w 120895"/>
                <a:gd name="connsiteY16" fmla="*/ 151031 h 253903"/>
                <a:gd name="connsiteX17" fmla="*/ 94732 w 120895"/>
                <a:gd name="connsiteY17" fmla="*/ 56799 h 253903"/>
                <a:gd name="connsiteX18" fmla="*/ 39887 w 120895"/>
                <a:gd name="connsiteY18" fmla="*/ 151031 h 253903"/>
                <a:gd name="connsiteX19" fmla="*/ 53604 w 120895"/>
                <a:gd name="connsiteY19" fmla="*/ 151031 h 253903"/>
                <a:gd name="connsiteX20" fmla="*/ 53604 w 120895"/>
                <a:gd name="connsiteY20" fmla="*/ 240187 h 253903"/>
                <a:gd name="connsiteX21" fmla="*/ 39887 w 120895"/>
                <a:gd name="connsiteY21" fmla="*/ 240187 h 253903"/>
                <a:gd name="connsiteX22" fmla="*/ 81036 w 120895"/>
                <a:gd name="connsiteY22" fmla="*/ 240221 h 253903"/>
                <a:gd name="connsiteX23" fmla="*/ 67320 w 120895"/>
                <a:gd name="connsiteY23" fmla="*/ 240221 h 253903"/>
                <a:gd name="connsiteX24" fmla="*/ 67320 w 120895"/>
                <a:gd name="connsiteY24" fmla="*/ 151031 h 253903"/>
                <a:gd name="connsiteX25" fmla="*/ 81036 w 120895"/>
                <a:gd name="connsiteY25" fmla="*/ 151031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0895" h="253903">
                  <a:moveTo>
                    <a:pt x="94739" y="6858"/>
                  </a:moveTo>
                  <a:cubicBezTo>
                    <a:pt x="94739" y="3070"/>
                    <a:pt x="91668" y="0"/>
                    <a:pt x="87881" y="0"/>
                  </a:cubicBezTo>
                  <a:cubicBezTo>
                    <a:pt x="84093" y="0"/>
                    <a:pt x="81023" y="3070"/>
                    <a:pt x="81023" y="6858"/>
                  </a:cubicBezTo>
                  <a:lnTo>
                    <a:pt x="81023" y="57698"/>
                  </a:lnTo>
                  <a:lnTo>
                    <a:pt x="102880" y="137314"/>
                  </a:lnTo>
                  <a:lnTo>
                    <a:pt x="18023" y="137314"/>
                  </a:lnTo>
                  <a:lnTo>
                    <a:pt x="39867" y="58665"/>
                  </a:lnTo>
                  <a:lnTo>
                    <a:pt x="39867" y="6892"/>
                  </a:lnTo>
                  <a:cubicBezTo>
                    <a:pt x="39867" y="3105"/>
                    <a:pt x="36796" y="34"/>
                    <a:pt x="33008" y="34"/>
                  </a:cubicBezTo>
                  <a:cubicBezTo>
                    <a:pt x="29221" y="34"/>
                    <a:pt x="26150" y="3105"/>
                    <a:pt x="26150" y="6892"/>
                  </a:cubicBezTo>
                  <a:lnTo>
                    <a:pt x="26150" y="56793"/>
                  </a:lnTo>
                  <a:lnTo>
                    <a:pt x="0" y="151031"/>
                  </a:lnTo>
                  <a:lnTo>
                    <a:pt x="26171" y="151031"/>
                  </a:lnTo>
                  <a:lnTo>
                    <a:pt x="26171" y="253903"/>
                  </a:lnTo>
                  <a:lnTo>
                    <a:pt x="94753" y="253903"/>
                  </a:lnTo>
                  <a:lnTo>
                    <a:pt x="94753" y="151031"/>
                  </a:lnTo>
                  <a:lnTo>
                    <a:pt x="120896" y="151031"/>
                  </a:lnTo>
                  <a:lnTo>
                    <a:pt x="94732" y="56799"/>
                  </a:lnTo>
                  <a:close/>
                  <a:moveTo>
                    <a:pt x="39887" y="151031"/>
                  </a:moveTo>
                  <a:lnTo>
                    <a:pt x="53604" y="151031"/>
                  </a:lnTo>
                  <a:lnTo>
                    <a:pt x="53604" y="240187"/>
                  </a:lnTo>
                  <a:lnTo>
                    <a:pt x="39887" y="240187"/>
                  </a:lnTo>
                  <a:close/>
                  <a:moveTo>
                    <a:pt x="81036" y="240221"/>
                  </a:moveTo>
                  <a:lnTo>
                    <a:pt x="67320" y="240221"/>
                  </a:lnTo>
                  <a:lnTo>
                    <a:pt x="67320" y="151031"/>
                  </a:lnTo>
                  <a:lnTo>
                    <a:pt x="81036" y="151031"/>
                  </a:ln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rihandsfigur: Form 19">
              <a:extLst>
                <a:ext uri="{FF2B5EF4-FFF2-40B4-BE49-F238E27FC236}">
                  <a16:creationId xmlns:a16="http://schemas.microsoft.com/office/drawing/2014/main" id="{8B9C6E7E-DC67-6D77-6409-CFF714C42FC0}"/>
                </a:ext>
              </a:extLst>
            </p:cNvPr>
            <p:cNvSpPr/>
            <p:nvPr/>
          </p:nvSpPr>
          <p:spPr>
            <a:xfrm>
              <a:off x="3888461" y="6489510"/>
              <a:ext cx="68581" cy="253903"/>
            </a:xfrm>
            <a:custGeom>
              <a:avLst/>
              <a:gdLst>
                <a:gd name="connsiteX0" fmla="*/ 61724 w 68581"/>
                <a:gd name="connsiteY0" fmla="*/ 0 h 253903"/>
                <a:gd name="connsiteX1" fmla="*/ 54865 w 68581"/>
                <a:gd name="connsiteY1" fmla="*/ 6858 h 253903"/>
                <a:gd name="connsiteX2" fmla="*/ 54865 w 68581"/>
                <a:gd name="connsiteY2" fmla="*/ 240187 h 253903"/>
                <a:gd name="connsiteX3" fmla="*/ 41149 w 68581"/>
                <a:gd name="connsiteY3" fmla="*/ 240187 h 253903"/>
                <a:gd name="connsiteX4" fmla="*/ 41149 w 68581"/>
                <a:gd name="connsiteY4" fmla="*/ 102873 h 253903"/>
                <a:gd name="connsiteX5" fmla="*/ 27433 w 68581"/>
                <a:gd name="connsiteY5" fmla="*/ 102873 h 253903"/>
                <a:gd name="connsiteX6" fmla="*/ 27433 w 68581"/>
                <a:gd name="connsiteY6" fmla="*/ 240187 h 253903"/>
                <a:gd name="connsiteX7" fmla="*/ 13716 w 68581"/>
                <a:gd name="connsiteY7" fmla="*/ 240187 h 253903"/>
                <a:gd name="connsiteX8" fmla="*/ 13716 w 68581"/>
                <a:gd name="connsiteY8" fmla="*/ 6858 h 253903"/>
                <a:gd name="connsiteX9" fmla="*/ 6858 w 68581"/>
                <a:gd name="connsiteY9" fmla="*/ 0 h 253903"/>
                <a:gd name="connsiteX10" fmla="*/ 0 w 68581"/>
                <a:gd name="connsiteY10" fmla="*/ 6858 h 253903"/>
                <a:gd name="connsiteX11" fmla="*/ 0 w 68581"/>
                <a:gd name="connsiteY11" fmla="*/ 253903 h 253903"/>
                <a:gd name="connsiteX12" fmla="*/ 68582 w 68581"/>
                <a:gd name="connsiteY12" fmla="*/ 253903 h 253903"/>
                <a:gd name="connsiteX13" fmla="*/ 68582 w 68581"/>
                <a:gd name="connsiteY13" fmla="*/ 6858 h 253903"/>
                <a:gd name="connsiteX14" fmla="*/ 61724 w 68581"/>
                <a:gd name="connsiteY14" fmla="*/ 0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581" h="253903">
                  <a:moveTo>
                    <a:pt x="61724" y="0"/>
                  </a:moveTo>
                  <a:cubicBezTo>
                    <a:pt x="57936" y="0"/>
                    <a:pt x="54865" y="3070"/>
                    <a:pt x="54865" y="6858"/>
                  </a:cubicBezTo>
                  <a:lnTo>
                    <a:pt x="54865" y="240187"/>
                  </a:lnTo>
                  <a:lnTo>
                    <a:pt x="41149" y="240187"/>
                  </a:lnTo>
                  <a:lnTo>
                    <a:pt x="41149" y="102873"/>
                  </a:lnTo>
                  <a:lnTo>
                    <a:pt x="27433" y="102873"/>
                  </a:lnTo>
                  <a:lnTo>
                    <a:pt x="27433" y="240187"/>
                  </a:lnTo>
                  <a:lnTo>
                    <a:pt x="13716" y="240187"/>
                  </a:lnTo>
                  <a:lnTo>
                    <a:pt x="13716" y="6858"/>
                  </a:lnTo>
                  <a:cubicBezTo>
                    <a:pt x="13716" y="3070"/>
                    <a:pt x="10646" y="0"/>
                    <a:pt x="6858" y="0"/>
                  </a:cubicBezTo>
                  <a:cubicBezTo>
                    <a:pt x="3070" y="0"/>
                    <a:pt x="0" y="3070"/>
                    <a:pt x="0" y="6858"/>
                  </a:cubicBezTo>
                  <a:lnTo>
                    <a:pt x="0" y="253903"/>
                  </a:lnTo>
                  <a:lnTo>
                    <a:pt x="68582" y="253903"/>
                  </a:lnTo>
                  <a:lnTo>
                    <a:pt x="68582" y="6858"/>
                  </a:lnTo>
                  <a:cubicBezTo>
                    <a:pt x="68582" y="3070"/>
                    <a:pt x="65511" y="0"/>
                    <a:pt x="61724" y="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Frihandsfigur: Form 20">
              <a:extLst>
                <a:ext uri="{FF2B5EF4-FFF2-40B4-BE49-F238E27FC236}">
                  <a16:creationId xmlns:a16="http://schemas.microsoft.com/office/drawing/2014/main" id="{D343FAB8-68F5-5E72-2DCC-388DBDE1EA6C}"/>
                </a:ext>
              </a:extLst>
            </p:cNvPr>
            <p:cNvSpPr/>
            <p:nvPr/>
          </p:nvSpPr>
          <p:spPr>
            <a:xfrm>
              <a:off x="3888447"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Frihandsfigur: Form 21">
              <a:extLst>
                <a:ext uri="{FF2B5EF4-FFF2-40B4-BE49-F238E27FC236}">
                  <a16:creationId xmlns:a16="http://schemas.microsoft.com/office/drawing/2014/main" id="{1AE89B49-B759-BB66-4FDA-5C5C78A8AE3B}"/>
                </a:ext>
              </a:extLst>
            </p:cNvPr>
            <p:cNvSpPr/>
            <p:nvPr/>
          </p:nvSpPr>
          <p:spPr>
            <a:xfrm>
              <a:off x="3710135"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ihandsfigur: Form 22">
              <a:extLst>
                <a:ext uri="{FF2B5EF4-FFF2-40B4-BE49-F238E27FC236}">
                  <a16:creationId xmlns:a16="http://schemas.microsoft.com/office/drawing/2014/main" id="{D24E1EA6-29DC-A660-03BB-E498E71036C7}"/>
                </a:ext>
              </a:extLst>
            </p:cNvPr>
            <p:cNvSpPr/>
            <p:nvPr/>
          </p:nvSpPr>
          <p:spPr>
            <a:xfrm>
              <a:off x="3664932" y="6441502"/>
              <a:ext cx="157988" cy="153309"/>
            </a:xfrm>
            <a:custGeom>
              <a:avLst/>
              <a:gdLst>
                <a:gd name="connsiteX0" fmla="*/ 140319 w 157988"/>
                <a:gd name="connsiteY0" fmla="*/ 29195 h 153309"/>
                <a:gd name="connsiteX1" fmla="*/ 140216 w 157988"/>
                <a:gd name="connsiteY1" fmla="*/ 28722 h 153309"/>
                <a:gd name="connsiteX2" fmla="*/ 133111 w 157988"/>
                <a:gd name="connsiteY2" fmla="*/ 17749 h 153309"/>
                <a:gd name="connsiteX3" fmla="*/ 104005 w 157988"/>
                <a:gd name="connsiteY3" fmla="*/ 3511 h 153309"/>
                <a:gd name="connsiteX4" fmla="*/ 79316 w 157988"/>
                <a:gd name="connsiteY4" fmla="*/ 0 h 153309"/>
                <a:gd name="connsiteX5" fmla="*/ 54016 w 157988"/>
                <a:gd name="connsiteY5" fmla="*/ 3498 h 153309"/>
                <a:gd name="connsiteX6" fmla="*/ 25212 w 157988"/>
                <a:gd name="connsiteY6" fmla="*/ 17488 h 153309"/>
                <a:gd name="connsiteX7" fmla="*/ 17784 w 157988"/>
                <a:gd name="connsiteY7" fmla="*/ 28722 h 153309"/>
                <a:gd name="connsiteX8" fmla="*/ 17784 w 157988"/>
                <a:gd name="connsiteY8" fmla="*/ 28969 h 153309"/>
                <a:gd name="connsiteX9" fmla="*/ 17695 w 157988"/>
                <a:gd name="connsiteY9" fmla="*/ 29195 h 153309"/>
                <a:gd name="connsiteX10" fmla="*/ 371 w 157988"/>
                <a:gd name="connsiteY10" fmla="*/ 127398 h 153309"/>
                <a:gd name="connsiteX11" fmla="*/ 12497 w 157988"/>
                <a:gd name="connsiteY11" fmla="*/ 152402 h 153309"/>
                <a:gd name="connsiteX12" fmla="*/ 21649 w 157988"/>
                <a:gd name="connsiteY12" fmla="*/ 149191 h 153309"/>
                <a:gd name="connsiteX13" fmla="*/ 18703 w 157988"/>
                <a:gd name="connsiteY13" fmla="*/ 140174 h 153309"/>
                <a:gd name="connsiteX14" fmla="*/ 13903 w 157988"/>
                <a:gd name="connsiteY14" fmla="*/ 129757 h 153309"/>
                <a:gd name="connsiteX15" fmla="*/ 31130 w 157988"/>
                <a:gd name="connsiteY15" fmla="*/ 32028 h 153309"/>
                <a:gd name="connsiteX16" fmla="*/ 33147 w 157988"/>
                <a:gd name="connsiteY16" fmla="*/ 28715 h 153309"/>
                <a:gd name="connsiteX17" fmla="*/ 57479 w 157988"/>
                <a:gd name="connsiteY17" fmla="*/ 16809 h 153309"/>
                <a:gd name="connsiteX18" fmla="*/ 79350 w 157988"/>
                <a:gd name="connsiteY18" fmla="*/ 13744 h 153309"/>
                <a:gd name="connsiteX19" fmla="*/ 100453 w 157988"/>
                <a:gd name="connsiteY19" fmla="*/ 16782 h 153309"/>
                <a:gd name="connsiteX20" fmla="*/ 124895 w 157988"/>
                <a:gd name="connsiteY20" fmla="*/ 28715 h 153309"/>
                <a:gd name="connsiteX21" fmla="*/ 126905 w 157988"/>
                <a:gd name="connsiteY21" fmla="*/ 32014 h 153309"/>
                <a:gd name="connsiteX22" fmla="*/ 144126 w 157988"/>
                <a:gd name="connsiteY22" fmla="*/ 129709 h 153309"/>
                <a:gd name="connsiteX23" fmla="*/ 139325 w 157988"/>
                <a:gd name="connsiteY23" fmla="*/ 140174 h 153309"/>
                <a:gd name="connsiteX24" fmla="*/ 135816 w 157988"/>
                <a:gd name="connsiteY24" fmla="*/ 149216 h 153309"/>
                <a:gd name="connsiteX25" fmla="*/ 144857 w 157988"/>
                <a:gd name="connsiteY25" fmla="*/ 152725 h 153309"/>
                <a:gd name="connsiteX26" fmla="*/ 145497 w 157988"/>
                <a:gd name="connsiteY26" fmla="*/ 152402 h 153309"/>
                <a:gd name="connsiteX27" fmla="*/ 157616 w 157988"/>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8"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7"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1" y="141907"/>
                    <a:pt x="18703" y="140174"/>
                  </a:cubicBezTo>
                  <a:cubicBezTo>
                    <a:pt x="15058" y="138069"/>
                    <a:pt x="13135" y="133896"/>
                    <a:pt x="13903" y="129757"/>
                  </a:cubicBezTo>
                  <a:lnTo>
                    <a:pt x="31130" y="32028"/>
                  </a:lnTo>
                  <a:cubicBezTo>
                    <a:pt x="31505" y="30768"/>
                    <a:pt x="32200" y="29627"/>
                    <a:pt x="33147" y="28715"/>
                  </a:cubicBezTo>
                  <a:cubicBezTo>
                    <a:pt x="40431" y="23243"/>
                    <a:pt x="48688"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Frihandsfigur: Form 23">
              <a:extLst>
                <a:ext uri="{FF2B5EF4-FFF2-40B4-BE49-F238E27FC236}">
                  <a16:creationId xmlns:a16="http://schemas.microsoft.com/office/drawing/2014/main" id="{BDB2EF3F-6280-FD18-480B-D950C0687F41}"/>
                </a:ext>
              </a:extLst>
            </p:cNvPr>
            <p:cNvSpPr/>
            <p:nvPr/>
          </p:nvSpPr>
          <p:spPr>
            <a:xfrm>
              <a:off x="3843244" y="6441502"/>
              <a:ext cx="157989" cy="153309"/>
            </a:xfrm>
            <a:custGeom>
              <a:avLst/>
              <a:gdLst>
                <a:gd name="connsiteX0" fmla="*/ 140319 w 157989"/>
                <a:gd name="connsiteY0" fmla="*/ 29195 h 153309"/>
                <a:gd name="connsiteX1" fmla="*/ 140216 w 157989"/>
                <a:gd name="connsiteY1" fmla="*/ 28722 h 153309"/>
                <a:gd name="connsiteX2" fmla="*/ 133111 w 157989"/>
                <a:gd name="connsiteY2" fmla="*/ 17749 h 153309"/>
                <a:gd name="connsiteX3" fmla="*/ 104005 w 157989"/>
                <a:gd name="connsiteY3" fmla="*/ 3511 h 153309"/>
                <a:gd name="connsiteX4" fmla="*/ 79316 w 157989"/>
                <a:gd name="connsiteY4" fmla="*/ 0 h 153309"/>
                <a:gd name="connsiteX5" fmla="*/ 54016 w 157989"/>
                <a:gd name="connsiteY5" fmla="*/ 3498 h 153309"/>
                <a:gd name="connsiteX6" fmla="*/ 25212 w 157989"/>
                <a:gd name="connsiteY6" fmla="*/ 17488 h 153309"/>
                <a:gd name="connsiteX7" fmla="*/ 17784 w 157989"/>
                <a:gd name="connsiteY7" fmla="*/ 28722 h 153309"/>
                <a:gd name="connsiteX8" fmla="*/ 17784 w 157989"/>
                <a:gd name="connsiteY8" fmla="*/ 28969 h 153309"/>
                <a:gd name="connsiteX9" fmla="*/ 17695 w 157989"/>
                <a:gd name="connsiteY9" fmla="*/ 29195 h 153309"/>
                <a:gd name="connsiteX10" fmla="*/ 371 w 157989"/>
                <a:gd name="connsiteY10" fmla="*/ 127398 h 153309"/>
                <a:gd name="connsiteX11" fmla="*/ 12497 w 157989"/>
                <a:gd name="connsiteY11" fmla="*/ 152402 h 153309"/>
                <a:gd name="connsiteX12" fmla="*/ 21649 w 157989"/>
                <a:gd name="connsiteY12" fmla="*/ 149191 h 153309"/>
                <a:gd name="connsiteX13" fmla="*/ 18703 w 157989"/>
                <a:gd name="connsiteY13" fmla="*/ 140174 h 153309"/>
                <a:gd name="connsiteX14" fmla="*/ 13903 w 157989"/>
                <a:gd name="connsiteY14" fmla="*/ 129757 h 153309"/>
                <a:gd name="connsiteX15" fmla="*/ 31130 w 157989"/>
                <a:gd name="connsiteY15" fmla="*/ 32028 h 153309"/>
                <a:gd name="connsiteX16" fmla="*/ 33147 w 157989"/>
                <a:gd name="connsiteY16" fmla="*/ 28715 h 153309"/>
                <a:gd name="connsiteX17" fmla="*/ 57479 w 157989"/>
                <a:gd name="connsiteY17" fmla="*/ 16809 h 153309"/>
                <a:gd name="connsiteX18" fmla="*/ 79350 w 157989"/>
                <a:gd name="connsiteY18" fmla="*/ 13744 h 153309"/>
                <a:gd name="connsiteX19" fmla="*/ 100453 w 157989"/>
                <a:gd name="connsiteY19" fmla="*/ 16782 h 153309"/>
                <a:gd name="connsiteX20" fmla="*/ 124895 w 157989"/>
                <a:gd name="connsiteY20" fmla="*/ 28715 h 153309"/>
                <a:gd name="connsiteX21" fmla="*/ 126905 w 157989"/>
                <a:gd name="connsiteY21" fmla="*/ 32014 h 153309"/>
                <a:gd name="connsiteX22" fmla="*/ 144126 w 157989"/>
                <a:gd name="connsiteY22" fmla="*/ 129709 h 153309"/>
                <a:gd name="connsiteX23" fmla="*/ 139325 w 157989"/>
                <a:gd name="connsiteY23" fmla="*/ 140174 h 153309"/>
                <a:gd name="connsiteX24" fmla="*/ 135816 w 157989"/>
                <a:gd name="connsiteY24" fmla="*/ 149216 h 153309"/>
                <a:gd name="connsiteX25" fmla="*/ 144857 w 157989"/>
                <a:gd name="connsiteY25" fmla="*/ 152725 h 153309"/>
                <a:gd name="connsiteX26" fmla="*/ 145497 w 157989"/>
                <a:gd name="connsiteY26" fmla="*/ 152402 h 153309"/>
                <a:gd name="connsiteX27" fmla="*/ 157616 w 157989"/>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9"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8"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0" y="141907"/>
                    <a:pt x="18703" y="140174"/>
                  </a:cubicBezTo>
                  <a:cubicBezTo>
                    <a:pt x="15058" y="138069"/>
                    <a:pt x="13135" y="133896"/>
                    <a:pt x="13903" y="129757"/>
                  </a:cubicBezTo>
                  <a:lnTo>
                    <a:pt x="31130" y="32028"/>
                  </a:lnTo>
                  <a:cubicBezTo>
                    <a:pt x="31505" y="30768"/>
                    <a:pt x="32200" y="29627"/>
                    <a:pt x="33147" y="28715"/>
                  </a:cubicBezTo>
                  <a:cubicBezTo>
                    <a:pt x="40431" y="23243"/>
                    <a:pt x="48689"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ihandsfigur: Form 24">
              <a:extLst>
                <a:ext uri="{FF2B5EF4-FFF2-40B4-BE49-F238E27FC236}">
                  <a16:creationId xmlns:a16="http://schemas.microsoft.com/office/drawing/2014/main" id="{ADB37856-31CA-D6A0-E574-8196FB513780}"/>
                </a:ext>
              </a:extLst>
            </p:cNvPr>
            <p:cNvSpPr/>
            <p:nvPr/>
          </p:nvSpPr>
          <p:spPr>
            <a:xfrm>
              <a:off x="4022374" y="6591991"/>
              <a:ext cx="211067" cy="151964"/>
            </a:xfrm>
            <a:custGeom>
              <a:avLst/>
              <a:gdLst>
                <a:gd name="connsiteX0" fmla="*/ 110787 w 211067"/>
                <a:gd name="connsiteY0" fmla="*/ 137705 h 151964"/>
                <a:gd name="connsiteX1" fmla="*/ 13917 w 211067"/>
                <a:gd name="connsiteY1" fmla="*/ 41174 h 151964"/>
                <a:gd name="connsiteX2" fmla="*/ 16302 w 211067"/>
                <a:gd name="connsiteY2" fmla="*/ 19662 h 151964"/>
                <a:gd name="connsiteX3" fmla="*/ 10740 w 211067"/>
                <a:gd name="connsiteY3" fmla="*/ 8552 h 151964"/>
                <a:gd name="connsiteX4" fmla="*/ 8065 w 211067"/>
                <a:gd name="connsiteY4" fmla="*/ 0 h 151964"/>
                <a:gd name="connsiteX5" fmla="*/ 69210 w 211067"/>
                <a:gd name="connsiteY5" fmla="*/ 143905 h 151964"/>
                <a:gd name="connsiteX6" fmla="*/ 211067 w 211067"/>
                <a:gd name="connsiteY6" fmla="*/ 87510 h 151964"/>
                <a:gd name="connsiteX7" fmla="*/ 202419 w 211067"/>
                <a:gd name="connsiteY7" fmla="*/ 72217 h 151964"/>
                <a:gd name="connsiteX8" fmla="*/ 110787 w 211067"/>
                <a:gd name="connsiteY8" fmla="*/ 137705 h 15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067" h="151964">
                  <a:moveTo>
                    <a:pt x="110787" y="137705"/>
                  </a:moveTo>
                  <a:cubicBezTo>
                    <a:pt x="57381" y="137799"/>
                    <a:pt x="14011" y="94580"/>
                    <a:pt x="13917" y="41174"/>
                  </a:cubicBezTo>
                  <a:cubicBezTo>
                    <a:pt x="13905" y="33937"/>
                    <a:pt x="14704" y="26721"/>
                    <a:pt x="16302" y="19662"/>
                  </a:cubicBezTo>
                  <a:cubicBezTo>
                    <a:pt x="13809" y="16314"/>
                    <a:pt x="11927" y="12554"/>
                    <a:pt x="10740" y="8552"/>
                  </a:cubicBezTo>
                  <a:lnTo>
                    <a:pt x="8065" y="0"/>
                  </a:lnTo>
                  <a:cubicBezTo>
                    <a:pt x="-14789" y="56623"/>
                    <a:pt x="12587" y="121052"/>
                    <a:pt x="69210" y="143905"/>
                  </a:cubicBezTo>
                  <a:cubicBezTo>
                    <a:pt x="123968" y="166006"/>
                    <a:pt x="186429" y="141175"/>
                    <a:pt x="211067" y="87510"/>
                  </a:cubicBezTo>
                  <a:lnTo>
                    <a:pt x="202419" y="72217"/>
                  </a:lnTo>
                  <a:cubicBezTo>
                    <a:pt x="189144" y="111486"/>
                    <a:pt x="152239" y="137861"/>
                    <a:pt x="110787" y="137705"/>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ihandsfigur: Form 25">
              <a:extLst>
                <a:ext uri="{FF2B5EF4-FFF2-40B4-BE49-F238E27FC236}">
                  <a16:creationId xmlns:a16="http://schemas.microsoft.com/office/drawing/2014/main" id="{19EB8E16-B916-6BCC-690F-3FAEFE6B0DB0}"/>
                </a:ext>
              </a:extLst>
            </p:cNvPr>
            <p:cNvSpPr/>
            <p:nvPr/>
          </p:nvSpPr>
          <p:spPr>
            <a:xfrm>
              <a:off x="4024959" y="6462979"/>
              <a:ext cx="270925" cy="233868"/>
            </a:xfrm>
            <a:custGeom>
              <a:avLst/>
              <a:gdLst>
                <a:gd name="connsiteX0" fmla="*/ 267874 w 270925"/>
                <a:gd name="connsiteY0" fmla="*/ 199157 h 233868"/>
                <a:gd name="connsiteX1" fmla="*/ 218961 w 270925"/>
                <a:gd name="connsiteY1" fmla="*/ 113553 h 233868"/>
                <a:gd name="connsiteX2" fmla="*/ 198784 w 270925"/>
                <a:gd name="connsiteY2" fmla="*/ 101997 h 233868"/>
                <a:gd name="connsiteX3" fmla="*/ 139358 w 270925"/>
                <a:gd name="connsiteY3" fmla="*/ 101997 h 233868"/>
                <a:gd name="connsiteX4" fmla="*/ 131814 w 270925"/>
                <a:gd name="connsiteY4" fmla="*/ 32668 h 233868"/>
                <a:gd name="connsiteX5" fmla="*/ 115560 w 270925"/>
                <a:gd name="connsiteY5" fmla="*/ 7094 h 233868"/>
                <a:gd name="connsiteX6" fmla="*/ 85837 w 270925"/>
                <a:gd name="connsiteY6" fmla="*/ 682 h 233868"/>
                <a:gd name="connsiteX7" fmla="*/ 72690 w 270925"/>
                <a:gd name="connsiteY7" fmla="*/ 5585 h 233868"/>
                <a:gd name="connsiteX8" fmla="*/ 11501 w 270925"/>
                <a:gd name="connsiteY8" fmla="*/ 41858 h 233868"/>
                <a:gd name="connsiteX9" fmla="*/ 988 w 270925"/>
                <a:gd name="connsiteY9" fmla="*/ 68605 h 233868"/>
                <a:gd name="connsiteX10" fmla="*/ 21322 w 270925"/>
                <a:gd name="connsiteY10" fmla="*/ 133703 h 233868"/>
                <a:gd name="connsiteX11" fmla="*/ 43371 w 270925"/>
                <a:gd name="connsiteY11" fmla="*/ 150032 h 233868"/>
                <a:gd name="connsiteX12" fmla="*/ 49187 w 270925"/>
                <a:gd name="connsiteY12" fmla="*/ 149141 h 233868"/>
                <a:gd name="connsiteX13" fmla="*/ 54036 w 270925"/>
                <a:gd name="connsiteY13" fmla="*/ 142824 h 233868"/>
                <a:gd name="connsiteX14" fmla="*/ 53967 w 270925"/>
                <a:gd name="connsiteY14" fmla="*/ 141453 h 233868"/>
                <a:gd name="connsiteX15" fmla="*/ 47518 w 270925"/>
                <a:gd name="connsiteY15" fmla="*/ 135570 h 233868"/>
                <a:gd name="connsiteX16" fmla="*/ 46423 w 270925"/>
                <a:gd name="connsiteY16" fmla="*/ 135719 h 233868"/>
                <a:gd name="connsiteX17" fmla="*/ 43344 w 270925"/>
                <a:gd name="connsiteY17" fmla="*/ 136323 h 233868"/>
                <a:gd name="connsiteX18" fmla="*/ 34428 w 270925"/>
                <a:gd name="connsiteY18" fmla="*/ 129725 h 233868"/>
                <a:gd name="connsiteX19" fmla="*/ 14094 w 270925"/>
                <a:gd name="connsiteY19" fmla="*/ 64655 h 233868"/>
                <a:gd name="connsiteX20" fmla="*/ 18346 w 270925"/>
                <a:gd name="connsiteY20" fmla="*/ 53743 h 233868"/>
                <a:gd name="connsiteX21" fmla="*/ 79809 w 270925"/>
                <a:gd name="connsiteY21" fmla="*/ 17306 h 233868"/>
                <a:gd name="connsiteX22" fmla="*/ 107667 w 270925"/>
                <a:gd name="connsiteY22" fmla="*/ 18328 h 233868"/>
                <a:gd name="connsiteX23" fmla="*/ 118228 w 270925"/>
                <a:gd name="connsiteY23" fmla="*/ 34636 h 233868"/>
                <a:gd name="connsiteX24" fmla="*/ 127048 w 270925"/>
                <a:gd name="connsiteY24" fmla="*/ 115721 h 233868"/>
                <a:gd name="connsiteX25" fmla="*/ 198784 w 270925"/>
                <a:gd name="connsiteY25" fmla="*/ 115721 h 233868"/>
                <a:gd name="connsiteX26" fmla="*/ 207089 w 270925"/>
                <a:gd name="connsiteY26" fmla="*/ 120419 h 233868"/>
                <a:gd name="connsiteX27" fmla="*/ 255981 w 270925"/>
                <a:gd name="connsiteY27" fmla="*/ 206002 h 233868"/>
                <a:gd name="connsiteX28" fmla="*/ 252744 w 270925"/>
                <a:gd name="connsiteY28" fmla="*/ 218847 h 233868"/>
                <a:gd name="connsiteX29" fmla="*/ 247669 w 270925"/>
                <a:gd name="connsiteY29" fmla="*/ 220157 h 233868"/>
                <a:gd name="connsiteX30" fmla="*/ 239378 w 270925"/>
                <a:gd name="connsiteY30" fmla="*/ 215493 h 233868"/>
                <a:gd name="connsiteX31" fmla="*/ 193428 w 270925"/>
                <a:gd name="connsiteY31" fmla="*/ 134190 h 233868"/>
                <a:gd name="connsiteX32" fmla="*/ 105095 w 270925"/>
                <a:gd name="connsiteY32" fmla="*/ 134190 h 233868"/>
                <a:gd name="connsiteX33" fmla="*/ 79671 w 270925"/>
                <a:gd name="connsiteY33" fmla="*/ 112964 h 233868"/>
                <a:gd name="connsiteX34" fmla="*/ 70317 w 270925"/>
                <a:gd name="connsiteY34" fmla="*/ 60190 h 233868"/>
                <a:gd name="connsiteX35" fmla="*/ 75577 w 270925"/>
                <a:gd name="connsiteY35" fmla="*/ 57070 h 233868"/>
                <a:gd name="connsiteX36" fmla="*/ 77971 w 270925"/>
                <a:gd name="connsiteY36" fmla="*/ 47667 h 233868"/>
                <a:gd name="connsiteX37" fmla="*/ 68568 w 270925"/>
                <a:gd name="connsiteY37" fmla="*/ 45273 h 233868"/>
                <a:gd name="connsiteX38" fmla="*/ 44564 w 270925"/>
                <a:gd name="connsiteY38" fmla="*/ 59538 h 233868"/>
                <a:gd name="connsiteX39" fmla="*/ 42171 w 270925"/>
                <a:gd name="connsiteY39" fmla="*/ 68941 h 233868"/>
                <a:gd name="connsiteX40" fmla="*/ 51573 w 270925"/>
                <a:gd name="connsiteY40" fmla="*/ 71335 h 233868"/>
                <a:gd name="connsiteX41" fmla="*/ 57746 w 270925"/>
                <a:gd name="connsiteY41" fmla="*/ 67672 h 233868"/>
                <a:gd name="connsiteX42" fmla="*/ 66202 w 270925"/>
                <a:gd name="connsiteY42" fmla="*/ 115371 h 233868"/>
                <a:gd name="connsiteX43" fmla="*/ 105122 w 270925"/>
                <a:gd name="connsiteY43" fmla="*/ 147906 h 233868"/>
                <a:gd name="connsiteX44" fmla="*/ 185418 w 270925"/>
                <a:gd name="connsiteY44" fmla="*/ 147906 h 233868"/>
                <a:gd name="connsiteX45" fmla="*/ 227376 w 270925"/>
                <a:gd name="connsiteY45" fmla="*/ 222139 h 233868"/>
                <a:gd name="connsiteX46" fmla="*/ 247642 w 270925"/>
                <a:gd name="connsiteY46" fmla="*/ 233866 h 233868"/>
                <a:gd name="connsiteX47" fmla="*/ 259218 w 270925"/>
                <a:gd name="connsiteY47" fmla="*/ 230904 h 233868"/>
                <a:gd name="connsiteX48" fmla="*/ 267874 w 270925"/>
                <a:gd name="connsiteY48" fmla="*/ 199157 h 23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70925" h="233868">
                  <a:moveTo>
                    <a:pt x="267874" y="199157"/>
                  </a:moveTo>
                  <a:lnTo>
                    <a:pt x="218961" y="113553"/>
                  </a:lnTo>
                  <a:cubicBezTo>
                    <a:pt x="214762" y="106395"/>
                    <a:pt x="207083" y="101997"/>
                    <a:pt x="198784" y="101997"/>
                  </a:cubicBezTo>
                  <a:lnTo>
                    <a:pt x="139358" y="101997"/>
                  </a:lnTo>
                  <a:lnTo>
                    <a:pt x="131814" y="32668"/>
                  </a:lnTo>
                  <a:cubicBezTo>
                    <a:pt x="129999" y="22326"/>
                    <a:pt x="124154" y="13128"/>
                    <a:pt x="115560" y="7094"/>
                  </a:cubicBezTo>
                  <a:cubicBezTo>
                    <a:pt x="106924" y="1033"/>
                    <a:pt x="96204" y="-1280"/>
                    <a:pt x="85837" y="682"/>
                  </a:cubicBezTo>
                  <a:cubicBezTo>
                    <a:pt x="81191" y="1497"/>
                    <a:pt x="76735" y="3159"/>
                    <a:pt x="72690" y="5585"/>
                  </a:cubicBezTo>
                  <a:lnTo>
                    <a:pt x="11501" y="41858"/>
                  </a:lnTo>
                  <a:cubicBezTo>
                    <a:pt x="2242" y="47277"/>
                    <a:pt x="-2103" y="58331"/>
                    <a:pt x="988" y="68605"/>
                  </a:cubicBezTo>
                  <a:lnTo>
                    <a:pt x="21322" y="133703"/>
                  </a:lnTo>
                  <a:cubicBezTo>
                    <a:pt x="24272" y="143409"/>
                    <a:pt x="33226" y="150041"/>
                    <a:pt x="43371" y="150032"/>
                  </a:cubicBezTo>
                  <a:cubicBezTo>
                    <a:pt x="45331" y="149898"/>
                    <a:pt x="47277" y="149599"/>
                    <a:pt x="49187" y="149141"/>
                  </a:cubicBezTo>
                  <a:cubicBezTo>
                    <a:pt x="52127" y="148499"/>
                    <a:pt x="54175" y="145830"/>
                    <a:pt x="54036" y="142824"/>
                  </a:cubicBezTo>
                  <a:lnTo>
                    <a:pt x="53967" y="141453"/>
                  </a:lnTo>
                  <a:cubicBezTo>
                    <a:pt x="53811" y="138047"/>
                    <a:pt x="50923" y="135413"/>
                    <a:pt x="47518" y="135570"/>
                  </a:cubicBezTo>
                  <a:cubicBezTo>
                    <a:pt x="47149" y="135587"/>
                    <a:pt x="46783" y="135637"/>
                    <a:pt x="46423" y="135719"/>
                  </a:cubicBezTo>
                  <a:cubicBezTo>
                    <a:pt x="44873" y="136062"/>
                    <a:pt x="43611" y="136323"/>
                    <a:pt x="43344" y="136323"/>
                  </a:cubicBezTo>
                  <a:cubicBezTo>
                    <a:pt x="39239" y="136339"/>
                    <a:pt x="35612" y="133655"/>
                    <a:pt x="34428" y="129725"/>
                  </a:cubicBezTo>
                  <a:lnTo>
                    <a:pt x="14094" y="64655"/>
                  </a:lnTo>
                  <a:cubicBezTo>
                    <a:pt x="12902" y="60475"/>
                    <a:pt x="14641" y="56014"/>
                    <a:pt x="18346" y="53743"/>
                  </a:cubicBezTo>
                  <a:lnTo>
                    <a:pt x="79809" y="17306"/>
                  </a:lnTo>
                  <a:cubicBezTo>
                    <a:pt x="88514" y="12242"/>
                    <a:pt x="99356" y="12640"/>
                    <a:pt x="107667" y="18328"/>
                  </a:cubicBezTo>
                  <a:cubicBezTo>
                    <a:pt x="113180" y="22178"/>
                    <a:pt x="116970" y="28031"/>
                    <a:pt x="118228" y="34636"/>
                  </a:cubicBezTo>
                  <a:lnTo>
                    <a:pt x="127048" y="115721"/>
                  </a:lnTo>
                  <a:lnTo>
                    <a:pt x="198784" y="115721"/>
                  </a:lnTo>
                  <a:cubicBezTo>
                    <a:pt x="202194" y="115687"/>
                    <a:pt x="205361" y="117479"/>
                    <a:pt x="207089" y="120419"/>
                  </a:cubicBezTo>
                  <a:lnTo>
                    <a:pt x="255981" y="206002"/>
                  </a:lnTo>
                  <a:cubicBezTo>
                    <a:pt x="258476" y="210465"/>
                    <a:pt x="257056" y="216099"/>
                    <a:pt x="252744" y="218847"/>
                  </a:cubicBezTo>
                  <a:cubicBezTo>
                    <a:pt x="251173" y="219660"/>
                    <a:pt x="249438" y="220108"/>
                    <a:pt x="247669" y="220157"/>
                  </a:cubicBezTo>
                  <a:cubicBezTo>
                    <a:pt x="244259" y="220244"/>
                    <a:pt x="241075" y="218453"/>
                    <a:pt x="239378" y="215493"/>
                  </a:cubicBezTo>
                  <a:lnTo>
                    <a:pt x="193428" y="134190"/>
                  </a:lnTo>
                  <a:lnTo>
                    <a:pt x="105095" y="134190"/>
                  </a:lnTo>
                  <a:cubicBezTo>
                    <a:pt x="92596" y="134210"/>
                    <a:pt x="81882" y="125265"/>
                    <a:pt x="79671" y="112964"/>
                  </a:cubicBezTo>
                  <a:lnTo>
                    <a:pt x="70317" y="60190"/>
                  </a:lnTo>
                  <a:lnTo>
                    <a:pt x="75577" y="57070"/>
                  </a:lnTo>
                  <a:cubicBezTo>
                    <a:pt x="78835" y="55134"/>
                    <a:pt x="79906" y="50925"/>
                    <a:pt x="77971" y="47667"/>
                  </a:cubicBezTo>
                  <a:cubicBezTo>
                    <a:pt x="76035" y="44409"/>
                    <a:pt x="71826" y="43338"/>
                    <a:pt x="68568" y="45273"/>
                  </a:cubicBezTo>
                  <a:lnTo>
                    <a:pt x="44564" y="59538"/>
                  </a:lnTo>
                  <a:cubicBezTo>
                    <a:pt x="41307" y="61474"/>
                    <a:pt x="40236" y="65683"/>
                    <a:pt x="42171" y="68941"/>
                  </a:cubicBezTo>
                  <a:cubicBezTo>
                    <a:pt x="44106" y="72199"/>
                    <a:pt x="48316" y="73270"/>
                    <a:pt x="51573" y="71335"/>
                  </a:cubicBezTo>
                  <a:lnTo>
                    <a:pt x="57746" y="67672"/>
                  </a:lnTo>
                  <a:lnTo>
                    <a:pt x="66202" y="115371"/>
                  </a:lnTo>
                  <a:cubicBezTo>
                    <a:pt x="69573" y="134216"/>
                    <a:pt x="85977" y="147929"/>
                    <a:pt x="105122" y="147906"/>
                  </a:cubicBezTo>
                  <a:lnTo>
                    <a:pt x="185418" y="147906"/>
                  </a:lnTo>
                  <a:lnTo>
                    <a:pt x="227376" y="222139"/>
                  </a:lnTo>
                  <a:cubicBezTo>
                    <a:pt x="231464" y="229474"/>
                    <a:pt x="239245" y="233977"/>
                    <a:pt x="247642" y="233866"/>
                  </a:cubicBezTo>
                  <a:cubicBezTo>
                    <a:pt x="251681" y="233806"/>
                    <a:pt x="255647" y="232791"/>
                    <a:pt x="259218" y="230904"/>
                  </a:cubicBezTo>
                  <a:cubicBezTo>
                    <a:pt x="270351" y="224509"/>
                    <a:pt x="274220" y="210318"/>
                    <a:pt x="267874" y="199157"/>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ihandsfigur: Form 26">
              <a:extLst>
                <a:ext uri="{FF2B5EF4-FFF2-40B4-BE49-F238E27FC236}">
                  <a16:creationId xmlns:a16="http://schemas.microsoft.com/office/drawing/2014/main" id="{658DC391-3768-45C4-5AE1-3D27AD02C2E4}"/>
                </a:ext>
              </a:extLst>
            </p:cNvPr>
            <p:cNvSpPr/>
            <p:nvPr/>
          </p:nvSpPr>
          <p:spPr>
            <a:xfrm>
              <a:off x="4075497" y="6386788"/>
              <a:ext cx="72984" cy="72984"/>
            </a:xfrm>
            <a:custGeom>
              <a:avLst/>
              <a:gdLst>
                <a:gd name="connsiteX0" fmla="*/ 36492 w 72984"/>
                <a:gd name="connsiteY0" fmla="*/ 72985 h 72984"/>
                <a:gd name="connsiteX1" fmla="*/ 72985 w 72984"/>
                <a:gd name="connsiteY1" fmla="*/ 36492 h 72984"/>
                <a:gd name="connsiteX2" fmla="*/ 36492 w 72984"/>
                <a:gd name="connsiteY2" fmla="*/ 0 h 72984"/>
                <a:gd name="connsiteX3" fmla="*/ 0 w 72984"/>
                <a:gd name="connsiteY3" fmla="*/ 36492 h 72984"/>
                <a:gd name="connsiteX4" fmla="*/ 36492 w 72984"/>
                <a:gd name="connsiteY4" fmla="*/ 72985 h 72984"/>
                <a:gd name="connsiteX5" fmla="*/ 36492 w 72984"/>
                <a:gd name="connsiteY5" fmla="*/ 13716 h 72984"/>
                <a:gd name="connsiteX6" fmla="*/ 59268 w 72984"/>
                <a:gd name="connsiteY6" fmla="*/ 36492 h 72984"/>
                <a:gd name="connsiteX7" fmla="*/ 36492 w 72984"/>
                <a:gd name="connsiteY7" fmla="*/ 59268 h 72984"/>
                <a:gd name="connsiteX8" fmla="*/ 13716 w 72984"/>
                <a:gd name="connsiteY8" fmla="*/ 36492 h 72984"/>
                <a:gd name="connsiteX9" fmla="*/ 36492 w 72984"/>
                <a:gd name="connsiteY9" fmla="*/ 13716 h 72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984" h="72984">
                  <a:moveTo>
                    <a:pt x="36492" y="72985"/>
                  </a:moveTo>
                  <a:cubicBezTo>
                    <a:pt x="56646" y="72985"/>
                    <a:pt x="72985" y="56646"/>
                    <a:pt x="72985" y="36492"/>
                  </a:cubicBezTo>
                  <a:cubicBezTo>
                    <a:pt x="72985" y="16338"/>
                    <a:pt x="56646" y="0"/>
                    <a:pt x="36492" y="0"/>
                  </a:cubicBezTo>
                  <a:cubicBezTo>
                    <a:pt x="16338" y="0"/>
                    <a:pt x="0" y="16338"/>
                    <a:pt x="0" y="36492"/>
                  </a:cubicBezTo>
                  <a:cubicBezTo>
                    <a:pt x="23" y="56637"/>
                    <a:pt x="16348" y="72962"/>
                    <a:pt x="36492" y="72985"/>
                  </a:cubicBezTo>
                  <a:close/>
                  <a:moveTo>
                    <a:pt x="36492" y="13716"/>
                  </a:moveTo>
                  <a:cubicBezTo>
                    <a:pt x="49071" y="13716"/>
                    <a:pt x="59268" y="23914"/>
                    <a:pt x="59268" y="36492"/>
                  </a:cubicBezTo>
                  <a:cubicBezTo>
                    <a:pt x="59268" y="49071"/>
                    <a:pt x="49071" y="59268"/>
                    <a:pt x="36492" y="59268"/>
                  </a:cubicBezTo>
                  <a:cubicBezTo>
                    <a:pt x="23914" y="59268"/>
                    <a:pt x="13716" y="49071"/>
                    <a:pt x="13716" y="36492"/>
                  </a:cubicBezTo>
                  <a:cubicBezTo>
                    <a:pt x="13731" y="23920"/>
                    <a:pt x="23920" y="13731"/>
                    <a:pt x="36492"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29" name="Bild 28" descr="Förvirrad person kontur">
            <a:extLst>
              <a:ext uri="{FF2B5EF4-FFF2-40B4-BE49-F238E27FC236}">
                <a16:creationId xmlns:a16="http://schemas.microsoft.com/office/drawing/2014/main" id="{4D9A993A-C6C4-4568-D9D8-C9581F618AB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6757863" y="6347162"/>
            <a:ext cx="462874" cy="462874"/>
          </a:xfrm>
          <a:prstGeom prst="rect">
            <a:avLst/>
          </a:prstGeom>
        </p:spPr>
      </p:pic>
      <p:pic>
        <p:nvPicPr>
          <p:cNvPr id="31" name="Bild 30" descr="Dansar kontur">
            <a:extLst>
              <a:ext uri="{FF2B5EF4-FFF2-40B4-BE49-F238E27FC236}">
                <a16:creationId xmlns:a16="http://schemas.microsoft.com/office/drawing/2014/main" id="{92D67DD0-7386-D9E9-BC3F-9EB1E65CB543}"/>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1136988" y="6333649"/>
            <a:ext cx="499241" cy="499241"/>
          </a:xfrm>
          <a:prstGeom prst="rect">
            <a:avLst/>
          </a:prstGeom>
        </p:spPr>
      </p:pic>
      <p:pic>
        <p:nvPicPr>
          <p:cNvPr id="33" name="Bild 32" descr="Familj med två barn kontur">
            <a:extLst>
              <a:ext uri="{FF2B5EF4-FFF2-40B4-BE49-F238E27FC236}">
                <a16:creationId xmlns:a16="http://schemas.microsoft.com/office/drawing/2014/main" id="{63C09D1B-846B-DCAB-7EA9-21D88B906706}"/>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0109600" y="6276695"/>
            <a:ext cx="637806" cy="637806"/>
          </a:xfrm>
          <a:prstGeom prst="rect">
            <a:avLst/>
          </a:prstGeom>
        </p:spPr>
      </p:pic>
      <p:pic>
        <p:nvPicPr>
          <p:cNvPr id="35" name="Bild 34" descr="Vandra kontur">
            <a:extLst>
              <a:ext uri="{FF2B5EF4-FFF2-40B4-BE49-F238E27FC236}">
                <a16:creationId xmlns:a16="http://schemas.microsoft.com/office/drawing/2014/main" id="{1DD78F9F-E712-97B0-D5CE-1CEF7306D9CF}"/>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8643127" y="6327227"/>
            <a:ext cx="485876" cy="485876"/>
          </a:xfrm>
          <a:prstGeom prst="rect">
            <a:avLst/>
          </a:prstGeom>
        </p:spPr>
      </p:pic>
      <p:pic>
        <p:nvPicPr>
          <p:cNvPr id="37" name="Bild 36" descr="Jonglör kontur">
            <a:extLst>
              <a:ext uri="{FF2B5EF4-FFF2-40B4-BE49-F238E27FC236}">
                <a16:creationId xmlns:a16="http://schemas.microsoft.com/office/drawing/2014/main" id="{CA0701B1-7467-EF5D-82DB-CC6E3C3B2AC8}"/>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7602996" y="6295844"/>
            <a:ext cx="569390" cy="569390"/>
          </a:xfrm>
          <a:prstGeom prst="rect">
            <a:avLst/>
          </a:prstGeom>
        </p:spPr>
      </p:pic>
      <p:pic>
        <p:nvPicPr>
          <p:cNvPr id="41" name="Bild 40" descr="Meditation kontur">
            <a:extLst>
              <a:ext uri="{FF2B5EF4-FFF2-40B4-BE49-F238E27FC236}">
                <a16:creationId xmlns:a16="http://schemas.microsoft.com/office/drawing/2014/main" id="{B51D0B95-8F64-1903-43E9-852243E2122C}"/>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5729460" y="6347162"/>
            <a:ext cx="485876" cy="485876"/>
          </a:xfrm>
          <a:prstGeom prst="rect">
            <a:avLst/>
          </a:prstGeom>
        </p:spPr>
      </p:pic>
      <p:pic>
        <p:nvPicPr>
          <p:cNvPr id="45" name="Bild 44" descr="Person i rullstol kontur">
            <a:extLst>
              <a:ext uri="{FF2B5EF4-FFF2-40B4-BE49-F238E27FC236}">
                <a16:creationId xmlns:a16="http://schemas.microsoft.com/office/drawing/2014/main" id="{18F2C450-2A4E-651B-D4F1-C22376C4A625}"/>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5222924" y="6359602"/>
            <a:ext cx="485876" cy="485876"/>
          </a:xfrm>
          <a:prstGeom prst="rect">
            <a:avLst/>
          </a:prstGeom>
        </p:spPr>
      </p:pic>
      <p:pic>
        <p:nvPicPr>
          <p:cNvPr id="47" name="Bild 46" descr="Man med käpp kontur">
            <a:extLst>
              <a:ext uri="{FF2B5EF4-FFF2-40B4-BE49-F238E27FC236}">
                <a16:creationId xmlns:a16="http://schemas.microsoft.com/office/drawing/2014/main" id="{62815FBF-7C0D-A52E-3A82-865508555039}"/>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4727083" y="6337869"/>
            <a:ext cx="441090" cy="498971"/>
          </a:xfrm>
          <a:prstGeom prst="rect">
            <a:avLst/>
          </a:prstGeom>
        </p:spPr>
      </p:pic>
      <p:pic>
        <p:nvPicPr>
          <p:cNvPr id="49" name="Bild 48" descr="Gravid kvinna kontur">
            <a:extLst>
              <a:ext uri="{FF2B5EF4-FFF2-40B4-BE49-F238E27FC236}">
                <a16:creationId xmlns:a16="http://schemas.microsoft.com/office/drawing/2014/main" id="{D241E2D8-2FBE-4A76-44C2-93550A371679}"/>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4317030" y="6359602"/>
            <a:ext cx="474212" cy="474212"/>
          </a:xfrm>
          <a:prstGeom prst="rect">
            <a:avLst/>
          </a:prstGeom>
        </p:spPr>
      </p:pic>
      <p:pic>
        <p:nvPicPr>
          <p:cNvPr id="51" name="Bild 50" descr="Mitella kontur">
            <a:extLst>
              <a:ext uri="{FF2B5EF4-FFF2-40B4-BE49-F238E27FC236}">
                <a16:creationId xmlns:a16="http://schemas.microsoft.com/office/drawing/2014/main" id="{F40BB492-A181-1509-802A-F7F70B7BD266}"/>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7233563" y="6385763"/>
            <a:ext cx="441089" cy="427340"/>
          </a:xfrm>
          <a:prstGeom prst="rect">
            <a:avLst/>
          </a:prstGeom>
        </p:spPr>
      </p:pic>
      <p:pic>
        <p:nvPicPr>
          <p:cNvPr id="53" name="Bild 52" descr="Ledarhund kontur">
            <a:extLst>
              <a:ext uri="{FF2B5EF4-FFF2-40B4-BE49-F238E27FC236}">
                <a16:creationId xmlns:a16="http://schemas.microsoft.com/office/drawing/2014/main" id="{EF97041A-836D-1CEE-9816-FCAB35D35545}"/>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3825507" y="6429742"/>
            <a:ext cx="485876" cy="485876"/>
          </a:xfrm>
          <a:prstGeom prst="rect">
            <a:avLst/>
          </a:prstGeom>
        </p:spPr>
      </p:pic>
      <p:pic>
        <p:nvPicPr>
          <p:cNvPr id="57" name="Bild 56" descr="Två män kontur">
            <a:extLst>
              <a:ext uri="{FF2B5EF4-FFF2-40B4-BE49-F238E27FC236}">
                <a16:creationId xmlns:a16="http://schemas.microsoft.com/office/drawing/2014/main" id="{09C9BD70-6B08-4132-B5EC-A7AAE006BF8C}"/>
              </a:ext>
            </a:extLst>
          </p:cNvPr>
          <p:cNvPicPr>
            <a:picLocks noChangeAspect="1"/>
          </p:cNvPicPr>
          <p:nvPr/>
        </p:nvPicPr>
        <p:blipFill>
          <a:blip r:embed="rId40">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8189344" y="6370164"/>
            <a:ext cx="485876" cy="485876"/>
          </a:xfrm>
          <a:prstGeom prst="rect">
            <a:avLst/>
          </a:prstGeom>
        </p:spPr>
      </p:pic>
      <p:pic>
        <p:nvPicPr>
          <p:cNvPr id="59" name="Bild 58" descr="Två kvinnor kontur">
            <a:extLst>
              <a:ext uri="{FF2B5EF4-FFF2-40B4-BE49-F238E27FC236}">
                <a16:creationId xmlns:a16="http://schemas.microsoft.com/office/drawing/2014/main" id="{B29B1C67-7192-259E-6D61-5A65D06A9880}"/>
              </a:ext>
            </a:extLst>
          </p:cNvPr>
          <p:cNvPicPr>
            <a:picLocks noChangeAspect="1"/>
          </p:cNvPicPr>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3297737" y="6352660"/>
            <a:ext cx="485876" cy="485876"/>
          </a:xfrm>
          <a:prstGeom prst="rect">
            <a:avLst/>
          </a:prstGeom>
        </p:spPr>
      </p:pic>
      <p:pic>
        <p:nvPicPr>
          <p:cNvPr id="61" name="Bild 60" descr="Gå kontur">
            <a:extLst>
              <a:ext uri="{FF2B5EF4-FFF2-40B4-BE49-F238E27FC236}">
                <a16:creationId xmlns:a16="http://schemas.microsoft.com/office/drawing/2014/main" id="{C0CEE3F9-D0E6-D1B7-0BAA-4521CB410590}"/>
              </a:ext>
            </a:extLst>
          </p:cNvPr>
          <p:cNvPicPr>
            <a:picLocks noChangeAspect="1"/>
          </p:cNvPicPr>
          <p:nvPr/>
        </p:nvPicPr>
        <p:blipFill>
          <a:blip r:embed="rId44">
            <a:extLst>
              <a:ext uri="{28A0092B-C50C-407E-A947-70E740481C1C}">
                <a14:useLocalDpi xmlns:a14="http://schemas.microsoft.com/office/drawing/2010/main" val="0"/>
              </a:ext>
              <a:ext uri="{96DAC541-7B7A-43D3-8B79-37D633B846F1}">
                <asvg:svgBlip xmlns:asvg="http://schemas.microsoft.com/office/drawing/2016/SVG/main" r:embed="rId45"/>
              </a:ext>
            </a:extLst>
          </a:blip>
          <a:stretch>
            <a:fillRect/>
          </a:stretch>
        </p:blipFill>
        <p:spPr>
          <a:xfrm>
            <a:off x="1174410" y="6370429"/>
            <a:ext cx="485876" cy="485876"/>
          </a:xfrm>
          <a:prstGeom prst="rect">
            <a:avLst/>
          </a:prstGeom>
        </p:spPr>
      </p:pic>
      <p:pic>
        <p:nvPicPr>
          <p:cNvPr id="63" name="Bild 62" descr="Kvinna som rycker på axlarna kontur">
            <a:extLst>
              <a:ext uri="{FF2B5EF4-FFF2-40B4-BE49-F238E27FC236}">
                <a16:creationId xmlns:a16="http://schemas.microsoft.com/office/drawing/2014/main" id="{4C55D0FD-4B40-DE62-BFC9-766E13F8697F}"/>
              </a:ext>
            </a:extLst>
          </p:cNvPr>
          <p:cNvPicPr>
            <a:picLocks noChangeAspect="1"/>
          </p:cNvPicPr>
          <p:nvPr/>
        </p:nvPicPr>
        <p:blipFill>
          <a:blip r:embed="rId46">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410927" y="6361158"/>
            <a:ext cx="451945" cy="451945"/>
          </a:xfrm>
          <a:prstGeom prst="rect">
            <a:avLst/>
          </a:prstGeom>
        </p:spPr>
      </p:pic>
      <p:pic>
        <p:nvPicPr>
          <p:cNvPr id="65" name="Bild 64" descr="Yoga kontur">
            <a:extLst>
              <a:ext uri="{FF2B5EF4-FFF2-40B4-BE49-F238E27FC236}">
                <a16:creationId xmlns:a16="http://schemas.microsoft.com/office/drawing/2014/main" id="{9484A770-E54E-8BDC-C647-495151047730}"/>
              </a:ext>
            </a:extLst>
          </p:cNvPr>
          <p:cNvPicPr>
            <a:picLocks noChangeAspect="1"/>
          </p:cNvPicPr>
          <p:nvPr/>
        </p:nvPicPr>
        <p:blipFill>
          <a:blip r:embed="rId48">
            <a:extLst>
              <a:ext uri="{28A0092B-C50C-407E-A947-70E740481C1C}">
                <a14:useLocalDpi xmlns:a14="http://schemas.microsoft.com/office/drawing/2010/main" val="0"/>
              </a:ext>
              <a:ext uri="{96DAC541-7B7A-43D3-8B79-37D633B846F1}">
                <asvg:svgBlip xmlns:asvg="http://schemas.microsoft.com/office/drawing/2016/SVG/main" r:embed="rId49"/>
              </a:ext>
            </a:extLst>
          </a:blip>
          <a:stretch>
            <a:fillRect/>
          </a:stretch>
        </p:blipFill>
        <p:spPr>
          <a:xfrm>
            <a:off x="50707" y="6393371"/>
            <a:ext cx="419732" cy="419732"/>
          </a:xfrm>
          <a:prstGeom prst="rect">
            <a:avLst/>
          </a:prstGeom>
        </p:spPr>
      </p:pic>
      <p:pic>
        <p:nvPicPr>
          <p:cNvPr id="67" name="Bild 66" descr="Yoga kontur">
            <a:extLst>
              <a:ext uri="{FF2B5EF4-FFF2-40B4-BE49-F238E27FC236}">
                <a16:creationId xmlns:a16="http://schemas.microsoft.com/office/drawing/2014/main" id="{85088144-84BE-BA35-FB00-DA7A2AD110FD}"/>
              </a:ext>
            </a:extLst>
          </p:cNvPr>
          <p:cNvPicPr>
            <a:picLocks noChangeAspect="1"/>
          </p:cNvPicPr>
          <p:nvPr/>
        </p:nvPicPr>
        <p:blipFill>
          <a:blip r:embed="rId50">
            <a:extLst>
              <a:ext uri="{28A0092B-C50C-407E-A947-70E740481C1C}">
                <a14:useLocalDpi xmlns:a14="http://schemas.microsoft.com/office/drawing/2010/main" val="0"/>
              </a:ext>
              <a:ext uri="{96DAC541-7B7A-43D3-8B79-37D633B846F1}">
                <asvg:svgBlip xmlns:asvg="http://schemas.microsoft.com/office/drawing/2016/SVG/main" r:embed="rId51"/>
              </a:ext>
            </a:extLst>
          </a:blip>
          <a:stretch>
            <a:fillRect/>
          </a:stretch>
        </p:blipFill>
        <p:spPr>
          <a:xfrm>
            <a:off x="9076238" y="6337869"/>
            <a:ext cx="485876" cy="485876"/>
          </a:xfrm>
          <a:prstGeom prst="rect">
            <a:avLst/>
          </a:prstGeom>
        </p:spPr>
      </p:pic>
      <p:sp>
        <p:nvSpPr>
          <p:cNvPr id="13" name="Underrubrik 2">
            <a:extLst>
              <a:ext uri="{FF2B5EF4-FFF2-40B4-BE49-F238E27FC236}">
                <a16:creationId xmlns:a16="http://schemas.microsoft.com/office/drawing/2014/main" id="{4AEEF7F7-E125-FACE-D143-3768338974EC}"/>
              </a:ext>
            </a:extLst>
          </p:cNvPr>
          <p:cNvSpPr>
            <a:spLocks noGrp="1"/>
          </p:cNvSpPr>
          <p:nvPr/>
        </p:nvSpPr>
        <p:spPr>
          <a:xfrm>
            <a:off x="1423360" y="2335454"/>
            <a:ext cx="9946928" cy="2856063"/>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5000"/>
              </a:lnSpc>
            </a:pPr>
            <a:endParaRPr lang="sv-SE" sz="2600">
              <a:latin typeface="Cambria" panose="02040503050406030204" pitchFamily="18" charset="0"/>
              <a:cs typeface="Times New Roman" panose="02020603050405020304" pitchFamily="18" charset="0"/>
            </a:endParaRPr>
          </a:p>
          <a:p>
            <a:pPr marL="342900" indent="-342900" algn="l">
              <a:buFont typeface="Arial" panose="020B0604020202020204" pitchFamily="34" charset="0"/>
              <a:buChar char="•"/>
            </a:pPr>
            <a:r>
              <a:rPr lang="sv-SE">
                <a:latin typeface="Cambria"/>
                <a:ea typeface="Times New Roman" panose="02020603050405020304" pitchFamily="18" charset="0"/>
                <a:cs typeface="Times New Roman"/>
              </a:rPr>
              <a:t>Vårdsamverkan Västra Götaland</a:t>
            </a:r>
          </a:p>
          <a:p>
            <a:pPr marL="342900" indent="-342900" algn="l">
              <a:buFont typeface="Arial" panose="020B0604020202020204" pitchFamily="34" charset="0"/>
              <a:buChar char="•"/>
            </a:pPr>
            <a:r>
              <a:rPr lang="sv-SE" i="1">
                <a:latin typeface="Cambria"/>
                <a:ea typeface="Times New Roman" panose="02020603050405020304" pitchFamily="18" charset="0"/>
                <a:cs typeface="Times New Roman"/>
              </a:rPr>
              <a:t>Nya</a:t>
            </a:r>
            <a:r>
              <a:rPr lang="sv-SE">
                <a:latin typeface="Cambria"/>
                <a:ea typeface="Times New Roman" panose="02020603050405020304" pitchFamily="18" charset="0"/>
                <a:cs typeface="Times New Roman"/>
              </a:rPr>
              <a:t> Vårdsamverkan Fyrbodal</a:t>
            </a:r>
            <a:endParaRPr lang="sv-SE" sz="2400">
              <a:effectLst/>
              <a:latin typeface="Cambria"/>
              <a:ea typeface="Times New Roman" panose="02020603050405020304" pitchFamily="18" charset="0"/>
              <a:cs typeface="Times New Roman"/>
            </a:endParaRPr>
          </a:p>
          <a:p>
            <a:pPr marL="342900" indent="-342900" algn="l">
              <a:buFont typeface="Arial" panose="020B0604020202020204" pitchFamily="34" charset="0"/>
              <a:buChar char="•"/>
            </a:pPr>
            <a:r>
              <a:rPr lang="sv-SE">
                <a:latin typeface="Cambria"/>
                <a:ea typeface="Times New Roman" panose="02020603050405020304" pitchFamily="18" charset="0"/>
                <a:cs typeface="Times New Roman"/>
              </a:rPr>
              <a:t>Länsgemensamma styrdokument </a:t>
            </a:r>
          </a:p>
          <a:p>
            <a:pPr marL="342900" indent="-342900" algn="l">
              <a:buFont typeface="Arial" panose="020B0604020202020204" pitchFamily="34" charset="0"/>
              <a:buChar char="•"/>
            </a:pPr>
            <a:r>
              <a:rPr lang="sv-SE">
                <a:latin typeface="Cambria"/>
                <a:ea typeface="Times New Roman" panose="02020603050405020304" pitchFamily="18" charset="0"/>
                <a:cs typeface="Times New Roman"/>
              </a:rPr>
              <a:t>Att tänka på innan, under och efter mötet i lokal vårdsamverkansgrupp</a:t>
            </a:r>
          </a:p>
          <a:p>
            <a:pPr algn="l"/>
            <a:endParaRPr lang="sv-SE">
              <a:latin typeface="Cambria" panose="02040503050406030204" pitchFamily="18" charset="0"/>
              <a:ea typeface="Times New Roman" panose="02020603050405020304" pitchFamily="18" charset="0"/>
              <a:cs typeface="Times New Roman" panose="02020603050405020304" pitchFamily="18" charset="0"/>
            </a:endParaRPr>
          </a:p>
          <a:p>
            <a:pPr marL="342900" indent="-342900" algn="l">
              <a:buFont typeface="Arial" panose="020B0604020202020204" pitchFamily="34" charset="0"/>
              <a:buChar char="•"/>
            </a:pPr>
            <a:endParaRPr lang="sv-SE" sz="2400">
              <a:effectLst/>
              <a:latin typeface="Cambria" panose="02040503050406030204" pitchFamily="18" charset="0"/>
              <a:ea typeface="Times New Roman" panose="02020603050405020304" pitchFamily="18" charset="0"/>
              <a:cs typeface="Times New Roman" panose="02020603050405020304" pitchFamily="18" charset="0"/>
            </a:endParaRPr>
          </a:p>
          <a:p>
            <a:pPr marL="342900" indent="-342900" algn="l">
              <a:buFont typeface="Arial" panose="020B0604020202020204" pitchFamily="34" charset="0"/>
              <a:buChar char="•"/>
            </a:pPr>
            <a:endParaRPr lang="sv-SE">
              <a:latin typeface="Cambria" panose="02040503050406030204" pitchFamily="18" charset="0"/>
              <a:cs typeface="Times New Roman" panose="02020603050405020304" pitchFamily="18" charset="0"/>
            </a:endParaRPr>
          </a:p>
          <a:p>
            <a:pPr marL="342900" indent="-342900" algn="l">
              <a:buFont typeface="Arial" panose="020B0604020202020204" pitchFamily="34" charset="0"/>
              <a:buChar char="•"/>
            </a:pPr>
            <a:endParaRPr lang="sv-SE" sz="2200">
              <a:latin typeface="Abadi" panose="020B0604020104020204" pitchFamily="34" charset="0"/>
            </a:endParaRPr>
          </a:p>
        </p:txBody>
      </p:sp>
      <p:sp>
        <p:nvSpPr>
          <p:cNvPr id="2" name="Rubrik 1">
            <a:extLst>
              <a:ext uri="{FF2B5EF4-FFF2-40B4-BE49-F238E27FC236}">
                <a16:creationId xmlns:a16="http://schemas.microsoft.com/office/drawing/2014/main" id="{00E9B64D-082D-F106-A164-53477F891D05}"/>
              </a:ext>
            </a:extLst>
          </p:cNvPr>
          <p:cNvSpPr>
            <a:spLocks noGrp="1"/>
          </p:cNvSpPr>
          <p:nvPr>
            <p:ph type="ctrTitle"/>
          </p:nvPr>
        </p:nvSpPr>
        <p:spPr>
          <a:xfrm>
            <a:off x="-729032" y="1683184"/>
            <a:ext cx="9374038" cy="1288992"/>
          </a:xfrm>
        </p:spPr>
        <p:txBody>
          <a:bodyPr vert="horz" wrap="square" lIns="91440" tIns="45720" rIns="91440" bIns="45720" numCol="1" anchor="t" anchorCtr="0" compatLnSpc="1">
            <a:prstTxWarp prst="textNoShape">
              <a:avLst/>
            </a:prstTxWarp>
            <a:noAutofit/>
          </a:bodyPr>
          <a:lstStyle/>
          <a:p>
            <a:r>
              <a:rPr lang="sv-SE">
                <a:latin typeface="Britannic Bold"/>
                <a:ea typeface="ＭＳ Ｐゴシック"/>
              </a:rPr>
              <a:t> Innehållsförteckning</a:t>
            </a:r>
          </a:p>
        </p:txBody>
      </p:sp>
    </p:spTree>
    <p:extLst>
      <p:ext uri="{BB962C8B-B14F-4D97-AF65-F5344CB8AC3E}">
        <p14:creationId xmlns:p14="http://schemas.microsoft.com/office/powerpoint/2010/main" val="35028567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E4FC044-1156-B9F0-DEB5-F5AE6679AEBB}"/>
              </a:ext>
            </a:extLst>
          </p:cNvPr>
          <p:cNvSpPr>
            <a:spLocks noGrp="1"/>
          </p:cNvSpPr>
          <p:nvPr>
            <p:ph type="ctrTitle"/>
          </p:nvPr>
        </p:nvSpPr>
        <p:spPr>
          <a:xfrm>
            <a:off x="1102723" y="266495"/>
            <a:ext cx="10412186" cy="1909763"/>
          </a:xfrm>
        </p:spPr>
        <p:txBody>
          <a:bodyPr/>
          <a:lstStyle/>
          <a:p>
            <a:r>
              <a:rPr lang="sv-SE">
                <a:latin typeface="Britannic Bold" panose="020B0903060703020204" pitchFamily="34" charset="0"/>
              </a:rPr>
              <a:t>Utvecklingsformens uppdrag</a:t>
            </a:r>
          </a:p>
        </p:txBody>
      </p:sp>
      <p:sp>
        <p:nvSpPr>
          <p:cNvPr id="3" name="Underrubrik 2">
            <a:extLst>
              <a:ext uri="{FF2B5EF4-FFF2-40B4-BE49-F238E27FC236}">
                <a16:creationId xmlns:a16="http://schemas.microsoft.com/office/drawing/2014/main" id="{4AEEF7F7-E125-FACE-D143-3768338974EC}"/>
              </a:ext>
            </a:extLst>
          </p:cNvPr>
          <p:cNvSpPr>
            <a:spLocks noGrp="1"/>
          </p:cNvSpPr>
          <p:nvPr>
            <p:ph type="subTitle" idx="1"/>
          </p:nvPr>
        </p:nvSpPr>
        <p:spPr>
          <a:xfrm>
            <a:off x="1380309" y="2398387"/>
            <a:ext cx="9857014" cy="3086100"/>
          </a:xfrm>
        </p:spPr>
        <p:txBody>
          <a:bodyPr>
            <a:normAutofit lnSpcReduction="10000"/>
          </a:bodyPr>
          <a:lstStyle/>
          <a:p>
            <a:pPr algn="l">
              <a:lnSpc>
                <a:spcPct val="115000"/>
              </a:lnSpc>
            </a:pPr>
            <a:r>
              <a:rPr lang="sv-SE">
                <a:latin typeface="Cambria" panose="02040503050406030204" pitchFamily="18" charset="0"/>
                <a:cs typeface="Times New Roman" panose="02020603050405020304" pitchFamily="18" charset="0"/>
              </a:rPr>
              <a:t>Utvecklingsforumet för barn och unga, vuxna och äldre:</a:t>
            </a:r>
          </a:p>
          <a:p>
            <a:pPr marL="342900" indent="-342900" algn="l">
              <a:lnSpc>
                <a:spcPct val="115000"/>
              </a:lnSpc>
              <a:buFont typeface="Symbol" panose="05050102010706020507" pitchFamily="18" charset="2"/>
              <a:buChar char=""/>
            </a:pPr>
            <a:r>
              <a:rPr lang="sv-SE">
                <a:latin typeface="Cambria" panose="02040503050406030204" pitchFamily="18" charset="0"/>
                <a:cs typeface="Times New Roman" panose="02020603050405020304" pitchFamily="18" charset="0"/>
              </a:rPr>
              <a:t>identifierar förbättringsområden och bereder förslag på åtgärder/aktiviteter </a:t>
            </a:r>
          </a:p>
          <a:p>
            <a:pPr marL="342900" indent="-342900" algn="l">
              <a:lnSpc>
                <a:spcPct val="115000"/>
              </a:lnSpc>
              <a:buFont typeface="Symbol" panose="05050102010706020507" pitchFamily="18" charset="2"/>
              <a:buChar char=""/>
            </a:pPr>
            <a:r>
              <a:rPr lang="sv-SE">
                <a:latin typeface="Cambria" panose="02040503050406030204" pitchFamily="18" charset="0"/>
                <a:cs typeface="Times New Roman" panose="02020603050405020304" pitchFamily="18" charset="0"/>
              </a:rPr>
              <a:t>nya uppdrag ges från styrgruppen</a:t>
            </a:r>
          </a:p>
          <a:p>
            <a:pPr marL="342900" indent="-342900" algn="l">
              <a:lnSpc>
                <a:spcPct val="115000"/>
              </a:lnSpc>
              <a:buFont typeface="Symbol" panose="05050102010706020507" pitchFamily="18" charset="2"/>
              <a:buChar char=""/>
            </a:pPr>
            <a:r>
              <a:rPr lang="sv-SE">
                <a:latin typeface="Cambria" panose="02040503050406030204" pitchFamily="18" charset="0"/>
                <a:cs typeface="Times New Roman" panose="02020603050405020304" pitchFamily="18" charset="0"/>
              </a:rPr>
              <a:t>har fullt mandat inom uppdragen från styrgruppen</a:t>
            </a:r>
          </a:p>
          <a:p>
            <a:pPr marL="342900" indent="-342900" algn="l">
              <a:lnSpc>
                <a:spcPct val="115000"/>
              </a:lnSpc>
              <a:buFont typeface="Symbol" panose="05050102010706020507" pitchFamily="18" charset="2"/>
              <a:buChar char=""/>
            </a:pPr>
            <a:r>
              <a:rPr lang="sv-SE" i="1">
                <a:latin typeface="Cambria" panose="02040503050406030204" pitchFamily="18" charset="0"/>
                <a:cs typeface="Times New Roman" panose="02020603050405020304" pitchFamily="18" charset="0"/>
              </a:rPr>
              <a:t>kan lyfta ärende/skav/problem till styrgrupp</a:t>
            </a:r>
          </a:p>
          <a:p>
            <a:pPr marL="342900" indent="-342900" algn="l">
              <a:buFont typeface="Arial" panose="020B0604020202020204" pitchFamily="34" charset="0"/>
              <a:buChar char="•"/>
            </a:pPr>
            <a:endParaRPr lang="sv-SE" sz="2400">
              <a:effectLst/>
              <a:latin typeface="Cambria" panose="02040503050406030204" pitchFamily="18" charset="0"/>
              <a:ea typeface="Times New Roman" panose="02020603050405020304" pitchFamily="18" charset="0"/>
              <a:cs typeface="Times New Roman" panose="02020603050405020304" pitchFamily="18" charset="0"/>
            </a:endParaRPr>
          </a:p>
          <a:p>
            <a:pPr marL="342900" indent="-342900" algn="l">
              <a:buFont typeface="Arial" panose="020B0604020202020204" pitchFamily="34" charset="0"/>
              <a:buChar char="•"/>
            </a:pPr>
            <a:endParaRPr lang="sv-SE" sz="2200">
              <a:latin typeface="Abadi" panose="020B0604020104020204" pitchFamily="34" charset="0"/>
            </a:endParaRPr>
          </a:p>
        </p:txBody>
      </p:sp>
      <p:pic>
        <p:nvPicPr>
          <p:cNvPr id="4" name="Bildobjekt 3">
            <a:extLst>
              <a:ext uri="{FF2B5EF4-FFF2-40B4-BE49-F238E27FC236}">
                <a16:creationId xmlns:a16="http://schemas.microsoft.com/office/drawing/2014/main" id="{00338CEC-EF49-5E0E-CF73-2073807784A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78021" y="6007062"/>
            <a:ext cx="3554097" cy="701230"/>
          </a:xfrm>
          <a:prstGeom prst="rect">
            <a:avLst/>
          </a:prstGeom>
        </p:spPr>
      </p:pic>
      <p:pic>
        <p:nvPicPr>
          <p:cNvPr id="5" name="Bildobjekt 4">
            <a:extLst>
              <a:ext uri="{FF2B5EF4-FFF2-40B4-BE49-F238E27FC236}">
                <a16:creationId xmlns:a16="http://schemas.microsoft.com/office/drawing/2014/main" id="{6EC73513-8AFA-76A6-E63C-DA2C7341995F}"/>
              </a:ext>
            </a:extLst>
          </p:cNvPr>
          <p:cNvPicPr>
            <a:picLocks noChangeAspect="1"/>
          </p:cNvPicPr>
          <p:nvPr/>
        </p:nvPicPr>
        <p:blipFill>
          <a:blip r:embed="rId4"/>
          <a:stretch>
            <a:fillRect/>
          </a:stretch>
        </p:blipFill>
        <p:spPr>
          <a:xfrm>
            <a:off x="8991600" y="4217179"/>
            <a:ext cx="3200400" cy="2560320"/>
          </a:xfrm>
          <a:prstGeom prst="rect">
            <a:avLst/>
          </a:prstGeom>
        </p:spPr>
      </p:pic>
    </p:spTree>
    <p:extLst>
      <p:ext uri="{BB962C8B-B14F-4D97-AF65-F5344CB8AC3E}">
        <p14:creationId xmlns:p14="http://schemas.microsoft.com/office/powerpoint/2010/main" val="5884460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E4FC044-1156-B9F0-DEB5-F5AE6679AEBB}"/>
              </a:ext>
            </a:extLst>
          </p:cNvPr>
          <p:cNvSpPr>
            <a:spLocks noGrp="1"/>
          </p:cNvSpPr>
          <p:nvPr>
            <p:ph type="ctrTitle"/>
          </p:nvPr>
        </p:nvSpPr>
        <p:spPr>
          <a:xfrm>
            <a:off x="914401" y="850939"/>
            <a:ext cx="10776856" cy="1369748"/>
          </a:xfrm>
        </p:spPr>
        <p:txBody>
          <a:bodyPr>
            <a:normAutofit/>
          </a:bodyPr>
          <a:lstStyle/>
          <a:p>
            <a:r>
              <a:rPr lang="sv-SE">
                <a:latin typeface="Britannic Bold" panose="020B0903060703020204" pitchFamily="34" charset="0"/>
              </a:rPr>
              <a:t>Beredningsgruppens uppdrag</a:t>
            </a:r>
          </a:p>
        </p:txBody>
      </p:sp>
      <p:sp>
        <p:nvSpPr>
          <p:cNvPr id="3" name="Underrubrik 2">
            <a:extLst>
              <a:ext uri="{FF2B5EF4-FFF2-40B4-BE49-F238E27FC236}">
                <a16:creationId xmlns:a16="http://schemas.microsoft.com/office/drawing/2014/main" id="{4AEEF7F7-E125-FACE-D143-3768338974EC}"/>
              </a:ext>
            </a:extLst>
          </p:cNvPr>
          <p:cNvSpPr>
            <a:spLocks noGrp="1"/>
          </p:cNvSpPr>
          <p:nvPr>
            <p:ph type="subTitle" idx="1"/>
          </p:nvPr>
        </p:nvSpPr>
        <p:spPr>
          <a:xfrm>
            <a:off x="1135743" y="2952519"/>
            <a:ext cx="9638753" cy="1950187"/>
          </a:xfrm>
        </p:spPr>
        <p:txBody>
          <a:bodyPr>
            <a:normAutofit fontScale="47500" lnSpcReduction="20000"/>
          </a:bodyPr>
          <a:lstStyle/>
          <a:p>
            <a:pPr algn="l">
              <a:lnSpc>
                <a:spcPct val="115000"/>
              </a:lnSpc>
            </a:pPr>
            <a:r>
              <a:rPr lang="sv-SE" sz="4400">
                <a:latin typeface="Cambria" panose="02040503050406030204" pitchFamily="18" charset="0"/>
                <a:ea typeface="Times New Roman" panose="02020603050405020304" pitchFamily="18" charset="0"/>
                <a:cs typeface="Times New Roman" panose="02020603050405020304" pitchFamily="18" charset="0"/>
              </a:rPr>
              <a:t>Varje </a:t>
            </a:r>
            <a:r>
              <a:rPr lang="sv-SE" sz="4400" err="1">
                <a:latin typeface="Cambria" panose="02040503050406030204" pitchFamily="18" charset="0"/>
                <a:ea typeface="Times New Roman" panose="02020603050405020304" pitchFamily="18" charset="0"/>
                <a:cs typeface="Times New Roman" panose="02020603050405020304" pitchFamily="18" charset="0"/>
              </a:rPr>
              <a:t>utvecklingsforum</a:t>
            </a:r>
            <a:r>
              <a:rPr lang="sv-SE" sz="4400">
                <a:latin typeface="Cambria" panose="02040503050406030204" pitchFamily="18" charset="0"/>
                <a:ea typeface="Times New Roman" panose="02020603050405020304" pitchFamily="18" charset="0"/>
                <a:cs typeface="Times New Roman" panose="02020603050405020304" pitchFamily="18" charset="0"/>
              </a:rPr>
              <a:t> har en beredningsgrupp bestående av ordförande och vice ordförande samt processledare från samverkanskontoret som har uppdraget att:</a:t>
            </a:r>
          </a:p>
          <a:p>
            <a:pPr marL="342900" lvl="0" indent="-342900" algn="l">
              <a:lnSpc>
                <a:spcPct val="115000"/>
              </a:lnSpc>
              <a:buFont typeface="Symbol" panose="05050102010706020507" pitchFamily="18" charset="2"/>
              <a:buChar char=""/>
            </a:pPr>
            <a:r>
              <a:rPr lang="sv-SE" sz="4400">
                <a:effectLst/>
                <a:latin typeface="Cambria" panose="02040503050406030204" pitchFamily="18" charset="0"/>
                <a:ea typeface="Times New Roman" panose="02020603050405020304" pitchFamily="18" charset="0"/>
                <a:cs typeface="Times New Roman" panose="02020603050405020304" pitchFamily="18" charset="0"/>
              </a:rPr>
              <a:t>sätta agendan inför möte i </a:t>
            </a:r>
            <a:r>
              <a:rPr lang="sv-SE" sz="4400" err="1">
                <a:effectLst/>
                <a:latin typeface="Cambria" panose="02040503050406030204" pitchFamily="18" charset="0"/>
                <a:ea typeface="Times New Roman" panose="02020603050405020304" pitchFamily="18" charset="0"/>
                <a:cs typeface="Times New Roman" panose="02020603050405020304" pitchFamily="18" charset="0"/>
              </a:rPr>
              <a:t>utvecklingsforum</a:t>
            </a:r>
            <a:endParaRPr lang="sv-SE" sz="4400">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l">
              <a:lnSpc>
                <a:spcPct val="115000"/>
              </a:lnSpc>
              <a:buFont typeface="Symbol" panose="05050102010706020507" pitchFamily="18" charset="2"/>
              <a:buChar char=""/>
            </a:pPr>
            <a:r>
              <a:rPr lang="sv-SE" sz="4400">
                <a:latin typeface="Cambria" panose="02040503050406030204" pitchFamily="18" charset="0"/>
                <a:ea typeface="Times New Roman" panose="02020603050405020304" pitchFamily="18" charset="0"/>
                <a:cs typeface="Times New Roman" panose="02020603050405020304" pitchFamily="18" charset="0"/>
              </a:rPr>
              <a:t>f</a:t>
            </a:r>
            <a:r>
              <a:rPr lang="sv-SE" sz="4400">
                <a:effectLst/>
                <a:latin typeface="Cambria" panose="02040503050406030204" pitchFamily="18" charset="0"/>
                <a:ea typeface="Times New Roman" panose="02020603050405020304" pitchFamily="18" charset="0"/>
                <a:cs typeface="Times New Roman" panose="02020603050405020304" pitchFamily="18" charset="0"/>
              </a:rPr>
              <a:t>örbereda mötet.</a:t>
            </a:r>
          </a:p>
          <a:p>
            <a:pPr marL="342900" indent="-342900" algn="l">
              <a:buFont typeface="Arial" panose="020B0604020202020204" pitchFamily="34" charset="0"/>
              <a:buChar char="•"/>
            </a:pPr>
            <a:endParaRPr lang="sv-SE" sz="2200">
              <a:latin typeface="Abadi" panose="020B0604020104020204" pitchFamily="34" charset="0"/>
            </a:endParaRPr>
          </a:p>
        </p:txBody>
      </p:sp>
      <p:pic>
        <p:nvPicPr>
          <p:cNvPr id="4" name="Bildobjekt 3">
            <a:extLst>
              <a:ext uri="{FF2B5EF4-FFF2-40B4-BE49-F238E27FC236}">
                <a16:creationId xmlns:a16="http://schemas.microsoft.com/office/drawing/2014/main" id="{00338CEC-EF49-5E0E-CF73-2073807784A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78021" y="6007062"/>
            <a:ext cx="3554097" cy="701230"/>
          </a:xfrm>
          <a:prstGeom prst="rect">
            <a:avLst/>
          </a:prstGeom>
        </p:spPr>
      </p:pic>
      <p:pic>
        <p:nvPicPr>
          <p:cNvPr id="5" name="Bildobjekt 4">
            <a:extLst>
              <a:ext uri="{FF2B5EF4-FFF2-40B4-BE49-F238E27FC236}">
                <a16:creationId xmlns:a16="http://schemas.microsoft.com/office/drawing/2014/main" id="{ED468140-D594-7424-8C56-CAEA7544D584}"/>
              </a:ext>
            </a:extLst>
          </p:cNvPr>
          <p:cNvPicPr>
            <a:picLocks noChangeAspect="1"/>
          </p:cNvPicPr>
          <p:nvPr/>
        </p:nvPicPr>
        <p:blipFill>
          <a:blip r:embed="rId4"/>
          <a:stretch>
            <a:fillRect/>
          </a:stretch>
        </p:blipFill>
        <p:spPr>
          <a:xfrm>
            <a:off x="9042400" y="4902707"/>
            <a:ext cx="3149600" cy="1955293"/>
          </a:xfrm>
          <a:prstGeom prst="rect">
            <a:avLst/>
          </a:prstGeom>
        </p:spPr>
      </p:pic>
    </p:spTree>
    <p:extLst>
      <p:ext uri="{BB962C8B-B14F-4D97-AF65-F5344CB8AC3E}">
        <p14:creationId xmlns:p14="http://schemas.microsoft.com/office/powerpoint/2010/main" val="10017622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3E9BCD20-B104-DDDE-93CE-552E5D998DC1}"/>
              </a:ext>
            </a:extLst>
          </p:cNvPr>
          <p:cNvPicPr>
            <a:picLocks noChangeAspect="1"/>
          </p:cNvPicPr>
          <p:nvPr/>
        </p:nvPicPr>
        <p:blipFill>
          <a:blip r:embed="rId3"/>
          <a:stretch>
            <a:fillRect/>
          </a:stretch>
        </p:blipFill>
        <p:spPr>
          <a:xfrm>
            <a:off x="9227126" y="5377617"/>
            <a:ext cx="3391593" cy="1480383"/>
          </a:xfrm>
          <a:prstGeom prst="rect">
            <a:avLst/>
          </a:prstGeom>
        </p:spPr>
      </p:pic>
      <p:sp>
        <p:nvSpPr>
          <p:cNvPr id="2" name="Rubrik 1">
            <a:extLst>
              <a:ext uri="{FF2B5EF4-FFF2-40B4-BE49-F238E27FC236}">
                <a16:creationId xmlns:a16="http://schemas.microsoft.com/office/drawing/2014/main" id="{CE4FC044-1156-B9F0-DEB5-F5AE6679AEBB}"/>
              </a:ext>
            </a:extLst>
          </p:cNvPr>
          <p:cNvSpPr>
            <a:spLocks noGrp="1"/>
          </p:cNvSpPr>
          <p:nvPr>
            <p:ph type="ctrTitle"/>
          </p:nvPr>
        </p:nvSpPr>
        <p:spPr>
          <a:xfrm>
            <a:off x="-426720" y="-369398"/>
            <a:ext cx="13045440" cy="1909763"/>
          </a:xfrm>
        </p:spPr>
        <p:txBody>
          <a:bodyPr>
            <a:normAutofit/>
          </a:bodyPr>
          <a:lstStyle/>
          <a:p>
            <a:r>
              <a:rPr lang="sv-SE">
                <a:latin typeface="Britannic Bold" panose="020B0903060703020204" pitchFamily="34" charset="0"/>
              </a:rPr>
              <a:t>Lokala vårdsamverkansgrupper</a:t>
            </a:r>
          </a:p>
        </p:txBody>
      </p:sp>
      <p:sp>
        <p:nvSpPr>
          <p:cNvPr id="3" name="Underrubrik 2">
            <a:extLst>
              <a:ext uri="{FF2B5EF4-FFF2-40B4-BE49-F238E27FC236}">
                <a16:creationId xmlns:a16="http://schemas.microsoft.com/office/drawing/2014/main" id="{4AEEF7F7-E125-FACE-D143-3768338974EC}"/>
              </a:ext>
            </a:extLst>
          </p:cNvPr>
          <p:cNvSpPr>
            <a:spLocks noGrp="1"/>
          </p:cNvSpPr>
          <p:nvPr>
            <p:ph type="subTitle" idx="1"/>
          </p:nvPr>
        </p:nvSpPr>
        <p:spPr>
          <a:xfrm>
            <a:off x="824584" y="1603031"/>
            <a:ext cx="10542831" cy="4578839"/>
          </a:xfrm>
        </p:spPr>
        <p:txBody>
          <a:bodyPr>
            <a:normAutofit/>
          </a:bodyPr>
          <a:lstStyle/>
          <a:p>
            <a:pPr algn="l">
              <a:lnSpc>
                <a:spcPct val="115000"/>
              </a:lnSpc>
            </a:pPr>
            <a:endParaRPr lang="sv-SE" sz="2600">
              <a:latin typeface="Cambria" panose="02040503050406030204" pitchFamily="18" charset="0"/>
              <a:cs typeface="Times New Roman" panose="02020603050405020304" pitchFamily="18" charset="0"/>
            </a:endParaRPr>
          </a:p>
          <a:p>
            <a:pPr algn="l"/>
            <a:endParaRPr lang="sv-SE" sz="2400">
              <a:effectLst/>
              <a:latin typeface="Cambria" panose="02040503050406030204" pitchFamily="18" charset="0"/>
              <a:ea typeface="Times New Roman" panose="02020603050405020304" pitchFamily="18" charset="0"/>
              <a:cs typeface="Times New Roman" panose="02020603050405020304" pitchFamily="18" charset="0"/>
            </a:endParaRPr>
          </a:p>
          <a:p>
            <a:pPr algn="l"/>
            <a:endParaRPr lang="sv-SE" sz="2200">
              <a:latin typeface="Abadi" panose="020B0604020104020204" pitchFamily="34" charset="0"/>
            </a:endParaRPr>
          </a:p>
        </p:txBody>
      </p:sp>
      <p:pic>
        <p:nvPicPr>
          <p:cNvPr id="4" name="Bildobjekt 3">
            <a:extLst>
              <a:ext uri="{FF2B5EF4-FFF2-40B4-BE49-F238E27FC236}">
                <a16:creationId xmlns:a16="http://schemas.microsoft.com/office/drawing/2014/main" id="{00338CEC-EF49-5E0E-CF73-2073807784A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8021" y="6007062"/>
            <a:ext cx="3554097" cy="701230"/>
          </a:xfrm>
          <a:prstGeom prst="rect">
            <a:avLst/>
          </a:prstGeom>
        </p:spPr>
      </p:pic>
      <p:sp>
        <p:nvSpPr>
          <p:cNvPr id="7" name="textruta 6">
            <a:extLst>
              <a:ext uri="{FF2B5EF4-FFF2-40B4-BE49-F238E27FC236}">
                <a16:creationId xmlns:a16="http://schemas.microsoft.com/office/drawing/2014/main" id="{B8FB159F-A95A-9B3B-627F-478F0F4A8CAB}"/>
              </a:ext>
            </a:extLst>
          </p:cNvPr>
          <p:cNvSpPr txBox="1"/>
          <p:nvPr/>
        </p:nvSpPr>
        <p:spPr>
          <a:xfrm>
            <a:off x="1783080" y="2230458"/>
            <a:ext cx="8138160" cy="1661993"/>
          </a:xfrm>
          <a:prstGeom prst="rect">
            <a:avLst/>
          </a:prstGeom>
          <a:noFill/>
        </p:spPr>
        <p:txBody>
          <a:bodyPr wrap="square">
            <a:spAutoFit/>
          </a:bodyPr>
          <a:lstStyle/>
          <a:p>
            <a:endParaRPr lang="sv-SE"/>
          </a:p>
          <a:p>
            <a:r>
              <a:rPr lang="sv-SE" sz="2100">
                <a:latin typeface="Cambria" panose="02040503050406030204" pitchFamily="18" charset="0"/>
                <a:ea typeface="Cambria" panose="02040503050406030204" pitchFamily="18" charset="0"/>
              </a:rPr>
              <a:t>Det finns 14 lokala vårdsamverkansgrupper i Fyrbodal: Dals-Ed, Färgelanda, Lilla Edet, Lysekil, Mellerud/Bengtsfors, Munkedal, Orust, Sotenäs, Strömstad, Tanum, Trollhättan, Uddevalla, Vänersborg och Åmål.</a:t>
            </a:r>
          </a:p>
        </p:txBody>
      </p:sp>
    </p:spTree>
    <p:extLst>
      <p:ext uri="{BB962C8B-B14F-4D97-AF65-F5344CB8AC3E}">
        <p14:creationId xmlns:p14="http://schemas.microsoft.com/office/powerpoint/2010/main" val="8443368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DA989-07DA-F897-0255-166FE1C5F4EF}"/>
            </a:ext>
          </a:extLst>
        </p:cNvPr>
        <p:cNvGrpSpPr/>
        <p:nvPr/>
      </p:nvGrpSpPr>
      <p:grpSpPr>
        <a:xfrm>
          <a:off x="0" y="0"/>
          <a:ext cx="0" cy="0"/>
          <a:chOff x="0" y="0"/>
          <a:chExt cx="0" cy="0"/>
        </a:xfrm>
      </p:grpSpPr>
      <p:pic>
        <p:nvPicPr>
          <p:cNvPr id="5" name="Bildobjekt 4">
            <a:extLst>
              <a:ext uri="{FF2B5EF4-FFF2-40B4-BE49-F238E27FC236}">
                <a16:creationId xmlns:a16="http://schemas.microsoft.com/office/drawing/2014/main" id="{7E86B613-7ABC-DF24-35E7-4752335BB265}"/>
              </a:ext>
            </a:extLst>
          </p:cNvPr>
          <p:cNvPicPr>
            <a:picLocks noChangeAspect="1"/>
          </p:cNvPicPr>
          <p:nvPr/>
        </p:nvPicPr>
        <p:blipFill>
          <a:blip r:embed="rId3"/>
          <a:stretch>
            <a:fillRect/>
          </a:stretch>
        </p:blipFill>
        <p:spPr>
          <a:xfrm>
            <a:off x="9227126" y="5377617"/>
            <a:ext cx="3391593" cy="1480383"/>
          </a:xfrm>
          <a:prstGeom prst="rect">
            <a:avLst/>
          </a:prstGeom>
        </p:spPr>
      </p:pic>
      <p:sp>
        <p:nvSpPr>
          <p:cNvPr id="2" name="Rubrik 1">
            <a:extLst>
              <a:ext uri="{FF2B5EF4-FFF2-40B4-BE49-F238E27FC236}">
                <a16:creationId xmlns:a16="http://schemas.microsoft.com/office/drawing/2014/main" id="{2AE9D5EF-56CB-E6DF-1FD5-E0F9B8317A6B}"/>
              </a:ext>
            </a:extLst>
          </p:cNvPr>
          <p:cNvSpPr>
            <a:spLocks noGrp="1"/>
          </p:cNvSpPr>
          <p:nvPr>
            <p:ph type="ctrTitle"/>
          </p:nvPr>
        </p:nvSpPr>
        <p:spPr>
          <a:xfrm>
            <a:off x="-426720" y="-369398"/>
            <a:ext cx="13045440" cy="1909763"/>
          </a:xfrm>
        </p:spPr>
        <p:txBody>
          <a:bodyPr>
            <a:normAutofit/>
          </a:bodyPr>
          <a:lstStyle/>
          <a:p>
            <a:r>
              <a:rPr lang="sv-SE">
                <a:latin typeface="Britannic Bold" panose="020B0903060703020204" pitchFamily="34" charset="0"/>
              </a:rPr>
              <a:t>Lokala vårdsamverkansgrupper</a:t>
            </a:r>
          </a:p>
        </p:txBody>
      </p:sp>
      <p:sp>
        <p:nvSpPr>
          <p:cNvPr id="3" name="Underrubrik 2">
            <a:extLst>
              <a:ext uri="{FF2B5EF4-FFF2-40B4-BE49-F238E27FC236}">
                <a16:creationId xmlns:a16="http://schemas.microsoft.com/office/drawing/2014/main" id="{0B2C7945-F7E6-4630-6389-5515CEEBC071}"/>
              </a:ext>
            </a:extLst>
          </p:cNvPr>
          <p:cNvSpPr>
            <a:spLocks noGrp="1"/>
          </p:cNvSpPr>
          <p:nvPr>
            <p:ph type="subTitle" idx="1"/>
          </p:nvPr>
        </p:nvSpPr>
        <p:spPr>
          <a:xfrm>
            <a:off x="824584" y="1600492"/>
            <a:ext cx="10542831" cy="4578839"/>
          </a:xfrm>
        </p:spPr>
        <p:txBody>
          <a:bodyPr>
            <a:normAutofit fontScale="70000" lnSpcReduction="20000"/>
          </a:bodyPr>
          <a:lstStyle/>
          <a:p>
            <a:pPr algn="l">
              <a:lnSpc>
                <a:spcPct val="115000"/>
              </a:lnSpc>
            </a:pPr>
            <a:endParaRPr lang="sv-SE" sz="2600">
              <a:latin typeface="Cambria" panose="02040503050406030204" pitchFamily="18" charset="0"/>
              <a:cs typeface="Times New Roman" panose="02020603050405020304" pitchFamily="18" charset="0"/>
            </a:endParaRPr>
          </a:p>
          <a:p>
            <a:pPr algn="l"/>
            <a:r>
              <a:rPr lang="sv-SE" sz="3400">
                <a:latin typeface="Cambria" panose="02040503050406030204" pitchFamily="18" charset="0"/>
                <a:ea typeface="Cambria" panose="02040503050406030204" pitchFamily="18" charset="0"/>
              </a:rPr>
              <a:t>De lokala vårdsamverkansgrupperna:</a:t>
            </a:r>
          </a:p>
          <a:p>
            <a:pPr indent="-457200" algn="l">
              <a:buFontTx/>
              <a:buChar char="-"/>
            </a:pPr>
            <a:r>
              <a:rPr lang="sv-SE" sz="3400">
                <a:latin typeface="Cambria" panose="02040503050406030204" pitchFamily="18" charset="0"/>
                <a:ea typeface="Cambria" panose="02040503050406030204" pitchFamily="18" charset="0"/>
              </a:rPr>
              <a:t>utgör grunden för den </a:t>
            </a:r>
            <a:r>
              <a:rPr lang="sv-SE" sz="3400" err="1">
                <a:latin typeface="Cambria" panose="02040503050406030204" pitchFamily="18" charset="0"/>
                <a:ea typeface="Cambria" panose="02040503050406030204" pitchFamily="18" charset="0"/>
              </a:rPr>
              <a:t>vårdsamverkan</a:t>
            </a:r>
            <a:r>
              <a:rPr lang="sv-SE" sz="3400">
                <a:latin typeface="Cambria" panose="02040503050406030204" pitchFamily="18" charset="0"/>
                <a:ea typeface="Cambria" panose="02040503050406030204" pitchFamily="18" charset="0"/>
              </a:rPr>
              <a:t> som sker lokalt</a:t>
            </a:r>
          </a:p>
          <a:p>
            <a:pPr indent="-457200" algn="l">
              <a:buFontTx/>
              <a:buChar char="-"/>
            </a:pPr>
            <a:r>
              <a:rPr lang="sv-SE" sz="3400">
                <a:latin typeface="Cambria" panose="02040503050406030204" pitchFamily="18" charset="0"/>
                <a:ea typeface="Cambria" panose="02040503050406030204" pitchFamily="18" charset="0"/>
              </a:rPr>
              <a:t>är sammansatta av representanter från olika verksamheter inom kommun och region med lokalt ansvar för frågor som rör vård, stöd, omsorg och skola.</a:t>
            </a:r>
          </a:p>
          <a:p>
            <a:pPr algn="l"/>
            <a:endParaRPr lang="sv-SE" sz="3400">
              <a:latin typeface="Cambria" panose="02040503050406030204" pitchFamily="18" charset="0"/>
              <a:ea typeface="Cambria" panose="02040503050406030204" pitchFamily="18" charset="0"/>
            </a:endParaRPr>
          </a:p>
          <a:p>
            <a:pPr algn="l"/>
            <a:r>
              <a:rPr lang="sv-SE" sz="3400">
                <a:latin typeface="Cambria" panose="02040503050406030204" pitchFamily="18" charset="0"/>
                <a:ea typeface="Cambria" panose="02040503050406030204" pitchFamily="18" charset="0"/>
              </a:rPr>
              <a:t>Inom varje lokal vårdsamverkansgrupp sker samverkan både på strategisk ledningsnivå och operativ verksamhetsnivå.</a:t>
            </a:r>
          </a:p>
          <a:p>
            <a:pPr algn="l"/>
            <a:endParaRPr lang="sv-SE" sz="3400">
              <a:latin typeface="Cambria" panose="02040503050406030204" pitchFamily="18" charset="0"/>
              <a:ea typeface="Cambria" panose="02040503050406030204" pitchFamily="18" charset="0"/>
            </a:endParaRPr>
          </a:p>
          <a:p>
            <a:pPr algn="l"/>
            <a:r>
              <a:rPr lang="sv-SE" sz="3400">
                <a:latin typeface="Cambria" panose="02040503050406030204" pitchFamily="18" charset="0"/>
                <a:ea typeface="Cambria" panose="02040503050406030204" pitchFamily="18" charset="0"/>
              </a:rPr>
              <a:t>Representanterna i gruppen ska vara informationsbärare till och från den lokala samverkansarenan, inom den organisation/verksamhet man representerar.</a:t>
            </a:r>
          </a:p>
          <a:p>
            <a:pPr algn="l"/>
            <a:endParaRPr lang="sv-SE" sz="6200">
              <a:latin typeface="Cambria" panose="02040503050406030204" pitchFamily="18" charset="0"/>
              <a:cs typeface="Times New Roman" panose="02020603050405020304" pitchFamily="18" charset="0"/>
            </a:endParaRPr>
          </a:p>
          <a:p>
            <a:pPr algn="l"/>
            <a:endParaRPr lang="sv-SE" sz="2400">
              <a:effectLst/>
              <a:latin typeface="Cambria" panose="02040503050406030204" pitchFamily="18" charset="0"/>
              <a:ea typeface="Times New Roman" panose="02020603050405020304" pitchFamily="18" charset="0"/>
              <a:cs typeface="Times New Roman" panose="02020603050405020304" pitchFamily="18" charset="0"/>
            </a:endParaRPr>
          </a:p>
          <a:p>
            <a:pPr marL="342900" indent="-342900" algn="l">
              <a:buFont typeface="Arial" panose="020B0604020202020204" pitchFamily="34" charset="0"/>
              <a:buChar char="•"/>
            </a:pPr>
            <a:endParaRPr lang="sv-SE" sz="2200">
              <a:latin typeface="Abadi" panose="020B0604020104020204" pitchFamily="34" charset="0"/>
            </a:endParaRPr>
          </a:p>
        </p:txBody>
      </p:sp>
      <p:pic>
        <p:nvPicPr>
          <p:cNvPr id="4" name="Bildobjekt 3">
            <a:extLst>
              <a:ext uri="{FF2B5EF4-FFF2-40B4-BE49-F238E27FC236}">
                <a16:creationId xmlns:a16="http://schemas.microsoft.com/office/drawing/2014/main" id="{E3EF9711-D6E5-DB29-0182-0AB52623D26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8021" y="6007062"/>
            <a:ext cx="3554097" cy="701230"/>
          </a:xfrm>
          <a:prstGeom prst="rect">
            <a:avLst/>
          </a:prstGeom>
        </p:spPr>
      </p:pic>
    </p:spTree>
    <p:extLst>
      <p:ext uri="{BB962C8B-B14F-4D97-AF65-F5344CB8AC3E}">
        <p14:creationId xmlns:p14="http://schemas.microsoft.com/office/powerpoint/2010/main" val="42527034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8EE6F-D209-AFFC-AB7D-651BB92CD66F}"/>
            </a:ext>
          </a:extLst>
        </p:cNvPr>
        <p:cNvGrpSpPr/>
        <p:nvPr/>
      </p:nvGrpSpPr>
      <p:grpSpPr>
        <a:xfrm>
          <a:off x="0" y="0"/>
          <a:ext cx="0" cy="0"/>
          <a:chOff x="0" y="0"/>
          <a:chExt cx="0" cy="0"/>
        </a:xfrm>
      </p:grpSpPr>
      <p:pic>
        <p:nvPicPr>
          <p:cNvPr id="5" name="Bildobjekt 4">
            <a:extLst>
              <a:ext uri="{FF2B5EF4-FFF2-40B4-BE49-F238E27FC236}">
                <a16:creationId xmlns:a16="http://schemas.microsoft.com/office/drawing/2014/main" id="{3D6F8937-2B3C-526C-412C-E85B27B93DB3}"/>
              </a:ext>
            </a:extLst>
          </p:cNvPr>
          <p:cNvPicPr>
            <a:picLocks noChangeAspect="1"/>
          </p:cNvPicPr>
          <p:nvPr/>
        </p:nvPicPr>
        <p:blipFill>
          <a:blip r:embed="rId3"/>
          <a:stretch>
            <a:fillRect/>
          </a:stretch>
        </p:blipFill>
        <p:spPr>
          <a:xfrm>
            <a:off x="9227126" y="5377617"/>
            <a:ext cx="3391593" cy="1480383"/>
          </a:xfrm>
          <a:prstGeom prst="rect">
            <a:avLst/>
          </a:prstGeom>
        </p:spPr>
      </p:pic>
      <p:sp>
        <p:nvSpPr>
          <p:cNvPr id="2" name="Rubrik 1">
            <a:extLst>
              <a:ext uri="{FF2B5EF4-FFF2-40B4-BE49-F238E27FC236}">
                <a16:creationId xmlns:a16="http://schemas.microsoft.com/office/drawing/2014/main" id="{5B9A1B4D-2FEA-85D5-35DB-CD4AFBB2FCCD}"/>
              </a:ext>
            </a:extLst>
          </p:cNvPr>
          <p:cNvSpPr>
            <a:spLocks noGrp="1"/>
          </p:cNvSpPr>
          <p:nvPr>
            <p:ph type="ctrTitle"/>
          </p:nvPr>
        </p:nvSpPr>
        <p:spPr>
          <a:xfrm>
            <a:off x="-426721" y="21890"/>
            <a:ext cx="13045440" cy="1480384"/>
          </a:xfrm>
        </p:spPr>
        <p:txBody>
          <a:bodyPr>
            <a:normAutofit/>
          </a:bodyPr>
          <a:lstStyle/>
          <a:p>
            <a:r>
              <a:rPr lang="sv-SE">
                <a:latin typeface="Britannic Bold" panose="020B0903060703020204" pitchFamily="34" charset="0"/>
              </a:rPr>
              <a:t>Lokal vårdsamverkansgrupp</a:t>
            </a:r>
          </a:p>
        </p:txBody>
      </p:sp>
      <p:sp>
        <p:nvSpPr>
          <p:cNvPr id="3" name="Underrubrik 2">
            <a:extLst>
              <a:ext uri="{FF2B5EF4-FFF2-40B4-BE49-F238E27FC236}">
                <a16:creationId xmlns:a16="http://schemas.microsoft.com/office/drawing/2014/main" id="{B766484E-90D9-3323-98E2-9F2F0271889A}"/>
              </a:ext>
            </a:extLst>
          </p:cNvPr>
          <p:cNvSpPr>
            <a:spLocks noGrp="1"/>
          </p:cNvSpPr>
          <p:nvPr>
            <p:ph type="subTitle" idx="1"/>
          </p:nvPr>
        </p:nvSpPr>
        <p:spPr>
          <a:xfrm>
            <a:off x="824584" y="1600492"/>
            <a:ext cx="10542831" cy="4578839"/>
          </a:xfrm>
        </p:spPr>
        <p:txBody>
          <a:bodyPr>
            <a:normAutofit/>
          </a:bodyPr>
          <a:lstStyle/>
          <a:p>
            <a:pPr algn="l"/>
            <a:endParaRPr lang="sv-SE" sz="2400">
              <a:effectLst/>
              <a:latin typeface="Cambria" panose="02040503050406030204" pitchFamily="18" charset="0"/>
              <a:ea typeface="Times New Roman" panose="02020603050405020304" pitchFamily="18" charset="0"/>
              <a:cs typeface="Times New Roman" panose="02020603050405020304" pitchFamily="18" charset="0"/>
            </a:endParaRPr>
          </a:p>
          <a:p>
            <a:pPr algn="l"/>
            <a:endParaRPr lang="sv-SE" sz="2200">
              <a:latin typeface="Abadi" panose="020B0604020104020204" pitchFamily="34" charset="0"/>
            </a:endParaRPr>
          </a:p>
        </p:txBody>
      </p:sp>
      <p:pic>
        <p:nvPicPr>
          <p:cNvPr id="4" name="Bildobjekt 3">
            <a:extLst>
              <a:ext uri="{FF2B5EF4-FFF2-40B4-BE49-F238E27FC236}">
                <a16:creationId xmlns:a16="http://schemas.microsoft.com/office/drawing/2014/main" id="{2E3B7760-08EF-F97A-AE94-9DCD005D74A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8021" y="6007062"/>
            <a:ext cx="3554097" cy="701230"/>
          </a:xfrm>
          <a:prstGeom prst="rect">
            <a:avLst/>
          </a:prstGeom>
        </p:spPr>
      </p:pic>
      <p:sp>
        <p:nvSpPr>
          <p:cNvPr id="11" name="textruta 10">
            <a:extLst>
              <a:ext uri="{FF2B5EF4-FFF2-40B4-BE49-F238E27FC236}">
                <a16:creationId xmlns:a16="http://schemas.microsoft.com/office/drawing/2014/main" id="{890922ED-FB93-2681-627A-B1602B56667B}"/>
              </a:ext>
            </a:extLst>
          </p:cNvPr>
          <p:cNvSpPr txBox="1"/>
          <p:nvPr/>
        </p:nvSpPr>
        <p:spPr>
          <a:xfrm>
            <a:off x="1373224" y="1930359"/>
            <a:ext cx="9005216" cy="3354829"/>
          </a:xfrm>
          <a:prstGeom prst="rect">
            <a:avLst/>
          </a:prstGeom>
          <a:noFill/>
        </p:spPr>
        <p:txBody>
          <a:bodyPr wrap="square">
            <a:spAutoFit/>
          </a:bodyPr>
          <a:lstStyle/>
          <a:p>
            <a:pPr marL="342900" marR="0" lvl="0" indent="-342900" fontAlgn="auto">
              <a:lnSpc>
                <a:spcPct val="70000"/>
              </a:lnSpc>
              <a:spcBef>
                <a:spcPts val="1000"/>
              </a:spcBef>
              <a:spcAft>
                <a:spcPts val="0"/>
              </a:spcAft>
              <a:buClrTx/>
              <a:buSzTx/>
              <a:buFont typeface="Arial" panose="020B0604020202020204" pitchFamily="34" charset="0"/>
              <a:buChar char="•"/>
              <a:tabLst/>
              <a:defRPr/>
            </a:pPr>
            <a:r>
              <a:rPr lang="sv-SE" sz="2100">
                <a:latin typeface="Cambria" panose="02040503050406030204" pitchFamily="18" charset="0"/>
                <a:ea typeface="Cambria" panose="02040503050406030204" pitchFamily="18" charset="0"/>
              </a:rPr>
              <a:t>De lokala vårdsamverkansgrupperna bör bestå av representanter från kommunal primärvård, socialtjänst, skola/elevhälsa, regional primärvård, tandvård i närområdet</a:t>
            </a:r>
          </a:p>
          <a:p>
            <a:pPr marL="342900" marR="0" lvl="0" indent="-342900" fontAlgn="auto">
              <a:lnSpc>
                <a:spcPct val="70000"/>
              </a:lnSpc>
              <a:spcBef>
                <a:spcPts val="1000"/>
              </a:spcBef>
              <a:spcAft>
                <a:spcPts val="0"/>
              </a:spcAft>
              <a:buClrTx/>
              <a:buSzTx/>
              <a:buFont typeface="Arial" panose="020B0604020202020204" pitchFamily="34" charset="0"/>
              <a:buChar char="•"/>
              <a:tabLst/>
              <a:defRPr/>
            </a:pPr>
            <a:r>
              <a:rPr lang="sv-SE" sz="2100">
                <a:latin typeface="Cambria" panose="02040503050406030204" pitchFamily="18" charset="0"/>
                <a:ea typeface="Cambria" panose="02040503050406030204" pitchFamily="18" charset="0"/>
              </a:rPr>
              <a:t>Specialistsjukvården kan bjudas in vid behov</a:t>
            </a:r>
          </a:p>
          <a:p>
            <a:pPr marL="342900" marR="0" lvl="0" indent="-342900" fontAlgn="auto">
              <a:lnSpc>
                <a:spcPct val="70000"/>
              </a:lnSpc>
              <a:spcBef>
                <a:spcPts val="1000"/>
              </a:spcBef>
              <a:spcAft>
                <a:spcPts val="0"/>
              </a:spcAft>
              <a:buClrTx/>
              <a:buSzTx/>
              <a:buFont typeface="Arial" panose="020B0604020202020204" pitchFamily="34" charset="0"/>
              <a:buChar char="•"/>
              <a:tabLst/>
              <a:defRPr/>
            </a:pPr>
            <a:r>
              <a:rPr lang="sv-SE" sz="2100">
                <a:latin typeface="Cambria" panose="02040503050406030204" pitchFamily="18" charset="0"/>
                <a:ea typeface="Cambria" panose="02040503050406030204" pitchFamily="18" charset="0"/>
              </a:rPr>
              <a:t>Ledamöterna i de lokala vårdsamverkansgrupperna utses av respektive organisation</a:t>
            </a:r>
          </a:p>
          <a:p>
            <a:pPr marL="342900" marR="0" lvl="0" indent="-342900" fontAlgn="auto">
              <a:lnSpc>
                <a:spcPct val="70000"/>
              </a:lnSpc>
              <a:spcBef>
                <a:spcPts val="1000"/>
              </a:spcBef>
              <a:spcAft>
                <a:spcPts val="0"/>
              </a:spcAft>
              <a:buClrTx/>
              <a:buSzTx/>
              <a:buFont typeface="Arial" panose="020B0604020202020204" pitchFamily="34" charset="0"/>
              <a:buChar char="•"/>
              <a:tabLst/>
              <a:defRPr/>
            </a:pPr>
            <a:r>
              <a:rPr lang="sv-SE" sz="2100">
                <a:latin typeface="Cambria" panose="02040503050406030204" pitchFamily="18" charset="0"/>
                <a:ea typeface="Cambria" panose="02040503050406030204" pitchFamily="18" charset="0"/>
              </a:rPr>
              <a:t>Ordförande och vice ordförande ska vara vårdcentralchef och socialchef eller motsvarande</a:t>
            </a:r>
          </a:p>
          <a:p>
            <a:pPr marL="342900" marR="0" lvl="0" indent="-342900" fontAlgn="auto">
              <a:lnSpc>
                <a:spcPct val="70000"/>
              </a:lnSpc>
              <a:spcBef>
                <a:spcPts val="1000"/>
              </a:spcBef>
              <a:spcAft>
                <a:spcPts val="0"/>
              </a:spcAft>
              <a:buClrTx/>
              <a:buSzTx/>
              <a:buFont typeface="Arial" panose="020B0604020202020204" pitchFamily="34" charset="0"/>
              <a:buChar char="•"/>
              <a:tabLst/>
              <a:defRPr/>
            </a:pPr>
            <a:r>
              <a:rPr lang="sv-SE" sz="2100">
                <a:latin typeface="Cambria" panose="02040503050406030204" pitchFamily="18" charset="0"/>
                <a:ea typeface="Cambria" panose="02040503050406030204" pitchFamily="18" charset="0"/>
              </a:rPr>
              <a:t>Ordförandeskapet roterar årsvis mellan kommun och region. </a:t>
            </a:r>
          </a:p>
          <a:p>
            <a:pPr marL="342900" marR="0" lvl="0" indent="-342900" fontAlgn="auto">
              <a:lnSpc>
                <a:spcPct val="70000"/>
              </a:lnSpc>
              <a:spcBef>
                <a:spcPts val="1000"/>
              </a:spcBef>
              <a:spcAft>
                <a:spcPts val="0"/>
              </a:spcAft>
              <a:buClrTx/>
              <a:buSzTx/>
              <a:buFont typeface="Arial" panose="020B0604020202020204" pitchFamily="34" charset="0"/>
              <a:buChar char="•"/>
              <a:tabLst/>
              <a:defRPr/>
            </a:pPr>
            <a:r>
              <a:rPr lang="sv-SE" sz="2100">
                <a:latin typeface="Cambria" panose="02040503050406030204" pitchFamily="18" charset="0"/>
                <a:ea typeface="Cambria" panose="02040503050406030204" pitchFamily="18" charset="0"/>
              </a:rPr>
              <a:t>Ordförande och vice ordförande planerar tillsammans möte och agenda</a:t>
            </a:r>
          </a:p>
          <a:p>
            <a:pPr marL="342900" marR="0" lvl="0" indent="-342900" fontAlgn="auto">
              <a:lnSpc>
                <a:spcPct val="70000"/>
              </a:lnSpc>
              <a:spcBef>
                <a:spcPts val="1000"/>
              </a:spcBef>
              <a:spcAft>
                <a:spcPts val="0"/>
              </a:spcAft>
              <a:buClrTx/>
              <a:buSzTx/>
              <a:buFont typeface="Arial" panose="020B0604020202020204" pitchFamily="34" charset="0"/>
              <a:buChar char="•"/>
              <a:tabLst/>
              <a:defRPr/>
            </a:pPr>
            <a:r>
              <a:rPr lang="sv-SE" sz="2100">
                <a:latin typeface="Cambria" panose="02040503050406030204" pitchFamily="18" charset="0"/>
                <a:ea typeface="Cambria" panose="02040503050406030204" pitchFamily="18" charset="0"/>
              </a:rPr>
              <a:t>Processtöd från samverkanskontoret vid behov</a:t>
            </a:r>
          </a:p>
        </p:txBody>
      </p:sp>
    </p:spTree>
    <p:extLst>
      <p:ext uri="{BB962C8B-B14F-4D97-AF65-F5344CB8AC3E}">
        <p14:creationId xmlns:p14="http://schemas.microsoft.com/office/powerpoint/2010/main" val="1115091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E9B64D-082D-F106-A164-53477F891D05}"/>
              </a:ext>
            </a:extLst>
          </p:cNvPr>
          <p:cNvSpPr>
            <a:spLocks noGrp="1"/>
          </p:cNvSpPr>
          <p:nvPr>
            <p:ph type="ctrTitle"/>
          </p:nvPr>
        </p:nvSpPr>
        <p:spPr>
          <a:xfrm>
            <a:off x="636899" y="471610"/>
            <a:ext cx="10999330" cy="1034189"/>
          </a:xfrm>
        </p:spPr>
        <p:txBody>
          <a:bodyPr>
            <a:noAutofit/>
          </a:bodyPr>
          <a:lstStyle/>
          <a:p>
            <a:r>
              <a:rPr lang="sv-SE" sz="4400">
                <a:latin typeface="Britannic Bold" panose="020B0903060703020204" pitchFamily="34" charset="0"/>
              </a:rPr>
              <a:t>Att tänka på </a:t>
            </a:r>
            <a:r>
              <a:rPr lang="sv-SE" sz="4400" u="sng">
                <a:latin typeface="Britannic Bold" panose="020B0903060703020204" pitchFamily="34" charset="0"/>
              </a:rPr>
              <a:t>innan</a:t>
            </a:r>
            <a:r>
              <a:rPr lang="sv-SE" sz="4400">
                <a:latin typeface="Britannic Bold" panose="020B0903060703020204" pitchFamily="34" charset="0"/>
              </a:rPr>
              <a:t> mötet…</a:t>
            </a:r>
          </a:p>
        </p:txBody>
      </p:sp>
      <p:sp>
        <p:nvSpPr>
          <p:cNvPr id="4" name="Rektangel 3">
            <a:extLst>
              <a:ext uri="{FF2B5EF4-FFF2-40B4-BE49-F238E27FC236}">
                <a16:creationId xmlns:a16="http://schemas.microsoft.com/office/drawing/2014/main" id="{606B9A23-AFA4-CA71-865B-A9AD7B20A773}"/>
              </a:ext>
            </a:extLst>
          </p:cNvPr>
          <p:cNvSpPr/>
          <p:nvPr/>
        </p:nvSpPr>
        <p:spPr>
          <a:xfrm>
            <a:off x="0" y="6293142"/>
            <a:ext cx="12192000" cy="587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Bild 4" descr="Dans med hel fyllning">
            <a:extLst>
              <a:ext uri="{FF2B5EF4-FFF2-40B4-BE49-F238E27FC236}">
                <a16:creationId xmlns:a16="http://schemas.microsoft.com/office/drawing/2014/main" id="{6BEAE7D7-F154-8890-0691-46518104D31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34905" y="6352660"/>
            <a:ext cx="527917" cy="527917"/>
          </a:xfrm>
          <a:prstGeom prst="rect">
            <a:avLst/>
          </a:prstGeom>
        </p:spPr>
      </p:pic>
      <p:pic>
        <p:nvPicPr>
          <p:cNvPr id="6" name="Bild 5" descr="Kvinna med käpp med hel fyllning">
            <a:extLst>
              <a:ext uri="{FF2B5EF4-FFF2-40B4-BE49-F238E27FC236}">
                <a16:creationId xmlns:a16="http://schemas.microsoft.com/office/drawing/2014/main" id="{4B5AE4B2-54DD-8E86-0F98-12F1C13C19A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699723" y="6337869"/>
            <a:ext cx="485876" cy="485876"/>
          </a:xfrm>
          <a:prstGeom prst="rect">
            <a:avLst/>
          </a:prstGeom>
        </p:spPr>
      </p:pic>
      <p:pic>
        <p:nvPicPr>
          <p:cNvPr id="7" name="Bild 6" descr="Man med barnvagn med hel fyllning">
            <a:extLst>
              <a:ext uri="{FF2B5EF4-FFF2-40B4-BE49-F238E27FC236}">
                <a16:creationId xmlns:a16="http://schemas.microsoft.com/office/drawing/2014/main" id="{F9C73284-1E8C-EF14-FC88-A97DD447C02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559320" y="6327227"/>
            <a:ext cx="499241" cy="499241"/>
          </a:xfrm>
          <a:prstGeom prst="rect">
            <a:avLst/>
          </a:prstGeom>
        </p:spPr>
      </p:pic>
      <p:pic>
        <p:nvPicPr>
          <p:cNvPr id="8" name="Bild 7" descr="Kvinna med baby med hel fyllning">
            <a:extLst>
              <a:ext uri="{FF2B5EF4-FFF2-40B4-BE49-F238E27FC236}">
                <a16:creationId xmlns:a16="http://schemas.microsoft.com/office/drawing/2014/main" id="{DF82B63B-D258-4D92-DB79-8CFD74FF47E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46891" y="6372011"/>
            <a:ext cx="436178" cy="436178"/>
          </a:xfrm>
          <a:prstGeom prst="rect">
            <a:avLst/>
          </a:prstGeom>
        </p:spPr>
      </p:pic>
      <p:pic>
        <p:nvPicPr>
          <p:cNvPr id="9" name="Bild 8" descr="Barn med ballong med hel fyllning">
            <a:extLst>
              <a:ext uri="{FF2B5EF4-FFF2-40B4-BE49-F238E27FC236}">
                <a16:creationId xmlns:a16="http://schemas.microsoft.com/office/drawing/2014/main" id="{91583CAA-A91C-AA10-D6E3-51444B4302D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05383" y="6370429"/>
            <a:ext cx="436178" cy="436178"/>
          </a:xfrm>
          <a:prstGeom prst="rect">
            <a:avLst/>
          </a:prstGeom>
        </p:spPr>
      </p:pic>
      <p:pic>
        <p:nvPicPr>
          <p:cNvPr id="10" name="Bild 9" descr="Tennis med hel fyllning">
            <a:extLst>
              <a:ext uri="{FF2B5EF4-FFF2-40B4-BE49-F238E27FC236}">
                <a16:creationId xmlns:a16="http://schemas.microsoft.com/office/drawing/2014/main" id="{EF78F557-127E-4AF0-18DC-70631D2FA48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648634" y="6390288"/>
            <a:ext cx="404649" cy="404649"/>
          </a:xfrm>
          <a:prstGeom prst="rect">
            <a:avLst/>
          </a:prstGeom>
        </p:spPr>
      </p:pic>
      <p:pic>
        <p:nvPicPr>
          <p:cNvPr id="11" name="Bild 10" descr="Familj med pojke med hel fyllning">
            <a:extLst>
              <a:ext uri="{FF2B5EF4-FFF2-40B4-BE49-F238E27FC236}">
                <a16:creationId xmlns:a16="http://schemas.microsoft.com/office/drawing/2014/main" id="{0F6F4E5B-0DEB-F983-9A3D-ACE02C14BBB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1691638" y="6421820"/>
            <a:ext cx="404648" cy="404648"/>
          </a:xfrm>
          <a:prstGeom prst="rect">
            <a:avLst/>
          </a:prstGeom>
        </p:spPr>
      </p:pic>
      <p:pic>
        <p:nvPicPr>
          <p:cNvPr id="15" name="Bildobjekt 14" descr="En bild som visar text, Teckensnitt, Grafik, logotyp&#10;&#10;Automatiskt genererad beskrivning">
            <a:extLst>
              <a:ext uri="{FF2B5EF4-FFF2-40B4-BE49-F238E27FC236}">
                <a16:creationId xmlns:a16="http://schemas.microsoft.com/office/drawing/2014/main" id="{311EAF71-9FC9-04F8-BD9D-2D2E4C90580A}"/>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54" y="63063"/>
            <a:ext cx="4185746" cy="825855"/>
          </a:xfrm>
          <a:prstGeom prst="rect">
            <a:avLst/>
          </a:prstGeom>
        </p:spPr>
      </p:pic>
      <p:grpSp>
        <p:nvGrpSpPr>
          <p:cNvPr id="18" name="Bild 16" descr="Universell åtkomst kontur">
            <a:extLst>
              <a:ext uri="{FF2B5EF4-FFF2-40B4-BE49-F238E27FC236}">
                <a16:creationId xmlns:a16="http://schemas.microsoft.com/office/drawing/2014/main" id="{D3E79DAB-26D1-F2D5-727D-2CE366759123}"/>
              </a:ext>
            </a:extLst>
          </p:cNvPr>
          <p:cNvGrpSpPr/>
          <p:nvPr/>
        </p:nvGrpSpPr>
        <p:grpSpPr>
          <a:xfrm>
            <a:off x="2477118" y="6405432"/>
            <a:ext cx="715156" cy="388883"/>
            <a:chOff x="3664932" y="6359204"/>
            <a:chExt cx="630953" cy="384751"/>
          </a:xfrm>
          <a:solidFill>
            <a:schemeClr val="bg1"/>
          </a:solidFill>
        </p:grpSpPr>
        <p:sp>
          <p:nvSpPr>
            <p:cNvPr id="19" name="Frihandsfigur: Form 18">
              <a:extLst>
                <a:ext uri="{FF2B5EF4-FFF2-40B4-BE49-F238E27FC236}">
                  <a16:creationId xmlns:a16="http://schemas.microsoft.com/office/drawing/2014/main" id="{FAAC7373-733E-1D37-445A-6125E5C5D07A}"/>
                </a:ext>
              </a:extLst>
            </p:cNvPr>
            <p:cNvSpPr/>
            <p:nvPr/>
          </p:nvSpPr>
          <p:spPr>
            <a:xfrm>
              <a:off x="3683978" y="6489510"/>
              <a:ext cx="120895" cy="253903"/>
            </a:xfrm>
            <a:custGeom>
              <a:avLst/>
              <a:gdLst>
                <a:gd name="connsiteX0" fmla="*/ 94739 w 120895"/>
                <a:gd name="connsiteY0" fmla="*/ 6858 h 253903"/>
                <a:gd name="connsiteX1" fmla="*/ 87881 w 120895"/>
                <a:gd name="connsiteY1" fmla="*/ 0 h 253903"/>
                <a:gd name="connsiteX2" fmla="*/ 81023 w 120895"/>
                <a:gd name="connsiteY2" fmla="*/ 6858 h 253903"/>
                <a:gd name="connsiteX3" fmla="*/ 81023 w 120895"/>
                <a:gd name="connsiteY3" fmla="*/ 57698 h 253903"/>
                <a:gd name="connsiteX4" fmla="*/ 102880 w 120895"/>
                <a:gd name="connsiteY4" fmla="*/ 137314 h 253903"/>
                <a:gd name="connsiteX5" fmla="*/ 18023 w 120895"/>
                <a:gd name="connsiteY5" fmla="*/ 137314 h 253903"/>
                <a:gd name="connsiteX6" fmla="*/ 39867 w 120895"/>
                <a:gd name="connsiteY6" fmla="*/ 58665 h 253903"/>
                <a:gd name="connsiteX7" fmla="*/ 39867 w 120895"/>
                <a:gd name="connsiteY7" fmla="*/ 6892 h 253903"/>
                <a:gd name="connsiteX8" fmla="*/ 33008 w 120895"/>
                <a:gd name="connsiteY8" fmla="*/ 34 h 253903"/>
                <a:gd name="connsiteX9" fmla="*/ 26150 w 120895"/>
                <a:gd name="connsiteY9" fmla="*/ 6892 h 253903"/>
                <a:gd name="connsiteX10" fmla="*/ 26150 w 120895"/>
                <a:gd name="connsiteY10" fmla="*/ 56793 h 253903"/>
                <a:gd name="connsiteX11" fmla="*/ 0 w 120895"/>
                <a:gd name="connsiteY11" fmla="*/ 151031 h 253903"/>
                <a:gd name="connsiteX12" fmla="*/ 26171 w 120895"/>
                <a:gd name="connsiteY12" fmla="*/ 151031 h 253903"/>
                <a:gd name="connsiteX13" fmla="*/ 26171 w 120895"/>
                <a:gd name="connsiteY13" fmla="*/ 253903 h 253903"/>
                <a:gd name="connsiteX14" fmla="*/ 94753 w 120895"/>
                <a:gd name="connsiteY14" fmla="*/ 253903 h 253903"/>
                <a:gd name="connsiteX15" fmla="*/ 94753 w 120895"/>
                <a:gd name="connsiteY15" fmla="*/ 151031 h 253903"/>
                <a:gd name="connsiteX16" fmla="*/ 120896 w 120895"/>
                <a:gd name="connsiteY16" fmla="*/ 151031 h 253903"/>
                <a:gd name="connsiteX17" fmla="*/ 94732 w 120895"/>
                <a:gd name="connsiteY17" fmla="*/ 56799 h 253903"/>
                <a:gd name="connsiteX18" fmla="*/ 39887 w 120895"/>
                <a:gd name="connsiteY18" fmla="*/ 151031 h 253903"/>
                <a:gd name="connsiteX19" fmla="*/ 53604 w 120895"/>
                <a:gd name="connsiteY19" fmla="*/ 151031 h 253903"/>
                <a:gd name="connsiteX20" fmla="*/ 53604 w 120895"/>
                <a:gd name="connsiteY20" fmla="*/ 240187 h 253903"/>
                <a:gd name="connsiteX21" fmla="*/ 39887 w 120895"/>
                <a:gd name="connsiteY21" fmla="*/ 240187 h 253903"/>
                <a:gd name="connsiteX22" fmla="*/ 81036 w 120895"/>
                <a:gd name="connsiteY22" fmla="*/ 240221 h 253903"/>
                <a:gd name="connsiteX23" fmla="*/ 67320 w 120895"/>
                <a:gd name="connsiteY23" fmla="*/ 240221 h 253903"/>
                <a:gd name="connsiteX24" fmla="*/ 67320 w 120895"/>
                <a:gd name="connsiteY24" fmla="*/ 151031 h 253903"/>
                <a:gd name="connsiteX25" fmla="*/ 81036 w 120895"/>
                <a:gd name="connsiteY25" fmla="*/ 151031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0895" h="253903">
                  <a:moveTo>
                    <a:pt x="94739" y="6858"/>
                  </a:moveTo>
                  <a:cubicBezTo>
                    <a:pt x="94739" y="3070"/>
                    <a:pt x="91668" y="0"/>
                    <a:pt x="87881" y="0"/>
                  </a:cubicBezTo>
                  <a:cubicBezTo>
                    <a:pt x="84093" y="0"/>
                    <a:pt x="81023" y="3070"/>
                    <a:pt x="81023" y="6858"/>
                  </a:cubicBezTo>
                  <a:lnTo>
                    <a:pt x="81023" y="57698"/>
                  </a:lnTo>
                  <a:lnTo>
                    <a:pt x="102880" y="137314"/>
                  </a:lnTo>
                  <a:lnTo>
                    <a:pt x="18023" y="137314"/>
                  </a:lnTo>
                  <a:lnTo>
                    <a:pt x="39867" y="58665"/>
                  </a:lnTo>
                  <a:lnTo>
                    <a:pt x="39867" y="6892"/>
                  </a:lnTo>
                  <a:cubicBezTo>
                    <a:pt x="39867" y="3105"/>
                    <a:pt x="36796" y="34"/>
                    <a:pt x="33008" y="34"/>
                  </a:cubicBezTo>
                  <a:cubicBezTo>
                    <a:pt x="29221" y="34"/>
                    <a:pt x="26150" y="3105"/>
                    <a:pt x="26150" y="6892"/>
                  </a:cubicBezTo>
                  <a:lnTo>
                    <a:pt x="26150" y="56793"/>
                  </a:lnTo>
                  <a:lnTo>
                    <a:pt x="0" y="151031"/>
                  </a:lnTo>
                  <a:lnTo>
                    <a:pt x="26171" y="151031"/>
                  </a:lnTo>
                  <a:lnTo>
                    <a:pt x="26171" y="253903"/>
                  </a:lnTo>
                  <a:lnTo>
                    <a:pt x="94753" y="253903"/>
                  </a:lnTo>
                  <a:lnTo>
                    <a:pt x="94753" y="151031"/>
                  </a:lnTo>
                  <a:lnTo>
                    <a:pt x="120896" y="151031"/>
                  </a:lnTo>
                  <a:lnTo>
                    <a:pt x="94732" y="56799"/>
                  </a:lnTo>
                  <a:close/>
                  <a:moveTo>
                    <a:pt x="39887" y="151031"/>
                  </a:moveTo>
                  <a:lnTo>
                    <a:pt x="53604" y="151031"/>
                  </a:lnTo>
                  <a:lnTo>
                    <a:pt x="53604" y="240187"/>
                  </a:lnTo>
                  <a:lnTo>
                    <a:pt x="39887" y="240187"/>
                  </a:lnTo>
                  <a:close/>
                  <a:moveTo>
                    <a:pt x="81036" y="240221"/>
                  </a:moveTo>
                  <a:lnTo>
                    <a:pt x="67320" y="240221"/>
                  </a:lnTo>
                  <a:lnTo>
                    <a:pt x="67320" y="151031"/>
                  </a:lnTo>
                  <a:lnTo>
                    <a:pt x="81036" y="151031"/>
                  </a:ln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rihandsfigur: Form 19">
              <a:extLst>
                <a:ext uri="{FF2B5EF4-FFF2-40B4-BE49-F238E27FC236}">
                  <a16:creationId xmlns:a16="http://schemas.microsoft.com/office/drawing/2014/main" id="{8B9C6E7E-DC67-6D77-6409-CFF714C42FC0}"/>
                </a:ext>
              </a:extLst>
            </p:cNvPr>
            <p:cNvSpPr/>
            <p:nvPr/>
          </p:nvSpPr>
          <p:spPr>
            <a:xfrm>
              <a:off x="3888461" y="6489510"/>
              <a:ext cx="68581" cy="253903"/>
            </a:xfrm>
            <a:custGeom>
              <a:avLst/>
              <a:gdLst>
                <a:gd name="connsiteX0" fmla="*/ 61724 w 68581"/>
                <a:gd name="connsiteY0" fmla="*/ 0 h 253903"/>
                <a:gd name="connsiteX1" fmla="*/ 54865 w 68581"/>
                <a:gd name="connsiteY1" fmla="*/ 6858 h 253903"/>
                <a:gd name="connsiteX2" fmla="*/ 54865 w 68581"/>
                <a:gd name="connsiteY2" fmla="*/ 240187 h 253903"/>
                <a:gd name="connsiteX3" fmla="*/ 41149 w 68581"/>
                <a:gd name="connsiteY3" fmla="*/ 240187 h 253903"/>
                <a:gd name="connsiteX4" fmla="*/ 41149 w 68581"/>
                <a:gd name="connsiteY4" fmla="*/ 102873 h 253903"/>
                <a:gd name="connsiteX5" fmla="*/ 27433 w 68581"/>
                <a:gd name="connsiteY5" fmla="*/ 102873 h 253903"/>
                <a:gd name="connsiteX6" fmla="*/ 27433 w 68581"/>
                <a:gd name="connsiteY6" fmla="*/ 240187 h 253903"/>
                <a:gd name="connsiteX7" fmla="*/ 13716 w 68581"/>
                <a:gd name="connsiteY7" fmla="*/ 240187 h 253903"/>
                <a:gd name="connsiteX8" fmla="*/ 13716 w 68581"/>
                <a:gd name="connsiteY8" fmla="*/ 6858 h 253903"/>
                <a:gd name="connsiteX9" fmla="*/ 6858 w 68581"/>
                <a:gd name="connsiteY9" fmla="*/ 0 h 253903"/>
                <a:gd name="connsiteX10" fmla="*/ 0 w 68581"/>
                <a:gd name="connsiteY10" fmla="*/ 6858 h 253903"/>
                <a:gd name="connsiteX11" fmla="*/ 0 w 68581"/>
                <a:gd name="connsiteY11" fmla="*/ 253903 h 253903"/>
                <a:gd name="connsiteX12" fmla="*/ 68582 w 68581"/>
                <a:gd name="connsiteY12" fmla="*/ 253903 h 253903"/>
                <a:gd name="connsiteX13" fmla="*/ 68582 w 68581"/>
                <a:gd name="connsiteY13" fmla="*/ 6858 h 253903"/>
                <a:gd name="connsiteX14" fmla="*/ 61724 w 68581"/>
                <a:gd name="connsiteY14" fmla="*/ 0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581" h="253903">
                  <a:moveTo>
                    <a:pt x="61724" y="0"/>
                  </a:moveTo>
                  <a:cubicBezTo>
                    <a:pt x="57936" y="0"/>
                    <a:pt x="54865" y="3070"/>
                    <a:pt x="54865" y="6858"/>
                  </a:cubicBezTo>
                  <a:lnTo>
                    <a:pt x="54865" y="240187"/>
                  </a:lnTo>
                  <a:lnTo>
                    <a:pt x="41149" y="240187"/>
                  </a:lnTo>
                  <a:lnTo>
                    <a:pt x="41149" y="102873"/>
                  </a:lnTo>
                  <a:lnTo>
                    <a:pt x="27433" y="102873"/>
                  </a:lnTo>
                  <a:lnTo>
                    <a:pt x="27433" y="240187"/>
                  </a:lnTo>
                  <a:lnTo>
                    <a:pt x="13716" y="240187"/>
                  </a:lnTo>
                  <a:lnTo>
                    <a:pt x="13716" y="6858"/>
                  </a:lnTo>
                  <a:cubicBezTo>
                    <a:pt x="13716" y="3070"/>
                    <a:pt x="10646" y="0"/>
                    <a:pt x="6858" y="0"/>
                  </a:cubicBezTo>
                  <a:cubicBezTo>
                    <a:pt x="3070" y="0"/>
                    <a:pt x="0" y="3070"/>
                    <a:pt x="0" y="6858"/>
                  </a:cubicBezTo>
                  <a:lnTo>
                    <a:pt x="0" y="253903"/>
                  </a:lnTo>
                  <a:lnTo>
                    <a:pt x="68582" y="253903"/>
                  </a:lnTo>
                  <a:lnTo>
                    <a:pt x="68582" y="6858"/>
                  </a:lnTo>
                  <a:cubicBezTo>
                    <a:pt x="68582" y="3070"/>
                    <a:pt x="65511" y="0"/>
                    <a:pt x="61724" y="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Frihandsfigur: Form 20">
              <a:extLst>
                <a:ext uri="{FF2B5EF4-FFF2-40B4-BE49-F238E27FC236}">
                  <a16:creationId xmlns:a16="http://schemas.microsoft.com/office/drawing/2014/main" id="{D343FAB8-68F5-5E72-2DCC-388DBDE1EA6C}"/>
                </a:ext>
              </a:extLst>
            </p:cNvPr>
            <p:cNvSpPr/>
            <p:nvPr/>
          </p:nvSpPr>
          <p:spPr>
            <a:xfrm>
              <a:off x="3888447"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Frihandsfigur: Form 21">
              <a:extLst>
                <a:ext uri="{FF2B5EF4-FFF2-40B4-BE49-F238E27FC236}">
                  <a16:creationId xmlns:a16="http://schemas.microsoft.com/office/drawing/2014/main" id="{1AE89B49-B759-BB66-4FDA-5C5C78A8AE3B}"/>
                </a:ext>
              </a:extLst>
            </p:cNvPr>
            <p:cNvSpPr/>
            <p:nvPr/>
          </p:nvSpPr>
          <p:spPr>
            <a:xfrm>
              <a:off x="3710135"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ihandsfigur: Form 22">
              <a:extLst>
                <a:ext uri="{FF2B5EF4-FFF2-40B4-BE49-F238E27FC236}">
                  <a16:creationId xmlns:a16="http://schemas.microsoft.com/office/drawing/2014/main" id="{D24E1EA6-29DC-A660-03BB-E498E71036C7}"/>
                </a:ext>
              </a:extLst>
            </p:cNvPr>
            <p:cNvSpPr/>
            <p:nvPr/>
          </p:nvSpPr>
          <p:spPr>
            <a:xfrm>
              <a:off x="3664932" y="6441502"/>
              <a:ext cx="157988" cy="153309"/>
            </a:xfrm>
            <a:custGeom>
              <a:avLst/>
              <a:gdLst>
                <a:gd name="connsiteX0" fmla="*/ 140319 w 157988"/>
                <a:gd name="connsiteY0" fmla="*/ 29195 h 153309"/>
                <a:gd name="connsiteX1" fmla="*/ 140216 w 157988"/>
                <a:gd name="connsiteY1" fmla="*/ 28722 h 153309"/>
                <a:gd name="connsiteX2" fmla="*/ 133111 w 157988"/>
                <a:gd name="connsiteY2" fmla="*/ 17749 h 153309"/>
                <a:gd name="connsiteX3" fmla="*/ 104005 w 157988"/>
                <a:gd name="connsiteY3" fmla="*/ 3511 h 153309"/>
                <a:gd name="connsiteX4" fmla="*/ 79316 w 157988"/>
                <a:gd name="connsiteY4" fmla="*/ 0 h 153309"/>
                <a:gd name="connsiteX5" fmla="*/ 54016 w 157988"/>
                <a:gd name="connsiteY5" fmla="*/ 3498 h 153309"/>
                <a:gd name="connsiteX6" fmla="*/ 25212 w 157988"/>
                <a:gd name="connsiteY6" fmla="*/ 17488 h 153309"/>
                <a:gd name="connsiteX7" fmla="*/ 17784 w 157988"/>
                <a:gd name="connsiteY7" fmla="*/ 28722 h 153309"/>
                <a:gd name="connsiteX8" fmla="*/ 17784 w 157988"/>
                <a:gd name="connsiteY8" fmla="*/ 28969 h 153309"/>
                <a:gd name="connsiteX9" fmla="*/ 17695 w 157988"/>
                <a:gd name="connsiteY9" fmla="*/ 29195 h 153309"/>
                <a:gd name="connsiteX10" fmla="*/ 371 w 157988"/>
                <a:gd name="connsiteY10" fmla="*/ 127398 h 153309"/>
                <a:gd name="connsiteX11" fmla="*/ 12497 w 157988"/>
                <a:gd name="connsiteY11" fmla="*/ 152402 h 153309"/>
                <a:gd name="connsiteX12" fmla="*/ 21649 w 157988"/>
                <a:gd name="connsiteY12" fmla="*/ 149191 h 153309"/>
                <a:gd name="connsiteX13" fmla="*/ 18703 w 157988"/>
                <a:gd name="connsiteY13" fmla="*/ 140174 h 153309"/>
                <a:gd name="connsiteX14" fmla="*/ 13903 w 157988"/>
                <a:gd name="connsiteY14" fmla="*/ 129757 h 153309"/>
                <a:gd name="connsiteX15" fmla="*/ 31130 w 157988"/>
                <a:gd name="connsiteY15" fmla="*/ 32028 h 153309"/>
                <a:gd name="connsiteX16" fmla="*/ 33147 w 157988"/>
                <a:gd name="connsiteY16" fmla="*/ 28715 h 153309"/>
                <a:gd name="connsiteX17" fmla="*/ 57479 w 157988"/>
                <a:gd name="connsiteY17" fmla="*/ 16809 h 153309"/>
                <a:gd name="connsiteX18" fmla="*/ 79350 w 157988"/>
                <a:gd name="connsiteY18" fmla="*/ 13744 h 153309"/>
                <a:gd name="connsiteX19" fmla="*/ 100453 w 157988"/>
                <a:gd name="connsiteY19" fmla="*/ 16782 h 153309"/>
                <a:gd name="connsiteX20" fmla="*/ 124895 w 157988"/>
                <a:gd name="connsiteY20" fmla="*/ 28715 h 153309"/>
                <a:gd name="connsiteX21" fmla="*/ 126905 w 157988"/>
                <a:gd name="connsiteY21" fmla="*/ 32014 h 153309"/>
                <a:gd name="connsiteX22" fmla="*/ 144126 w 157988"/>
                <a:gd name="connsiteY22" fmla="*/ 129709 h 153309"/>
                <a:gd name="connsiteX23" fmla="*/ 139325 w 157988"/>
                <a:gd name="connsiteY23" fmla="*/ 140174 h 153309"/>
                <a:gd name="connsiteX24" fmla="*/ 135816 w 157988"/>
                <a:gd name="connsiteY24" fmla="*/ 149216 h 153309"/>
                <a:gd name="connsiteX25" fmla="*/ 144857 w 157988"/>
                <a:gd name="connsiteY25" fmla="*/ 152725 h 153309"/>
                <a:gd name="connsiteX26" fmla="*/ 145497 w 157988"/>
                <a:gd name="connsiteY26" fmla="*/ 152402 h 153309"/>
                <a:gd name="connsiteX27" fmla="*/ 157616 w 157988"/>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8"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7"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1" y="141907"/>
                    <a:pt x="18703" y="140174"/>
                  </a:cubicBezTo>
                  <a:cubicBezTo>
                    <a:pt x="15058" y="138069"/>
                    <a:pt x="13135" y="133896"/>
                    <a:pt x="13903" y="129757"/>
                  </a:cubicBezTo>
                  <a:lnTo>
                    <a:pt x="31130" y="32028"/>
                  </a:lnTo>
                  <a:cubicBezTo>
                    <a:pt x="31505" y="30768"/>
                    <a:pt x="32200" y="29627"/>
                    <a:pt x="33147" y="28715"/>
                  </a:cubicBezTo>
                  <a:cubicBezTo>
                    <a:pt x="40431" y="23243"/>
                    <a:pt x="48688"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Frihandsfigur: Form 23">
              <a:extLst>
                <a:ext uri="{FF2B5EF4-FFF2-40B4-BE49-F238E27FC236}">
                  <a16:creationId xmlns:a16="http://schemas.microsoft.com/office/drawing/2014/main" id="{BDB2EF3F-6280-FD18-480B-D950C0687F41}"/>
                </a:ext>
              </a:extLst>
            </p:cNvPr>
            <p:cNvSpPr/>
            <p:nvPr/>
          </p:nvSpPr>
          <p:spPr>
            <a:xfrm>
              <a:off x="3843244" y="6441502"/>
              <a:ext cx="157989" cy="153309"/>
            </a:xfrm>
            <a:custGeom>
              <a:avLst/>
              <a:gdLst>
                <a:gd name="connsiteX0" fmla="*/ 140319 w 157989"/>
                <a:gd name="connsiteY0" fmla="*/ 29195 h 153309"/>
                <a:gd name="connsiteX1" fmla="*/ 140216 w 157989"/>
                <a:gd name="connsiteY1" fmla="*/ 28722 h 153309"/>
                <a:gd name="connsiteX2" fmla="*/ 133111 w 157989"/>
                <a:gd name="connsiteY2" fmla="*/ 17749 h 153309"/>
                <a:gd name="connsiteX3" fmla="*/ 104005 w 157989"/>
                <a:gd name="connsiteY3" fmla="*/ 3511 h 153309"/>
                <a:gd name="connsiteX4" fmla="*/ 79316 w 157989"/>
                <a:gd name="connsiteY4" fmla="*/ 0 h 153309"/>
                <a:gd name="connsiteX5" fmla="*/ 54016 w 157989"/>
                <a:gd name="connsiteY5" fmla="*/ 3498 h 153309"/>
                <a:gd name="connsiteX6" fmla="*/ 25212 w 157989"/>
                <a:gd name="connsiteY6" fmla="*/ 17488 h 153309"/>
                <a:gd name="connsiteX7" fmla="*/ 17784 w 157989"/>
                <a:gd name="connsiteY7" fmla="*/ 28722 h 153309"/>
                <a:gd name="connsiteX8" fmla="*/ 17784 w 157989"/>
                <a:gd name="connsiteY8" fmla="*/ 28969 h 153309"/>
                <a:gd name="connsiteX9" fmla="*/ 17695 w 157989"/>
                <a:gd name="connsiteY9" fmla="*/ 29195 h 153309"/>
                <a:gd name="connsiteX10" fmla="*/ 371 w 157989"/>
                <a:gd name="connsiteY10" fmla="*/ 127398 h 153309"/>
                <a:gd name="connsiteX11" fmla="*/ 12497 w 157989"/>
                <a:gd name="connsiteY11" fmla="*/ 152402 h 153309"/>
                <a:gd name="connsiteX12" fmla="*/ 21649 w 157989"/>
                <a:gd name="connsiteY12" fmla="*/ 149191 h 153309"/>
                <a:gd name="connsiteX13" fmla="*/ 18703 w 157989"/>
                <a:gd name="connsiteY13" fmla="*/ 140174 h 153309"/>
                <a:gd name="connsiteX14" fmla="*/ 13903 w 157989"/>
                <a:gd name="connsiteY14" fmla="*/ 129757 h 153309"/>
                <a:gd name="connsiteX15" fmla="*/ 31130 w 157989"/>
                <a:gd name="connsiteY15" fmla="*/ 32028 h 153309"/>
                <a:gd name="connsiteX16" fmla="*/ 33147 w 157989"/>
                <a:gd name="connsiteY16" fmla="*/ 28715 h 153309"/>
                <a:gd name="connsiteX17" fmla="*/ 57479 w 157989"/>
                <a:gd name="connsiteY17" fmla="*/ 16809 h 153309"/>
                <a:gd name="connsiteX18" fmla="*/ 79350 w 157989"/>
                <a:gd name="connsiteY18" fmla="*/ 13744 h 153309"/>
                <a:gd name="connsiteX19" fmla="*/ 100453 w 157989"/>
                <a:gd name="connsiteY19" fmla="*/ 16782 h 153309"/>
                <a:gd name="connsiteX20" fmla="*/ 124895 w 157989"/>
                <a:gd name="connsiteY20" fmla="*/ 28715 h 153309"/>
                <a:gd name="connsiteX21" fmla="*/ 126905 w 157989"/>
                <a:gd name="connsiteY21" fmla="*/ 32014 h 153309"/>
                <a:gd name="connsiteX22" fmla="*/ 144126 w 157989"/>
                <a:gd name="connsiteY22" fmla="*/ 129709 h 153309"/>
                <a:gd name="connsiteX23" fmla="*/ 139325 w 157989"/>
                <a:gd name="connsiteY23" fmla="*/ 140174 h 153309"/>
                <a:gd name="connsiteX24" fmla="*/ 135816 w 157989"/>
                <a:gd name="connsiteY24" fmla="*/ 149216 h 153309"/>
                <a:gd name="connsiteX25" fmla="*/ 144857 w 157989"/>
                <a:gd name="connsiteY25" fmla="*/ 152725 h 153309"/>
                <a:gd name="connsiteX26" fmla="*/ 145497 w 157989"/>
                <a:gd name="connsiteY26" fmla="*/ 152402 h 153309"/>
                <a:gd name="connsiteX27" fmla="*/ 157616 w 157989"/>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9"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8"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0" y="141907"/>
                    <a:pt x="18703" y="140174"/>
                  </a:cubicBezTo>
                  <a:cubicBezTo>
                    <a:pt x="15058" y="138069"/>
                    <a:pt x="13135" y="133896"/>
                    <a:pt x="13903" y="129757"/>
                  </a:cubicBezTo>
                  <a:lnTo>
                    <a:pt x="31130" y="32028"/>
                  </a:lnTo>
                  <a:cubicBezTo>
                    <a:pt x="31505" y="30768"/>
                    <a:pt x="32200" y="29627"/>
                    <a:pt x="33147" y="28715"/>
                  </a:cubicBezTo>
                  <a:cubicBezTo>
                    <a:pt x="40431" y="23243"/>
                    <a:pt x="48689"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ihandsfigur: Form 24">
              <a:extLst>
                <a:ext uri="{FF2B5EF4-FFF2-40B4-BE49-F238E27FC236}">
                  <a16:creationId xmlns:a16="http://schemas.microsoft.com/office/drawing/2014/main" id="{ADB37856-31CA-D6A0-E574-8196FB513780}"/>
                </a:ext>
              </a:extLst>
            </p:cNvPr>
            <p:cNvSpPr/>
            <p:nvPr/>
          </p:nvSpPr>
          <p:spPr>
            <a:xfrm>
              <a:off x="4022374" y="6591991"/>
              <a:ext cx="211067" cy="151964"/>
            </a:xfrm>
            <a:custGeom>
              <a:avLst/>
              <a:gdLst>
                <a:gd name="connsiteX0" fmla="*/ 110787 w 211067"/>
                <a:gd name="connsiteY0" fmla="*/ 137705 h 151964"/>
                <a:gd name="connsiteX1" fmla="*/ 13917 w 211067"/>
                <a:gd name="connsiteY1" fmla="*/ 41174 h 151964"/>
                <a:gd name="connsiteX2" fmla="*/ 16302 w 211067"/>
                <a:gd name="connsiteY2" fmla="*/ 19662 h 151964"/>
                <a:gd name="connsiteX3" fmla="*/ 10740 w 211067"/>
                <a:gd name="connsiteY3" fmla="*/ 8552 h 151964"/>
                <a:gd name="connsiteX4" fmla="*/ 8065 w 211067"/>
                <a:gd name="connsiteY4" fmla="*/ 0 h 151964"/>
                <a:gd name="connsiteX5" fmla="*/ 69210 w 211067"/>
                <a:gd name="connsiteY5" fmla="*/ 143905 h 151964"/>
                <a:gd name="connsiteX6" fmla="*/ 211067 w 211067"/>
                <a:gd name="connsiteY6" fmla="*/ 87510 h 151964"/>
                <a:gd name="connsiteX7" fmla="*/ 202419 w 211067"/>
                <a:gd name="connsiteY7" fmla="*/ 72217 h 151964"/>
                <a:gd name="connsiteX8" fmla="*/ 110787 w 211067"/>
                <a:gd name="connsiteY8" fmla="*/ 137705 h 15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067" h="151964">
                  <a:moveTo>
                    <a:pt x="110787" y="137705"/>
                  </a:moveTo>
                  <a:cubicBezTo>
                    <a:pt x="57381" y="137799"/>
                    <a:pt x="14011" y="94580"/>
                    <a:pt x="13917" y="41174"/>
                  </a:cubicBezTo>
                  <a:cubicBezTo>
                    <a:pt x="13905" y="33937"/>
                    <a:pt x="14704" y="26721"/>
                    <a:pt x="16302" y="19662"/>
                  </a:cubicBezTo>
                  <a:cubicBezTo>
                    <a:pt x="13809" y="16314"/>
                    <a:pt x="11927" y="12554"/>
                    <a:pt x="10740" y="8552"/>
                  </a:cubicBezTo>
                  <a:lnTo>
                    <a:pt x="8065" y="0"/>
                  </a:lnTo>
                  <a:cubicBezTo>
                    <a:pt x="-14789" y="56623"/>
                    <a:pt x="12587" y="121052"/>
                    <a:pt x="69210" y="143905"/>
                  </a:cubicBezTo>
                  <a:cubicBezTo>
                    <a:pt x="123968" y="166006"/>
                    <a:pt x="186429" y="141175"/>
                    <a:pt x="211067" y="87510"/>
                  </a:cubicBezTo>
                  <a:lnTo>
                    <a:pt x="202419" y="72217"/>
                  </a:lnTo>
                  <a:cubicBezTo>
                    <a:pt x="189144" y="111486"/>
                    <a:pt x="152239" y="137861"/>
                    <a:pt x="110787" y="137705"/>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ihandsfigur: Form 25">
              <a:extLst>
                <a:ext uri="{FF2B5EF4-FFF2-40B4-BE49-F238E27FC236}">
                  <a16:creationId xmlns:a16="http://schemas.microsoft.com/office/drawing/2014/main" id="{19EB8E16-B916-6BCC-690F-3FAEFE6B0DB0}"/>
                </a:ext>
              </a:extLst>
            </p:cNvPr>
            <p:cNvSpPr/>
            <p:nvPr/>
          </p:nvSpPr>
          <p:spPr>
            <a:xfrm>
              <a:off x="4024959" y="6462979"/>
              <a:ext cx="270925" cy="233868"/>
            </a:xfrm>
            <a:custGeom>
              <a:avLst/>
              <a:gdLst>
                <a:gd name="connsiteX0" fmla="*/ 267874 w 270925"/>
                <a:gd name="connsiteY0" fmla="*/ 199157 h 233868"/>
                <a:gd name="connsiteX1" fmla="*/ 218961 w 270925"/>
                <a:gd name="connsiteY1" fmla="*/ 113553 h 233868"/>
                <a:gd name="connsiteX2" fmla="*/ 198784 w 270925"/>
                <a:gd name="connsiteY2" fmla="*/ 101997 h 233868"/>
                <a:gd name="connsiteX3" fmla="*/ 139358 w 270925"/>
                <a:gd name="connsiteY3" fmla="*/ 101997 h 233868"/>
                <a:gd name="connsiteX4" fmla="*/ 131814 w 270925"/>
                <a:gd name="connsiteY4" fmla="*/ 32668 h 233868"/>
                <a:gd name="connsiteX5" fmla="*/ 115560 w 270925"/>
                <a:gd name="connsiteY5" fmla="*/ 7094 h 233868"/>
                <a:gd name="connsiteX6" fmla="*/ 85837 w 270925"/>
                <a:gd name="connsiteY6" fmla="*/ 682 h 233868"/>
                <a:gd name="connsiteX7" fmla="*/ 72690 w 270925"/>
                <a:gd name="connsiteY7" fmla="*/ 5585 h 233868"/>
                <a:gd name="connsiteX8" fmla="*/ 11501 w 270925"/>
                <a:gd name="connsiteY8" fmla="*/ 41858 h 233868"/>
                <a:gd name="connsiteX9" fmla="*/ 988 w 270925"/>
                <a:gd name="connsiteY9" fmla="*/ 68605 h 233868"/>
                <a:gd name="connsiteX10" fmla="*/ 21322 w 270925"/>
                <a:gd name="connsiteY10" fmla="*/ 133703 h 233868"/>
                <a:gd name="connsiteX11" fmla="*/ 43371 w 270925"/>
                <a:gd name="connsiteY11" fmla="*/ 150032 h 233868"/>
                <a:gd name="connsiteX12" fmla="*/ 49187 w 270925"/>
                <a:gd name="connsiteY12" fmla="*/ 149141 h 233868"/>
                <a:gd name="connsiteX13" fmla="*/ 54036 w 270925"/>
                <a:gd name="connsiteY13" fmla="*/ 142824 h 233868"/>
                <a:gd name="connsiteX14" fmla="*/ 53967 w 270925"/>
                <a:gd name="connsiteY14" fmla="*/ 141453 h 233868"/>
                <a:gd name="connsiteX15" fmla="*/ 47518 w 270925"/>
                <a:gd name="connsiteY15" fmla="*/ 135570 h 233868"/>
                <a:gd name="connsiteX16" fmla="*/ 46423 w 270925"/>
                <a:gd name="connsiteY16" fmla="*/ 135719 h 233868"/>
                <a:gd name="connsiteX17" fmla="*/ 43344 w 270925"/>
                <a:gd name="connsiteY17" fmla="*/ 136323 h 233868"/>
                <a:gd name="connsiteX18" fmla="*/ 34428 w 270925"/>
                <a:gd name="connsiteY18" fmla="*/ 129725 h 233868"/>
                <a:gd name="connsiteX19" fmla="*/ 14094 w 270925"/>
                <a:gd name="connsiteY19" fmla="*/ 64655 h 233868"/>
                <a:gd name="connsiteX20" fmla="*/ 18346 w 270925"/>
                <a:gd name="connsiteY20" fmla="*/ 53743 h 233868"/>
                <a:gd name="connsiteX21" fmla="*/ 79809 w 270925"/>
                <a:gd name="connsiteY21" fmla="*/ 17306 h 233868"/>
                <a:gd name="connsiteX22" fmla="*/ 107667 w 270925"/>
                <a:gd name="connsiteY22" fmla="*/ 18328 h 233868"/>
                <a:gd name="connsiteX23" fmla="*/ 118228 w 270925"/>
                <a:gd name="connsiteY23" fmla="*/ 34636 h 233868"/>
                <a:gd name="connsiteX24" fmla="*/ 127048 w 270925"/>
                <a:gd name="connsiteY24" fmla="*/ 115721 h 233868"/>
                <a:gd name="connsiteX25" fmla="*/ 198784 w 270925"/>
                <a:gd name="connsiteY25" fmla="*/ 115721 h 233868"/>
                <a:gd name="connsiteX26" fmla="*/ 207089 w 270925"/>
                <a:gd name="connsiteY26" fmla="*/ 120419 h 233868"/>
                <a:gd name="connsiteX27" fmla="*/ 255981 w 270925"/>
                <a:gd name="connsiteY27" fmla="*/ 206002 h 233868"/>
                <a:gd name="connsiteX28" fmla="*/ 252744 w 270925"/>
                <a:gd name="connsiteY28" fmla="*/ 218847 h 233868"/>
                <a:gd name="connsiteX29" fmla="*/ 247669 w 270925"/>
                <a:gd name="connsiteY29" fmla="*/ 220157 h 233868"/>
                <a:gd name="connsiteX30" fmla="*/ 239378 w 270925"/>
                <a:gd name="connsiteY30" fmla="*/ 215493 h 233868"/>
                <a:gd name="connsiteX31" fmla="*/ 193428 w 270925"/>
                <a:gd name="connsiteY31" fmla="*/ 134190 h 233868"/>
                <a:gd name="connsiteX32" fmla="*/ 105095 w 270925"/>
                <a:gd name="connsiteY32" fmla="*/ 134190 h 233868"/>
                <a:gd name="connsiteX33" fmla="*/ 79671 w 270925"/>
                <a:gd name="connsiteY33" fmla="*/ 112964 h 233868"/>
                <a:gd name="connsiteX34" fmla="*/ 70317 w 270925"/>
                <a:gd name="connsiteY34" fmla="*/ 60190 h 233868"/>
                <a:gd name="connsiteX35" fmla="*/ 75577 w 270925"/>
                <a:gd name="connsiteY35" fmla="*/ 57070 h 233868"/>
                <a:gd name="connsiteX36" fmla="*/ 77971 w 270925"/>
                <a:gd name="connsiteY36" fmla="*/ 47667 h 233868"/>
                <a:gd name="connsiteX37" fmla="*/ 68568 w 270925"/>
                <a:gd name="connsiteY37" fmla="*/ 45273 h 233868"/>
                <a:gd name="connsiteX38" fmla="*/ 44564 w 270925"/>
                <a:gd name="connsiteY38" fmla="*/ 59538 h 233868"/>
                <a:gd name="connsiteX39" fmla="*/ 42171 w 270925"/>
                <a:gd name="connsiteY39" fmla="*/ 68941 h 233868"/>
                <a:gd name="connsiteX40" fmla="*/ 51573 w 270925"/>
                <a:gd name="connsiteY40" fmla="*/ 71335 h 233868"/>
                <a:gd name="connsiteX41" fmla="*/ 57746 w 270925"/>
                <a:gd name="connsiteY41" fmla="*/ 67672 h 233868"/>
                <a:gd name="connsiteX42" fmla="*/ 66202 w 270925"/>
                <a:gd name="connsiteY42" fmla="*/ 115371 h 233868"/>
                <a:gd name="connsiteX43" fmla="*/ 105122 w 270925"/>
                <a:gd name="connsiteY43" fmla="*/ 147906 h 233868"/>
                <a:gd name="connsiteX44" fmla="*/ 185418 w 270925"/>
                <a:gd name="connsiteY44" fmla="*/ 147906 h 233868"/>
                <a:gd name="connsiteX45" fmla="*/ 227376 w 270925"/>
                <a:gd name="connsiteY45" fmla="*/ 222139 h 233868"/>
                <a:gd name="connsiteX46" fmla="*/ 247642 w 270925"/>
                <a:gd name="connsiteY46" fmla="*/ 233866 h 233868"/>
                <a:gd name="connsiteX47" fmla="*/ 259218 w 270925"/>
                <a:gd name="connsiteY47" fmla="*/ 230904 h 233868"/>
                <a:gd name="connsiteX48" fmla="*/ 267874 w 270925"/>
                <a:gd name="connsiteY48" fmla="*/ 199157 h 23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70925" h="233868">
                  <a:moveTo>
                    <a:pt x="267874" y="199157"/>
                  </a:moveTo>
                  <a:lnTo>
                    <a:pt x="218961" y="113553"/>
                  </a:lnTo>
                  <a:cubicBezTo>
                    <a:pt x="214762" y="106395"/>
                    <a:pt x="207083" y="101997"/>
                    <a:pt x="198784" y="101997"/>
                  </a:cubicBezTo>
                  <a:lnTo>
                    <a:pt x="139358" y="101997"/>
                  </a:lnTo>
                  <a:lnTo>
                    <a:pt x="131814" y="32668"/>
                  </a:lnTo>
                  <a:cubicBezTo>
                    <a:pt x="129999" y="22326"/>
                    <a:pt x="124154" y="13128"/>
                    <a:pt x="115560" y="7094"/>
                  </a:cubicBezTo>
                  <a:cubicBezTo>
                    <a:pt x="106924" y="1033"/>
                    <a:pt x="96204" y="-1280"/>
                    <a:pt x="85837" y="682"/>
                  </a:cubicBezTo>
                  <a:cubicBezTo>
                    <a:pt x="81191" y="1497"/>
                    <a:pt x="76735" y="3159"/>
                    <a:pt x="72690" y="5585"/>
                  </a:cubicBezTo>
                  <a:lnTo>
                    <a:pt x="11501" y="41858"/>
                  </a:lnTo>
                  <a:cubicBezTo>
                    <a:pt x="2242" y="47277"/>
                    <a:pt x="-2103" y="58331"/>
                    <a:pt x="988" y="68605"/>
                  </a:cubicBezTo>
                  <a:lnTo>
                    <a:pt x="21322" y="133703"/>
                  </a:lnTo>
                  <a:cubicBezTo>
                    <a:pt x="24272" y="143409"/>
                    <a:pt x="33226" y="150041"/>
                    <a:pt x="43371" y="150032"/>
                  </a:cubicBezTo>
                  <a:cubicBezTo>
                    <a:pt x="45331" y="149898"/>
                    <a:pt x="47277" y="149599"/>
                    <a:pt x="49187" y="149141"/>
                  </a:cubicBezTo>
                  <a:cubicBezTo>
                    <a:pt x="52127" y="148499"/>
                    <a:pt x="54175" y="145830"/>
                    <a:pt x="54036" y="142824"/>
                  </a:cubicBezTo>
                  <a:lnTo>
                    <a:pt x="53967" y="141453"/>
                  </a:lnTo>
                  <a:cubicBezTo>
                    <a:pt x="53811" y="138047"/>
                    <a:pt x="50923" y="135413"/>
                    <a:pt x="47518" y="135570"/>
                  </a:cubicBezTo>
                  <a:cubicBezTo>
                    <a:pt x="47149" y="135587"/>
                    <a:pt x="46783" y="135637"/>
                    <a:pt x="46423" y="135719"/>
                  </a:cubicBezTo>
                  <a:cubicBezTo>
                    <a:pt x="44873" y="136062"/>
                    <a:pt x="43611" y="136323"/>
                    <a:pt x="43344" y="136323"/>
                  </a:cubicBezTo>
                  <a:cubicBezTo>
                    <a:pt x="39239" y="136339"/>
                    <a:pt x="35612" y="133655"/>
                    <a:pt x="34428" y="129725"/>
                  </a:cubicBezTo>
                  <a:lnTo>
                    <a:pt x="14094" y="64655"/>
                  </a:lnTo>
                  <a:cubicBezTo>
                    <a:pt x="12902" y="60475"/>
                    <a:pt x="14641" y="56014"/>
                    <a:pt x="18346" y="53743"/>
                  </a:cubicBezTo>
                  <a:lnTo>
                    <a:pt x="79809" y="17306"/>
                  </a:lnTo>
                  <a:cubicBezTo>
                    <a:pt x="88514" y="12242"/>
                    <a:pt x="99356" y="12640"/>
                    <a:pt x="107667" y="18328"/>
                  </a:cubicBezTo>
                  <a:cubicBezTo>
                    <a:pt x="113180" y="22178"/>
                    <a:pt x="116970" y="28031"/>
                    <a:pt x="118228" y="34636"/>
                  </a:cubicBezTo>
                  <a:lnTo>
                    <a:pt x="127048" y="115721"/>
                  </a:lnTo>
                  <a:lnTo>
                    <a:pt x="198784" y="115721"/>
                  </a:lnTo>
                  <a:cubicBezTo>
                    <a:pt x="202194" y="115687"/>
                    <a:pt x="205361" y="117479"/>
                    <a:pt x="207089" y="120419"/>
                  </a:cubicBezTo>
                  <a:lnTo>
                    <a:pt x="255981" y="206002"/>
                  </a:lnTo>
                  <a:cubicBezTo>
                    <a:pt x="258476" y="210465"/>
                    <a:pt x="257056" y="216099"/>
                    <a:pt x="252744" y="218847"/>
                  </a:cubicBezTo>
                  <a:cubicBezTo>
                    <a:pt x="251173" y="219660"/>
                    <a:pt x="249438" y="220108"/>
                    <a:pt x="247669" y="220157"/>
                  </a:cubicBezTo>
                  <a:cubicBezTo>
                    <a:pt x="244259" y="220244"/>
                    <a:pt x="241075" y="218453"/>
                    <a:pt x="239378" y="215493"/>
                  </a:cubicBezTo>
                  <a:lnTo>
                    <a:pt x="193428" y="134190"/>
                  </a:lnTo>
                  <a:lnTo>
                    <a:pt x="105095" y="134190"/>
                  </a:lnTo>
                  <a:cubicBezTo>
                    <a:pt x="92596" y="134210"/>
                    <a:pt x="81882" y="125265"/>
                    <a:pt x="79671" y="112964"/>
                  </a:cubicBezTo>
                  <a:lnTo>
                    <a:pt x="70317" y="60190"/>
                  </a:lnTo>
                  <a:lnTo>
                    <a:pt x="75577" y="57070"/>
                  </a:lnTo>
                  <a:cubicBezTo>
                    <a:pt x="78835" y="55134"/>
                    <a:pt x="79906" y="50925"/>
                    <a:pt x="77971" y="47667"/>
                  </a:cubicBezTo>
                  <a:cubicBezTo>
                    <a:pt x="76035" y="44409"/>
                    <a:pt x="71826" y="43338"/>
                    <a:pt x="68568" y="45273"/>
                  </a:cubicBezTo>
                  <a:lnTo>
                    <a:pt x="44564" y="59538"/>
                  </a:lnTo>
                  <a:cubicBezTo>
                    <a:pt x="41307" y="61474"/>
                    <a:pt x="40236" y="65683"/>
                    <a:pt x="42171" y="68941"/>
                  </a:cubicBezTo>
                  <a:cubicBezTo>
                    <a:pt x="44106" y="72199"/>
                    <a:pt x="48316" y="73270"/>
                    <a:pt x="51573" y="71335"/>
                  </a:cubicBezTo>
                  <a:lnTo>
                    <a:pt x="57746" y="67672"/>
                  </a:lnTo>
                  <a:lnTo>
                    <a:pt x="66202" y="115371"/>
                  </a:lnTo>
                  <a:cubicBezTo>
                    <a:pt x="69573" y="134216"/>
                    <a:pt x="85977" y="147929"/>
                    <a:pt x="105122" y="147906"/>
                  </a:cubicBezTo>
                  <a:lnTo>
                    <a:pt x="185418" y="147906"/>
                  </a:lnTo>
                  <a:lnTo>
                    <a:pt x="227376" y="222139"/>
                  </a:lnTo>
                  <a:cubicBezTo>
                    <a:pt x="231464" y="229474"/>
                    <a:pt x="239245" y="233977"/>
                    <a:pt x="247642" y="233866"/>
                  </a:cubicBezTo>
                  <a:cubicBezTo>
                    <a:pt x="251681" y="233806"/>
                    <a:pt x="255647" y="232791"/>
                    <a:pt x="259218" y="230904"/>
                  </a:cubicBezTo>
                  <a:cubicBezTo>
                    <a:pt x="270351" y="224509"/>
                    <a:pt x="274220" y="210318"/>
                    <a:pt x="267874" y="199157"/>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ihandsfigur: Form 26">
              <a:extLst>
                <a:ext uri="{FF2B5EF4-FFF2-40B4-BE49-F238E27FC236}">
                  <a16:creationId xmlns:a16="http://schemas.microsoft.com/office/drawing/2014/main" id="{658DC391-3768-45C4-5AE1-3D27AD02C2E4}"/>
                </a:ext>
              </a:extLst>
            </p:cNvPr>
            <p:cNvSpPr/>
            <p:nvPr/>
          </p:nvSpPr>
          <p:spPr>
            <a:xfrm>
              <a:off x="4075497" y="6386788"/>
              <a:ext cx="72984" cy="72984"/>
            </a:xfrm>
            <a:custGeom>
              <a:avLst/>
              <a:gdLst>
                <a:gd name="connsiteX0" fmla="*/ 36492 w 72984"/>
                <a:gd name="connsiteY0" fmla="*/ 72985 h 72984"/>
                <a:gd name="connsiteX1" fmla="*/ 72985 w 72984"/>
                <a:gd name="connsiteY1" fmla="*/ 36492 h 72984"/>
                <a:gd name="connsiteX2" fmla="*/ 36492 w 72984"/>
                <a:gd name="connsiteY2" fmla="*/ 0 h 72984"/>
                <a:gd name="connsiteX3" fmla="*/ 0 w 72984"/>
                <a:gd name="connsiteY3" fmla="*/ 36492 h 72984"/>
                <a:gd name="connsiteX4" fmla="*/ 36492 w 72984"/>
                <a:gd name="connsiteY4" fmla="*/ 72985 h 72984"/>
                <a:gd name="connsiteX5" fmla="*/ 36492 w 72984"/>
                <a:gd name="connsiteY5" fmla="*/ 13716 h 72984"/>
                <a:gd name="connsiteX6" fmla="*/ 59268 w 72984"/>
                <a:gd name="connsiteY6" fmla="*/ 36492 h 72984"/>
                <a:gd name="connsiteX7" fmla="*/ 36492 w 72984"/>
                <a:gd name="connsiteY7" fmla="*/ 59268 h 72984"/>
                <a:gd name="connsiteX8" fmla="*/ 13716 w 72984"/>
                <a:gd name="connsiteY8" fmla="*/ 36492 h 72984"/>
                <a:gd name="connsiteX9" fmla="*/ 36492 w 72984"/>
                <a:gd name="connsiteY9" fmla="*/ 13716 h 72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984" h="72984">
                  <a:moveTo>
                    <a:pt x="36492" y="72985"/>
                  </a:moveTo>
                  <a:cubicBezTo>
                    <a:pt x="56646" y="72985"/>
                    <a:pt x="72985" y="56646"/>
                    <a:pt x="72985" y="36492"/>
                  </a:cubicBezTo>
                  <a:cubicBezTo>
                    <a:pt x="72985" y="16338"/>
                    <a:pt x="56646" y="0"/>
                    <a:pt x="36492" y="0"/>
                  </a:cubicBezTo>
                  <a:cubicBezTo>
                    <a:pt x="16338" y="0"/>
                    <a:pt x="0" y="16338"/>
                    <a:pt x="0" y="36492"/>
                  </a:cubicBezTo>
                  <a:cubicBezTo>
                    <a:pt x="23" y="56637"/>
                    <a:pt x="16348" y="72962"/>
                    <a:pt x="36492" y="72985"/>
                  </a:cubicBezTo>
                  <a:close/>
                  <a:moveTo>
                    <a:pt x="36492" y="13716"/>
                  </a:moveTo>
                  <a:cubicBezTo>
                    <a:pt x="49071" y="13716"/>
                    <a:pt x="59268" y="23914"/>
                    <a:pt x="59268" y="36492"/>
                  </a:cubicBezTo>
                  <a:cubicBezTo>
                    <a:pt x="59268" y="49071"/>
                    <a:pt x="49071" y="59268"/>
                    <a:pt x="36492" y="59268"/>
                  </a:cubicBezTo>
                  <a:cubicBezTo>
                    <a:pt x="23914" y="59268"/>
                    <a:pt x="13716" y="49071"/>
                    <a:pt x="13716" y="36492"/>
                  </a:cubicBezTo>
                  <a:cubicBezTo>
                    <a:pt x="13731" y="23920"/>
                    <a:pt x="23920" y="13731"/>
                    <a:pt x="36492"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29" name="Bild 28" descr="Förvirrad person kontur">
            <a:extLst>
              <a:ext uri="{FF2B5EF4-FFF2-40B4-BE49-F238E27FC236}">
                <a16:creationId xmlns:a16="http://schemas.microsoft.com/office/drawing/2014/main" id="{4D9A993A-C6C4-4568-D9D8-C9581F618AB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6757863" y="6347162"/>
            <a:ext cx="462874" cy="462874"/>
          </a:xfrm>
          <a:prstGeom prst="rect">
            <a:avLst/>
          </a:prstGeom>
        </p:spPr>
      </p:pic>
      <p:pic>
        <p:nvPicPr>
          <p:cNvPr id="31" name="Bild 30" descr="Dansar kontur">
            <a:extLst>
              <a:ext uri="{FF2B5EF4-FFF2-40B4-BE49-F238E27FC236}">
                <a16:creationId xmlns:a16="http://schemas.microsoft.com/office/drawing/2014/main" id="{92D67DD0-7386-D9E9-BC3F-9EB1E65CB543}"/>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1136988" y="6333649"/>
            <a:ext cx="499241" cy="499241"/>
          </a:xfrm>
          <a:prstGeom prst="rect">
            <a:avLst/>
          </a:prstGeom>
        </p:spPr>
      </p:pic>
      <p:pic>
        <p:nvPicPr>
          <p:cNvPr id="33" name="Bild 32" descr="Familj med två barn kontur">
            <a:extLst>
              <a:ext uri="{FF2B5EF4-FFF2-40B4-BE49-F238E27FC236}">
                <a16:creationId xmlns:a16="http://schemas.microsoft.com/office/drawing/2014/main" id="{63C09D1B-846B-DCAB-7EA9-21D88B906706}"/>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0109600" y="6276695"/>
            <a:ext cx="637806" cy="637806"/>
          </a:xfrm>
          <a:prstGeom prst="rect">
            <a:avLst/>
          </a:prstGeom>
        </p:spPr>
      </p:pic>
      <p:pic>
        <p:nvPicPr>
          <p:cNvPr id="35" name="Bild 34" descr="Vandra kontur">
            <a:extLst>
              <a:ext uri="{FF2B5EF4-FFF2-40B4-BE49-F238E27FC236}">
                <a16:creationId xmlns:a16="http://schemas.microsoft.com/office/drawing/2014/main" id="{1DD78F9F-E712-97B0-D5CE-1CEF7306D9CF}"/>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8643127" y="6327227"/>
            <a:ext cx="485876" cy="485876"/>
          </a:xfrm>
          <a:prstGeom prst="rect">
            <a:avLst/>
          </a:prstGeom>
        </p:spPr>
      </p:pic>
      <p:pic>
        <p:nvPicPr>
          <p:cNvPr id="37" name="Bild 36" descr="Jonglör kontur">
            <a:extLst>
              <a:ext uri="{FF2B5EF4-FFF2-40B4-BE49-F238E27FC236}">
                <a16:creationId xmlns:a16="http://schemas.microsoft.com/office/drawing/2014/main" id="{CA0701B1-7467-EF5D-82DB-CC6E3C3B2AC8}"/>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7602996" y="6295844"/>
            <a:ext cx="569390" cy="569390"/>
          </a:xfrm>
          <a:prstGeom prst="rect">
            <a:avLst/>
          </a:prstGeom>
        </p:spPr>
      </p:pic>
      <p:pic>
        <p:nvPicPr>
          <p:cNvPr id="41" name="Bild 40" descr="Meditation kontur">
            <a:extLst>
              <a:ext uri="{FF2B5EF4-FFF2-40B4-BE49-F238E27FC236}">
                <a16:creationId xmlns:a16="http://schemas.microsoft.com/office/drawing/2014/main" id="{B51D0B95-8F64-1903-43E9-852243E2122C}"/>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5729460" y="6347162"/>
            <a:ext cx="485876" cy="485876"/>
          </a:xfrm>
          <a:prstGeom prst="rect">
            <a:avLst/>
          </a:prstGeom>
        </p:spPr>
      </p:pic>
      <p:pic>
        <p:nvPicPr>
          <p:cNvPr id="45" name="Bild 44" descr="Person i rullstol kontur">
            <a:extLst>
              <a:ext uri="{FF2B5EF4-FFF2-40B4-BE49-F238E27FC236}">
                <a16:creationId xmlns:a16="http://schemas.microsoft.com/office/drawing/2014/main" id="{18F2C450-2A4E-651B-D4F1-C22376C4A625}"/>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5222924" y="6359602"/>
            <a:ext cx="485876" cy="485876"/>
          </a:xfrm>
          <a:prstGeom prst="rect">
            <a:avLst/>
          </a:prstGeom>
        </p:spPr>
      </p:pic>
      <p:pic>
        <p:nvPicPr>
          <p:cNvPr id="47" name="Bild 46" descr="Man med käpp kontur">
            <a:extLst>
              <a:ext uri="{FF2B5EF4-FFF2-40B4-BE49-F238E27FC236}">
                <a16:creationId xmlns:a16="http://schemas.microsoft.com/office/drawing/2014/main" id="{62815FBF-7C0D-A52E-3A82-865508555039}"/>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4727083" y="6337869"/>
            <a:ext cx="441090" cy="498971"/>
          </a:xfrm>
          <a:prstGeom prst="rect">
            <a:avLst/>
          </a:prstGeom>
        </p:spPr>
      </p:pic>
      <p:pic>
        <p:nvPicPr>
          <p:cNvPr id="49" name="Bild 48" descr="Gravid kvinna kontur">
            <a:extLst>
              <a:ext uri="{FF2B5EF4-FFF2-40B4-BE49-F238E27FC236}">
                <a16:creationId xmlns:a16="http://schemas.microsoft.com/office/drawing/2014/main" id="{D241E2D8-2FBE-4A76-44C2-93550A371679}"/>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4317030" y="6359602"/>
            <a:ext cx="474212" cy="474212"/>
          </a:xfrm>
          <a:prstGeom prst="rect">
            <a:avLst/>
          </a:prstGeom>
        </p:spPr>
      </p:pic>
      <p:pic>
        <p:nvPicPr>
          <p:cNvPr id="51" name="Bild 50" descr="Mitella kontur">
            <a:extLst>
              <a:ext uri="{FF2B5EF4-FFF2-40B4-BE49-F238E27FC236}">
                <a16:creationId xmlns:a16="http://schemas.microsoft.com/office/drawing/2014/main" id="{F40BB492-A181-1509-802A-F7F70B7BD266}"/>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7233563" y="6385763"/>
            <a:ext cx="441089" cy="427340"/>
          </a:xfrm>
          <a:prstGeom prst="rect">
            <a:avLst/>
          </a:prstGeom>
        </p:spPr>
      </p:pic>
      <p:pic>
        <p:nvPicPr>
          <p:cNvPr id="53" name="Bild 52" descr="Ledarhund kontur">
            <a:extLst>
              <a:ext uri="{FF2B5EF4-FFF2-40B4-BE49-F238E27FC236}">
                <a16:creationId xmlns:a16="http://schemas.microsoft.com/office/drawing/2014/main" id="{EF97041A-836D-1CEE-9816-FCAB35D35545}"/>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3825507" y="6429742"/>
            <a:ext cx="485876" cy="485876"/>
          </a:xfrm>
          <a:prstGeom prst="rect">
            <a:avLst/>
          </a:prstGeom>
        </p:spPr>
      </p:pic>
      <p:pic>
        <p:nvPicPr>
          <p:cNvPr id="57" name="Bild 56" descr="Två män kontur">
            <a:extLst>
              <a:ext uri="{FF2B5EF4-FFF2-40B4-BE49-F238E27FC236}">
                <a16:creationId xmlns:a16="http://schemas.microsoft.com/office/drawing/2014/main" id="{09C9BD70-6B08-4132-B5EC-A7AAE006BF8C}"/>
              </a:ext>
            </a:extLst>
          </p:cNvPr>
          <p:cNvPicPr>
            <a:picLocks noChangeAspect="1"/>
          </p:cNvPicPr>
          <p:nvPr/>
        </p:nvPicPr>
        <p:blipFill>
          <a:blip r:embed="rId40">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8189344" y="6370164"/>
            <a:ext cx="485876" cy="485876"/>
          </a:xfrm>
          <a:prstGeom prst="rect">
            <a:avLst/>
          </a:prstGeom>
        </p:spPr>
      </p:pic>
      <p:pic>
        <p:nvPicPr>
          <p:cNvPr id="59" name="Bild 58" descr="Två kvinnor kontur">
            <a:extLst>
              <a:ext uri="{FF2B5EF4-FFF2-40B4-BE49-F238E27FC236}">
                <a16:creationId xmlns:a16="http://schemas.microsoft.com/office/drawing/2014/main" id="{B29B1C67-7192-259E-6D61-5A65D06A9880}"/>
              </a:ext>
            </a:extLst>
          </p:cNvPr>
          <p:cNvPicPr>
            <a:picLocks noChangeAspect="1"/>
          </p:cNvPicPr>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3297737" y="6352660"/>
            <a:ext cx="485876" cy="485876"/>
          </a:xfrm>
          <a:prstGeom prst="rect">
            <a:avLst/>
          </a:prstGeom>
        </p:spPr>
      </p:pic>
      <p:pic>
        <p:nvPicPr>
          <p:cNvPr id="61" name="Bild 60" descr="Gå kontur">
            <a:extLst>
              <a:ext uri="{FF2B5EF4-FFF2-40B4-BE49-F238E27FC236}">
                <a16:creationId xmlns:a16="http://schemas.microsoft.com/office/drawing/2014/main" id="{C0CEE3F9-D0E6-D1B7-0BAA-4521CB410590}"/>
              </a:ext>
            </a:extLst>
          </p:cNvPr>
          <p:cNvPicPr>
            <a:picLocks noChangeAspect="1"/>
          </p:cNvPicPr>
          <p:nvPr/>
        </p:nvPicPr>
        <p:blipFill>
          <a:blip r:embed="rId44">
            <a:extLst>
              <a:ext uri="{28A0092B-C50C-407E-A947-70E740481C1C}">
                <a14:useLocalDpi xmlns:a14="http://schemas.microsoft.com/office/drawing/2010/main" val="0"/>
              </a:ext>
              <a:ext uri="{96DAC541-7B7A-43D3-8B79-37D633B846F1}">
                <asvg:svgBlip xmlns:asvg="http://schemas.microsoft.com/office/drawing/2016/SVG/main" r:embed="rId45"/>
              </a:ext>
            </a:extLst>
          </a:blip>
          <a:stretch>
            <a:fillRect/>
          </a:stretch>
        </p:blipFill>
        <p:spPr>
          <a:xfrm>
            <a:off x="1174410" y="6370429"/>
            <a:ext cx="485876" cy="485876"/>
          </a:xfrm>
          <a:prstGeom prst="rect">
            <a:avLst/>
          </a:prstGeom>
        </p:spPr>
      </p:pic>
      <p:pic>
        <p:nvPicPr>
          <p:cNvPr id="63" name="Bild 62" descr="Kvinna som rycker på axlarna kontur">
            <a:extLst>
              <a:ext uri="{FF2B5EF4-FFF2-40B4-BE49-F238E27FC236}">
                <a16:creationId xmlns:a16="http://schemas.microsoft.com/office/drawing/2014/main" id="{4C55D0FD-4B40-DE62-BFC9-766E13F8697F}"/>
              </a:ext>
            </a:extLst>
          </p:cNvPr>
          <p:cNvPicPr>
            <a:picLocks noChangeAspect="1"/>
          </p:cNvPicPr>
          <p:nvPr/>
        </p:nvPicPr>
        <p:blipFill>
          <a:blip r:embed="rId46">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410927" y="6361158"/>
            <a:ext cx="451945" cy="451945"/>
          </a:xfrm>
          <a:prstGeom prst="rect">
            <a:avLst/>
          </a:prstGeom>
        </p:spPr>
      </p:pic>
      <p:pic>
        <p:nvPicPr>
          <p:cNvPr id="65" name="Bild 64" descr="Yoga kontur">
            <a:extLst>
              <a:ext uri="{FF2B5EF4-FFF2-40B4-BE49-F238E27FC236}">
                <a16:creationId xmlns:a16="http://schemas.microsoft.com/office/drawing/2014/main" id="{9484A770-E54E-8BDC-C647-495151047730}"/>
              </a:ext>
            </a:extLst>
          </p:cNvPr>
          <p:cNvPicPr>
            <a:picLocks noChangeAspect="1"/>
          </p:cNvPicPr>
          <p:nvPr/>
        </p:nvPicPr>
        <p:blipFill>
          <a:blip r:embed="rId48">
            <a:extLst>
              <a:ext uri="{28A0092B-C50C-407E-A947-70E740481C1C}">
                <a14:useLocalDpi xmlns:a14="http://schemas.microsoft.com/office/drawing/2010/main" val="0"/>
              </a:ext>
              <a:ext uri="{96DAC541-7B7A-43D3-8B79-37D633B846F1}">
                <asvg:svgBlip xmlns:asvg="http://schemas.microsoft.com/office/drawing/2016/SVG/main" r:embed="rId49"/>
              </a:ext>
            </a:extLst>
          </a:blip>
          <a:stretch>
            <a:fillRect/>
          </a:stretch>
        </p:blipFill>
        <p:spPr>
          <a:xfrm>
            <a:off x="50707" y="6393371"/>
            <a:ext cx="419732" cy="419732"/>
          </a:xfrm>
          <a:prstGeom prst="rect">
            <a:avLst/>
          </a:prstGeom>
        </p:spPr>
      </p:pic>
      <p:pic>
        <p:nvPicPr>
          <p:cNvPr id="67" name="Bild 66" descr="Yoga kontur">
            <a:extLst>
              <a:ext uri="{FF2B5EF4-FFF2-40B4-BE49-F238E27FC236}">
                <a16:creationId xmlns:a16="http://schemas.microsoft.com/office/drawing/2014/main" id="{85088144-84BE-BA35-FB00-DA7A2AD110FD}"/>
              </a:ext>
            </a:extLst>
          </p:cNvPr>
          <p:cNvPicPr>
            <a:picLocks noChangeAspect="1"/>
          </p:cNvPicPr>
          <p:nvPr/>
        </p:nvPicPr>
        <p:blipFill>
          <a:blip r:embed="rId50">
            <a:extLst>
              <a:ext uri="{28A0092B-C50C-407E-A947-70E740481C1C}">
                <a14:useLocalDpi xmlns:a14="http://schemas.microsoft.com/office/drawing/2010/main" val="0"/>
              </a:ext>
              <a:ext uri="{96DAC541-7B7A-43D3-8B79-37D633B846F1}">
                <asvg:svgBlip xmlns:asvg="http://schemas.microsoft.com/office/drawing/2016/SVG/main" r:embed="rId51"/>
              </a:ext>
            </a:extLst>
          </a:blip>
          <a:stretch>
            <a:fillRect/>
          </a:stretch>
        </p:blipFill>
        <p:spPr>
          <a:xfrm>
            <a:off x="9076238" y="6337869"/>
            <a:ext cx="485876" cy="485876"/>
          </a:xfrm>
          <a:prstGeom prst="rect">
            <a:avLst/>
          </a:prstGeom>
        </p:spPr>
      </p:pic>
      <p:sp>
        <p:nvSpPr>
          <p:cNvPr id="13" name="Underrubrik 2">
            <a:extLst>
              <a:ext uri="{FF2B5EF4-FFF2-40B4-BE49-F238E27FC236}">
                <a16:creationId xmlns:a16="http://schemas.microsoft.com/office/drawing/2014/main" id="{AC316E79-5467-210D-C3D5-D522B25D369B}"/>
              </a:ext>
            </a:extLst>
          </p:cNvPr>
          <p:cNvSpPr>
            <a:spLocks noGrp="1"/>
          </p:cNvSpPr>
          <p:nvPr>
            <p:ph type="subTitle" idx="1"/>
          </p:nvPr>
        </p:nvSpPr>
        <p:spPr>
          <a:xfrm>
            <a:off x="1298836" y="1614824"/>
            <a:ext cx="9462903" cy="4729435"/>
          </a:xfrm>
        </p:spPr>
        <p:txBody>
          <a:bodyPr vert="horz" lIns="91440" tIns="45720" rIns="91440" bIns="45720" rtlCol="0" anchor="t">
            <a:normAutofit fontScale="25000" lnSpcReduction="20000"/>
          </a:bodyPr>
          <a:lstStyle/>
          <a:p>
            <a:pPr marL="342900" indent="-342900" algn="l">
              <a:buFont typeface="Arial" panose="020B0604020202020204" pitchFamily="34" charset="0"/>
              <a:buChar char="•"/>
            </a:pPr>
            <a:r>
              <a:rPr lang="sv-SE" sz="8000">
                <a:latin typeface="Abadi" panose="020B0604020104020204" pitchFamily="34" charset="0"/>
              </a:rPr>
              <a:t>Förbered ordentligt; uppmana alla mötesdeltagare inkomma med punkter </a:t>
            </a:r>
          </a:p>
          <a:p>
            <a:pPr marL="342900" indent="-342900" algn="l">
              <a:buFont typeface="Arial" panose="020B0604020202020204" pitchFamily="34" charset="0"/>
              <a:buChar char="•"/>
            </a:pPr>
            <a:r>
              <a:rPr lang="sv-SE" sz="8000">
                <a:latin typeface="Abadi" panose="020B0604020104020204" pitchFamily="34" charset="0"/>
              </a:rPr>
              <a:t>Ta ställning till vilka funktioner/professioner som ska ingå och vilka som kan bjudas in när behov uppstår</a:t>
            </a:r>
          </a:p>
          <a:p>
            <a:pPr marL="342900" indent="-342900" algn="l">
              <a:buFont typeface="Arial" panose="020B0604020202020204" pitchFamily="34" charset="0"/>
              <a:buChar char="•"/>
            </a:pPr>
            <a:r>
              <a:rPr lang="sv-SE" sz="8000">
                <a:latin typeface="Abadi" panose="020B0604020104020204" pitchFamily="34" charset="0"/>
              </a:rPr>
              <a:t>Fördela mötestiden till informations-, diskussions- och/eller beslutsärende</a:t>
            </a:r>
          </a:p>
          <a:p>
            <a:pPr marL="342900" indent="-342900" algn="l">
              <a:buFont typeface="Arial" panose="020B0604020202020204" pitchFamily="34" charset="0"/>
              <a:buChar char="•"/>
            </a:pPr>
            <a:r>
              <a:rPr lang="sv-SE" sz="8000">
                <a:latin typeface="Abadi" panose="020B0604020104020204" pitchFamily="34" charset="0"/>
              </a:rPr>
              <a:t>Skapa en tydlig agendan med tider för de olika punkterna – skicka ut den innan så att deltagarna hinner förbereda sig</a:t>
            </a:r>
          </a:p>
          <a:p>
            <a:pPr marL="342900" indent="-342900" algn="l">
              <a:buFont typeface="Arial" panose="020B0604020202020204" pitchFamily="34" charset="0"/>
              <a:buChar char="•"/>
            </a:pPr>
            <a:r>
              <a:rPr lang="sv-SE" sz="8000">
                <a:latin typeface="Abadi" panose="020B0604020104020204" pitchFamily="34" charset="0"/>
              </a:rPr>
              <a:t>Sätt gärna ett tydligt syfte gärna redan i inbjudan</a:t>
            </a:r>
          </a:p>
          <a:p>
            <a:pPr marL="342900" indent="-342900" algn="l">
              <a:buFont typeface="Arial" panose="020B0604020202020204" pitchFamily="34" charset="0"/>
              <a:buChar char="•"/>
            </a:pPr>
            <a:r>
              <a:rPr lang="sv-SE" sz="8000">
                <a:latin typeface="Abadi" panose="020B0604020104020204" pitchFamily="34" charset="0"/>
              </a:rPr>
              <a:t>Fördela mötestiden till informations-, diskussions- och/eller beslutsärende</a:t>
            </a:r>
          </a:p>
          <a:p>
            <a:pPr marL="342900" indent="-342900" algn="l">
              <a:buFont typeface="Arial" panose="020B0604020202020204" pitchFamily="34" charset="0"/>
              <a:buChar char="•"/>
            </a:pPr>
            <a:r>
              <a:rPr lang="sv-SE" sz="8000">
                <a:latin typeface="Abadi" panose="020B0604020104020204" pitchFamily="34" charset="0"/>
              </a:rPr>
              <a:t>Mötet kan delas in i teman som t.ex. barn och unga, vuxna (psykiatri, missbruk och beroende) och äldre (personer med sammansatta behov av vård och omsorg)</a:t>
            </a:r>
          </a:p>
          <a:p>
            <a:pPr marL="342900" indent="-342900" algn="l">
              <a:buFont typeface="Arial" panose="020B0604020202020204" pitchFamily="34" charset="0"/>
              <a:buChar char="•"/>
            </a:pPr>
            <a:r>
              <a:rPr lang="sv-SE" sz="8000">
                <a:latin typeface="Abadi" panose="020B0604020104020204" pitchFamily="34" charset="0"/>
              </a:rPr>
              <a:t>Ta gärna med en incheckningsfråga samt planera mötesutvärderingen (utcheckningsfråga)</a:t>
            </a:r>
          </a:p>
          <a:p>
            <a:pPr algn="l"/>
            <a:br>
              <a:rPr lang="sv-SE" sz="8000" i="1">
                <a:latin typeface="Abadi"/>
              </a:rPr>
            </a:br>
            <a:r>
              <a:rPr lang="sv-SE" sz="8000" i="1">
                <a:latin typeface="Abadi"/>
              </a:rPr>
              <a:t>Det finns framtagna mallar för dagordning och mötesanteckningar att hämta här:</a:t>
            </a:r>
            <a:r>
              <a:rPr lang="sv-SE" sz="8000">
                <a:latin typeface="Abadi"/>
              </a:rPr>
              <a:t> </a:t>
            </a:r>
            <a:r>
              <a:rPr lang="sv-SE" sz="8000">
                <a:ea typeface="+mn-lt"/>
                <a:cs typeface="+mn-lt"/>
                <a:hlinkClick r:id="rId52"/>
              </a:rPr>
              <a:t>MALL Dagordning lokal samverkansgrupp 1.0.docx</a:t>
            </a:r>
            <a:br>
              <a:rPr lang="sv-SE" sz="8000">
                <a:ea typeface="+mn-lt"/>
                <a:cs typeface="+mn-lt"/>
              </a:rPr>
            </a:br>
            <a:r>
              <a:rPr lang="sv-SE" sz="8000">
                <a:ea typeface="+mn-lt"/>
                <a:cs typeface="+mn-lt"/>
                <a:hlinkClick r:id="rId53"/>
              </a:rPr>
              <a:t>MALL Mötesanteckningar lokal samverkansgrupp 1.0.docx</a:t>
            </a:r>
            <a:endParaRPr lang="sv-SE" sz="8000">
              <a:latin typeface="Abadi" panose="020B0604020104020204" pitchFamily="34" charset="0"/>
            </a:endParaRPr>
          </a:p>
          <a:p>
            <a:pPr marL="342900" indent="-342900" algn="l">
              <a:buFont typeface="Arial" panose="020B0604020202020204" pitchFamily="34" charset="0"/>
              <a:buChar char="•"/>
            </a:pPr>
            <a:endParaRPr lang="sv-SE">
              <a:latin typeface="Abadi" panose="020B0604020104020204" pitchFamily="34" charset="0"/>
            </a:endParaRPr>
          </a:p>
          <a:p>
            <a:pPr marL="342900" indent="-342900" algn="l">
              <a:buFont typeface="Arial" panose="020B0604020202020204" pitchFamily="34" charset="0"/>
              <a:buChar char="•"/>
            </a:pPr>
            <a:endParaRPr lang="sv-SE">
              <a:latin typeface="Abadi" panose="020B0604020104020204" pitchFamily="34" charset="0"/>
            </a:endParaRPr>
          </a:p>
          <a:p>
            <a:pPr marL="342900" indent="-342900" algn="l">
              <a:buFont typeface="Arial" panose="020B0604020202020204" pitchFamily="34" charset="0"/>
              <a:buChar char="•"/>
            </a:pPr>
            <a:endParaRPr lang="sv-SE">
              <a:latin typeface="Abadi" panose="020B0604020104020204" pitchFamily="34" charset="0"/>
            </a:endParaRPr>
          </a:p>
        </p:txBody>
      </p:sp>
    </p:spTree>
    <p:extLst>
      <p:ext uri="{BB962C8B-B14F-4D97-AF65-F5344CB8AC3E}">
        <p14:creationId xmlns:p14="http://schemas.microsoft.com/office/powerpoint/2010/main" val="12249966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B3628E-13B2-7763-F064-F7260D82CA69}"/>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92D0E5C-1317-2903-1A63-66E0C2618580}"/>
              </a:ext>
            </a:extLst>
          </p:cNvPr>
          <p:cNvSpPr>
            <a:spLocks noGrp="1"/>
          </p:cNvSpPr>
          <p:nvPr>
            <p:ph type="ctrTitle"/>
          </p:nvPr>
        </p:nvSpPr>
        <p:spPr>
          <a:xfrm>
            <a:off x="636899" y="1297881"/>
            <a:ext cx="10999330" cy="1068565"/>
          </a:xfrm>
        </p:spPr>
        <p:txBody>
          <a:bodyPr>
            <a:noAutofit/>
          </a:bodyPr>
          <a:lstStyle/>
          <a:p>
            <a:r>
              <a:rPr lang="sv-SE" sz="5400">
                <a:latin typeface="Britannic Bold" panose="020B0903060703020204" pitchFamily="34" charset="0"/>
              </a:rPr>
              <a:t>Att tänka på </a:t>
            </a:r>
            <a:r>
              <a:rPr lang="sv-SE" sz="5400" u="sng">
                <a:latin typeface="Britannic Bold" panose="020B0903060703020204" pitchFamily="34" charset="0"/>
              </a:rPr>
              <a:t>under</a:t>
            </a:r>
            <a:r>
              <a:rPr lang="sv-SE" sz="5400">
                <a:latin typeface="Britannic Bold" panose="020B0903060703020204" pitchFamily="34" charset="0"/>
              </a:rPr>
              <a:t> mötet…</a:t>
            </a:r>
          </a:p>
        </p:txBody>
      </p:sp>
      <p:sp>
        <p:nvSpPr>
          <p:cNvPr id="4" name="Rektangel 3">
            <a:extLst>
              <a:ext uri="{FF2B5EF4-FFF2-40B4-BE49-F238E27FC236}">
                <a16:creationId xmlns:a16="http://schemas.microsoft.com/office/drawing/2014/main" id="{78845527-4E55-672E-720D-661994D5FE7F}"/>
              </a:ext>
            </a:extLst>
          </p:cNvPr>
          <p:cNvSpPr/>
          <p:nvPr/>
        </p:nvSpPr>
        <p:spPr>
          <a:xfrm>
            <a:off x="0" y="6293142"/>
            <a:ext cx="12192000" cy="587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Bild 4" descr="Dans med hel fyllning">
            <a:extLst>
              <a:ext uri="{FF2B5EF4-FFF2-40B4-BE49-F238E27FC236}">
                <a16:creationId xmlns:a16="http://schemas.microsoft.com/office/drawing/2014/main" id="{711FF86A-0BD6-AE4A-5A43-8F70BB237B9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34905" y="6352660"/>
            <a:ext cx="527917" cy="527917"/>
          </a:xfrm>
          <a:prstGeom prst="rect">
            <a:avLst/>
          </a:prstGeom>
        </p:spPr>
      </p:pic>
      <p:pic>
        <p:nvPicPr>
          <p:cNvPr id="6" name="Bild 5" descr="Kvinna med käpp med hel fyllning">
            <a:extLst>
              <a:ext uri="{FF2B5EF4-FFF2-40B4-BE49-F238E27FC236}">
                <a16:creationId xmlns:a16="http://schemas.microsoft.com/office/drawing/2014/main" id="{52363C46-E6E2-4FC6-CF50-4D0B4D86C0E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699723" y="6337869"/>
            <a:ext cx="485876" cy="485876"/>
          </a:xfrm>
          <a:prstGeom prst="rect">
            <a:avLst/>
          </a:prstGeom>
        </p:spPr>
      </p:pic>
      <p:pic>
        <p:nvPicPr>
          <p:cNvPr id="7" name="Bild 6" descr="Man med barnvagn med hel fyllning">
            <a:extLst>
              <a:ext uri="{FF2B5EF4-FFF2-40B4-BE49-F238E27FC236}">
                <a16:creationId xmlns:a16="http://schemas.microsoft.com/office/drawing/2014/main" id="{2E48BB36-2B0F-3928-E08A-A2B2DA93501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559320" y="6327227"/>
            <a:ext cx="499241" cy="499241"/>
          </a:xfrm>
          <a:prstGeom prst="rect">
            <a:avLst/>
          </a:prstGeom>
        </p:spPr>
      </p:pic>
      <p:pic>
        <p:nvPicPr>
          <p:cNvPr id="8" name="Bild 7" descr="Kvinna med baby med hel fyllning">
            <a:extLst>
              <a:ext uri="{FF2B5EF4-FFF2-40B4-BE49-F238E27FC236}">
                <a16:creationId xmlns:a16="http://schemas.microsoft.com/office/drawing/2014/main" id="{07BD0AA0-646F-02BB-2146-262D3CD15CE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46891" y="6372011"/>
            <a:ext cx="436178" cy="436178"/>
          </a:xfrm>
          <a:prstGeom prst="rect">
            <a:avLst/>
          </a:prstGeom>
        </p:spPr>
      </p:pic>
      <p:pic>
        <p:nvPicPr>
          <p:cNvPr id="9" name="Bild 8" descr="Barn med ballong med hel fyllning">
            <a:extLst>
              <a:ext uri="{FF2B5EF4-FFF2-40B4-BE49-F238E27FC236}">
                <a16:creationId xmlns:a16="http://schemas.microsoft.com/office/drawing/2014/main" id="{D72D33AA-143B-EE9B-D138-0F29EC39D71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05383" y="6370429"/>
            <a:ext cx="436178" cy="436178"/>
          </a:xfrm>
          <a:prstGeom prst="rect">
            <a:avLst/>
          </a:prstGeom>
        </p:spPr>
      </p:pic>
      <p:pic>
        <p:nvPicPr>
          <p:cNvPr id="10" name="Bild 9" descr="Tennis med hel fyllning">
            <a:extLst>
              <a:ext uri="{FF2B5EF4-FFF2-40B4-BE49-F238E27FC236}">
                <a16:creationId xmlns:a16="http://schemas.microsoft.com/office/drawing/2014/main" id="{B34F8182-0A73-B9B0-9E6B-0C35D0360D6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648634" y="6390288"/>
            <a:ext cx="404649" cy="404649"/>
          </a:xfrm>
          <a:prstGeom prst="rect">
            <a:avLst/>
          </a:prstGeom>
        </p:spPr>
      </p:pic>
      <p:pic>
        <p:nvPicPr>
          <p:cNvPr id="11" name="Bild 10" descr="Familj med pojke med hel fyllning">
            <a:extLst>
              <a:ext uri="{FF2B5EF4-FFF2-40B4-BE49-F238E27FC236}">
                <a16:creationId xmlns:a16="http://schemas.microsoft.com/office/drawing/2014/main" id="{72D903FB-872A-0944-6354-87A8A61C530F}"/>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1691638" y="6421820"/>
            <a:ext cx="404648" cy="404648"/>
          </a:xfrm>
          <a:prstGeom prst="rect">
            <a:avLst/>
          </a:prstGeom>
        </p:spPr>
      </p:pic>
      <p:pic>
        <p:nvPicPr>
          <p:cNvPr id="15" name="Bildobjekt 14" descr="En bild som visar text, Teckensnitt, Grafik, logotyp&#10;&#10;Automatiskt genererad beskrivning">
            <a:extLst>
              <a:ext uri="{FF2B5EF4-FFF2-40B4-BE49-F238E27FC236}">
                <a16:creationId xmlns:a16="http://schemas.microsoft.com/office/drawing/2014/main" id="{5286A884-F936-CDA6-8671-F0D7524D95D0}"/>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76842" y="65313"/>
            <a:ext cx="4423340" cy="872733"/>
          </a:xfrm>
          <a:prstGeom prst="rect">
            <a:avLst/>
          </a:prstGeom>
        </p:spPr>
      </p:pic>
      <p:grpSp>
        <p:nvGrpSpPr>
          <p:cNvPr id="18" name="Bild 16" descr="Universell åtkomst kontur">
            <a:extLst>
              <a:ext uri="{FF2B5EF4-FFF2-40B4-BE49-F238E27FC236}">
                <a16:creationId xmlns:a16="http://schemas.microsoft.com/office/drawing/2014/main" id="{205FC7C2-100F-C0EF-E044-E8738D8C73C2}"/>
              </a:ext>
            </a:extLst>
          </p:cNvPr>
          <p:cNvGrpSpPr/>
          <p:nvPr/>
        </p:nvGrpSpPr>
        <p:grpSpPr>
          <a:xfrm>
            <a:off x="2477118" y="6405432"/>
            <a:ext cx="715156" cy="388883"/>
            <a:chOff x="3664932" y="6359204"/>
            <a:chExt cx="630953" cy="384751"/>
          </a:xfrm>
          <a:solidFill>
            <a:schemeClr val="bg1"/>
          </a:solidFill>
        </p:grpSpPr>
        <p:sp>
          <p:nvSpPr>
            <p:cNvPr id="19" name="Frihandsfigur: Form 18">
              <a:extLst>
                <a:ext uri="{FF2B5EF4-FFF2-40B4-BE49-F238E27FC236}">
                  <a16:creationId xmlns:a16="http://schemas.microsoft.com/office/drawing/2014/main" id="{E9A46A14-2456-4A3E-DA05-F7FABD2859F1}"/>
                </a:ext>
              </a:extLst>
            </p:cNvPr>
            <p:cNvSpPr/>
            <p:nvPr/>
          </p:nvSpPr>
          <p:spPr>
            <a:xfrm>
              <a:off x="3683978" y="6489510"/>
              <a:ext cx="120895" cy="253903"/>
            </a:xfrm>
            <a:custGeom>
              <a:avLst/>
              <a:gdLst>
                <a:gd name="connsiteX0" fmla="*/ 94739 w 120895"/>
                <a:gd name="connsiteY0" fmla="*/ 6858 h 253903"/>
                <a:gd name="connsiteX1" fmla="*/ 87881 w 120895"/>
                <a:gd name="connsiteY1" fmla="*/ 0 h 253903"/>
                <a:gd name="connsiteX2" fmla="*/ 81023 w 120895"/>
                <a:gd name="connsiteY2" fmla="*/ 6858 h 253903"/>
                <a:gd name="connsiteX3" fmla="*/ 81023 w 120895"/>
                <a:gd name="connsiteY3" fmla="*/ 57698 h 253903"/>
                <a:gd name="connsiteX4" fmla="*/ 102880 w 120895"/>
                <a:gd name="connsiteY4" fmla="*/ 137314 h 253903"/>
                <a:gd name="connsiteX5" fmla="*/ 18023 w 120895"/>
                <a:gd name="connsiteY5" fmla="*/ 137314 h 253903"/>
                <a:gd name="connsiteX6" fmla="*/ 39867 w 120895"/>
                <a:gd name="connsiteY6" fmla="*/ 58665 h 253903"/>
                <a:gd name="connsiteX7" fmla="*/ 39867 w 120895"/>
                <a:gd name="connsiteY7" fmla="*/ 6892 h 253903"/>
                <a:gd name="connsiteX8" fmla="*/ 33008 w 120895"/>
                <a:gd name="connsiteY8" fmla="*/ 34 h 253903"/>
                <a:gd name="connsiteX9" fmla="*/ 26150 w 120895"/>
                <a:gd name="connsiteY9" fmla="*/ 6892 h 253903"/>
                <a:gd name="connsiteX10" fmla="*/ 26150 w 120895"/>
                <a:gd name="connsiteY10" fmla="*/ 56793 h 253903"/>
                <a:gd name="connsiteX11" fmla="*/ 0 w 120895"/>
                <a:gd name="connsiteY11" fmla="*/ 151031 h 253903"/>
                <a:gd name="connsiteX12" fmla="*/ 26171 w 120895"/>
                <a:gd name="connsiteY12" fmla="*/ 151031 h 253903"/>
                <a:gd name="connsiteX13" fmla="*/ 26171 w 120895"/>
                <a:gd name="connsiteY13" fmla="*/ 253903 h 253903"/>
                <a:gd name="connsiteX14" fmla="*/ 94753 w 120895"/>
                <a:gd name="connsiteY14" fmla="*/ 253903 h 253903"/>
                <a:gd name="connsiteX15" fmla="*/ 94753 w 120895"/>
                <a:gd name="connsiteY15" fmla="*/ 151031 h 253903"/>
                <a:gd name="connsiteX16" fmla="*/ 120896 w 120895"/>
                <a:gd name="connsiteY16" fmla="*/ 151031 h 253903"/>
                <a:gd name="connsiteX17" fmla="*/ 94732 w 120895"/>
                <a:gd name="connsiteY17" fmla="*/ 56799 h 253903"/>
                <a:gd name="connsiteX18" fmla="*/ 39887 w 120895"/>
                <a:gd name="connsiteY18" fmla="*/ 151031 h 253903"/>
                <a:gd name="connsiteX19" fmla="*/ 53604 w 120895"/>
                <a:gd name="connsiteY19" fmla="*/ 151031 h 253903"/>
                <a:gd name="connsiteX20" fmla="*/ 53604 w 120895"/>
                <a:gd name="connsiteY20" fmla="*/ 240187 h 253903"/>
                <a:gd name="connsiteX21" fmla="*/ 39887 w 120895"/>
                <a:gd name="connsiteY21" fmla="*/ 240187 h 253903"/>
                <a:gd name="connsiteX22" fmla="*/ 81036 w 120895"/>
                <a:gd name="connsiteY22" fmla="*/ 240221 h 253903"/>
                <a:gd name="connsiteX23" fmla="*/ 67320 w 120895"/>
                <a:gd name="connsiteY23" fmla="*/ 240221 h 253903"/>
                <a:gd name="connsiteX24" fmla="*/ 67320 w 120895"/>
                <a:gd name="connsiteY24" fmla="*/ 151031 h 253903"/>
                <a:gd name="connsiteX25" fmla="*/ 81036 w 120895"/>
                <a:gd name="connsiteY25" fmla="*/ 151031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0895" h="253903">
                  <a:moveTo>
                    <a:pt x="94739" y="6858"/>
                  </a:moveTo>
                  <a:cubicBezTo>
                    <a:pt x="94739" y="3070"/>
                    <a:pt x="91668" y="0"/>
                    <a:pt x="87881" y="0"/>
                  </a:cubicBezTo>
                  <a:cubicBezTo>
                    <a:pt x="84093" y="0"/>
                    <a:pt x="81023" y="3070"/>
                    <a:pt x="81023" y="6858"/>
                  </a:cubicBezTo>
                  <a:lnTo>
                    <a:pt x="81023" y="57698"/>
                  </a:lnTo>
                  <a:lnTo>
                    <a:pt x="102880" y="137314"/>
                  </a:lnTo>
                  <a:lnTo>
                    <a:pt x="18023" y="137314"/>
                  </a:lnTo>
                  <a:lnTo>
                    <a:pt x="39867" y="58665"/>
                  </a:lnTo>
                  <a:lnTo>
                    <a:pt x="39867" y="6892"/>
                  </a:lnTo>
                  <a:cubicBezTo>
                    <a:pt x="39867" y="3105"/>
                    <a:pt x="36796" y="34"/>
                    <a:pt x="33008" y="34"/>
                  </a:cubicBezTo>
                  <a:cubicBezTo>
                    <a:pt x="29221" y="34"/>
                    <a:pt x="26150" y="3105"/>
                    <a:pt x="26150" y="6892"/>
                  </a:cubicBezTo>
                  <a:lnTo>
                    <a:pt x="26150" y="56793"/>
                  </a:lnTo>
                  <a:lnTo>
                    <a:pt x="0" y="151031"/>
                  </a:lnTo>
                  <a:lnTo>
                    <a:pt x="26171" y="151031"/>
                  </a:lnTo>
                  <a:lnTo>
                    <a:pt x="26171" y="253903"/>
                  </a:lnTo>
                  <a:lnTo>
                    <a:pt x="94753" y="253903"/>
                  </a:lnTo>
                  <a:lnTo>
                    <a:pt x="94753" y="151031"/>
                  </a:lnTo>
                  <a:lnTo>
                    <a:pt x="120896" y="151031"/>
                  </a:lnTo>
                  <a:lnTo>
                    <a:pt x="94732" y="56799"/>
                  </a:lnTo>
                  <a:close/>
                  <a:moveTo>
                    <a:pt x="39887" y="151031"/>
                  </a:moveTo>
                  <a:lnTo>
                    <a:pt x="53604" y="151031"/>
                  </a:lnTo>
                  <a:lnTo>
                    <a:pt x="53604" y="240187"/>
                  </a:lnTo>
                  <a:lnTo>
                    <a:pt x="39887" y="240187"/>
                  </a:lnTo>
                  <a:close/>
                  <a:moveTo>
                    <a:pt x="81036" y="240221"/>
                  </a:moveTo>
                  <a:lnTo>
                    <a:pt x="67320" y="240221"/>
                  </a:lnTo>
                  <a:lnTo>
                    <a:pt x="67320" y="151031"/>
                  </a:lnTo>
                  <a:lnTo>
                    <a:pt x="81036" y="151031"/>
                  </a:ln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rihandsfigur: Form 19">
              <a:extLst>
                <a:ext uri="{FF2B5EF4-FFF2-40B4-BE49-F238E27FC236}">
                  <a16:creationId xmlns:a16="http://schemas.microsoft.com/office/drawing/2014/main" id="{E69391C1-56CF-6EF9-BBAD-88C41389BCDB}"/>
                </a:ext>
              </a:extLst>
            </p:cNvPr>
            <p:cNvSpPr/>
            <p:nvPr/>
          </p:nvSpPr>
          <p:spPr>
            <a:xfrm>
              <a:off x="3888461" y="6489510"/>
              <a:ext cx="68581" cy="253903"/>
            </a:xfrm>
            <a:custGeom>
              <a:avLst/>
              <a:gdLst>
                <a:gd name="connsiteX0" fmla="*/ 61724 w 68581"/>
                <a:gd name="connsiteY0" fmla="*/ 0 h 253903"/>
                <a:gd name="connsiteX1" fmla="*/ 54865 w 68581"/>
                <a:gd name="connsiteY1" fmla="*/ 6858 h 253903"/>
                <a:gd name="connsiteX2" fmla="*/ 54865 w 68581"/>
                <a:gd name="connsiteY2" fmla="*/ 240187 h 253903"/>
                <a:gd name="connsiteX3" fmla="*/ 41149 w 68581"/>
                <a:gd name="connsiteY3" fmla="*/ 240187 h 253903"/>
                <a:gd name="connsiteX4" fmla="*/ 41149 w 68581"/>
                <a:gd name="connsiteY4" fmla="*/ 102873 h 253903"/>
                <a:gd name="connsiteX5" fmla="*/ 27433 w 68581"/>
                <a:gd name="connsiteY5" fmla="*/ 102873 h 253903"/>
                <a:gd name="connsiteX6" fmla="*/ 27433 w 68581"/>
                <a:gd name="connsiteY6" fmla="*/ 240187 h 253903"/>
                <a:gd name="connsiteX7" fmla="*/ 13716 w 68581"/>
                <a:gd name="connsiteY7" fmla="*/ 240187 h 253903"/>
                <a:gd name="connsiteX8" fmla="*/ 13716 w 68581"/>
                <a:gd name="connsiteY8" fmla="*/ 6858 h 253903"/>
                <a:gd name="connsiteX9" fmla="*/ 6858 w 68581"/>
                <a:gd name="connsiteY9" fmla="*/ 0 h 253903"/>
                <a:gd name="connsiteX10" fmla="*/ 0 w 68581"/>
                <a:gd name="connsiteY10" fmla="*/ 6858 h 253903"/>
                <a:gd name="connsiteX11" fmla="*/ 0 w 68581"/>
                <a:gd name="connsiteY11" fmla="*/ 253903 h 253903"/>
                <a:gd name="connsiteX12" fmla="*/ 68582 w 68581"/>
                <a:gd name="connsiteY12" fmla="*/ 253903 h 253903"/>
                <a:gd name="connsiteX13" fmla="*/ 68582 w 68581"/>
                <a:gd name="connsiteY13" fmla="*/ 6858 h 253903"/>
                <a:gd name="connsiteX14" fmla="*/ 61724 w 68581"/>
                <a:gd name="connsiteY14" fmla="*/ 0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581" h="253903">
                  <a:moveTo>
                    <a:pt x="61724" y="0"/>
                  </a:moveTo>
                  <a:cubicBezTo>
                    <a:pt x="57936" y="0"/>
                    <a:pt x="54865" y="3070"/>
                    <a:pt x="54865" y="6858"/>
                  </a:cubicBezTo>
                  <a:lnTo>
                    <a:pt x="54865" y="240187"/>
                  </a:lnTo>
                  <a:lnTo>
                    <a:pt x="41149" y="240187"/>
                  </a:lnTo>
                  <a:lnTo>
                    <a:pt x="41149" y="102873"/>
                  </a:lnTo>
                  <a:lnTo>
                    <a:pt x="27433" y="102873"/>
                  </a:lnTo>
                  <a:lnTo>
                    <a:pt x="27433" y="240187"/>
                  </a:lnTo>
                  <a:lnTo>
                    <a:pt x="13716" y="240187"/>
                  </a:lnTo>
                  <a:lnTo>
                    <a:pt x="13716" y="6858"/>
                  </a:lnTo>
                  <a:cubicBezTo>
                    <a:pt x="13716" y="3070"/>
                    <a:pt x="10646" y="0"/>
                    <a:pt x="6858" y="0"/>
                  </a:cubicBezTo>
                  <a:cubicBezTo>
                    <a:pt x="3070" y="0"/>
                    <a:pt x="0" y="3070"/>
                    <a:pt x="0" y="6858"/>
                  </a:cubicBezTo>
                  <a:lnTo>
                    <a:pt x="0" y="253903"/>
                  </a:lnTo>
                  <a:lnTo>
                    <a:pt x="68582" y="253903"/>
                  </a:lnTo>
                  <a:lnTo>
                    <a:pt x="68582" y="6858"/>
                  </a:lnTo>
                  <a:cubicBezTo>
                    <a:pt x="68582" y="3070"/>
                    <a:pt x="65511" y="0"/>
                    <a:pt x="61724" y="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Frihandsfigur: Form 20">
              <a:extLst>
                <a:ext uri="{FF2B5EF4-FFF2-40B4-BE49-F238E27FC236}">
                  <a16:creationId xmlns:a16="http://schemas.microsoft.com/office/drawing/2014/main" id="{A97172F1-76DB-3BD1-E43A-F3D417212CD7}"/>
                </a:ext>
              </a:extLst>
            </p:cNvPr>
            <p:cNvSpPr/>
            <p:nvPr/>
          </p:nvSpPr>
          <p:spPr>
            <a:xfrm>
              <a:off x="3888447"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Frihandsfigur: Form 21">
              <a:extLst>
                <a:ext uri="{FF2B5EF4-FFF2-40B4-BE49-F238E27FC236}">
                  <a16:creationId xmlns:a16="http://schemas.microsoft.com/office/drawing/2014/main" id="{DA87C253-D7A3-9C93-47FD-F879E406DFE5}"/>
                </a:ext>
              </a:extLst>
            </p:cNvPr>
            <p:cNvSpPr/>
            <p:nvPr/>
          </p:nvSpPr>
          <p:spPr>
            <a:xfrm>
              <a:off x="3710135"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ihandsfigur: Form 22">
              <a:extLst>
                <a:ext uri="{FF2B5EF4-FFF2-40B4-BE49-F238E27FC236}">
                  <a16:creationId xmlns:a16="http://schemas.microsoft.com/office/drawing/2014/main" id="{BF0B18DA-2CAD-611A-9109-C50D0C9DDC47}"/>
                </a:ext>
              </a:extLst>
            </p:cNvPr>
            <p:cNvSpPr/>
            <p:nvPr/>
          </p:nvSpPr>
          <p:spPr>
            <a:xfrm>
              <a:off x="3664932" y="6441502"/>
              <a:ext cx="157988" cy="153309"/>
            </a:xfrm>
            <a:custGeom>
              <a:avLst/>
              <a:gdLst>
                <a:gd name="connsiteX0" fmla="*/ 140319 w 157988"/>
                <a:gd name="connsiteY0" fmla="*/ 29195 h 153309"/>
                <a:gd name="connsiteX1" fmla="*/ 140216 w 157988"/>
                <a:gd name="connsiteY1" fmla="*/ 28722 h 153309"/>
                <a:gd name="connsiteX2" fmla="*/ 133111 w 157988"/>
                <a:gd name="connsiteY2" fmla="*/ 17749 h 153309"/>
                <a:gd name="connsiteX3" fmla="*/ 104005 w 157988"/>
                <a:gd name="connsiteY3" fmla="*/ 3511 h 153309"/>
                <a:gd name="connsiteX4" fmla="*/ 79316 w 157988"/>
                <a:gd name="connsiteY4" fmla="*/ 0 h 153309"/>
                <a:gd name="connsiteX5" fmla="*/ 54016 w 157988"/>
                <a:gd name="connsiteY5" fmla="*/ 3498 h 153309"/>
                <a:gd name="connsiteX6" fmla="*/ 25212 w 157988"/>
                <a:gd name="connsiteY6" fmla="*/ 17488 h 153309"/>
                <a:gd name="connsiteX7" fmla="*/ 17784 w 157988"/>
                <a:gd name="connsiteY7" fmla="*/ 28722 h 153309"/>
                <a:gd name="connsiteX8" fmla="*/ 17784 w 157988"/>
                <a:gd name="connsiteY8" fmla="*/ 28969 h 153309"/>
                <a:gd name="connsiteX9" fmla="*/ 17695 w 157988"/>
                <a:gd name="connsiteY9" fmla="*/ 29195 h 153309"/>
                <a:gd name="connsiteX10" fmla="*/ 371 w 157988"/>
                <a:gd name="connsiteY10" fmla="*/ 127398 h 153309"/>
                <a:gd name="connsiteX11" fmla="*/ 12497 w 157988"/>
                <a:gd name="connsiteY11" fmla="*/ 152402 h 153309"/>
                <a:gd name="connsiteX12" fmla="*/ 21649 w 157988"/>
                <a:gd name="connsiteY12" fmla="*/ 149191 h 153309"/>
                <a:gd name="connsiteX13" fmla="*/ 18703 w 157988"/>
                <a:gd name="connsiteY13" fmla="*/ 140174 h 153309"/>
                <a:gd name="connsiteX14" fmla="*/ 13903 w 157988"/>
                <a:gd name="connsiteY14" fmla="*/ 129757 h 153309"/>
                <a:gd name="connsiteX15" fmla="*/ 31130 w 157988"/>
                <a:gd name="connsiteY15" fmla="*/ 32028 h 153309"/>
                <a:gd name="connsiteX16" fmla="*/ 33147 w 157988"/>
                <a:gd name="connsiteY16" fmla="*/ 28715 h 153309"/>
                <a:gd name="connsiteX17" fmla="*/ 57479 w 157988"/>
                <a:gd name="connsiteY17" fmla="*/ 16809 h 153309"/>
                <a:gd name="connsiteX18" fmla="*/ 79350 w 157988"/>
                <a:gd name="connsiteY18" fmla="*/ 13744 h 153309"/>
                <a:gd name="connsiteX19" fmla="*/ 100453 w 157988"/>
                <a:gd name="connsiteY19" fmla="*/ 16782 h 153309"/>
                <a:gd name="connsiteX20" fmla="*/ 124895 w 157988"/>
                <a:gd name="connsiteY20" fmla="*/ 28715 h 153309"/>
                <a:gd name="connsiteX21" fmla="*/ 126905 w 157988"/>
                <a:gd name="connsiteY21" fmla="*/ 32014 h 153309"/>
                <a:gd name="connsiteX22" fmla="*/ 144126 w 157988"/>
                <a:gd name="connsiteY22" fmla="*/ 129709 h 153309"/>
                <a:gd name="connsiteX23" fmla="*/ 139325 w 157988"/>
                <a:gd name="connsiteY23" fmla="*/ 140174 h 153309"/>
                <a:gd name="connsiteX24" fmla="*/ 135816 w 157988"/>
                <a:gd name="connsiteY24" fmla="*/ 149216 h 153309"/>
                <a:gd name="connsiteX25" fmla="*/ 144857 w 157988"/>
                <a:gd name="connsiteY25" fmla="*/ 152725 h 153309"/>
                <a:gd name="connsiteX26" fmla="*/ 145497 w 157988"/>
                <a:gd name="connsiteY26" fmla="*/ 152402 h 153309"/>
                <a:gd name="connsiteX27" fmla="*/ 157616 w 157988"/>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8"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7"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1" y="141907"/>
                    <a:pt x="18703" y="140174"/>
                  </a:cubicBezTo>
                  <a:cubicBezTo>
                    <a:pt x="15058" y="138069"/>
                    <a:pt x="13135" y="133896"/>
                    <a:pt x="13903" y="129757"/>
                  </a:cubicBezTo>
                  <a:lnTo>
                    <a:pt x="31130" y="32028"/>
                  </a:lnTo>
                  <a:cubicBezTo>
                    <a:pt x="31505" y="30768"/>
                    <a:pt x="32200" y="29627"/>
                    <a:pt x="33147" y="28715"/>
                  </a:cubicBezTo>
                  <a:cubicBezTo>
                    <a:pt x="40431" y="23243"/>
                    <a:pt x="48688"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Frihandsfigur: Form 23">
              <a:extLst>
                <a:ext uri="{FF2B5EF4-FFF2-40B4-BE49-F238E27FC236}">
                  <a16:creationId xmlns:a16="http://schemas.microsoft.com/office/drawing/2014/main" id="{79825BE0-8AB8-D728-1F29-78E5E2D25801}"/>
                </a:ext>
              </a:extLst>
            </p:cNvPr>
            <p:cNvSpPr/>
            <p:nvPr/>
          </p:nvSpPr>
          <p:spPr>
            <a:xfrm>
              <a:off x="3843244" y="6441502"/>
              <a:ext cx="157989" cy="153309"/>
            </a:xfrm>
            <a:custGeom>
              <a:avLst/>
              <a:gdLst>
                <a:gd name="connsiteX0" fmla="*/ 140319 w 157989"/>
                <a:gd name="connsiteY0" fmla="*/ 29195 h 153309"/>
                <a:gd name="connsiteX1" fmla="*/ 140216 w 157989"/>
                <a:gd name="connsiteY1" fmla="*/ 28722 h 153309"/>
                <a:gd name="connsiteX2" fmla="*/ 133111 w 157989"/>
                <a:gd name="connsiteY2" fmla="*/ 17749 h 153309"/>
                <a:gd name="connsiteX3" fmla="*/ 104005 w 157989"/>
                <a:gd name="connsiteY3" fmla="*/ 3511 h 153309"/>
                <a:gd name="connsiteX4" fmla="*/ 79316 w 157989"/>
                <a:gd name="connsiteY4" fmla="*/ 0 h 153309"/>
                <a:gd name="connsiteX5" fmla="*/ 54016 w 157989"/>
                <a:gd name="connsiteY5" fmla="*/ 3498 h 153309"/>
                <a:gd name="connsiteX6" fmla="*/ 25212 w 157989"/>
                <a:gd name="connsiteY6" fmla="*/ 17488 h 153309"/>
                <a:gd name="connsiteX7" fmla="*/ 17784 w 157989"/>
                <a:gd name="connsiteY7" fmla="*/ 28722 h 153309"/>
                <a:gd name="connsiteX8" fmla="*/ 17784 w 157989"/>
                <a:gd name="connsiteY8" fmla="*/ 28969 h 153309"/>
                <a:gd name="connsiteX9" fmla="*/ 17695 w 157989"/>
                <a:gd name="connsiteY9" fmla="*/ 29195 h 153309"/>
                <a:gd name="connsiteX10" fmla="*/ 371 w 157989"/>
                <a:gd name="connsiteY10" fmla="*/ 127398 h 153309"/>
                <a:gd name="connsiteX11" fmla="*/ 12497 w 157989"/>
                <a:gd name="connsiteY11" fmla="*/ 152402 h 153309"/>
                <a:gd name="connsiteX12" fmla="*/ 21649 w 157989"/>
                <a:gd name="connsiteY12" fmla="*/ 149191 h 153309"/>
                <a:gd name="connsiteX13" fmla="*/ 18703 w 157989"/>
                <a:gd name="connsiteY13" fmla="*/ 140174 h 153309"/>
                <a:gd name="connsiteX14" fmla="*/ 13903 w 157989"/>
                <a:gd name="connsiteY14" fmla="*/ 129757 h 153309"/>
                <a:gd name="connsiteX15" fmla="*/ 31130 w 157989"/>
                <a:gd name="connsiteY15" fmla="*/ 32028 h 153309"/>
                <a:gd name="connsiteX16" fmla="*/ 33147 w 157989"/>
                <a:gd name="connsiteY16" fmla="*/ 28715 h 153309"/>
                <a:gd name="connsiteX17" fmla="*/ 57479 w 157989"/>
                <a:gd name="connsiteY17" fmla="*/ 16809 h 153309"/>
                <a:gd name="connsiteX18" fmla="*/ 79350 w 157989"/>
                <a:gd name="connsiteY18" fmla="*/ 13744 h 153309"/>
                <a:gd name="connsiteX19" fmla="*/ 100453 w 157989"/>
                <a:gd name="connsiteY19" fmla="*/ 16782 h 153309"/>
                <a:gd name="connsiteX20" fmla="*/ 124895 w 157989"/>
                <a:gd name="connsiteY20" fmla="*/ 28715 h 153309"/>
                <a:gd name="connsiteX21" fmla="*/ 126905 w 157989"/>
                <a:gd name="connsiteY21" fmla="*/ 32014 h 153309"/>
                <a:gd name="connsiteX22" fmla="*/ 144126 w 157989"/>
                <a:gd name="connsiteY22" fmla="*/ 129709 h 153309"/>
                <a:gd name="connsiteX23" fmla="*/ 139325 w 157989"/>
                <a:gd name="connsiteY23" fmla="*/ 140174 h 153309"/>
                <a:gd name="connsiteX24" fmla="*/ 135816 w 157989"/>
                <a:gd name="connsiteY24" fmla="*/ 149216 h 153309"/>
                <a:gd name="connsiteX25" fmla="*/ 144857 w 157989"/>
                <a:gd name="connsiteY25" fmla="*/ 152725 h 153309"/>
                <a:gd name="connsiteX26" fmla="*/ 145497 w 157989"/>
                <a:gd name="connsiteY26" fmla="*/ 152402 h 153309"/>
                <a:gd name="connsiteX27" fmla="*/ 157616 w 157989"/>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9"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8"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0" y="141907"/>
                    <a:pt x="18703" y="140174"/>
                  </a:cubicBezTo>
                  <a:cubicBezTo>
                    <a:pt x="15058" y="138069"/>
                    <a:pt x="13135" y="133896"/>
                    <a:pt x="13903" y="129757"/>
                  </a:cubicBezTo>
                  <a:lnTo>
                    <a:pt x="31130" y="32028"/>
                  </a:lnTo>
                  <a:cubicBezTo>
                    <a:pt x="31505" y="30768"/>
                    <a:pt x="32200" y="29627"/>
                    <a:pt x="33147" y="28715"/>
                  </a:cubicBezTo>
                  <a:cubicBezTo>
                    <a:pt x="40431" y="23243"/>
                    <a:pt x="48689"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ihandsfigur: Form 24">
              <a:extLst>
                <a:ext uri="{FF2B5EF4-FFF2-40B4-BE49-F238E27FC236}">
                  <a16:creationId xmlns:a16="http://schemas.microsoft.com/office/drawing/2014/main" id="{577E3EE3-AB05-3887-4601-992DC835580B}"/>
                </a:ext>
              </a:extLst>
            </p:cNvPr>
            <p:cNvSpPr/>
            <p:nvPr/>
          </p:nvSpPr>
          <p:spPr>
            <a:xfrm>
              <a:off x="4022374" y="6591991"/>
              <a:ext cx="211067" cy="151964"/>
            </a:xfrm>
            <a:custGeom>
              <a:avLst/>
              <a:gdLst>
                <a:gd name="connsiteX0" fmla="*/ 110787 w 211067"/>
                <a:gd name="connsiteY0" fmla="*/ 137705 h 151964"/>
                <a:gd name="connsiteX1" fmla="*/ 13917 w 211067"/>
                <a:gd name="connsiteY1" fmla="*/ 41174 h 151964"/>
                <a:gd name="connsiteX2" fmla="*/ 16302 w 211067"/>
                <a:gd name="connsiteY2" fmla="*/ 19662 h 151964"/>
                <a:gd name="connsiteX3" fmla="*/ 10740 w 211067"/>
                <a:gd name="connsiteY3" fmla="*/ 8552 h 151964"/>
                <a:gd name="connsiteX4" fmla="*/ 8065 w 211067"/>
                <a:gd name="connsiteY4" fmla="*/ 0 h 151964"/>
                <a:gd name="connsiteX5" fmla="*/ 69210 w 211067"/>
                <a:gd name="connsiteY5" fmla="*/ 143905 h 151964"/>
                <a:gd name="connsiteX6" fmla="*/ 211067 w 211067"/>
                <a:gd name="connsiteY6" fmla="*/ 87510 h 151964"/>
                <a:gd name="connsiteX7" fmla="*/ 202419 w 211067"/>
                <a:gd name="connsiteY7" fmla="*/ 72217 h 151964"/>
                <a:gd name="connsiteX8" fmla="*/ 110787 w 211067"/>
                <a:gd name="connsiteY8" fmla="*/ 137705 h 15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067" h="151964">
                  <a:moveTo>
                    <a:pt x="110787" y="137705"/>
                  </a:moveTo>
                  <a:cubicBezTo>
                    <a:pt x="57381" y="137799"/>
                    <a:pt x="14011" y="94580"/>
                    <a:pt x="13917" y="41174"/>
                  </a:cubicBezTo>
                  <a:cubicBezTo>
                    <a:pt x="13905" y="33937"/>
                    <a:pt x="14704" y="26721"/>
                    <a:pt x="16302" y="19662"/>
                  </a:cubicBezTo>
                  <a:cubicBezTo>
                    <a:pt x="13809" y="16314"/>
                    <a:pt x="11927" y="12554"/>
                    <a:pt x="10740" y="8552"/>
                  </a:cubicBezTo>
                  <a:lnTo>
                    <a:pt x="8065" y="0"/>
                  </a:lnTo>
                  <a:cubicBezTo>
                    <a:pt x="-14789" y="56623"/>
                    <a:pt x="12587" y="121052"/>
                    <a:pt x="69210" y="143905"/>
                  </a:cubicBezTo>
                  <a:cubicBezTo>
                    <a:pt x="123968" y="166006"/>
                    <a:pt x="186429" y="141175"/>
                    <a:pt x="211067" y="87510"/>
                  </a:cubicBezTo>
                  <a:lnTo>
                    <a:pt x="202419" y="72217"/>
                  </a:lnTo>
                  <a:cubicBezTo>
                    <a:pt x="189144" y="111486"/>
                    <a:pt x="152239" y="137861"/>
                    <a:pt x="110787" y="137705"/>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ihandsfigur: Form 25">
              <a:extLst>
                <a:ext uri="{FF2B5EF4-FFF2-40B4-BE49-F238E27FC236}">
                  <a16:creationId xmlns:a16="http://schemas.microsoft.com/office/drawing/2014/main" id="{5D0014CE-29F2-81A3-CB47-63B35FC6D897}"/>
                </a:ext>
              </a:extLst>
            </p:cNvPr>
            <p:cNvSpPr/>
            <p:nvPr/>
          </p:nvSpPr>
          <p:spPr>
            <a:xfrm>
              <a:off x="4024959" y="6462979"/>
              <a:ext cx="270925" cy="233868"/>
            </a:xfrm>
            <a:custGeom>
              <a:avLst/>
              <a:gdLst>
                <a:gd name="connsiteX0" fmla="*/ 267874 w 270925"/>
                <a:gd name="connsiteY0" fmla="*/ 199157 h 233868"/>
                <a:gd name="connsiteX1" fmla="*/ 218961 w 270925"/>
                <a:gd name="connsiteY1" fmla="*/ 113553 h 233868"/>
                <a:gd name="connsiteX2" fmla="*/ 198784 w 270925"/>
                <a:gd name="connsiteY2" fmla="*/ 101997 h 233868"/>
                <a:gd name="connsiteX3" fmla="*/ 139358 w 270925"/>
                <a:gd name="connsiteY3" fmla="*/ 101997 h 233868"/>
                <a:gd name="connsiteX4" fmla="*/ 131814 w 270925"/>
                <a:gd name="connsiteY4" fmla="*/ 32668 h 233868"/>
                <a:gd name="connsiteX5" fmla="*/ 115560 w 270925"/>
                <a:gd name="connsiteY5" fmla="*/ 7094 h 233868"/>
                <a:gd name="connsiteX6" fmla="*/ 85837 w 270925"/>
                <a:gd name="connsiteY6" fmla="*/ 682 h 233868"/>
                <a:gd name="connsiteX7" fmla="*/ 72690 w 270925"/>
                <a:gd name="connsiteY7" fmla="*/ 5585 h 233868"/>
                <a:gd name="connsiteX8" fmla="*/ 11501 w 270925"/>
                <a:gd name="connsiteY8" fmla="*/ 41858 h 233868"/>
                <a:gd name="connsiteX9" fmla="*/ 988 w 270925"/>
                <a:gd name="connsiteY9" fmla="*/ 68605 h 233868"/>
                <a:gd name="connsiteX10" fmla="*/ 21322 w 270925"/>
                <a:gd name="connsiteY10" fmla="*/ 133703 h 233868"/>
                <a:gd name="connsiteX11" fmla="*/ 43371 w 270925"/>
                <a:gd name="connsiteY11" fmla="*/ 150032 h 233868"/>
                <a:gd name="connsiteX12" fmla="*/ 49187 w 270925"/>
                <a:gd name="connsiteY12" fmla="*/ 149141 h 233868"/>
                <a:gd name="connsiteX13" fmla="*/ 54036 w 270925"/>
                <a:gd name="connsiteY13" fmla="*/ 142824 h 233868"/>
                <a:gd name="connsiteX14" fmla="*/ 53967 w 270925"/>
                <a:gd name="connsiteY14" fmla="*/ 141453 h 233868"/>
                <a:gd name="connsiteX15" fmla="*/ 47518 w 270925"/>
                <a:gd name="connsiteY15" fmla="*/ 135570 h 233868"/>
                <a:gd name="connsiteX16" fmla="*/ 46423 w 270925"/>
                <a:gd name="connsiteY16" fmla="*/ 135719 h 233868"/>
                <a:gd name="connsiteX17" fmla="*/ 43344 w 270925"/>
                <a:gd name="connsiteY17" fmla="*/ 136323 h 233868"/>
                <a:gd name="connsiteX18" fmla="*/ 34428 w 270925"/>
                <a:gd name="connsiteY18" fmla="*/ 129725 h 233868"/>
                <a:gd name="connsiteX19" fmla="*/ 14094 w 270925"/>
                <a:gd name="connsiteY19" fmla="*/ 64655 h 233868"/>
                <a:gd name="connsiteX20" fmla="*/ 18346 w 270925"/>
                <a:gd name="connsiteY20" fmla="*/ 53743 h 233868"/>
                <a:gd name="connsiteX21" fmla="*/ 79809 w 270925"/>
                <a:gd name="connsiteY21" fmla="*/ 17306 h 233868"/>
                <a:gd name="connsiteX22" fmla="*/ 107667 w 270925"/>
                <a:gd name="connsiteY22" fmla="*/ 18328 h 233868"/>
                <a:gd name="connsiteX23" fmla="*/ 118228 w 270925"/>
                <a:gd name="connsiteY23" fmla="*/ 34636 h 233868"/>
                <a:gd name="connsiteX24" fmla="*/ 127048 w 270925"/>
                <a:gd name="connsiteY24" fmla="*/ 115721 h 233868"/>
                <a:gd name="connsiteX25" fmla="*/ 198784 w 270925"/>
                <a:gd name="connsiteY25" fmla="*/ 115721 h 233868"/>
                <a:gd name="connsiteX26" fmla="*/ 207089 w 270925"/>
                <a:gd name="connsiteY26" fmla="*/ 120419 h 233868"/>
                <a:gd name="connsiteX27" fmla="*/ 255981 w 270925"/>
                <a:gd name="connsiteY27" fmla="*/ 206002 h 233868"/>
                <a:gd name="connsiteX28" fmla="*/ 252744 w 270925"/>
                <a:gd name="connsiteY28" fmla="*/ 218847 h 233868"/>
                <a:gd name="connsiteX29" fmla="*/ 247669 w 270925"/>
                <a:gd name="connsiteY29" fmla="*/ 220157 h 233868"/>
                <a:gd name="connsiteX30" fmla="*/ 239378 w 270925"/>
                <a:gd name="connsiteY30" fmla="*/ 215493 h 233868"/>
                <a:gd name="connsiteX31" fmla="*/ 193428 w 270925"/>
                <a:gd name="connsiteY31" fmla="*/ 134190 h 233868"/>
                <a:gd name="connsiteX32" fmla="*/ 105095 w 270925"/>
                <a:gd name="connsiteY32" fmla="*/ 134190 h 233868"/>
                <a:gd name="connsiteX33" fmla="*/ 79671 w 270925"/>
                <a:gd name="connsiteY33" fmla="*/ 112964 h 233868"/>
                <a:gd name="connsiteX34" fmla="*/ 70317 w 270925"/>
                <a:gd name="connsiteY34" fmla="*/ 60190 h 233868"/>
                <a:gd name="connsiteX35" fmla="*/ 75577 w 270925"/>
                <a:gd name="connsiteY35" fmla="*/ 57070 h 233868"/>
                <a:gd name="connsiteX36" fmla="*/ 77971 w 270925"/>
                <a:gd name="connsiteY36" fmla="*/ 47667 h 233868"/>
                <a:gd name="connsiteX37" fmla="*/ 68568 w 270925"/>
                <a:gd name="connsiteY37" fmla="*/ 45273 h 233868"/>
                <a:gd name="connsiteX38" fmla="*/ 44564 w 270925"/>
                <a:gd name="connsiteY38" fmla="*/ 59538 h 233868"/>
                <a:gd name="connsiteX39" fmla="*/ 42171 w 270925"/>
                <a:gd name="connsiteY39" fmla="*/ 68941 h 233868"/>
                <a:gd name="connsiteX40" fmla="*/ 51573 w 270925"/>
                <a:gd name="connsiteY40" fmla="*/ 71335 h 233868"/>
                <a:gd name="connsiteX41" fmla="*/ 57746 w 270925"/>
                <a:gd name="connsiteY41" fmla="*/ 67672 h 233868"/>
                <a:gd name="connsiteX42" fmla="*/ 66202 w 270925"/>
                <a:gd name="connsiteY42" fmla="*/ 115371 h 233868"/>
                <a:gd name="connsiteX43" fmla="*/ 105122 w 270925"/>
                <a:gd name="connsiteY43" fmla="*/ 147906 h 233868"/>
                <a:gd name="connsiteX44" fmla="*/ 185418 w 270925"/>
                <a:gd name="connsiteY44" fmla="*/ 147906 h 233868"/>
                <a:gd name="connsiteX45" fmla="*/ 227376 w 270925"/>
                <a:gd name="connsiteY45" fmla="*/ 222139 h 233868"/>
                <a:gd name="connsiteX46" fmla="*/ 247642 w 270925"/>
                <a:gd name="connsiteY46" fmla="*/ 233866 h 233868"/>
                <a:gd name="connsiteX47" fmla="*/ 259218 w 270925"/>
                <a:gd name="connsiteY47" fmla="*/ 230904 h 233868"/>
                <a:gd name="connsiteX48" fmla="*/ 267874 w 270925"/>
                <a:gd name="connsiteY48" fmla="*/ 199157 h 23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70925" h="233868">
                  <a:moveTo>
                    <a:pt x="267874" y="199157"/>
                  </a:moveTo>
                  <a:lnTo>
                    <a:pt x="218961" y="113553"/>
                  </a:lnTo>
                  <a:cubicBezTo>
                    <a:pt x="214762" y="106395"/>
                    <a:pt x="207083" y="101997"/>
                    <a:pt x="198784" y="101997"/>
                  </a:cubicBezTo>
                  <a:lnTo>
                    <a:pt x="139358" y="101997"/>
                  </a:lnTo>
                  <a:lnTo>
                    <a:pt x="131814" y="32668"/>
                  </a:lnTo>
                  <a:cubicBezTo>
                    <a:pt x="129999" y="22326"/>
                    <a:pt x="124154" y="13128"/>
                    <a:pt x="115560" y="7094"/>
                  </a:cubicBezTo>
                  <a:cubicBezTo>
                    <a:pt x="106924" y="1033"/>
                    <a:pt x="96204" y="-1280"/>
                    <a:pt x="85837" y="682"/>
                  </a:cubicBezTo>
                  <a:cubicBezTo>
                    <a:pt x="81191" y="1497"/>
                    <a:pt x="76735" y="3159"/>
                    <a:pt x="72690" y="5585"/>
                  </a:cubicBezTo>
                  <a:lnTo>
                    <a:pt x="11501" y="41858"/>
                  </a:lnTo>
                  <a:cubicBezTo>
                    <a:pt x="2242" y="47277"/>
                    <a:pt x="-2103" y="58331"/>
                    <a:pt x="988" y="68605"/>
                  </a:cubicBezTo>
                  <a:lnTo>
                    <a:pt x="21322" y="133703"/>
                  </a:lnTo>
                  <a:cubicBezTo>
                    <a:pt x="24272" y="143409"/>
                    <a:pt x="33226" y="150041"/>
                    <a:pt x="43371" y="150032"/>
                  </a:cubicBezTo>
                  <a:cubicBezTo>
                    <a:pt x="45331" y="149898"/>
                    <a:pt x="47277" y="149599"/>
                    <a:pt x="49187" y="149141"/>
                  </a:cubicBezTo>
                  <a:cubicBezTo>
                    <a:pt x="52127" y="148499"/>
                    <a:pt x="54175" y="145830"/>
                    <a:pt x="54036" y="142824"/>
                  </a:cubicBezTo>
                  <a:lnTo>
                    <a:pt x="53967" y="141453"/>
                  </a:lnTo>
                  <a:cubicBezTo>
                    <a:pt x="53811" y="138047"/>
                    <a:pt x="50923" y="135413"/>
                    <a:pt x="47518" y="135570"/>
                  </a:cubicBezTo>
                  <a:cubicBezTo>
                    <a:pt x="47149" y="135587"/>
                    <a:pt x="46783" y="135637"/>
                    <a:pt x="46423" y="135719"/>
                  </a:cubicBezTo>
                  <a:cubicBezTo>
                    <a:pt x="44873" y="136062"/>
                    <a:pt x="43611" y="136323"/>
                    <a:pt x="43344" y="136323"/>
                  </a:cubicBezTo>
                  <a:cubicBezTo>
                    <a:pt x="39239" y="136339"/>
                    <a:pt x="35612" y="133655"/>
                    <a:pt x="34428" y="129725"/>
                  </a:cubicBezTo>
                  <a:lnTo>
                    <a:pt x="14094" y="64655"/>
                  </a:lnTo>
                  <a:cubicBezTo>
                    <a:pt x="12902" y="60475"/>
                    <a:pt x="14641" y="56014"/>
                    <a:pt x="18346" y="53743"/>
                  </a:cubicBezTo>
                  <a:lnTo>
                    <a:pt x="79809" y="17306"/>
                  </a:lnTo>
                  <a:cubicBezTo>
                    <a:pt x="88514" y="12242"/>
                    <a:pt x="99356" y="12640"/>
                    <a:pt x="107667" y="18328"/>
                  </a:cubicBezTo>
                  <a:cubicBezTo>
                    <a:pt x="113180" y="22178"/>
                    <a:pt x="116970" y="28031"/>
                    <a:pt x="118228" y="34636"/>
                  </a:cubicBezTo>
                  <a:lnTo>
                    <a:pt x="127048" y="115721"/>
                  </a:lnTo>
                  <a:lnTo>
                    <a:pt x="198784" y="115721"/>
                  </a:lnTo>
                  <a:cubicBezTo>
                    <a:pt x="202194" y="115687"/>
                    <a:pt x="205361" y="117479"/>
                    <a:pt x="207089" y="120419"/>
                  </a:cubicBezTo>
                  <a:lnTo>
                    <a:pt x="255981" y="206002"/>
                  </a:lnTo>
                  <a:cubicBezTo>
                    <a:pt x="258476" y="210465"/>
                    <a:pt x="257056" y="216099"/>
                    <a:pt x="252744" y="218847"/>
                  </a:cubicBezTo>
                  <a:cubicBezTo>
                    <a:pt x="251173" y="219660"/>
                    <a:pt x="249438" y="220108"/>
                    <a:pt x="247669" y="220157"/>
                  </a:cubicBezTo>
                  <a:cubicBezTo>
                    <a:pt x="244259" y="220244"/>
                    <a:pt x="241075" y="218453"/>
                    <a:pt x="239378" y="215493"/>
                  </a:cubicBezTo>
                  <a:lnTo>
                    <a:pt x="193428" y="134190"/>
                  </a:lnTo>
                  <a:lnTo>
                    <a:pt x="105095" y="134190"/>
                  </a:lnTo>
                  <a:cubicBezTo>
                    <a:pt x="92596" y="134210"/>
                    <a:pt x="81882" y="125265"/>
                    <a:pt x="79671" y="112964"/>
                  </a:cubicBezTo>
                  <a:lnTo>
                    <a:pt x="70317" y="60190"/>
                  </a:lnTo>
                  <a:lnTo>
                    <a:pt x="75577" y="57070"/>
                  </a:lnTo>
                  <a:cubicBezTo>
                    <a:pt x="78835" y="55134"/>
                    <a:pt x="79906" y="50925"/>
                    <a:pt x="77971" y="47667"/>
                  </a:cubicBezTo>
                  <a:cubicBezTo>
                    <a:pt x="76035" y="44409"/>
                    <a:pt x="71826" y="43338"/>
                    <a:pt x="68568" y="45273"/>
                  </a:cubicBezTo>
                  <a:lnTo>
                    <a:pt x="44564" y="59538"/>
                  </a:lnTo>
                  <a:cubicBezTo>
                    <a:pt x="41307" y="61474"/>
                    <a:pt x="40236" y="65683"/>
                    <a:pt x="42171" y="68941"/>
                  </a:cubicBezTo>
                  <a:cubicBezTo>
                    <a:pt x="44106" y="72199"/>
                    <a:pt x="48316" y="73270"/>
                    <a:pt x="51573" y="71335"/>
                  </a:cubicBezTo>
                  <a:lnTo>
                    <a:pt x="57746" y="67672"/>
                  </a:lnTo>
                  <a:lnTo>
                    <a:pt x="66202" y="115371"/>
                  </a:lnTo>
                  <a:cubicBezTo>
                    <a:pt x="69573" y="134216"/>
                    <a:pt x="85977" y="147929"/>
                    <a:pt x="105122" y="147906"/>
                  </a:cubicBezTo>
                  <a:lnTo>
                    <a:pt x="185418" y="147906"/>
                  </a:lnTo>
                  <a:lnTo>
                    <a:pt x="227376" y="222139"/>
                  </a:lnTo>
                  <a:cubicBezTo>
                    <a:pt x="231464" y="229474"/>
                    <a:pt x="239245" y="233977"/>
                    <a:pt x="247642" y="233866"/>
                  </a:cubicBezTo>
                  <a:cubicBezTo>
                    <a:pt x="251681" y="233806"/>
                    <a:pt x="255647" y="232791"/>
                    <a:pt x="259218" y="230904"/>
                  </a:cubicBezTo>
                  <a:cubicBezTo>
                    <a:pt x="270351" y="224509"/>
                    <a:pt x="274220" y="210318"/>
                    <a:pt x="267874" y="199157"/>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ihandsfigur: Form 26">
              <a:extLst>
                <a:ext uri="{FF2B5EF4-FFF2-40B4-BE49-F238E27FC236}">
                  <a16:creationId xmlns:a16="http://schemas.microsoft.com/office/drawing/2014/main" id="{AAFEB7A9-7E79-0ED5-9E53-B9F8B169F939}"/>
                </a:ext>
              </a:extLst>
            </p:cNvPr>
            <p:cNvSpPr/>
            <p:nvPr/>
          </p:nvSpPr>
          <p:spPr>
            <a:xfrm>
              <a:off x="4075497" y="6386788"/>
              <a:ext cx="72984" cy="72984"/>
            </a:xfrm>
            <a:custGeom>
              <a:avLst/>
              <a:gdLst>
                <a:gd name="connsiteX0" fmla="*/ 36492 w 72984"/>
                <a:gd name="connsiteY0" fmla="*/ 72985 h 72984"/>
                <a:gd name="connsiteX1" fmla="*/ 72985 w 72984"/>
                <a:gd name="connsiteY1" fmla="*/ 36492 h 72984"/>
                <a:gd name="connsiteX2" fmla="*/ 36492 w 72984"/>
                <a:gd name="connsiteY2" fmla="*/ 0 h 72984"/>
                <a:gd name="connsiteX3" fmla="*/ 0 w 72984"/>
                <a:gd name="connsiteY3" fmla="*/ 36492 h 72984"/>
                <a:gd name="connsiteX4" fmla="*/ 36492 w 72984"/>
                <a:gd name="connsiteY4" fmla="*/ 72985 h 72984"/>
                <a:gd name="connsiteX5" fmla="*/ 36492 w 72984"/>
                <a:gd name="connsiteY5" fmla="*/ 13716 h 72984"/>
                <a:gd name="connsiteX6" fmla="*/ 59268 w 72984"/>
                <a:gd name="connsiteY6" fmla="*/ 36492 h 72984"/>
                <a:gd name="connsiteX7" fmla="*/ 36492 w 72984"/>
                <a:gd name="connsiteY7" fmla="*/ 59268 h 72984"/>
                <a:gd name="connsiteX8" fmla="*/ 13716 w 72984"/>
                <a:gd name="connsiteY8" fmla="*/ 36492 h 72984"/>
                <a:gd name="connsiteX9" fmla="*/ 36492 w 72984"/>
                <a:gd name="connsiteY9" fmla="*/ 13716 h 72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984" h="72984">
                  <a:moveTo>
                    <a:pt x="36492" y="72985"/>
                  </a:moveTo>
                  <a:cubicBezTo>
                    <a:pt x="56646" y="72985"/>
                    <a:pt x="72985" y="56646"/>
                    <a:pt x="72985" y="36492"/>
                  </a:cubicBezTo>
                  <a:cubicBezTo>
                    <a:pt x="72985" y="16338"/>
                    <a:pt x="56646" y="0"/>
                    <a:pt x="36492" y="0"/>
                  </a:cubicBezTo>
                  <a:cubicBezTo>
                    <a:pt x="16338" y="0"/>
                    <a:pt x="0" y="16338"/>
                    <a:pt x="0" y="36492"/>
                  </a:cubicBezTo>
                  <a:cubicBezTo>
                    <a:pt x="23" y="56637"/>
                    <a:pt x="16348" y="72962"/>
                    <a:pt x="36492" y="72985"/>
                  </a:cubicBezTo>
                  <a:close/>
                  <a:moveTo>
                    <a:pt x="36492" y="13716"/>
                  </a:moveTo>
                  <a:cubicBezTo>
                    <a:pt x="49071" y="13716"/>
                    <a:pt x="59268" y="23914"/>
                    <a:pt x="59268" y="36492"/>
                  </a:cubicBezTo>
                  <a:cubicBezTo>
                    <a:pt x="59268" y="49071"/>
                    <a:pt x="49071" y="59268"/>
                    <a:pt x="36492" y="59268"/>
                  </a:cubicBezTo>
                  <a:cubicBezTo>
                    <a:pt x="23914" y="59268"/>
                    <a:pt x="13716" y="49071"/>
                    <a:pt x="13716" y="36492"/>
                  </a:cubicBezTo>
                  <a:cubicBezTo>
                    <a:pt x="13731" y="23920"/>
                    <a:pt x="23920" y="13731"/>
                    <a:pt x="36492"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29" name="Bild 28" descr="Förvirrad person kontur">
            <a:extLst>
              <a:ext uri="{FF2B5EF4-FFF2-40B4-BE49-F238E27FC236}">
                <a16:creationId xmlns:a16="http://schemas.microsoft.com/office/drawing/2014/main" id="{A7F5E8B1-EDB6-4022-E25B-9000EEA6441D}"/>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6757863" y="6347162"/>
            <a:ext cx="462874" cy="462874"/>
          </a:xfrm>
          <a:prstGeom prst="rect">
            <a:avLst/>
          </a:prstGeom>
        </p:spPr>
      </p:pic>
      <p:pic>
        <p:nvPicPr>
          <p:cNvPr id="31" name="Bild 30" descr="Dansar kontur">
            <a:extLst>
              <a:ext uri="{FF2B5EF4-FFF2-40B4-BE49-F238E27FC236}">
                <a16:creationId xmlns:a16="http://schemas.microsoft.com/office/drawing/2014/main" id="{C914FD33-7EBF-9241-7FC9-AF503842F09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1136988" y="6333649"/>
            <a:ext cx="499241" cy="499241"/>
          </a:xfrm>
          <a:prstGeom prst="rect">
            <a:avLst/>
          </a:prstGeom>
        </p:spPr>
      </p:pic>
      <p:pic>
        <p:nvPicPr>
          <p:cNvPr id="33" name="Bild 32" descr="Familj med två barn kontur">
            <a:extLst>
              <a:ext uri="{FF2B5EF4-FFF2-40B4-BE49-F238E27FC236}">
                <a16:creationId xmlns:a16="http://schemas.microsoft.com/office/drawing/2014/main" id="{9BC9B1BA-0587-A3ED-9BB4-5B0987E5A1AE}"/>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0109600" y="6276695"/>
            <a:ext cx="637806" cy="637806"/>
          </a:xfrm>
          <a:prstGeom prst="rect">
            <a:avLst/>
          </a:prstGeom>
        </p:spPr>
      </p:pic>
      <p:pic>
        <p:nvPicPr>
          <p:cNvPr id="35" name="Bild 34" descr="Vandra kontur">
            <a:extLst>
              <a:ext uri="{FF2B5EF4-FFF2-40B4-BE49-F238E27FC236}">
                <a16:creationId xmlns:a16="http://schemas.microsoft.com/office/drawing/2014/main" id="{658B1F99-CD87-0B00-86CF-F3C4C7077F34}"/>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8643127" y="6327227"/>
            <a:ext cx="485876" cy="485876"/>
          </a:xfrm>
          <a:prstGeom prst="rect">
            <a:avLst/>
          </a:prstGeom>
        </p:spPr>
      </p:pic>
      <p:pic>
        <p:nvPicPr>
          <p:cNvPr id="37" name="Bild 36" descr="Jonglör kontur">
            <a:extLst>
              <a:ext uri="{FF2B5EF4-FFF2-40B4-BE49-F238E27FC236}">
                <a16:creationId xmlns:a16="http://schemas.microsoft.com/office/drawing/2014/main" id="{7020B4B5-3C44-208E-A169-51015DB901A2}"/>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7602996" y="6295844"/>
            <a:ext cx="569390" cy="569390"/>
          </a:xfrm>
          <a:prstGeom prst="rect">
            <a:avLst/>
          </a:prstGeom>
        </p:spPr>
      </p:pic>
      <p:pic>
        <p:nvPicPr>
          <p:cNvPr id="41" name="Bild 40" descr="Meditation kontur">
            <a:extLst>
              <a:ext uri="{FF2B5EF4-FFF2-40B4-BE49-F238E27FC236}">
                <a16:creationId xmlns:a16="http://schemas.microsoft.com/office/drawing/2014/main" id="{C669EC87-195E-B826-6E7A-7DAA350853A4}"/>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5729460" y="6347162"/>
            <a:ext cx="485876" cy="485876"/>
          </a:xfrm>
          <a:prstGeom prst="rect">
            <a:avLst/>
          </a:prstGeom>
        </p:spPr>
      </p:pic>
      <p:pic>
        <p:nvPicPr>
          <p:cNvPr id="45" name="Bild 44" descr="Person i rullstol kontur">
            <a:extLst>
              <a:ext uri="{FF2B5EF4-FFF2-40B4-BE49-F238E27FC236}">
                <a16:creationId xmlns:a16="http://schemas.microsoft.com/office/drawing/2014/main" id="{746EA8ED-BE7C-5027-A5B9-9CC569B25B53}"/>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5222924" y="6359602"/>
            <a:ext cx="485876" cy="485876"/>
          </a:xfrm>
          <a:prstGeom prst="rect">
            <a:avLst/>
          </a:prstGeom>
        </p:spPr>
      </p:pic>
      <p:pic>
        <p:nvPicPr>
          <p:cNvPr id="47" name="Bild 46" descr="Man med käpp kontur">
            <a:extLst>
              <a:ext uri="{FF2B5EF4-FFF2-40B4-BE49-F238E27FC236}">
                <a16:creationId xmlns:a16="http://schemas.microsoft.com/office/drawing/2014/main" id="{89DF9353-DB64-1CE8-5A25-A0E175210E1C}"/>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4727083" y="6337869"/>
            <a:ext cx="441090" cy="498971"/>
          </a:xfrm>
          <a:prstGeom prst="rect">
            <a:avLst/>
          </a:prstGeom>
        </p:spPr>
      </p:pic>
      <p:pic>
        <p:nvPicPr>
          <p:cNvPr id="49" name="Bild 48" descr="Gravid kvinna kontur">
            <a:extLst>
              <a:ext uri="{FF2B5EF4-FFF2-40B4-BE49-F238E27FC236}">
                <a16:creationId xmlns:a16="http://schemas.microsoft.com/office/drawing/2014/main" id="{55F8895E-92B8-08B5-FBE1-7FAF9E2B7F3B}"/>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4317030" y="6359602"/>
            <a:ext cx="474212" cy="474212"/>
          </a:xfrm>
          <a:prstGeom prst="rect">
            <a:avLst/>
          </a:prstGeom>
        </p:spPr>
      </p:pic>
      <p:pic>
        <p:nvPicPr>
          <p:cNvPr id="51" name="Bild 50" descr="Mitella kontur">
            <a:extLst>
              <a:ext uri="{FF2B5EF4-FFF2-40B4-BE49-F238E27FC236}">
                <a16:creationId xmlns:a16="http://schemas.microsoft.com/office/drawing/2014/main" id="{AABA0C4E-A7DE-37E5-EDC7-4853E9030382}"/>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7233563" y="6385763"/>
            <a:ext cx="441089" cy="427340"/>
          </a:xfrm>
          <a:prstGeom prst="rect">
            <a:avLst/>
          </a:prstGeom>
        </p:spPr>
      </p:pic>
      <p:pic>
        <p:nvPicPr>
          <p:cNvPr id="53" name="Bild 52" descr="Ledarhund kontur">
            <a:extLst>
              <a:ext uri="{FF2B5EF4-FFF2-40B4-BE49-F238E27FC236}">
                <a16:creationId xmlns:a16="http://schemas.microsoft.com/office/drawing/2014/main" id="{E8BECB54-1DF9-EBA5-34E9-250B1B7AFE41}"/>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3825507" y="6429742"/>
            <a:ext cx="485876" cy="485876"/>
          </a:xfrm>
          <a:prstGeom prst="rect">
            <a:avLst/>
          </a:prstGeom>
        </p:spPr>
      </p:pic>
      <p:pic>
        <p:nvPicPr>
          <p:cNvPr id="57" name="Bild 56" descr="Två män kontur">
            <a:extLst>
              <a:ext uri="{FF2B5EF4-FFF2-40B4-BE49-F238E27FC236}">
                <a16:creationId xmlns:a16="http://schemas.microsoft.com/office/drawing/2014/main" id="{F7A645CE-6A11-4AA9-AD53-B7F191A1BCE4}"/>
              </a:ext>
            </a:extLst>
          </p:cNvPr>
          <p:cNvPicPr>
            <a:picLocks noChangeAspect="1"/>
          </p:cNvPicPr>
          <p:nvPr/>
        </p:nvPicPr>
        <p:blipFill>
          <a:blip r:embed="rId40">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8189344" y="6370164"/>
            <a:ext cx="485876" cy="485876"/>
          </a:xfrm>
          <a:prstGeom prst="rect">
            <a:avLst/>
          </a:prstGeom>
        </p:spPr>
      </p:pic>
      <p:pic>
        <p:nvPicPr>
          <p:cNvPr id="59" name="Bild 58" descr="Två kvinnor kontur">
            <a:extLst>
              <a:ext uri="{FF2B5EF4-FFF2-40B4-BE49-F238E27FC236}">
                <a16:creationId xmlns:a16="http://schemas.microsoft.com/office/drawing/2014/main" id="{79E2DFCE-3809-FCC9-CC90-61FAFBE48D27}"/>
              </a:ext>
            </a:extLst>
          </p:cNvPr>
          <p:cNvPicPr>
            <a:picLocks noChangeAspect="1"/>
          </p:cNvPicPr>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3297737" y="6352660"/>
            <a:ext cx="485876" cy="485876"/>
          </a:xfrm>
          <a:prstGeom prst="rect">
            <a:avLst/>
          </a:prstGeom>
        </p:spPr>
      </p:pic>
      <p:pic>
        <p:nvPicPr>
          <p:cNvPr id="61" name="Bild 60" descr="Gå kontur">
            <a:extLst>
              <a:ext uri="{FF2B5EF4-FFF2-40B4-BE49-F238E27FC236}">
                <a16:creationId xmlns:a16="http://schemas.microsoft.com/office/drawing/2014/main" id="{FFCA3DF2-B67F-867F-DB8E-5E58DFB528A5}"/>
              </a:ext>
            </a:extLst>
          </p:cNvPr>
          <p:cNvPicPr>
            <a:picLocks noChangeAspect="1"/>
          </p:cNvPicPr>
          <p:nvPr/>
        </p:nvPicPr>
        <p:blipFill>
          <a:blip r:embed="rId44">
            <a:extLst>
              <a:ext uri="{28A0092B-C50C-407E-A947-70E740481C1C}">
                <a14:useLocalDpi xmlns:a14="http://schemas.microsoft.com/office/drawing/2010/main" val="0"/>
              </a:ext>
              <a:ext uri="{96DAC541-7B7A-43D3-8B79-37D633B846F1}">
                <asvg:svgBlip xmlns:asvg="http://schemas.microsoft.com/office/drawing/2016/SVG/main" r:embed="rId45"/>
              </a:ext>
            </a:extLst>
          </a:blip>
          <a:stretch>
            <a:fillRect/>
          </a:stretch>
        </p:blipFill>
        <p:spPr>
          <a:xfrm>
            <a:off x="1174410" y="6370429"/>
            <a:ext cx="485876" cy="485876"/>
          </a:xfrm>
          <a:prstGeom prst="rect">
            <a:avLst/>
          </a:prstGeom>
        </p:spPr>
      </p:pic>
      <p:pic>
        <p:nvPicPr>
          <p:cNvPr id="63" name="Bild 62" descr="Kvinna som rycker på axlarna kontur">
            <a:extLst>
              <a:ext uri="{FF2B5EF4-FFF2-40B4-BE49-F238E27FC236}">
                <a16:creationId xmlns:a16="http://schemas.microsoft.com/office/drawing/2014/main" id="{B5F83551-AFE4-9B60-28EB-577DAE70A340}"/>
              </a:ext>
            </a:extLst>
          </p:cNvPr>
          <p:cNvPicPr>
            <a:picLocks noChangeAspect="1"/>
          </p:cNvPicPr>
          <p:nvPr/>
        </p:nvPicPr>
        <p:blipFill>
          <a:blip r:embed="rId46">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410927" y="6361158"/>
            <a:ext cx="451945" cy="451945"/>
          </a:xfrm>
          <a:prstGeom prst="rect">
            <a:avLst/>
          </a:prstGeom>
        </p:spPr>
      </p:pic>
      <p:pic>
        <p:nvPicPr>
          <p:cNvPr id="65" name="Bild 64" descr="Yoga kontur">
            <a:extLst>
              <a:ext uri="{FF2B5EF4-FFF2-40B4-BE49-F238E27FC236}">
                <a16:creationId xmlns:a16="http://schemas.microsoft.com/office/drawing/2014/main" id="{2CEA5583-0921-E3FA-292B-4F9698D8873F}"/>
              </a:ext>
            </a:extLst>
          </p:cNvPr>
          <p:cNvPicPr>
            <a:picLocks noChangeAspect="1"/>
          </p:cNvPicPr>
          <p:nvPr/>
        </p:nvPicPr>
        <p:blipFill>
          <a:blip r:embed="rId48">
            <a:extLst>
              <a:ext uri="{28A0092B-C50C-407E-A947-70E740481C1C}">
                <a14:useLocalDpi xmlns:a14="http://schemas.microsoft.com/office/drawing/2010/main" val="0"/>
              </a:ext>
              <a:ext uri="{96DAC541-7B7A-43D3-8B79-37D633B846F1}">
                <asvg:svgBlip xmlns:asvg="http://schemas.microsoft.com/office/drawing/2016/SVG/main" r:embed="rId49"/>
              </a:ext>
            </a:extLst>
          </a:blip>
          <a:stretch>
            <a:fillRect/>
          </a:stretch>
        </p:blipFill>
        <p:spPr>
          <a:xfrm>
            <a:off x="50707" y="6393371"/>
            <a:ext cx="419732" cy="419732"/>
          </a:xfrm>
          <a:prstGeom prst="rect">
            <a:avLst/>
          </a:prstGeom>
        </p:spPr>
      </p:pic>
      <p:pic>
        <p:nvPicPr>
          <p:cNvPr id="67" name="Bild 66" descr="Yoga kontur">
            <a:extLst>
              <a:ext uri="{FF2B5EF4-FFF2-40B4-BE49-F238E27FC236}">
                <a16:creationId xmlns:a16="http://schemas.microsoft.com/office/drawing/2014/main" id="{E9AAB014-4265-FF4D-8187-1AF0A0FE825F}"/>
              </a:ext>
            </a:extLst>
          </p:cNvPr>
          <p:cNvPicPr>
            <a:picLocks noChangeAspect="1"/>
          </p:cNvPicPr>
          <p:nvPr/>
        </p:nvPicPr>
        <p:blipFill>
          <a:blip r:embed="rId50">
            <a:extLst>
              <a:ext uri="{28A0092B-C50C-407E-A947-70E740481C1C}">
                <a14:useLocalDpi xmlns:a14="http://schemas.microsoft.com/office/drawing/2010/main" val="0"/>
              </a:ext>
              <a:ext uri="{96DAC541-7B7A-43D3-8B79-37D633B846F1}">
                <asvg:svgBlip xmlns:asvg="http://schemas.microsoft.com/office/drawing/2016/SVG/main" r:embed="rId51"/>
              </a:ext>
            </a:extLst>
          </a:blip>
          <a:stretch>
            <a:fillRect/>
          </a:stretch>
        </p:blipFill>
        <p:spPr>
          <a:xfrm>
            <a:off x="9076238" y="6337869"/>
            <a:ext cx="485876" cy="485876"/>
          </a:xfrm>
          <a:prstGeom prst="rect">
            <a:avLst/>
          </a:prstGeom>
        </p:spPr>
      </p:pic>
      <p:sp>
        <p:nvSpPr>
          <p:cNvPr id="13" name="Underrubrik 2">
            <a:extLst>
              <a:ext uri="{FF2B5EF4-FFF2-40B4-BE49-F238E27FC236}">
                <a16:creationId xmlns:a16="http://schemas.microsoft.com/office/drawing/2014/main" id="{274A32C1-E494-9FA3-F508-9DCE9B54DF15}"/>
              </a:ext>
            </a:extLst>
          </p:cNvPr>
          <p:cNvSpPr>
            <a:spLocks noGrp="1"/>
          </p:cNvSpPr>
          <p:nvPr>
            <p:ph type="subTitle" idx="1"/>
          </p:nvPr>
        </p:nvSpPr>
        <p:spPr>
          <a:xfrm>
            <a:off x="1136800" y="2561918"/>
            <a:ext cx="9144000" cy="3124507"/>
          </a:xfrm>
        </p:spPr>
        <p:txBody>
          <a:bodyPr>
            <a:normAutofit fontScale="40000" lnSpcReduction="20000"/>
          </a:bodyPr>
          <a:lstStyle/>
          <a:p>
            <a:pPr marL="342900" indent="-342900" algn="l">
              <a:buFont typeface="Arial" panose="020B0604020202020204" pitchFamily="34" charset="0"/>
              <a:buChar char="•"/>
            </a:pPr>
            <a:r>
              <a:rPr lang="sv-SE" sz="5500">
                <a:latin typeface="Abadi" panose="020B0604020104020204" pitchFamily="34" charset="0"/>
              </a:rPr>
              <a:t>Starta gärna med att förtydliga syftet med mötet</a:t>
            </a:r>
          </a:p>
          <a:p>
            <a:pPr marL="342900" indent="-342900" algn="l">
              <a:buFont typeface="Arial" panose="020B0604020202020204" pitchFamily="34" charset="0"/>
              <a:buChar char="•"/>
            </a:pPr>
            <a:r>
              <a:rPr lang="sv-SE" sz="5500">
                <a:latin typeface="Abadi" panose="020B0604020104020204" pitchFamily="34" charset="0"/>
              </a:rPr>
              <a:t>Missa inte att informera de som är nya i sammanhanget</a:t>
            </a:r>
          </a:p>
          <a:p>
            <a:pPr marL="342900" indent="-342900" algn="l">
              <a:buFont typeface="Arial" panose="020B0604020202020204" pitchFamily="34" charset="0"/>
              <a:buChar char="•"/>
            </a:pPr>
            <a:r>
              <a:rPr lang="sv-SE" sz="5500">
                <a:latin typeface="Abadi" panose="020B0604020104020204" pitchFamily="34" charset="0"/>
              </a:rPr>
              <a:t>Incheckningsfrågan är inget måste men brukar uppskattas av deltagarna</a:t>
            </a:r>
          </a:p>
          <a:p>
            <a:pPr marL="342900" indent="-342900" algn="l">
              <a:buFont typeface="Arial" panose="020B0604020202020204" pitchFamily="34" charset="0"/>
              <a:buChar char="•"/>
            </a:pPr>
            <a:r>
              <a:rPr lang="sv-SE" sz="5500">
                <a:latin typeface="Abadi" panose="020B0604020104020204" pitchFamily="34" charset="0"/>
              </a:rPr>
              <a:t>Kom överens om de mötes- eller spelregler ni vill ha på era möten</a:t>
            </a:r>
          </a:p>
          <a:p>
            <a:pPr marL="342900" indent="-342900" algn="l">
              <a:buFont typeface="Arial" panose="020B0604020202020204" pitchFamily="34" charset="0"/>
              <a:buChar char="•"/>
            </a:pPr>
            <a:r>
              <a:rPr lang="sv-SE" sz="5500">
                <a:latin typeface="Abadi" panose="020B0604020104020204" pitchFamily="34" charset="0"/>
              </a:rPr>
              <a:t>Se till att hålla mötestiderna och fördela ordet – styr upp diskussionerna så de hålls inom ramarna för agendan</a:t>
            </a:r>
          </a:p>
          <a:p>
            <a:pPr marL="342900" indent="-342900" algn="l">
              <a:buFont typeface="Arial" panose="020B0604020202020204" pitchFamily="34" charset="0"/>
              <a:buChar char="•"/>
            </a:pPr>
            <a:r>
              <a:rPr lang="sv-SE" sz="5500">
                <a:latin typeface="Abadi" panose="020B0604020104020204" pitchFamily="34" charset="0"/>
              </a:rPr>
              <a:t>Engagera deltagarna, uppmuntra alla att delta aktivt i diskussionerna</a:t>
            </a:r>
          </a:p>
          <a:p>
            <a:pPr marL="342900" indent="-342900" algn="l">
              <a:buFont typeface="Arial" panose="020B0604020202020204" pitchFamily="34" charset="0"/>
              <a:buChar char="•"/>
            </a:pPr>
            <a:r>
              <a:rPr lang="sv-SE" sz="5500">
                <a:latin typeface="Abadi" panose="020B0604020104020204" pitchFamily="34" charset="0"/>
              </a:rPr>
              <a:t>Utvärdera alltid mötet till exempel med en utcheckningsfråga </a:t>
            </a:r>
          </a:p>
          <a:p>
            <a:pPr marL="342900" indent="-342900" algn="l">
              <a:buFont typeface="Arial" panose="020B0604020202020204" pitchFamily="34" charset="0"/>
              <a:buChar char="•"/>
            </a:pPr>
            <a:endParaRPr lang="sv-SE">
              <a:latin typeface="Abadi" panose="020B0604020104020204" pitchFamily="34" charset="0"/>
            </a:endParaRPr>
          </a:p>
          <a:p>
            <a:pPr marL="342900" indent="-342900" algn="l">
              <a:buFont typeface="Arial" panose="020B0604020202020204" pitchFamily="34" charset="0"/>
              <a:buChar char="•"/>
            </a:pPr>
            <a:endParaRPr lang="sv-SE">
              <a:latin typeface="Abadi" panose="020B0604020104020204" pitchFamily="34" charset="0"/>
            </a:endParaRPr>
          </a:p>
          <a:p>
            <a:pPr marL="342900" indent="-342900" algn="l">
              <a:buFont typeface="Arial" panose="020B0604020202020204" pitchFamily="34" charset="0"/>
              <a:buChar char="•"/>
            </a:pPr>
            <a:endParaRPr lang="sv-SE">
              <a:latin typeface="Abadi" panose="020B0604020104020204" pitchFamily="34" charset="0"/>
            </a:endParaRPr>
          </a:p>
          <a:p>
            <a:pPr marL="342900" indent="-342900" algn="l">
              <a:buFont typeface="Arial" panose="020B0604020202020204" pitchFamily="34" charset="0"/>
              <a:buChar char="•"/>
            </a:pPr>
            <a:endParaRPr lang="sv-SE">
              <a:latin typeface="Abadi" panose="020B0604020104020204" pitchFamily="34" charset="0"/>
            </a:endParaRPr>
          </a:p>
          <a:p>
            <a:pPr marL="342900" indent="-342900" algn="l">
              <a:buFont typeface="Arial" panose="020B0604020202020204" pitchFamily="34" charset="0"/>
              <a:buChar char="•"/>
            </a:pPr>
            <a:endParaRPr lang="sv-SE">
              <a:latin typeface="Abadi" panose="020B0604020104020204" pitchFamily="34" charset="0"/>
            </a:endParaRPr>
          </a:p>
        </p:txBody>
      </p:sp>
    </p:spTree>
    <p:extLst>
      <p:ext uri="{BB962C8B-B14F-4D97-AF65-F5344CB8AC3E}">
        <p14:creationId xmlns:p14="http://schemas.microsoft.com/office/powerpoint/2010/main" val="3987490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C5B7B-48D7-632A-3EAD-9817B8E04BC9}"/>
            </a:ext>
          </a:extLst>
        </p:cNvPr>
        <p:cNvGrpSpPr/>
        <p:nvPr/>
      </p:nvGrpSpPr>
      <p:grpSpPr>
        <a:xfrm>
          <a:off x="0" y="0"/>
          <a:ext cx="0" cy="0"/>
          <a:chOff x="0" y="0"/>
          <a:chExt cx="0" cy="0"/>
        </a:xfrm>
      </p:grpSpPr>
      <p:pic>
        <p:nvPicPr>
          <p:cNvPr id="3" name="Bildobjekt 2">
            <a:extLst>
              <a:ext uri="{FF2B5EF4-FFF2-40B4-BE49-F238E27FC236}">
                <a16:creationId xmlns:a16="http://schemas.microsoft.com/office/drawing/2014/main" id="{359EC79F-63CD-D9B8-CA33-124E308F2F8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917474" y="1826708"/>
            <a:ext cx="6178812" cy="4188498"/>
          </a:xfrm>
          <a:prstGeom prst="rect">
            <a:avLst/>
          </a:prstGeom>
        </p:spPr>
      </p:pic>
      <p:sp>
        <p:nvSpPr>
          <p:cNvPr id="2" name="Rubrik 1">
            <a:extLst>
              <a:ext uri="{FF2B5EF4-FFF2-40B4-BE49-F238E27FC236}">
                <a16:creationId xmlns:a16="http://schemas.microsoft.com/office/drawing/2014/main" id="{BB8ECA1A-A22F-5DAD-756F-D02D9986229B}"/>
              </a:ext>
            </a:extLst>
          </p:cNvPr>
          <p:cNvSpPr>
            <a:spLocks noGrp="1"/>
          </p:cNvSpPr>
          <p:nvPr>
            <p:ph type="ctrTitle"/>
          </p:nvPr>
        </p:nvSpPr>
        <p:spPr>
          <a:xfrm>
            <a:off x="470439" y="684676"/>
            <a:ext cx="10999330" cy="1346501"/>
          </a:xfrm>
        </p:spPr>
        <p:txBody>
          <a:bodyPr>
            <a:noAutofit/>
          </a:bodyPr>
          <a:lstStyle/>
          <a:p>
            <a:r>
              <a:rPr lang="sv-SE" sz="5400">
                <a:latin typeface="Britannic Bold" panose="020B0903060703020204" pitchFamily="34" charset="0"/>
              </a:rPr>
              <a:t>Att tänka på </a:t>
            </a:r>
            <a:r>
              <a:rPr lang="sv-SE" sz="5400" u="sng">
                <a:latin typeface="Britannic Bold" panose="020B0903060703020204" pitchFamily="34" charset="0"/>
              </a:rPr>
              <a:t>efter</a:t>
            </a:r>
            <a:r>
              <a:rPr lang="sv-SE" sz="5400">
                <a:latin typeface="Britannic Bold" panose="020B0903060703020204" pitchFamily="34" charset="0"/>
              </a:rPr>
              <a:t> mötet…</a:t>
            </a:r>
          </a:p>
        </p:txBody>
      </p:sp>
      <p:sp>
        <p:nvSpPr>
          <p:cNvPr id="4" name="Rektangel 3">
            <a:extLst>
              <a:ext uri="{FF2B5EF4-FFF2-40B4-BE49-F238E27FC236}">
                <a16:creationId xmlns:a16="http://schemas.microsoft.com/office/drawing/2014/main" id="{F0FF49F9-F72C-43BB-D5F5-301EA46E410D}"/>
              </a:ext>
            </a:extLst>
          </p:cNvPr>
          <p:cNvSpPr/>
          <p:nvPr/>
        </p:nvSpPr>
        <p:spPr>
          <a:xfrm>
            <a:off x="0" y="6293142"/>
            <a:ext cx="12192000" cy="587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Bild 4" descr="Dans med hel fyllning">
            <a:extLst>
              <a:ext uri="{FF2B5EF4-FFF2-40B4-BE49-F238E27FC236}">
                <a16:creationId xmlns:a16="http://schemas.microsoft.com/office/drawing/2014/main" id="{9F39E977-FA20-7B98-E135-4717B6CCB73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34905" y="6352660"/>
            <a:ext cx="527917" cy="527917"/>
          </a:xfrm>
          <a:prstGeom prst="rect">
            <a:avLst/>
          </a:prstGeom>
        </p:spPr>
      </p:pic>
      <p:pic>
        <p:nvPicPr>
          <p:cNvPr id="6" name="Bild 5" descr="Kvinna med käpp med hel fyllning">
            <a:extLst>
              <a:ext uri="{FF2B5EF4-FFF2-40B4-BE49-F238E27FC236}">
                <a16:creationId xmlns:a16="http://schemas.microsoft.com/office/drawing/2014/main" id="{4C794F34-AA17-E3C2-049E-BEA4FEBE7EF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699723" y="6337869"/>
            <a:ext cx="485876" cy="485876"/>
          </a:xfrm>
          <a:prstGeom prst="rect">
            <a:avLst/>
          </a:prstGeom>
        </p:spPr>
      </p:pic>
      <p:pic>
        <p:nvPicPr>
          <p:cNvPr id="7" name="Bild 6" descr="Man med barnvagn med hel fyllning">
            <a:extLst>
              <a:ext uri="{FF2B5EF4-FFF2-40B4-BE49-F238E27FC236}">
                <a16:creationId xmlns:a16="http://schemas.microsoft.com/office/drawing/2014/main" id="{2A2B5414-4C18-6E27-5F4B-8EE10A0446D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559320" y="6327227"/>
            <a:ext cx="499241" cy="499241"/>
          </a:xfrm>
          <a:prstGeom prst="rect">
            <a:avLst/>
          </a:prstGeom>
        </p:spPr>
      </p:pic>
      <p:pic>
        <p:nvPicPr>
          <p:cNvPr id="8" name="Bild 7" descr="Kvinna med baby med hel fyllning">
            <a:extLst>
              <a:ext uri="{FF2B5EF4-FFF2-40B4-BE49-F238E27FC236}">
                <a16:creationId xmlns:a16="http://schemas.microsoft.com/office/drawing/2014/main" id="{F51098BF-66B7-0D4D-A646-47E08E62AF5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46891" y="6372011"/>
            <a:ext cx="436178" cy="436178"/>
          </a:xfrm>
          <a:prstGeom prst="rect">
            <a:avLst/>
          </a:prstGeom>
        </p:spPr>
      </p:pic>
      <p:pic>
        <p:nvPicPr>
          <p:cNvPr id="9" name="Bild 8" descr="Barn med ballong med hel fyllning">
            <a:extLst>
              <a:ext uri="{FF2B5EF4-FFF2-40B4-BE49-F238E27FC236}">
                <a16:creationId xmlns:a16="http://schemas.microsoft.com/office/drawing/2014/main" id="{9B7F14DB-0E50-4C8C-01B7-D5A615E7AF8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005383" y="6370429"/>
            <a:ext cx="436178" cy="436178"/>
          </a:xfrm>
          <a:prstGeom prst="rect">
            <a:avLst/>
          </a:prstGeom>
        </p:spPr>
      </p:pic>
      <p:pic>
        <p:nvPicPr>
          <p:cNvPr id="10" name="Bild 9" descr="Tennis med hel fyllning">
            <a:extLst>
              <a:ext uri="{FF2B5EF4-FFF2-40B4-BE49-F238E27FC236}">
                <a16:creationId xmlns:a16="http://schemas.microsoft.com/office/drawing/2014/main" id="{5F28B4BE-A20F-A9D3-AA44-2BF57120DF9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648634" y="6390288"/>
            <a:ext cx="404649" cy="404649"/>
          </a:xfrm>
          <a:prstGeom prst="rect">
            <a:avLst/>
          </a:prstGeom>
        </p:spPr>
      </p:pic>
      <p:pic>
        <p:nvPicPr>
          <p:cNvPr id="11" name="Bild 10" descr="Familj med pojke med hel fyllning">
            <a:extLst>
              <a:ext uri="{FF2B5EF4-FFF2-40B4-BE49-F238E27FC236}">
                <a16:creationId xmlns:a16="http://schemas.microsoft.com/office/drawing/2014/main" id="{9C0CA52E-6F23-8F4E-2DE4-B60A2ED4ED3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1691638" y="6421820"/>
            <a:ext cx="404648" cy="404648"/>
          </a:xfrm>
          <a:prstGeom prst="rect">
            <a:avLst/>
          </a:prstGeom>
        </p:spPr>
      </p:pic>
      <p:pic>
        <p:nvPicPr>
          <p:cNvPr id="15" name="Bildobjekt 14" descr="En bild som visar text, Teckensnitt, Grafik, logotyp&#10;&#10;Automatiskt genererad beskrivning">
            <a:extLst>
              <a:ext uri="{FF2B5EF4-FFF2-40B4-BE49-F238E27FC236}">
                <a16:creationId xmlns:a16="http://schemas.microsoft.com/office/drawing/2014/main" id="{E3CAED5F-26E8-43CB-6A4E-0A7E901A4ED6}"/>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67770" y="108797"/>
            <a:ext cx="4379865" cy="910247"/>
          </a:xfrm>
          <a:prstGeom prst="rect">
            <a:avLst/>
          </a:prstGeom>
        </p:spPr>
      </p:pic>
      <p:grpSp>
        <p:nvGrpSpPr>
          <p:cNvPr id="18" name="Bild 16" descr="Universell åtkomst kontur">
            <a:extLst>
              <a:ext uri="{FF2B5EF4-FFF2-40B4-BE49-F238E27FC236}">
                <a16:creationId xmlns:a16="http://schemas.microsoft.com/office/drawing/2014/main" id="{D7F867DB-301E-A8E0-05A7-53581E87B2A0}"/>
              </a:ext>
            </a:extLst>
          </p:cNvPr>
          <p:cNvGrpSpPr/>
          <p:nvPr/>
        </p:nvGrpSpPr>
        <p:grpSpPr>
          <a:xfrm>
            <a:off x="2477118" y="6405432"/>
            <a:ext cx="715156" cy="388883"/>
            <a:chOff x="3664932" y="6359204"/>
            <a:chExt cx="630953" cy="384751"/>
          </a:xfrm>
          <a:solidFill>
            <a:schemeClr val="bg1"/>
          </a:solidFill>
        </p:grpSpPr>
        <p:sp>
          <p:nvSpPr>
            <p:cNvPr id="19" name="Frihandsfigur: Form 18">
              <a:extLst>
                <a:ext uri="{FF2B5EF4-FFF2-40B4-BE49-F238E27FC236}">
                  <a16:creationId xmlns:a16="http://schemas.microsoft.com/office/drawing/2014/main" id="{365982AB-5527-9D0D-1BE0-A9D2FF0CD667}"/>
                </a:ext>
              </a:extLst>
            </p:cNvPr>
            <p:cNvSpPr/>
            <p:nvPr/>
          </p:nvSpPr>
          <p:spPr>
            <a:xfrm>
              <a:off x="3683978" y="6489510"/>
              <a:ext cx="120895" cy="253903"/>
            </a:xfrm>
            <a:custGeom>
              <a:avLst/>
              <a:gdLst>
                <a:gd name="connsiteX0" fmla="*/ 94739 w 120895"/>
                <a:gd name="connsiteY0" fmla="*/ 6858 h 253903"/>
                <a:gd name="connsiteX1" fmla="*/ 87881 w 120895"/>
                <a:gd name="connsiteY1" fmla="*/ 0 h 253903"/>
                <a:gd name="connsiteX2" fmla="*/ 81023 w 120895"/>
                <a:gd name="connsiteY2" fmla="*/ 6858 h 253903"/>
                <a:gd name="connsiteX3" fmla="*/ 81023 w 120895"/>
                <a:gd name="connsiteY3" fmla="*/ 57698 h 253903"/>
                <a:gd name="connsiteX4" fmla="*/ 102880 w 120895"/>
                <a:gd name="connsiteY4" fmla="*/ 137314 h 253903"/>
                <a:gd name="connsiteX5" fmla="*/ 18023 w 120895"/>
                <a:gd name="connsiteY5" fmla="*/ 137314 h 253903"/>
                <a:gd name="connsiteX6" fmla="*/ 39867 w 120895"/>
                <a:gd name="connsiteY6" fmla="*/ 58665 h 253903"/>
                <a:gd name="connsiteX7" fmla="*/ 39867 w 120895"/>
                <a:gd name="connsiteY7" fmla="*/ 6892 h 253903"/>
                <a:gd name="connsiteX8" fmla="*/ 33008 w 120895"/>
                <a:gd name="connsiteY8" fmla="*/ 34 h 253903"/>
                <a:gd name="connsiteX9" fmla="*/ 26150 w 120895"/>
                <a:gd name="connsiteY9" fmla="*/ 6892 h 253903"/>
                <a:gd name="connsiteX10" fmla="*/ 26150 w 120895"/>
                <a:gd name="connsiteY10" fmla="*/ 56793 h 253903"/>
                <a:gd name="connsiteX11" fmla="*/ 0 w 120895"/>
                <a:gd name="connsiteY11" fmla="*/ 151031 h 253903"/>
                <a:gd name="connsiteX12" fmla="*/ 26171 w 120895"/>
                <a:gd name="connsiteY12" fmla="*/ 151031 h 253903"/>
                <a:gd name="connsiteX13" fmla="*/ 26171 w 120895"/>
                <a:gd name="connsiteY13" fmla="*/ 253903 h 253903"/>
                <a:gd name="connsiteX14" fmla="*/ 94753 w 120895"/>
                <a:gd name="connsiteY14" fmla="*/ 253903 h 253903"/>
                <a:gd name="connsiteX15" fmla="*/ 94753 w 120895"/>
                <a:gd name="connsiteY15" fmla="*/ 151031 h 253903"/>
                <a:gd name="connsiteX16" fmla="*/ 120896 w 120895"/>
                <a:gd name="connsiteY16" fmla="*/ 151031 h 253903"/>
                <a:gd name="connsiteX17" fmla="*/ 94732 w 120895"/>
                <a:gd name="connsiteY17" fmla="*/ 56799 h 253903"/>
                <a:gd name="connsiteX18" fmla="*/ 39887 w 120895"/>
                <a:gd name="connsiteY18" fmla="*/ 151031 h 253903"/>
                <a:gd name="connsiteX19" fmla="*/ 53604 w 120895"/>
                <a:gd name="connsiteY19" fmla="*/ 151031 h 253903"/>
                <a:gd name="connsiteX20" fmla="*/ 53604 w 120895"/>
                <a:gd name="connsiteY20" fmla="*/ 240187 h 253903"/>
                <a:gd name="connsiteX21" fmla="*/ 39887 w 120895"/>
                <a:gd name="connsiteY21" fmla="*/ 240187 h 253903"/>
                <a:gd name="connsiteX22" fmla="*/ 81036 w 120895"/>
                <a:gd name="connsiteY22" fmla="*/ 240221 h 253903"/>
                <a:gd name="connsiteX23" fmla="*/ 67320 w 120895"/>
                <a:gd name="connsiteY23" fmla="*/ 240221 h 253903"/>
                <a:gd name="connsiteX24" fmla="*/ 67320 w 120895"/>
                <a:gd name="connsiteY24" fmla="*/ 151031 h 253903"/>
                <a:gd name="connsiteX25" fmla="*/ 81036 w 120895"/>
                <a:gd name="connsiteY25" fmla="*/ 151031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0895" h="253903">
                  <a:moveTo>
                    <a:pt x="94739" y="6858"/>
                  </a:moveTo>
                  <a:cubicBezTo>
                    <a:pt x="94739" y="3070"/>
                    <a:pt x="91668" y="0"/>
                    <a:pt x="87881" y="0"/>
                  </a:cubicBezTo>
                  <a:cubicBezTo>
                    <a:pt x="84093" y="0"/>
                    <a:pt x="81023" y="3070"/>
                    <a:pt x="81023" y="6858"/>
                  </a:cubicBezTo>
                  <a:lnTo>
                    <a:pt x="81023" y="57698"/>
                  </a:lnTo>
                  <a:lnTo>
                    <a:pt x="102880" y="137314"/>
                  </a:lnTo>
                  <a:lnTo>
                    <a:pt x="18023" y="137314"/>
                  </a:lnTo>
                  <a:lnTo>
                    <a:pt x="39867" y="58665"/>
                  </a:lnTo>
                  <a:lnTo>
                    <a:pt x="39867" y="6892"/>
                  </a:lnTo>
                  <a:cubicBezTo>
                    <a:pt x="39867" y="3105"/>
                    <a:pt x="36796" y="34"/>
                    <a:pt x="33008" y="34"/>
                  </a:cubicBezTo>
                  <a:cubicBezTo>
                    <a:pt x="29221" y="34"/>
                    <a:pt x="26150" y="3105"/>
                    <a:pt x="26150" y="6892"/>
                  </a:cubicBezTo>
                  <a:lnTo>
                    <a:pt x="26150" y="56793"/>
                  </a:lnTo>
                  <a:lnTo>
                    <a:pt x="0" y="151031"/>
                  </a:lnTo>
                  <a:lnTo>
                    <a:pt x="26171" y="151031"/>
                  </a:lnTo>
                  <a:lnTo>
                    <a:pt x="26171" y="253903"/>
                  </a:lnTo>
                  <a:lnTo>
                    <a:pt x="94753" y="253903"/>
                  </a:lnTo>
                  <a:lnTo>
                    <a:pt x="94753" y="151031"/>
                  </a:lnTo>
                  <a:lnTo>
                    <a:pt x="120896" y="151031"/>
                  </a:lnTo>
                  <a:lnTo>
                    <a:pt x="94732" y="56799"/>
                  </a:lnTo>
                  <a:close/>
                  <a:moveTo>
                    <a:pt x="39887" y="151031"/>
                  </a:moveTo>
                  <a:lnTo>
                    <a:pt x="53604" y="151031"/>
                  </a:lnTo>
                  <a:lnTo>
                    <a:pt x="53604" y="240187"/>
                  </a:lnTo>
                  <a:lnTo>
                    <a:pt x="39887" y="240187"/>
                  </a:lnTo>
                  <a:close/>
                  <a:moveTo>
                    <a:pt x="81036" y="240221"/>
                  </a:moveTo>
                  <a:lnTo>
                    <a:pt x="67320" y="240221"/>
                  </a:lnTo>
                  <a:lnTo>
                    <a:pt x="67320" y="151031"/>
                  </a:lnTo>
                  <a:lnTo>
                    <a:pt x="81036" y="151031"/>
                  </a:ln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rihandsfigur: Form 19">
              <a:extLst>
                <a:ext uri="{FF2B5EF4-FFF2-40B4-BE49-F238E27FC236}">
                  <a16:creationId xmlns:a16="http://schemas.microsoft.com/office/drawing/2014/main" id="{5C4C511F-FB20-7434-6560-326AECF01816}"/>
                </a:ext>
              </a:extLst>
            </p:cNvPr>
            <p:cNvSpPr/>
            <p:nvPr/>
          </p:nvSpPr>
          <p:spPr>
            <a:xfrm>
              <a:off x="3888461" y="6489510"/>
              <a:ext cx="68581" cy="253903"/>
            </a:xfrm>
            <a:custGeom>
              <a:avLst/>
              <a:gdLst>
                <a:gd name="connsiteX0" fmla="*/ 61724 w 68581"/>
                <a:gd name="connsiteY0" fmla="*/ 0 h 253903"/>
                <a:gd name="connsiteX1" fmla="*/ 54865 w 68581"/>
                <a:gd name="connsiteY1" fmla="*/ 6858 h 253903"/>
                <a:gd name="connsiteX2" fmla="*/ 54865 w 68581"/>
                <a:gd name="connsiteY2" fmla="*/ 240187 h 253903"/>
                <a:gd name="connsiteX3" fmla="*/ 41149 w 68581"/>
                <a:gd name="connsiteY3" fmla="*/ 240187 h 253903"/>
                <a:gd name="connsiteX4" fmla="*/ 41149 w 68581"/>
                <a:gd name="connsiteY4" fmla="*/ 102873 h 253903"/>
                <a:gd name="connsiteX5" fmla="*/ 27433 w 68581"/>
                <a:gd name="connsiteY5" fmla="*/ 102873 h 253903"/>
                <a:gd name="connsiteX6" fmla="*/ 27433 w 68581"/>
                <a:gd name="connsiteY6" fmla="*/ 240187 h 253903"/>
                <a:gd name="connsiteX7" fmla="*/ 13716 w 68581"/>
                <a:gd name="connsiteY7" fmla="*/ 240187 h 253903"/>
                <a:gd name="connsiteX8" fmla="*/ 13716 w 68581"/>
                <a:gd name="connsiteY8" fmla="*/ 6858 h 253903"/>
                <a:gd name="connsiteX9" fmla="*/ 6858 w 68581"/>
                <a:gd name="connsiteY9" fmla="*/ 0 h 253903"/>
                <a:gd name="connsiteX10" fmla="*/ 0 w 68581"/>
                <a:gd name="connsiteY10" fmla="*/ 6858 h 253903"/>
                <a:gd name="connsiteX11" fmla="*/ 0 w 68581"/>
                <a:gd name="connsiteY11" fmla="*/ 253903 h 253903"/>
                <a:gd name="connsiteX12" fmla="*/ 68582 w 68581"/>
                <a:gd name="connsiteY12" fmla="*/ 253903 h 253903"/>
                <a:gd name="connsiteX13" fmla="*/ 68582 w 68581"/>
                <a:gd name="connsiteY13" fmla="*/ 6858 h 253903"/>
                <a:gd name="connsiteX14" fmla="*/ 61724 w 68581"/>
                <a:gd name="connsiteY14" fmla="*/ 0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581" h="253903">
                  <a:moveTo>
                    <a:pt x="61724" y="0"/>
                  </a:moveTo>
                  <a:cubicBezTo>
                    <a:pt x="57936" y="0"/>
                    <a:pt x="54865" y="3070"/>
                    <a:pt x="54865" y="6858"/>
                  </a:cubicBezTo>
                  <a:lnTo>
                    <a:pt x="54865" y="240187"/>
                  </a:lnTo>
                  <a:lnTo>
                    <a:pt x="41149" y="240187"/>
                  </a:lnTo>
                  <a:lnTo>
                    <a:pt x="41149" y="102873"/>
                  </a:lnTo>
                  <a:lnTo>
                    <a:pt x="27433" y="102873"/>
                  </a:lnTo>
                  <a:lnTo>
                    <a:pt x="27433" y="240187"/>
                  </a:lnTo>
                  <a:lnTo>
                    <a:pt x="13716" y="240187"/>
                  </a:lnTo>
                  <a:lnTo>
                    <a:pt x="13716" y="6858"/>
                  </a:lnTo>
                  <a:cubicBezTo>
                    <a:pt x="13716" y="3070"/>
                    <a:pt x="10646" y="0"/>
                    <a:pt x="6858" y="0"/>
                  </a:cubicBezTo>
                  <a:cubicBezTo>
                    <a:pt x="3070" y="0"/>
                    <a:pt x="0" y="3070"/>
                    <a:pt x="0" y="6858"/>
                  </a:cubicBezTo>
                  <a:lnTo>
                    <a:pt x="0" y="253903"/>
                  </a:lnTo>
                  <a:lnTo>
                    <a:pt x="68582" y="253903"/>
                  </a:lnTo>
                  <a:lnTo>
                    <a:pt x="68582" y="6858"/>
                  </a:lnTo>
                  <a:cubicBezTo>
                    <a:pt x="68582" y="3070"/>
                    <a:pt x="65511" y="0"/>
                    <a:pt x="61724" y="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Frihandsfigur: Form 20">
              <a:extLst>
                <a:ext uri="{FF2B5EF4-FFF2-40B4-BE49-F238E27FC236}">
                  <a16:creationId xmlns:a16="http://schemas.microsoft.com/office/drawing/2014/main" id="{A898C2CD-EF9A-F5ED-E6BD-848CB0CC4069}"/>
                </a:ext>
              </a:extLst>
            </p:cNvPr>
            <p:cNvSpPr/>
            <p:nvPr/>
          </p:nvSpPr>
          <p:spPr>
            <a:xfrm>
              <a:off x="3888447"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Frihandsfigur: Form 21">
              <a:extLst>
                <a:ext uri="{FF2B5EF4-FFF2-40B4-BE49-F238E27FC236}">
                  <a16:creationId xmlns:a16="http://schemas.microsoft.com/office/drawing/2014/main" id="{119AC609-05A2-33FE-88E7-E88AAD547318}"/>
                </a:ext>
              </a:extLst>
            </p:cNvPr>
            <p:cNvSpPr/>
            <p:nvPr/>
          </p:nvSpPr>
          <p:spPr>
            <a:xfrm>
              <a:off x="3710135"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ihandsfigur: Form 22">
              <a:extLst>
                <a:ext uri="{FF2B5EF4-FFF2-40B4-BE49-F238E27FC236}">
                  <a16:creationId xmlns:a16="http://schemas.microsoft.com/office/drawing/2014/main" id="{E879D902-997A-90CC-C33C-ABED9D6919D3}"/>
                </a:ext>
              </a:extLst>
            </p:cNvPr>
            <p:cNvSpPr/>
            <p:nvPr/>
          </p:nvSpPr>
          <p:spPr>
            <a:xfrm>
              <a:off x="3664932" y="6441502"/>
              <a:ext cx="157988" cy="153309"/>
            </a:xfrm>
            <a:custGeom>
              <a:avLst/>
              <a:gdLst>
                <a:gd name="connsiteX0" fmla="*/ 140319 w 157988"/>
                <a:gd name="connsiteY0" fmla="*/ 29195 h 153309"/>
                <a:gd name="connsiteX1" fmla="*/ 140216 w 157988"/>
                <a:gd name="connsiteY1" fmla="*/ 28722 h 153309"/>
                <a:gd name="connsiteX2" fmla="*/ 133111 w 157988"/>
                <a:gd name="connsiteY2" fmla="*/ 17749 h 153309"/>
                <a:gd name="connsiteX3" fmla="*/ 104005 w 157988"/>
                <a:gd name="connsiteY3" fmla="*/ 3511 h 153309"/>
                <a:gd name="connsiteX4" fmla="*/ 79316 w 157988"/>
                <a:gd name="connsiteY4" fmla="*/ 0 h 153309"/>
                <a:gd name="connsiteX5" fmla="*/ 54016 w 157988"/>
                <a:gd name="connsiteY5" fmla="*/ 3498 h 153309"/>
                <a:gd name="connsiteX6" fmla="*/ 25212 w 157988"/>
                <a:gd name="connsiteY6" fmla="*/ 17488 h 153309"/>
                <a:gd name="connsiteX7" fmla="*/ 17784 w 157988"/>
                <a:gd name="connsiteY7" fmla="*/ 28722 h 153309"/>
                <a:gd name="connsiteX8" fmla="*/ 17784 w 157988"/>
                <a:gd name="connsiteY8" fmla="*/ 28969 h 153309"/>
                <a:gd name="connsiteX9" fmla="*/ 17695 w 157988"/>
                <a:gd name="connsiteY9" fmla="*/ 29195 h 153309"/>
                <a:gd name="connsiteX10" fmla="*/ 371 w 157988"/>
                <a:gd name="connsiteY10" fmla="*/ 127398 h 153309"/>
                <a:gd name="connsiteX11" fmla="*/ 12497 w 157988"/>
                <a:gd name="connsiteY11" fmla="*/ 152402 h 153309"/>
                <a:gd name="connsiteX12" fmla="*/ 21649 w 157988"/>
                <a:gd name="connsiteY12" fmla="*/ 149191 h 153309"/>
                <a:gd name="connsiteX13" fmla="*/ 18703 w 157988"/>
                <a:gd name="connsiteY13" fmla="*/ 140174 h 153309"/>
                <a:gd name="connsiteX14" fmla="*/ 13903 w 157988"/>
                <a:gd name="connsiteY14" fmla="*/ 129757 h 153309"/>
                <a:gd name="connsiteX15" fmla="*/ 31130 w 157988"/>
                <a:gd name="connsiteY15" fmla="*/ 32028 h 153309"/>
                <a:gd name="connsiteX16" fmla="*/ 33147 w 157988"/>
                <a:gd name="connsiteY16" fmla="*/ 28715 h 153309"/>
                <a:gd name="connsiteX17" fmla="*/ 57479 w 157988"/>
                <a:gd name="connsiteY17" fmla="*/ 16809 h 153309"/>
                <a:gd name="connsiteX18" fmla="*/ 79350 w 157988"/>
                <a:gd name="connsiteY18" fmla="*/ 13744 h 153309"/>
                <a:gd name="connsiteX19" fmla="*/ 100453 w 157988"/>
                <a:gd name="connsiteY19" fmla="*/ 16782 h 153309"/>
                <a:gd name="connsiteX20" fmla="*/ 124895 w 157988"/>
                <a:gd name="connsiteY20" fmla="*/ 28715 h 153309"/>
                <a:gd name="connsiteX21" fmla="*/ 126905 w 157988"/>
                <a:gd name="connsiteY21" fmla="*/ 32014 h 153309"/>
                <a:gd name="connsiteX22" fmla="*/ 144126 w 157988"/>
                <a:gd name="connsiteY22" fmla="*/ 129709 h 153309"/>
                <a:gd name="connsiteX23" fmla="*/ 139325 w 157988"/>
                <a:gd name="connsiteY23" fmla="*/ 140174 h 153309"/>
                <a:gd name="connsiteX24" fmla="*/ 135816 w 157988"/>
                <a:gd name="connsiteY24" fmla="*/ 149216 h 153309"/>
                <a:gd name="connsiteX25" fmla="*/ 144857 w 157988"/>
                <a:gd name="connsiteY25" fmla="*/ 152725 h 153309"/>
                <a:gd name="connsiteX26" fmla="*/ 145497 w 157988"/>
                <a:gd name="connsiteY26" fmla="*/ 152402 h 153309"/>
                <a:gd name="connsiteX27" fmla="*/ 157616 w 157988"/>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8"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7"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1" y="141907"/>
                    <a:pt x="18703" y="140174"/>
                  </a:cubicBezTo>
                  <a:cubicBezTo>
                    <a:pt x="15058" y="138069"/>
                    <a:pt x="13135" y="133896"/>
                    <a:pt x="13903" y="129757"/>
                  </a:cubicBezTo>
                  <a:lnTo>
                    <a:pt x="31130" y="32028"/>
                  </a:lnTo>
                  <a:cubicBezTo>
                    <a:pt x="31505" y="30768"/>
                    <a:pt x="32200" y="29627"/>
                    <a:pt x="33147" y="28715"/>
                  </a:cubicBezTo>
                  <a:cubicBezTo>
                    <a:pt x="40431" y="23243"/>
                    <a:pt x="48688"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Frihandsfigur: Form 23">
              <a:extLst>
                <a:ext uri="{FF2B5EF4-FFF2-40B4-BE49-F238E27FC236}">
                  <a16:creationId xmlns:a16="http://schemas.microsoft.com/office/drawing/2014/main" id="{0B4F9BE8-D7C3-2CA9-E93E-0B95A59CEAC2}"/>
                </a:ext>
              </a:extLst>
            </p:cNvPr>
            <p:cNvSpPr/>
            <p:nvPr/>
          </p:nvSpPr>
          <p:spPr>
            <a:xfrm>
              <a:off x="3843244" y="6441502"/>
              <a:ext cx="157989" cy="153309"/>
            </a:xfrm>
            <a:custGeom>
              <a:avLst/>
              <a:gdLst>
                <a:gd name="connsiteX0" fmla="*/ 140319 w 157989"/>
                <a:gd name="connsiteY0" fmla="*/ 29195 h 153309"/>
                <a:gd name="connsiteX1" fmla="*/ 140216 w 157989"/>
                <a:gd name="connsiteY1" fmla="*/ 28722 h 153309"/>
                <a:gd name="connsiteX2" fmla="*/ 133111 w 157989"/>
                <a:gd name="connsiteY2" fmla="*/ 17749 h 153309"/>
                <a:gd name="connsiteX3" fmla="*/ 104005 w 157989"/>
                <a:gd name="connsiteY3" fmla="*/ 3511 h 153309"/>
                <a:gd name="connsiteX4" fmla="*/ 79316 w 157989"/>
                <a:gd name="connsiteY4" fmla="*/ 0 h 153309"/>
                <a:gd name="connsiteX5" fmla="*/ 54016 w 157989"/>
                <a:gd name="connsiteY5" fmla="*/ 3498 h 153309"/>
                <a:gd name="connsiteX6" fmla="*/ 25212 w 157989"/>
                <a:gd name="connsiteY6" fmla="*/ 17488 h 153309"/>
                <a:gd name="connsiteX7" fmla="*/ 17784 w 157989"/>
                <a:gd name="connsiteY7" fmla="*/ 28722 h 153309"/>
                <a:gd name="connsiteX8" fmla="*/ 17784 w 157989"/>
                <a:gd name="connsiteY8" fmla="*/ 28969 h 153309"/>
                <a:gd name="connsiteX9" fmla="*/ 17695 w 157989"/>
                <a:gd name="connsiteY9" fmla="*/ 29195 h 153309"/>
                <a:gd name="connsiteX10" fmla="*/ 371 w 157989"/>
                <a:gd name="connsiteY10" fmla="*/ 127398 h 153309"/>
                <a:gd name="connsiteX11" fmla="*/ 12497 w 157989"/>
                <a:gd name="connsiteY11" fmla="*/ 152402 h 153309"/>
                <a:gd name="connsiteX12" fmla="*/ 21649 w 157989"/>
                <a:gd name="connsiteY12" fmla="*/ 149191 h 153309"/>
                <a:gd name="connsiteX13" fmla="*/ 18703 w 157989"/>
                <a:gd name="connsiteY13" fmla="*/ 140174 h 153309"/>
                <a:gd name="connsiteX14" fmla="*/ 13903 w 157989"/>
                <a:gd name="connsiteY14" fmla="*/ 129757 h 153309"/>
                <a:gd name="connsiteX15" fmla="*/ 31130 w 157989"/>
                <a:gd name="connsiteY15" fmla="*/ 32028 h 153309"/>
                <a:gd name="connsiteX16" fmla="*/ 33147 w 157989"/>
                <a:gd name="connsiteY16" fmla="*/ 28715 h 153309"/>
                <a:gd name="connsiteX17" fmla="*/ 57479 w 157989"/>
                <a:gd name="connsiteY17" fmla="*/ 16809 h 153309"/>
                <a:gd name="connsiteX18" fmla="*/ 79350 w 157989"/>
                <a:gd name="connsiteY18" fmla="*/ 13744 h 153309"/>
                <a:gd name="connsiteX19" fmla="*/ 100453 w 157989"/>
                <a:gd name="connsiteY19" fmla="*/ 16782 h 153309"/>
                <a:gd name="connsiteX20" fmla="*/ 124895 w 157989"/>
                <a:gd name="connsiteY20" fmla="*/ 28715 h 153309"/>
                <a:gd name="connsiteX21" fmla="*/ 126905 w 157989"/>
                <a:gd name="connsiteY21" fmla="*/ 32014 h 153309"/>
                <a:gd name="connsiteX22" fmla="*/ 144126 w 157989"/>
                <a:gd name="connsiteY22" fmla="*/ 129709 h 153309"/>
                <a:gd name="connsiteX23" fmla="*/ 139325 w 157989"/>
                <a:gd name="connsiteY23" fmla="*/ 140174 h 153309"/>
                <a:gd name="connsiteX24" fmla="*/ 135816 w 157989"/>
                <a:gd name="connsiteY24" fmla="*/ 149216 h 153309"/>
                <a:gd name="connsiteX25" fmla="*/ 144857 w 157989"/>
                <a:gd name="connsiteY25" fmla="*/ 152725 h 153309"/>
                <a:gd name="connsiteX26" fmla="*/ 145497 w 157989"/>
                <a:gd name="connsiteY26" fmla="*/ 152402 h 153309"/>
                <a:gd name="connsiteX27" fmla="*/ 157616 w 157989"/>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9"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8"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0" y="141907"/>
                    <a:pt x="18703" y="140174"/>
                  </a:cubicBezTo>
                  <a:cubicBezTo>
                    <a:pt x="15058" y="138069"/>
                    <a:pt x="13135" y="133896"/>
                    <a:pt x="13903" y="129757"/>
                  </a:cubicBezTo>
                  <a:lnTo>
                    <a:pt x="31130" y="32028"/>
                  </a:lnTo>
                  <a:cubicBezTo>
                    <a:pt x="31505" y="30768"/>
                    <a:pt x="32200" y="29627"/>
                    <a:pt x="33147" y="28715"/>
                  </a:cubicBezTo>
                  <a:cubicBezTo>
                    <a:pt x="40431" y="23243"/>
                    <a:pt x="48689"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ihandsfigur: Form 24">
              <a:extLst>
                <a:ext uri="{FF2B5EF4-FFF2-40B4-BE49-F238E27FC236}">
                  <a16:creationId xmlns:a16="http://schemas.microsoft.com/office/drawing/2014/main" id="{02C56907-252A-F5D2-941B-F973A8952782}"/>
                </a:ext>
              </a:extLst>
            </p:cNvPr>
            <p:cNvSpPr/>
            <p:nvPr/>
          </p:nvSpPr>
          <p:spPr>
            <a:xfrm>
              <a:off x="4022374" y="6591991"/>
              <a:ext cx="211067" cy="151964"/>
            </a:xfrm>
            <a:custGeom>
              <a:avLst/>
              <a:gdLst>
                <a:gd name="connsiteX0" fmla="*/ 110787 w 211067"/>
                <a:gd name="connsiteY0" fmla="*/ 137705 h 151964"/>
                <a:gd name="connsiteX1" fmla="*/ 13917 w 211067"/>
                <a:gd name="connsiteY1" fmla="*/ 41174 h 151964"/>
                <a:gd name="connsiteX2" fmla="*/ 16302 w 211067"/>
                <a:gd name="connsiteY2" fmla="*/ 19662 h 151964"/>
                <a:gd name="connsiteX3" fmla="*/ 10740 w 211067"/>
                <a:gd name="connsiteY3" fmla="*/ 8552 h 151964"/>
                <a:gd name="connsiteX4" fmla="*/ 8065 w 211067"/>
                <a:gd name="connsiteY4" fmla="*/ 0 h 151964"/>
                <a:gd name="connsiteX5" fmla="*/ 69210 w 211067"/>
                <a:gd name="connsiteY5" fmla="*/ 143905 h 151964"/>
                <a:gd name="connsiteX6" fmla="*/ 211067 w 211067"/>
                <a:gd name="connsiteY6" fmla="*/ 87510 h 151964"/>
                <a:gd name="connsiteX7" fmla="*/ 202419 w 211067"/>
                <a:gd name="connsiteY7" fmla="*/ 72217 h 151964"/>
                <a:gd name="connsiteX8" fmla="*/ 110787 w 211067"/>
                <a:gd name="connsiteY8" fmla="*/ 137705 h 15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067" h="151964">
                  <a:moveTo>
                    <a:pt x="110787" y="137705"/>
                  </a:moveTo>
                  <a:cubicBezTo>
                    <a:pt x="57381" y="137799"/>
                    <a:pt x="14011" y="94580"/>
                    <a:pt x="13917" y="41174"/>
                  </a:cubicBezTo>
                  <a:cubicBezTo>
                    <a:pt x="13905" y="33937"/>
                    <a:pt x="14704" y="26721"/>
                    <a:pt x="16302" y="19662"/>
                  </a:cubicBezTo>
                  <a:cubicBezTo>
                    <a:pt x="13809" y="16314"/>
                    <a:pt x="11927" y="12554"/>
                    <a:pt x="10740" y="8552"/>
                  </a:cubicBezTo>
                  <a:lnTo>
                    <a:pt x="8065" y="0"/>
                  </a:lnTo>
                  <a:cubicBezTo>
                    <a:pt x="-14789" y="56623"/>
                    <a:pt x="12587" y="121052"/>
                    <a:pt x="69210" y="143905"/>
                  </a:cubicBezTo>
                  <a:cubicBezTo>
                    <a:pt x="123968" y="166006"/>
                    <a:pt x="186429" y="141175"/>
                    <a:pt x="211067" y="87510"/>
                  </a:cubicBezTo>
                  <a:lnTo>
                    <a:pt x="202419" y="72217"/>
                  </a:lnTo>
                  <a:cubicBezTo>
                    <a:pt x="189144" y="111486"/>
                    <a:pt x="152239" y="137861"/>
                    <a:pt x="110787" y="137705"/>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ihandsfigur: Form 25">
              <a:extLst>
                <a:ext uri="{FF2B5EF4-FFF2-40B4-BE49-F238E27FC236}">
                  <a16:creationId xmlns:a16="http://schemas.microsoft.com/office/drawing/2014/main" id="{DFE06D1C-F6A7-6410-CF47-16D7352C95C3}"/>
                </a:ext>
              </a:extLst>
            </p:cNvPr>
            <p:cNvSpPr/>
            <p:nvPr/>
          </p:nvSpPr>
          <p:spPr>
            <a:xfrm>
              <a:off x="4024959" y="6462979"/>
              <a:ext cx="270925" cy="233868"/>
            </a:xfrm>
            <a:custGeom>
              <a:avLst/>
              <a:gdLst>
                <a:gd name="connsiteX0" fmla="*/ 267874 w 270925"/>
                <a:gd name="connsiteY0" fmla="*/ 199157 h 233868"/>
                <a:gd name="connsiteX1" fmla="*/ 218961 w 270925"/>
                <a:gd name="connsiteY1" fmla="*/ 113553 h 233868"/>
                <a:gd name="connsiteX2" fmla="*/ 198784 w 270925"/>
                <a:gd name="connsiteY2" fmla="*/ 101997 h 233868"/>
                <a:gd name="connsiteX3" fmla="*/ 139358 w 270925"/>
                <a:gd name="connsiteY3" fmla="*/ 101997 h 233868"/>
                <a:gd name="connsiteX4" fmla="*/ 131814 w 270925"/>
                <a:gd name="connsiteY4" fmla="*/ 32668 h 233868"/>
                <a:gd name="connsiteX5" fmla="*/ 115560 w 270925"/>
                <a:gd name="connsiteY5" fmla="*/ 7094 h 233868"/>
                <a:gd name="connsiteX6" fmla="*/ 85837 w 270925"/>
                <a:gd name="connsiteY6" fmla="*/ 682 h 233868"/>
                <a:gd name="connsiteX7" fmla="*/ 72690 w 270925"/>
                <a:gd name="connsiteY7" fmla="*/ 5585 h 233868"/>
                <a:gd name="connsiteX8" fmla="*/ 11501 w 270925"/>
                <a:gd name="connsiteY8" fmla="*/ 41858 h 233868"/>
                <a:gd name="connsiteX9" fmla="*/ 988 w 270925"/>
                <a:gd name="connsiteY9" fmla="*/ 68605 h 233868"/>
                <a:gd name="connsiteX10" fmla="*/ 21322 w 270925"/>
                <a:gd name="connsiteY10" fmla="*/ 133703 h 233868"/>
                <a:gd name="connsiteX11" fmla="*/ 43371 w 270925"/>
                <a:gd name="connsiteY11" fmla="*/ 150032 h 233868"/>
                <a:gd name="connsiteX12" fmla="*/ 49187 w 270925"/>
                <a:gd name="connsiteY12" fmla="*/ 149141 h 233868"/>
                <a:gd name="connsiteX13" fmla="*/ 54036 w 270925"/>
                <a:gd name="connsiteY13" fmla="*/ 142824 h 233868"/>
                <a:gd name="connsiteX14" fmla="*/ 53967 w 270925"/>
                <a:gd name="connsiteY14" fmla="*/ 141453 h 233868"/>
                <a:gd name="connsiteX15" fmla="*/ 47518 w 270925"/>
                <a:gd name="connsiteY15" fmla="*/ 135570 h 233868"/>
                <a:gd name="connsiteX16" fmla="*/ 46423 w 270925"/>
                <a:gd name="connsiteY16" fmla="*/ 135719 h 233868"/>
                <a:gd name="connsiteX17" fmla="*/ 43344 w 270925"/>
                <a:gd name="connsiteY17" fmla="*/ 136323 h 233868"/>
                <a:gd name="connsiteX18" fmla="*/ 34428 w 270925"/>
                <a:gd name="connsiteY18" fmla="*/ 129725 h 233868"/>
                <a:gd name="connsiteX19" fmla="*/ 14094 w 270925"/>
                <a:gd name="connsiteY19" fmla="*/ 64655 h 233868"/>
                <a:gd name="connsiteX20" fmla="*/ 18346 w 270925"/>
                <a:gd name="connsiteY20" fmla="*/ 53743 h 233868"/>
                <a:gd name="connsiteX21" fmla="*/ 79809 w 270925"/>
                <a:gd name="connsiteY21" fmla="*/ 17306 h 233868"/>
                <a:gd name="connsiteX22" fmla="*/ 107667 w 270925"/>
                <a:gd name="connsiteY22" fmla="*/ 18328 h 233868"/>
                <a:gd name="connsiteX23" fmla="*/ 118228 w 270925"/>
                <a:gd name="connsiteY23" fmla="*/ 34636 h 233868"/>
                <a:gd name="connsiteX24" fmla="*/ 127048 w 270925"/>
                <a:gd name="connsiteY24" fmla="*/ 115721 h 233868"/>
                <a:gd name="connsiteX25" fmla="*/ 198784 w 270925"/>
                <a:gd name="connsiteY25" fmla="*/ 115721 h 233868"/>
                <a:gd name="connsiteX26" fmla="*/ 207089 w 270925"/>
                <a:gd name="connsiteY26" fmla="*/ 120419 h 233868"/>
                <a:gd name="connsiteX27" fmla="*/ 255981 w 270925"/>
                <a:gd name="connsiteY27" fmla="*/ 206002 h 233868"/>
                <a:gd name="connsiteX28" fmla="*/ 252744 w 270925"/>
                <a:gd name="connsiteY28" fmla="*/ 218847 h 233868"/>
                <a:gd name="connsiteX29" fmla="*/ 247669 w 270925"/>
                <a:gd name="connsiteY29" fmla="*/ 220157 h 233868"/>
                <a:gd name="connsiteX30" fmla="*/ 239378 w 270925"/>
                <a:gd name="connsiteY30" fmla="*/ 215493 h 233868"/>
                <a:gd name="connsiteX31" fmla="*/ 193428 w 270925"/>
                <a:gd name="connsiteY31" fmla="*/ 134190 h 233868"/>
                <a:gd name="connsiteX32" fmla="*/ 105095 w 270925"/>
                <a:gd name="connsiteY32" fmla="*/ 134190 h 233868"/>
                <a:gd name="connsiteX33" fmla="*/ 79671 w 270925"/>
                <a:gd name="connsiteY33" fmla="*/ 112964 h 233868"/>
                <a:gd name="connsiteX34" fmla="*/ 70317 w 270925"/>
                <a:gd name="connsiteY34" fmla="*/ 60190 h 233868"/>
                <a:gd name="connsiteX35" fmla="*/ 75577 w 270925"/>
                <a:gd name="connsiteY35" fmla="*/ 57070 h 233868"/>
                <a:gd name="connsiteX36" fmla="*/ 77971 w 270925"/>
                <a:gd name="connsiteY36" fmla="*/ 47667 h 233868"/>
                <a:gd name="connsiteX37" fmla="*/ 68568 w 270925"/>
                <a:gd name="connsiteY37" fmla="*/ 45273 h 233868"/>
                <a:gd name="connsiteX38" fmla="*/ 44564 w 270925"/>
                <a:gd name="connsiteY38" fmla="*/ 59538 h 233868"/>
                <a:gd name="connsiteX39" fmla="*/ 42171 w 270925"/>
                <a:gd name="connsiteY39" fmla="*/ 68941 h 233868"/>
                <a:gd name="connsiteX40" fmla="*/ 51573 w 270925"/>
                <a:gd name="connsiteY40" fmla="*/ 71335 h 233868"/>
                <a:gd name="connsiteX41" fmla="*/ 57746 w 270925"/>
                <a:gd name="connsiteY41" fmla="*/ 67672 h 233868"/>
                <a:gd name="connsiteX42" fmla="*/ 66202 w 270925"/>
                <a:gd name="connsiteY42" fmla="*/ 115371 h 233868"/>
                <a:gd name="connsiteX43" fmla="*/ 105122 w 270925"/>
                <a:gd name="connsiteY43" fmla="*/ 147906 h 233868"/>
                <a:gd name="connsiteX44" fmla="*/ 185418 w 270925"/>
                <a:gd name="connsiteY44" fmla="*/ 147906 h 233868"/>
                <a:gd name="connsiteX45" fmla="*/ 227376 w 270925"/>
                <a:gd name="connsiteY45" fmla="*/ 222139 h 233868"/>
                <a:gd name="connsiteX46" fmla="*/ 247642 w 270925"/>
                <a:gd name="connsiteY46" fmla="*/ 233866 h 233868"/>
                <a:gd name="connsiteX47" fmla="*/ 259218 w 270925"/>
                <a:gd name="connsiteY47" fmla="*/ 230904 h 233868"/>
                <a:gd name="connsiteX48" fmla="*/ 267874 w 270925"/>
                <a:gd name="connsiteY48" fmla="*/ 199157 h 23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70925" h="233868">
                  <a:moveTo>
                    <a:pt x="267874" y="199157"/>
                  </a:moveTo>
                  <a:lnTo>
                    <a:pt x="218961" y="113553"/>
                  </a:lnTo>
                  <a:cubicBezTo>
                    <a:pt x="214762" y="106395"/>
                    <a:pt x="207083" y="101997"/>
                    <a:pt x="198784" y="101997"/>
                  </a:cubicBezTo>
                  <a:lnTo>
                    <a:pt x="139358" y="101997"/>
                  </a:lnTo>
                  <a:lnTo>
                    <a:pt x="131814" y="32668"/>
                  </a:lnTo>
                  <a:cubicBezTo>
                    <a:pt x="129999" y="22326"/>
                    <a:pt x="124154" y="13128"/>
                    <a:pt x="115560" y="7094"/>
                  </a:cubicBezTo>
                  <a:cubicBezTo>
                    <a:pt x="106924" y="1033"/>
                    <a:pt x="96204" y="-1280"/>
                    <a:pt x="85837" y="682"/>
                  </a:cubicBezTo>
                  <a:cubicBezTo>
                    <a:pt x="81191" y="1497"/>
                    <a:pt x="76735" y="3159"/>
                    <a:pt x="72690" y="5585"/>
                  </a:cubicBezTo>
                  <a:lnTo>
                    <a:pt x="11501" y="41858"/>
                  </a:lnTo>
                  <a:cubicBezTo>
                    <a:pt x="2242" y="47277"/>
                    <a:pt x="-2103" y="58331"/>
                    <a:pt x="988" y="68605"/>
                  </a:cubicBezTo>
                  <a:lnTo>
                    <a:pt x="21322" y="133703"/>
                  </a:lnTo>
                  <a:cubicBezTo>
                    <a:pt x="24272" y="143409"/>
                    <a:pt x="33226" y="150041"/>
                    <a:pt x="43371" y="150032"/>
                  </a:cubicBezTo>
                  <a:cubicBezTo>
                    <a:pt x="45331" y="149898"/>
                    <a:pt x="47277" y="149599"/>
                    <a:pt x="49187" y="149141"/>
                  </a:cubicBezTo>
                  <a:cubicBezTo>
                    <a:pt x="52127" y="148499"/>
                    <a:pt x="54175" y="145830"/>
                    <a:pt x="54036" y="142824"/>
                  </a:cubicBezTo>
                  <a:lnTo>
                    <a:pt x="53967" y="141453"/>
                  </a:lnTo>
                  <a:cubicBezTo>
                    <a:pt x="53811" y="138047"/>
                    <a:pt x="50923" y="135413"/>
                    <a:pt x="47518" y="135570"/>
                  </a:cubicBezTo>
                  <a:cubicBezTo>
                    <a:pt x="47149" y="135587"/>
                    <a:pt x="46783" y="135637"/>
                    <a:pt x="46423" y="135719"/>
                  </a:cubicBezTo>
                  <a:cubicBezTo>
                    <a:pt x="44873" y="136062"/>
                    <a:pt x="43611" y="136323"/>
                    <a:pt x="43344" y="136323"/>
                  </a:cubicBezTo>
                  <a:cubicBezTo>
                    <a:pt x="39239" y="136339"/>
                    <a:pt x="35612" y="133655"/>
                    <a:pt x="34428" y="129725"/>
                  </a:cubicBezTo>
                  <a:lnTo>
                    <a:pt x="14094" y="64655"/>
                  </a:lnTo>
                  <a:cubicBezTo>
                    <a:pt x="12902" y="60475"/>
                    <a:pt x="14641" y="56014"/>
                    <a:pt x="18346" y="53743"/>
                  </a:cubicBezTo>
                  <a:lnTo>
                    <a:pt x="79809" y="17306"/>
                  </a:lnTo>
                  <a:cubicBezTo>
                    <a:pt x="88514" y="12242"/>
                    <a:pt x="99356" y="12640"/>
                    <a:pt x="107667" y="18328"/>
                  </a:cubicBezTo>
                  <a:cubicBezTo>
                    <a:pt x="113180" y="22178"/>
                    <a:pt x="116970" y="28031"/>
                    <a:pt x="118228" y="34636"/>
                  </a:cubicBezTo>
                  <a:lnTo>
                    <a:pt x="127048" y="115721"/>
                  </a:lnTo>
                  <a:lnTo>
                    <a:pt x="198784" y="115721"/>
                  </a:lnTo>
                  <a:cubicBezTo>
                    <a:pt x="202194" y="115687"/>
                    <a:pt x="205361" y="117479"/>
                    <a:pt x="207089" y="120419"/>
                  </a:cubicBezTo>
                  <a:lnTo>
                    <a:pt x="255981" y="206002"/>
                  </a:lnTo>
                  <a:cubicBezTo>
                    <a:pt x="258476" y="210465"/>
                    <a:pt x="257056" y="216099"/>
                    <a:pt x="252744" y="218847"/>
                  </a:cubicBezTo>
                  <a:cubicBezTo>
                    <a:pt x="251173" y="219660"/>
                    <a:pt x="249438" y="220108"/>
                    <a:pt x="247669" y="220157"/>
                  </a:cubicBezTo>
                  <a:cubicBezTo>
                    <a:pt x="244259" y="220244"/>
                    <a:pt x="241075" y="218453"/>
                    <a:pt x="239378" y="215493"/>
                  </a:cubicBezTo>
                  <a:lnTo>
                    <a:pt x="193428" y="134190"/>
                  </a:lnTo>
                  <a:lnTo>
                    <a:pt x="105095" y="134190"/>
                  </a:lnTo>
                  <a:cubicBezTo>
                    <a:pt x="92596" y="134210"/>
                    <a:pt x="81882" y="125265"/>
                    <a:pt x="79671" y="112964"/>
                  </a:cubicBezTo>
                  <a:lnTo>
                    <a:pt x="70317" y="60190"/>
                  </a:lnTo>
                  <a:lnTo>
                    <a:pt x="75577" y="57070"/>
                  </a:lnTo>
                  <a:cubicBezTo>
                    <a:pt x="78835" y="55134"/>
                    <a:pt x="79906" y="50925"/>
                    <a:pt x="77971" y="47667"/>
                  </a:cubicBezTo>
                  <a:cubicBezTo>
                    <a:pt x="76035" y="44409"/>
                    <a:pt x="71826" y="43338"/>
                    <a:pt x="68568" y="45273"/>
                  </a:cubicBezTo>
                  <a:lnTo>
                    <a:pt x="44564" y="59538"/>
                  </a:lnTo>
                  <a:cubicBezTo>
                    <a:pt x="41307" y="61474"/>
                    <a:pt x="40236" y="65683"/>
                    <a:pt x="42171" y="68941"/>
                  </a:cubicBezTo>
                  <a:cubicBezTo>
                    <a:pt x="44106" y="72199"/>
                    <a:pt x="48316" y="73270"/>
                    <a:pt x="51573" y="71335"/>
                  </a:cubicBezTo>
                  <a:lnTo>
                    <a:pt x="57746" y="67672"/>
                  </a:lnTo>
                  <a:lnTo>
                    <a:pt x="66202" y="115371"/>
                  </a:lnTo>
                  <a:cubicBezTo>
                    <a:pt x="69573" y="134216"/>
                    <a:pt x="85977" y="147929"/>
                    <a:pt x="105122" y="147906"/>
                  </a:cubicBezTo>
                  <a:lnTo>
                    <a:pt x="185418" y="147906"/>
                  </a:lnTo>
                  <a:lnTo>
                    <a:pt x="227376" y="222139"/>
                  </a:lnTo>
                  <a:cubicBezTo>
                    <a:pt x="231464" y="229474"/>
                    <a:pt x="239245" y="233977"/>
                    <a:pt x="247642" y="233866"/>
                  </a:cubicBezTo>
                  <a:cubicBezTo>
                    <a:pt x="251681" y="233806"/>
                    <a:pt x="255647" y="232791"/>
                    <a:pt x="259218" y="230904"/>
                  </a:cubicBezTo>
                  <a:cubicBezTo>
                    <a:pt x="270351" y="224509"/>
                    <a:pt x="274220" y="210318"/>
                    <a:pt x="267874" y="199157"/>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ihandsfigur: Form 26">
              <a:extLst>
                <a:ext uri="{FF2B5EF4-FFF2-40B4-BE49-F238E27FC236}">
                  <a16:creationId xmlns:a16="http://schemas.microsoft.com/office/drawing/2014/main" id="{8A56F1FF-C758-DBB7-BBF6-4F90B5514AB4}"/>
                </a:ext>
              </a:extLst>
            </p:cNvPr>
            <p:cNvSpPr/>
            <p:nvPr/>
          </p:nvSpPr>
          <p:spPr>
            <a:xfrm>
              <a:off x="4075497" y="6386788"/>
              <a:ext cx="72984" cy="72984"/>
            </a:xfrm>
            <a:custGeom>
              <a:avLst/>
              <a:gdLst>
                <a:gd name="connsiteX0" fmla="*/ 36492 w 72984"/>
                <a:gd name="connsiteY0" fmla="*/ 72985 h 72984"/>
                <a:gd name="connsiteX1" fmla="*/ 72985 w 72984"/>
                <a:gd name="connsiteY1" fmla="*/ 36492 h 72984"/>
                <a:gd name="connsiteX2" fmla="*/ 36492 w 72984"/>
                <a:gd name="connsiteY2" fmla="*/ 0 h 72984"/>
                <a:gd name="connsiteX3" fmla="*/ 0 w 72984"/>
                <a:gd name="connsiteY3" fmla="*/ 36492 h 72984"/>
                <a:gd name="connsiteX4" fmla="*/ 36492 w 72984"/>
                <a:gd name="connsiteY4" fmla="*/ 72985 h 72984"/>
                <a:gd name="connsiteX5" fmla="*/ 36492 w 72984"/>
                <a:gd name="connsiteY5" fmla="*/ 13716 h 72984"/>
                <a:gd name="connsiteX6" fmla="*/ 59268 w 72984"/>
                <a:gd name="connsiteY6" fmla="*/ 36492 h 72984"/>
                <a:gd name="connsiteX7" fmla="*/ 36492 w 72984"/>
                <a:gd name="connsiteY7" fmla="*/ 59268 h 72984"/>
                <a:gd name="connsiteX8" fmla="*/ 13716 w 72984"/>
                <a:gd name="connsiteY8" fmla="*/ 36492 h 72984"/>
                <a:gd name="connsiteX9" fmla="*/ 36492 w 72984"/>
                <a:gd name="connsiteY9" fmla="*/ 13716 h 72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984" h="72984">
                  <a:moveTo>
                    <a:pt x="36492" y="72985"/>
                  </a:moveTo>
                  <a:cubicBezTo>
                    <a:pt x="56646" y="72985"/>
                    <a:pt x="72985" y="56646"/>
                    <a:pt x="72985" y="36492"/>
                  </a:cubicBezTo>
                  <a:cubicBezTo>
                    <a:pt x="72985" y="16338"/>
                    <a:pt x="56646" y="0"/>
                    <a:pt x="36492" y="0"/>
                  </a:cubicBezTo>
                  <a:cubicBezTo>
                    <a:pt x="16338" y="0"/>
                    <a:pt x="0" y="16338"/>
                    <a:pt x="0" y="36492"/>
                  </a:cubicBezTo>
                  <a:cubicBezTo>
                    <a:pt x="23" y="56637"/>
                    <a:pt x="16348" y="72962"/>
                    <a:pt x="36492" y="72985"/>
                  </a:cubicBezTo>
                  <a:close/>
                  <a:moveTo>
                    <a:pt x="36492" y="13716"/>
                  </a:moveTo>
                  <a:cubicBezTo>
                    <a:pt x="49071" y="13716"/>
                    <a:pt x="59268" y="23914"/>
                    <a:pt x="59268" y="36492"/>
                  </a:cubicBezTo>
                  <a:cubicBezTo>
                    <a:pt x="59268" y="49071"/>
                    <a:pt x="49071" y="59268"/>
                    <a:pt x="36492" y="59268"/>
                  </a:cubicBezTo>
                  <a:cubicBezTo>
                    <a:pt x="23914" y="59268"/>
                    <a:pt x="13716" y="49071"/>
                    <a:pt x="13716" y="36492"/>
                  </a:cubicBezTo>
                  <a:cubicBezTo>
                    <a:pt x="13731" y="23920"/>
                    <a:pt x="23920" y="13731"/>
                    <a:pt x="36492"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29" name="Bild 28" descr="Förvirrad person kontur">
            <a:extLst>
              <a:ext uri="{FF2B5EF4-FFF2-40B4-BE49-F238E27FC236}">
                <a16:creationId xmlns:a16="http://schemas.microsoft.com/office/drawing/2014/main" id="{F588ED97-7CF7-6A75-C55D-2E8714A4D07A}"/>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6757863" y="6347162"/>
            <a:ext cx="462874" cy="462874"/>
          </a:xfrm>
          <a:prstGeom prst="rect">
            <a:avLst/>
          </a:prstGeom>
        </p:spPr>
      </p:pic>
      <p:pic>
        <p:nvPicPr>
          <p:cNvPr id="31" name="Bild 30" descr="Dansar kontur">
            <a:extLst>
              <a:ext uri="{FF2B5EF4-FFF2-40B4-BE49-F238E27FC236}">
                <a16:creationId xmlns:a16="http://schemas.microsoft.com/office/drawing/2014/main" id="{99056413-8C0F-87DF-1CED-FA5B63E6A958}"/>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1136988" y="6333649"/>
            <a:ext cx="499241" cy="499241"/>
          </a:xfrm>
          <a:prstGeom prst="rect">
            <a:avLst/>
          </a:prstGeom>
        </p:spPr>
      </p:pic>
      <p:pic>
        <p:nvPicPr>
          <p:cNvPr id="33" name="Bild 32" descr="Familj med två barn kontur">
            <a:extLst>
              <a:ext uri="{FF2B5EF4-FFF2-40B4-BE49-F238E27FC236}">
                <a16:creationId xmlns:a16="http://schemas.microsoft.com/office/drawing/2014/main" id="{D75D997A-A803-77E2-DDE6-ED16DC075823}"/>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10109600" y="6276695"/>
            <a:ext cx="637806" cy="637806"/>
          </a:xfrm>
          <a:prstGeom prst="rect">
            <a:avLst/>
          </a:prstGeom>
        </p:spPr>
      </p:pic>
      <p:pic>
        <p:nvPicPr>
          <p:cNvPr id="35" name="Bild 34" descr="Vandra kontur">
            <a:extLst>
              <a:ext uri="{FF2B5EF4-FFF2-40B4-BE49-F238E27FC236}">
                <a16:creationId xmlns:a16="http://schemas.microsoft.com/office/drawing/2014/main" id="{0A62EFF5-2725-A141-176E-850DC49EC7A3}"/>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8643127" y="6327227"/>
            <a:ext cx="485876" cy="485876"/>
          </a:xfrm>
          <a:prstGeom prst="rect">
            <a:avLst/>
          </a:prstGeom>
        </p:spPr>
      </p:pic>
      <p:pic>
        <p:nvPicPr>
          <p:cNvPr id="37" name="Bild 36" descr="Jonglör kontur">
            <a:extLst>
              <a:ext uri="{FF2B5EF4-FFF2-40B4-BE49-F238E27FC236}">
                <a16:creationId xmlns:a16="http://schemas.microsoft.com/office/drawing/2014/main" id="{D7E54C0E-6FBE-A949-252F-6932AC4DC7B1}"/>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7602996" y="6295844"/>
            <a:ext cx="569390" cy="569390"/>
          </a:xfrm>
          <a:prstGeom prst="rect">
            <a:avLst/>
          </a:prstGeom>
        </p:spPr>
      </p:pic>
      <p:pic>
        <p:nvPicPr>
          <p:cNvPr id="41" name="Bild 40" descr="Meditation kontur">
            <a:extLst>
              <a:ext uri="{FF2B5EF4-FFF2-40B4-BE49-F238E27FC236}">
                <a16:creationId xmlns:a16="http://schemas.microsoft.com/office/drawing/2014/main" id="{85A96C6E-5FB8-4166-8008-8ACB3C8AA584}"/>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5729460" y="6347162"/>
            <a:ext cx="485876" cy="485876"/>
          </a:xfrm>
          <a:prstGeom prst="rect">
            <a:avLst/>
          </a:prstGeom>
        </p:spPr>
      </p:pic>
      <p:pic>
        <p:nvPicPr>
          <p:cNvPr id="45" name="Bild 44" descr="Person i rullstol kontur">
            <a:extLst>
              <a:ext uri="{FF2B5EF4-FFF2-40B4-BE49-F238E27FC236}">
                <a16:creationId xmlns:a16="http://schemas.microsoft.com/office/drawing/2014/main" id="{21950D55-1100-6B95-FE52-39AD3AF2B6CE}"/>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5222924" y="6359602"/>
            <a:ext cx="485876" cy="485876"/>
          </a:xfrm>
          <a:prstGeom prst="rect">
            <a:avLst/>
          </a:prstGeom>
        </p:spPr>
      </p:pic>
      <p:pic>
        <p:nvPicPr>
          <p:cNvPr id="47" name="Bild 46" descr="Man med käpp kontur">
            <a:extLst>
              <a:ext uri="{FF2B5EF4-FFF2-40B4-BE49-F238E27FC236}">
                <a16:creationId xmlns:a16="http://schemas.microsoft.com/office/drawing/2014/main" id="{B4C68452-0873-DA07-E8A3-44D469E3A9D3}"/>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4727083" y="6337869"/>
            <a:ext cx="441090" cy="498971"/>
          </a:xfrm>
          <a:prstGeom prst="rect">
            <a:avLst/>
          </a:prstGeom>
        </p:spPr>
      </p:pic>
      <p:pic>
        <p:nvPicPr>
          <p:cNvPr id="49" name="Bild 48" descr="Gravid kvinna kontur">
            <a:extLst>
              <a:ext uri="{FF2B5EF4-FFF2-40B4-BE49-F238E27FC236}">
                <a16:creationId xmlns:a16="http://schemas.microsoft.com/office/drawing/2014/main" id="{01FF963F-5C27-6F33-7147-E97E7394C937}"/>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tretch>
            <a:fillRect/>
          </a:stretch>
        </p:blipFill>
        <p:spPr>
          <a:xfrm>
            <a:off x="4317030" y="6359602"/>
            <a:ext cx="474212" cy="474212"/>
          </a:xfrm>
          <a:prstGeom prst="rect">
            <a:avLst/>
          </a:prstGeom>
        </p:spPr>
      </p:pic>
      <p:pic>
        <p:nvPicPr>
          <p:cNvPr id="51" name="Bild 50" descr="Mitella kontur">
            <a:extLst>
              <a:ext uri="{FF2B5EF4-FFF2-40B4-BE49-F238E27FC236}">
                <a16:creationId xmlns:a16="http://schemas.microsoft.com/office/drawing/2014/main" id="{5145EE97-98A3-F3DB-C65F-5EC44F4B7DA7}"/>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tretch>
            <a:fillRect/>
          </a:stretch>
        </p:blipFill>
        <p:spPr>
          <a:xfrm>
            <a:off x="7233563" y="6385763"/>
            <a:ext cx="441089" cy="427340"/>
          </a:xfrm>
          <a:prstGeom prst="rect">
            <a:avLst/>
          </a:prstGeom>
        </p:spPr>
      </p:pic>
      <p:pic>
        <p:nvPicPr>
          <p:cNvPr id="53" name="Bild 52" descr="Ledarhund kontur">
            <a:extLst>
              <a:ext uri="{FF2B5EF4-FFF2-40B4-BE49-F238E27FC236}">
                <a16:creationId xmlns:a16="http://schemas.microsoft.com/office/drawing/2014/main" id="{8CEBCEB6-09F1-A077-3F88-811789FC7429}"/>
              </a:ext>
            </a:extLst>
          </p:cNvPr>
          <p:cNvPicPr>
            <a:picLocks noChangeAspect="1"/>
          </p:cNvPicPr>
          <p:nvPr/>
        </p:nvPicPr>
        <p:blipFill>
          <a:blip r:embed="rId39">
            <a:extLst>
              <a:ext uri="{28A0092B-C50C-407E-A947-70E740481C1C}">
                <a14:useLocalDpi xmlns:a14="http://schemas.microsoft.com/office/drawing/2010/main" val="0"/>
              </a:ext>
              <a:ext uri="{96DAC541-7B7A-43D3-8B79-37D633B846F1}">
                <asvg:svgBlip xmlns:asvg="http://schemas.microsoft.com/office/drawing/2016/SVG/main" r:embed="rId40"/>
              </a:ext>
            </a:extLst>
          </a:blip>
          <a:stretch>
            <a:fillRect/>
          </a:stretch>
        </p:blipFill>
        <p:spPr>
          <a:xfrm>
            <a:off x="3825507" y="6429742"/>
            <a:ext cx="485876" cy="485876"/>
          </a:xfrm>
          <a:prstGeom prst="rect">
            <a:avLst/>
          </a:prstGeom>
        </p:spPr>
      </p:pic>
      <p:pic>
        <p:nvPicPr>
          <p:cNvPr id="57" name="Bild 56" descr="Två män kontur">
            <a:extLst>
              <a:ext uri="{FF2B5EF4-FFF2-40B4-BE49-F238E27FC236}">
                <a16:creationId xmlns:a16="http://schemas.microsoft.com/office/drawing/2014/main" id="{9406D153-0B72-4396-81A5-2F2A140E4573}"/>
              </a:ext>
            </a:extLst>
          </p:cNvPr>
          <p:cNvPicPr>
            <a:picLocks noChangeAspect="1"/>
          </p:cNvPicPr>
          <p:nvPr/>
        </p:nvPicPr>
        <p:blipFill>
          <a:blip r:embed="rId41">
            <a:extLst>
              <a:ext uri="{28A0092B-C50C-407E-A947-70E740481C1C}">
                <a14:useLocalDpi xmlns:a14="http://schemas.microsoft.com/office/drawing/2010/main" val="0"/>
              </a:ext>
              <a:ext uri="{96DAC541-7B7A-43D3-8B79-37D633B846F1}">
                <asvg:svgBlip xmlns:asvg="http://schemas.microsoft.com/office/drawing/2016/SVG/main" r:embed="rId42"/>
              </a:ext>
            </a:extLst>
          </a:blip>
          <a:stretch>
            <a:fillRect/>
          </a:stretch>
        </p:blipFill>
        <p:spPr>
          <a:xfrm>
            <a:off x="8189344" y="6370164"/>
            <a:ext cx="485876" cy="485876"/>
          </a:xfrm>
          <a:prstGeom prst="rect">
            <a:avLst/>
          </a:prstGeom>
        </p:spPr>
      </p:pic>
      <p:pic>
        <p:nvPicPr>
          <p:cNvPr id="59" name="Bild 58" descr="Två kvinnor kontur">
            <a:extLst>
              <a:ext uri="{FF2B5EF4-FFF2-40B4-BE49-F238E27FC236}">
                <a16:creationId xmlns:a16="http://schemas.microsoft.com/office/drawing/2014/main" id="{78FACF14-F4CA-10C0-D97B-C87A0797F07C}"/>
              </a:ext>
            </a:extLst>
          </p:cNvPr>
          <p:cNvPicPr>
            <a:picLocks noChangeAspect="1"/>
          </p:cNvPicPr>
          <p:nvPr/>
        </p:nvPicPr>
        <p:blipFill>
          <a:blip r:embed="rId43">
            <a:extLst>
              <a:ext uri="{28A0092B-C50C-407E-A947-70E740481C1C}">
                <a14:useLocalDpi xmlns:a14="http://schemas.microsoft.com/office/drawing/2010/main" val="0"/>
              </a:ext>
              <a:ext uri="{96DAC541-7B7A-43D3-8B79-37D633B846F1}">
                <asvg:svgBlip xmlns:asvg="http://schemas.microsoft.com/office/drawing/2016/SVG/main" r:embed="rId44"/>
              </a:ext>
            </a:extLst>
          </a:blip>
          <a:stretch>
            <a:fillRect/>
          </a:stretch>
        </p:blipFill>
        <p:spPr>
          <a:xfrm>
            <a:off x="3297737" y="6352660"/>
            <a:ext cx="485876" cy="485876"/>
          </a:xfrm>
          <a:prstGeom prst="rect">
            <a:avLst/>
          </a:prstGeom>
        </p:spPr>
      </p:pic>
      <p:pic>
        <p:nvPicPr>
          <p:cNvPr id="61" name="Bild 60" descr="Gå kontur">
            <a:extLst>
              <a:ext uri="{FF2B5EF4-FFF2-40B4-BE49-F238E27FC236}">
                <a16:creationId xmlns:a16="http://schemas.microsoft.com/office/drawing/2014/main" id="{7A9C0BD4-AC3C-F6A3-65FB-B8AFF8803833}"/>
              </a:ext>
            </a:extLst>
          </p:cNvPr>
          <p:cNvPicPr>
            <a:picLocks noChangeAspect="1"/>
          </p:cNvPicPr>
          <p:nvPr/>
        </p:nvPicPr>
        <p:blipFill>
          <a:blip r:embed="rId45">
            <a:extLst>
              <a:ext uri="{28A0092B-C50C-407E-A947-70E740481C1C}">
                <a14:useLocalDpi xmlns:a14="http://schemas.microsoft.com/office/drawing/2010/main" val="0"/>
              </a:ext>
              <a:ext uri="{96DAC541-7B7A-43D3-8B79-37D633B846F1}">
                <asvg:svgBlip xmlns:asvg="http://schemas.microsoft.com/office/drawing/2016/SVG/main" r:embed="rId46"/>
              </a:ext>
            </a:extLst>
          </a:blip>
          <a:stretch>
            <a:fillRect/>
          </a:stretch>
        </p:blipFill>
        <p:spPr>
          <a:xfrm>
            <a:off x="1174410" y="6370429"/>
            <a:ext cx="485876" cy="485876"/>
          </a:xfrm>
          <a:prstGeom prst="rect">
            <a:avLst/>
          </a:prstGeom>
        </p:spPr>
      </p:pic>
      <p:pic>
        <p:nvPicPr>
          <p:cNvPr id="63" name="Bild 62" descr="Kvinna som rycker på axlarna kontur">
            <a:extLst>
              <a:ext uri="{FF2B5EF4-FFF2-40B4-BE49-F238E27FC236}">
                <a16:creationId xmlns:a16="http://schemas.microsoft.com/office/drawing/2014/main" id="{6EEF48DA-FA79-28F8-50EF-32FDB92C101E}"/>
              </a:ext>
            </a:extLst>
          </p:cNvPr>
          <p:cNvPicPr>
            <a:picLocks noChangeAspect="1"/>
          </p:cNvPicPr>
          <p:nvPr/>
        </p:nvPicPr>
        <p:blipFill>
          <a:blip r:embed="rId47">
            <a:extLst>
              <a:ext uri="{28A0092B-C50C-407E-A947-70E740481C1C}">
                <a14:useLocalDpi xmlns:a14="http://schemas.microsoft.com/office/drawing/2010/main" val="0"/>
              </a:ext>
              <a:ext uri="{96DAC541-7B7A-43D3-8B79-37D633B846F1}">
                <asvg:svgBlip xmlns:asvg="http://schemas.microsoft.com/office/drawing/2016/SVG/main" r:embed="rId48"/>
              </a:ext>
            </a:extLst>
          </a:blip>
          <a:stretch>
            <a:fillRect/>
          </a:stretch>
        </p:blipFill>
        <p:spPr>
          <a:xfrm>
            <a:off x="410927" y="6361158"/>
            <a:ext cx="451945" cy="451945"/>
          </a:xfrm>
          <a:prstGeom prst="rect">
            <a:avLst/>
          </a:prstGeom>
        </p:spPr>
      </p:pic>
      <p:pic>
        <p:nvPicPr>
          <p:cNvPr id="65" name="Bild 64" descr="Yoga kontur">
            <a:extLst>
              <a:ext uri="{FF2B5EF4-FFF2-40B4-BE49-F238E27FC236}">
                <a16:creationId xmlns:a16="http://schemas.microsoft.com/office/drawing/2014/main" id="{71470471-3E0F-7A55-0181-9EF60DCAACDF}"/>
              </a:ext>
            </a:extLst>
          </p:cNvPr>
          <p:cNvPicPr>
            <a:picLocks noChangeAspect="1"/>
          </p:cNvPicPr>
          <p:nvPr/>
        </p:nvPicPr>
        <p:blipFill>
          <a:blip r:embed="rId49">
            <a:extLst>
              <a:ext uri="{28A0092B-C50C-407E-A947-70E740481C1C}">
                <a14:useLocalDpi xmlns:a14="http://schemas.microsoft.com/office/drawing/2010/main" val="0"/>
              </a:ext>
              <a:ext uri="{96DAC541-7B7A-43D3-8B79-37D633B846F1}">
                <asvg:svgBlip xmlns:asvg="http://schemas.microsoft.com/office/drawing/2016/SVG/main" r:embed="rId50"/>
              </a:ext>
            </a:extLst>
          </a:blip>
          <a:stretch>
            <a:fillRect/>
          </a:stretch>
        </p:blipFill>
        <p:spPr>
          <a:xfrm>
            <a:off x="50707" y="6393371"/>
            <a:ext cx="419732" cy="419732"/>
          </a:xfrm>
          <a:prstGeom prst="rect">
            <a:avLst/>
          </a:prstGeom>
        </p:spPr>
      </p:pic>
      <p:pic>
        <p:nvPicPr>
          <p:cNvPr id="67" name="Bild 66" descr="Yoga kontur">
            <a:extLst>
              <a:ext uri="{FF2B5EF4-FFF2-40B4-BE49-F238E27FC236}">
                <a16:creationId xmlns:a16="http://schemas.microsoft.com/office/drawing/2014/main" id="{8857A267-8F1F-1BBB-685F-855CC55395E1}"/>
              </a:ext>
            </a:extLst>
          </p:cNvPr>
          <p:cNvPicPr>
            <a:picLocks noChangeAspect="1"/>
          </p:cNvPicPr>
          <p:nvPr/>
        </p:nvPicPr>
        <p:blipFill>
          <a:blip r:embed="rId51">
            <a:extLst>
              <a:ext uri="{28A0092B-C50C-407E-A947-70E740481C1C}">
                <a14:useLocalDpi xmlns:a14="http://schemas.microsoft.com/office/drawing/2010/main" val="0"/>
              </a:ext>
              <a:ext uri="{96DAC541-7B7A-43D3-8B79-37D633B846F1}">
                <asvg:svgBlip xmlns:asvg="http://schemas.microsoft.com/office/drawing/2016/SVG/main" r:embed="rId52"/>
              </a:ext>
            </a:extLst>
          </a:blip>
          <a:stretch>
            <a:fillRect/>
          </a:stretch>
        </p:blipFill>
        <p:spPr>
          <a:xfrm>
            <a:off x="9076238" y="6337869"/>
            <a:ext cx="485876" cy="485876"/>
          </a:xfrm>
          <a:prstGeom prst="rect">
            <a:avLst/>
          </a:prstGeom>
        </p:spPr>
      </p:pic>
      <p:sp>
        <p:nvSpPr>
          <p:cNvPr id="13" name="Underrubrik 2">
            <a:extLst>
              <a:ext uri="{FF2B5EF4-FFF2-40B4-BE49-F238E27FC236}">
                <a16:creationId xmlns:a16="http://schemas.microsoft.com/office/drawing/2014/main" id="{460B2700-DA71-C4D7-9039-36B3CC0307F1}"/>
              </a:ext>
            </a:extLst>
          </p:cNvPr>
          <p:cNvSpPr>
            <a:spLocks noGrp="1"/>
          </p:cNvSpPr>
          <p:nvPr>
            <p:ph type="subTitle" idx="1"/>
          </p:nvPr>
        </p:nvSpPr>
        <p:spPr>
          <a:xfrm>
            <a:off x="1345474" y="2372147"/>
            <a:ext cx="9144000" cy="3608223"/>
          </a:xfrm>
        </p:spPr>
        <p:txBody>
          <a:bodyPr>
            <a:normAutofit fontScale="92500" lnSpcReduction="20000"/>
          </a:bodyPr>
          <a:lstStyle/>
          <a:p>
            <a:pPr marL="342900" indent="-342900" algn="l">
              <a:buFont typeface="Arial" panose="020B0604020202020204" pitchFamily="34" charset="0"/>
              <a:buChar char="•"/>
            </a:pPr>
            <a:r>
              <a:rPr lang="sv-SE">
                <a:latin typeface="Abadi" panose="020B0604020104020204" pitchFamily="34" charset="0"/>
              </a:rPr>
              <a:t>Ta vara på det som kom fram i utcheckningen eller mötesutvärderingen inför kommande möte</a:t>
            </a:r>
          </a:p>
          <a:p>
            <a:pPr marL="342900" indent="-342900" algn="l">
              <a:buFont typeface="Arial" panose="020B0604020202020204" pitchFamily="34" charset="0"/>
              <a:buChar char="•"/>
            </a:pPr>
            <a:r>
              <a:rPr lang="sv-SE">
                <a:latin typeface="Abadi" panose="020B0604020104020204" pitchFamily="34" charset="0"/>
              </a:rPr>
              <a:t>Sammanfatta, skriv mötesanteckningarna</a:t>
            </a:r>
          </a:p>
          <a:p>
            <a:pPr marL="342900" indent="-342900" algn="l">
              <a:buFont typeface="Arial" panose="020B0604020202020204" pitchFamily="34" charset="0"/>
              <a:buChar char="•"/>
            </a:pPr>
            <a:r>
              <a:rPr lang="sv-SE">
                <a:latin typeface="Abadi" panose="020B0604020104020204" pitchFamily="34" charset="0"/>
              </a:rPr>
              <a:t>Skicka in mötesanteckningarna till </a:t>
            </a:r>
            <a:r>
              <a:rPr lang="sv-SE">
                <a:latin typeface="Abadi" panose="020B0604020104020204" pitchFamily="34" charset="0"/>
                <a:hlinkClick r:id="rId53"/>
              </a:rPr>
              <a:t>vardsamverkan.fyrbodal@vgregion.se</a:t>
            </a:r>
            <a:r>
              <a:rPr lang="sv-SE">
                <a:latin typeface="Abadi" panose="020B0604020104020204" pitchFamily="34" charset="0"/>
              </a:rPr>
              <a:t> (dessa läggs ut på hemsidan)</a:t>
            </a:r>
          </a:p>
          <a:p>
            <a:pPr marL="342900" indent="-342900" algn="l">
              <a:buFont typeface="Arial" panose="020B0604020202020204" pitchFamily="34" charset="0"/>
              <a:buChar char="•"/>
            </a:pPr>
            <a:r>
              <a:rPr lang="sv-SE">
                <a:latin typeface="Abadi" panose="020B0604020104020204" pitchFamily="34" charset="0"/>
              </a:rPr>
              <a:t>Se till att följa upp de åtgärder som beslutades under mötet (detta visar att mötet har en konkret påverkan och ansvarar för åtagandena) </a:t>
            </a:r>
          </a:p>
          <a:p>
            <a:pPr algn="l"/>
            <a:endParaRPr lang="sv-SE">
              <a:latin typeface="Abadi" panose="020B0604020104020204" pitchFamily="34" charset="0"/>
            </a:endParaRPr>
          </a:p>
          <a:p>
            <a:pPr algn="l"/>
            <a:r>
              <a:rPr lang="sv-SE">
                <a:latin typeface="Abadi" panose="020B0604020104020204" pitchFamily="34" charset="0"/>
              </a:rPr>
              <a:t>Om ni vill ha stöd eller hjälp på mötet så finns processledarna på samverkanskontoret till er förfogande eller för att ordna en planeringsdag, workshop etc.</a:t>
            </a:r>
          </a:p>
          <a:p>
            <a:pPr marL="342900" indent="-342900" algn="l">
              <a:buFont typeface="Arial" panose="020B0604020202020204" pitchFamily="34" charset="0"/>
              <a:buChar char="•"/>
            </a:pPr>
            <a:endParaRPr lang="sv-SE">
              <a:latin typeface="Abadi" panose="020B0604020104020204" pitchFamily="34" charset="0"/>
            </a:endParaRPr>
          </a:p>
          <a:p>
            <a:pPr marL="342900" indent="-342900" algn="l">
              <a:buFont typeface="Arial" panose="020B0604020202020204" pitchFamily="34" charset="0"/>
              <a:buChar char="•"/>
            </a:pPr>
            <a:endParaRPr lang="sv-SE">
              <a:latin typeface="Abadi" panose="020B0604020104020204" pitchFamily="34" charset="0"/>
            </a:endParaRPr>
          </a:p>
          <a:p>
            <a:pPr marL="342900" indent="-342900" algn="l">
              <a:buFont typeface="Arial" panose="020B0604020202020204" pitchFamily="34" charset="0"/>
              <a:buChar char="•"/>
            </a:pPr>
            <a:endParaRPr lang="sv-SE">
              <a:latin typeface="Abadi" panose="020B0604020104020204" pitchFamily="34" charset="0"/>
            </a:endParaRPr>
          </a:p>
          <a:p>
            <a:pPr marL="342900" indent="-342900" algn="l">
              <a:buFont typeface="Arial" panose="020B0604020202020204" pitchFamily="34" charset="0"/>
              <a:buChar char="•"/>
            </a:pPr>
            <a:endParaRPr lang="sv-SE">
              <a:latin typeface="Abadi" panose="020B0604020104020204" pitchFamily="34" charset="0"/>
            </a:endParaRPr>
          </a:p>
        </p:txBody>
      </p:sp>
    </p:spTree>
    <p:extLst>
      <p:ext uri="{BB962C8B-B14F-4D97-AF65-F5344CB8AC3E}">
        <p14:creationId xmlns:p14="http://schemas.microsoft.com/office/powerpoint/2010/main" val="33883904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D303A3C8-3D0C-5C91-AF1B-0D7E2FF0D0D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78021" y="6007062"/>
            <a:ext cx="3554097" cy="701230"/>
          </a:xfrm>
          <a:prstGeom prst="rect">
            <a:avLst/>
          </a:prstGeom>
        </p:spPr>
      </p:pic>
      <p:sp>
        <p:nvSpPr>
          <p:cNvPr id="4" name="textruta 3">
            <a:extLst>
              <a:ext uri="{FF2B5EF4-FFF2-40B4-BE49-F238E27FC236}">
                <a16:creationId xmlns:a16="http://schemas.microsoft.com/office/drawing/2014/main" id="{D06087BD-F813-A47F-786D-72AD18E5DEE0}"/>
              </a:ext>
            </a:extLst>
          </p:cNvPr>
          <p:cNvSpPr txBox="1"/>
          <p:nvPr/>
        </p:nvSpPr>
        <p:spPr>
          <a:xfrm>
            <a:off x="532701" y="1721825"/>
            <a:ext cx="3554097" cy="1466042"/>
          </a:xfrm>
          <a:prstGeom prst="rect">
            <a:avLst/>
          </a:prstGeom>
          <a:noFill/>
        </p:spPr>
        <p:txBody>
          <a:bodyPr wrap="square">
            <a:spAutoFit/>
          </a:bodyPr>
          <a:lstStyle/>
          <a:p>
            <a:pPr marL="0" marR="0" lvl="0" indent="0" algn="ctr" defTabSz="914400" rtl="0" eaLnBrk="1" fontAlgn="auto" latinLnBrk="0" hangingPunct="1">
              <a:lnSpc>
                <a:spcPct val="105000"/>
              </a:lnSpc>
              <a:spcBef>
                <a:spcPts val="0"/>
              </a:spcBef>
              <a:spcAft>
                <a:spcPts val="0"/>
              </a:spcAft>
              <a:buClrTx/>
              <a:buSzTx/>
              <a:buFontTx/>
              <a:buNone/>
              <a:tabLst/>
              <a:defRPr/>
            </a:pPr>
            <a:r>
              <a:rPr kumimoji="0" lang="sv-SE" sz="4400" b="1" i="0" u="none" strike="noStrike" kern="1200" cap="none" spc="0" normalizeH="0" baseline="0" noProof="0">
                <a:ln>
                  <a:noFill/>
                </a:ln>
                <a:solidFill>
                  <a:srgbClr val="000000"/>
                </a:solidFill>
                <a:effectLst/>
                <a:uLnTx/>
                <a:uFillTx/>
                <a:latin typeface="Britannic Bold" panose="020B0903060703020204" pitchFamily="34" charset="0"/>
                <a:ea typeface="Times New Roman" panose="02020603050405020304" pitchFamily="18" charset="0"/>
              </a:rPr>
              <a:t>Uppdaterad webbsida</a:t>
            </a:r>
          </a:p>
        </p:txBody>
      </p:sp>
      <p:sp>
        <p:nvSpPr>
          <p:cNvPr id="7" name="textruta 6">
            <a:extLst>
              <a:ext uri="{FF2B5EF4-FFF2-40B4-BE49-F238E27FC236}">
                <a16:creationId xmlns:a16="http://schemas.microsoft.com/office/drawing/2014/main" id="{10704B03-F02E-0C48-54B1-EDE450398789}"/>
              </a:ext>
            </a:extLst>
          </p:cNvPr>
          <p:cNvSpPr txBox="1"/>
          <p:nvPr/>
        </p:nvSpPr>
        <p:spPr>
          <a:xfrm>
            <a:off x="907274" y="3304328"/>
            <a:ext cx="3554097" cy="463012"/>
          </a:xfrm>
          <a:prstGeom prst="rect">
            <a:avLst/>
          </a:prstGeom>
          <a:noFill/>
        </p:spPr>
        <p:txBody>
          <a:bodyPr wrap="square">
            <a:spAutoFit/>
          </a:bodyPr>
          <a:lstStyle/>
          <a:p>
            <a:pPr marL="0" marR="0" lvl="0" indent="0" algn="l" defTabSz="914400" rtl="0" eaLnBrk="1" fontAlgn="auto" latinLnBrk="0" hangingPunct="1">
              <a:lnSpc>
                <a:spcPct val="105000"/>
              </a:lnSpc>
              <a:spcBef>
                <a:spcPts val="0"/>
              </a:spcBef>
              <a:spcAft>
                <a:spcPts val="0"/>
              </a:spcAft>
              <a:buClrTx/>
              <a:buSzTx/>
              <a:buFontTx/>
              <a:buNone/>
              <a:tabLst/>
              <a:defRPr/>
            </a:pPr>
            <a:r>
              <a:rPr kumimoji="0" lang="sv-SE" sz="2400" b="1" i="0" u="none" strike="noStrike" kern="1200" cap="none" spc="0" normalizeH="0" baseline="0" noProof="0">
                <a:ln>
                  <a:noFill/>
                </a:ln>
                <a:solidFill>
                  <a:srgbClr val="000000"/>
                </a:solidFill>
                <a:effectLst/>
                <a:uLnTx/>
                <a:uFillTx/>
                <a:latin typeface="VGR Sans" pitchFamily="50" charset="0"/>
                <a:ea typeface="Times New Roman" panose="02020603050405020304" pitchFamily="18" charset="0"/>
                <a:cs typeface="+mn-cs"/>
                <a:hlinkClick r:id="rId4"/>
              </a:rPr>
              <a:t>Länk till webbsidan</a:t>
            </a:r>
            <a:endParaRPr kumimoji="0" lang="sv-SE" sz="2400" b="1" i="0" u="none" strike="noStrike" kern="1200" cap="none" spc="0" normalizeH="0" baseline="0" noProof="0">
              <a:ln>
                <a:noFill/>
              </a:ln>
              <a:solidFill>
                <a:srgbClr val="000000"/>
              </a:solidFill>
              <a:effectLst/>
              <a:uLnTx/>
              <a:uFillTx/>
              <a:latin typeface="VGR Sans" pitchFamily="50" charset="0"/>
              <a:ea typeface="Times New Roman" panose="02020603050405020304" pitchFamily="18" charset="0"/>
              <a:cs typeface="+mn-cs"/>
            </a:endParaRPr>
          </a:p>
        </p:txBody>
      </p:sp>
      <p:pic>
        <p:nvPicPr>
          <p:cNvPr id="5" name="Bildobjekt 4">
            <a:extLst>
              <a:ext uri="{FF2B5EF4-FFF2-40B4-BE49-F238E27FC236}">
                <a16:creationId xmlns:a16="http://schemas.microsoft.com/office/drawing/2014/main" id="{0C9F6804-BA0B-8937-A2AF-643BDDAA9547}"/>
              </a:ext>
            </a:extLst>
          </p:cNvPr>
          <p:cNvPicPr>
            <a:picLocks noChangeAspect="1"/>
          </p:cNvPicPr>
          <p:nvPr/>
        </p:nvPicPr>
        <p:blipFill>
          <a:blip r:embed="rId5"/>
          <a:srcRect l="19067" t="6747" r="19758" b="3775"/>
          <a:stretch/>
        </p:blipFill>
        <p:spPr>
          <a:xfrm>
            <a:off x="4200948" y="92111"/>
            <a:ext cx="7808511" cy="6424433"/>
          </a:xfrm>
          <a:prstGeom prst="rect">
            <a:avLst/>
          </a:prstGeom>
        </p:spPr>
      </p:pic>
    </p:spTree>
    <p:extLst>
      <p:ext uri="{BB962C8B-B14F-4D97-AF65-F5344CB8AC3E}">
        <p14:creationId xmlns:p14="http://schemas.microsoft.com/office/powerpoint/2010/main" val="7624799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07B239-D21C-2F8F-1B44-ABBF403AD576}"/>
              </a:ext>
            </a:extLst>
          </p:cNvPr>
          <p:cNvSpPr/>
          <p:nvPr/>
        </p:nvSpPr>
        <p:spPr>
          <a:xfrm>
            <a:off x="226465" y="377067"/>
            <a:ext cx="3426339" cy="1739680"/>
          </a:xfrm>
          <a:prstGeom prst="rect">
            <a:avLst/>
          </a:prstGeom>
          <a:gradFill>
            <a:gsLst>
              <a:gs pos="0">
                <a:srgbClr val="2B65A9">
                  <a:alpha val="2800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Bildobjekt 2">
            <a:extLst>
              <a:ext uri="{FF2B5EF4-FFF2-40B4-BE49-F238E27FC236}">
                <a16:creationId xmlns:a16="http://schemas.microsoft.com/office/drawing/2014/main" id="{050B53AC-FEFD-01B0-8B2A-3EF914491BB6}"/>
              </a:ext>
            </a:extLst>
          </p:cNvPr>
          <p:cNvPicPr>
            <a:picLocks noChangeAspect="1"/>
          </p:cNvPicPr>
          <p:nvPr/>
        </p:nvPicPr>
        <p:blipFill>
          <a:blip r:embed="rId3"/>
          <a:stretch>
            <a:fillRect/>
          </a:stretch>
        </p:blipFill>
        <p:spPr>
          <a:xfrm>
            <a:off x="3872885" y="498194"/>
            <a:ext cx="8198627" cy="5968707"/>
          </a:xfrm>
          <a:prstGeom prst="rect">
            <a:avLst/>
          </a:prstGeom>
        </p:spPr>
      </p:pic>
      <p:sp>
        <p:nvSpPr>
          <p:cNvPr id="4" name="textruta 3">
            <a:extLst>
              <a:ext uri="{FF2B5EF4-FFF2-40B4-BE49-F238E27FC236}">
                <a16:creationId xmlns:a16="http://schemas.microsoft.com/office/drawing/2014/main" id="{AB1CE328-2285-5608-0494-27EFC1585B81}"/>
              </a:ext>
            </a:extLst>
          </p:cNvPr>
          <p:cNvSpPr txBox="1"/>
          <p:nvPr/>
        </p:nvSpPr>
        <p:spPr>
          <a:xfrm>
            <a:off x="127012" y="582896"/>
            <a:ext cx="3625247" cy="1328023"/>
          </a:xfrm>
          <a:custGeom>
            <a:avLst/>
            <a:gdLst>
              <a:gd name="connsiteX0" fmla="*/ 0 w 3625247"/>
              <a:gd name="connsiteY0" fmla="*/ 221342 h 1328023"/>
              <a:gd name="connsiteX1" fmla="*/ 221342 w 3625247"/>
              <a:gd name="connsiteY1" fmla="*/ 0 h 1328023"/>
              <a:gd name="connsiteX2" fmla="*/ 921506 w 3625247"/>
              <a:gd name="connsiteY2" fmla="*/ 0 h 1328023"/>
              <a:gd name="connsiteX3" fmla="*/ 1526193 w 3625247"/>
              <a:gd name="connsiteY3" fmla="*/ 0 h 1328023"/>
              <a:gd name="connsiteX4" fmla="*/ 2099054 w 3625247"/>
              <a:gd name="connsiteY4" fmla="*/ 0 h 1328023"/>
              <a:gd name="connsiteX5" fmla="*/ 2767392 w 3625247"/>
              <a:gd name="connsiteY5" fmla="*/ 0 h 1328023"/>
              <a:gd name="connsiteX6" fmla="*/ 3403905 w 3625247"/>
              <a:gd name="connsiteY6" fmla="*/ 0 h 1328023"/>
              <a:gd name="connsiteX7" fmla="*/ 3625247 w 3625247"/>
              <a:gd name="connsiteY7" fmla="*/ 221342 h 1328023"/>
              <a:gd name="connsiteX8" fmla="*/ 3625247 w 3625247"/>
              <a:gd name="connsiteY8" fmla="*/ 664012 h 1328023"/>
              <a:gd name="connsiteX9" fmla="*/ 3625247 w 3625247"/>
              <a:gd name="connsiteY9" fmla="*/ 1106681 h 1328023"/>
              <a:gd name="connsiteX10" fmla="*/ 3403905 w 3625247"/>
              <a:gd name="connsiteY10" fmla="*/ 1328023 h 1328023"/>
              <a:gd name="connsiteX11" fmla="*/ 2735567 w 3625247"/>
              <a:gd name="connsiteY11" fmla="*/ 1328023 h 1328023"/>
              <a:gd name="connsiteX12" fmla="*/ 2035403 w 3625247"/>
              <a:gd name="connsiteY12" fmla="*/ 1328023 h 1328023"/>
              <a:gd name="connsiteX13" fmla="*/ 1335239 w 3625247"/>
              <a:gd name="connsiteY13" fmla="*/ 1328023 h 1328023"/>
              <a:gd name="connsiteX14" fmla="*/ 221342 w 3625247"/>
              <a:gd name="connsiteY14" fmla="*/ 1328023 h 1328023"/>
              <a:gd name="connsiteX15" fmla="*/ 0 w 3625247"/>
              <a:gd name="connsiteY15" fmla="*/ 1106681 h 1328023"/>
              <a:gd name="connsiteX16" fmla="*/ 0 w 3625247"/>
              <a:gd name="connsiteY16" fmla="*/ 655158 h 1328023"/>
              <a:gd name="connsiteX17" fmla="*/ 0 w 3625247"/>
              <a:gd name="connsiteY17" fmla="*/ 221342 h 1328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25247" h="1328023" extrusionOk="0">
                <a:moveTo>
                  <a:pt x="0" y="221342"/>
                </a:moveTo>
                <a:cubicBezTo>
                  <a:pt x="-13701" y="90647"/>
                  <a:pt x="73361" y="9660"/>
                  <a:pt x="221342" y="0"/>
                </a:cubicBezTo>
                <a:cubicBezTo>
                  <a:pt x="477148" y="28809"/>
                  <a:pt x="591956" y="1969"/>
                  <a:pt x="921506" y="0"/>
                </a:cubicBezTo>
                <a:cubicBezTo>
                  <a:pt x="1251056" y="-1969"/>
                  <a:pt x="1331801" y="-25031"/>
                  <a:pt x="1526193" y="0"/>
                </a:cubicBezTo>
                <a:cubicBezTo>
                  <a:pt x="1720585" y="25031"/>
                  <a:pt x="1847160" y="-16424"/>
                  <a:pt x="2099054" y="0"/>
                </a:cubicBezTo>
                <a:cubicBezTo>
                  <a:pt x="2350948" y="16424"/>
                  <a:pt x="2609995" y="-21940"/>
                  <a:pt x="2767392" y="0"/>
                </a:cubicBezTo>
                <a:cubicBezTo>
                  <a:pt x="2924789" y="21940"/>
                  <a:pt x="3111268" y="17146"/>
                  <a:pt x="3403905" y="0"/>
                </a:cubicBezTo>
                <a:cubicBezTo>
                  <a:pt x="3535122" y="-14602"/>
                  <a:pt x="3602611" y="118990"/>
                  <a:pt x="3625247" y="221342"/>
                </a:cubicBezTo>
                <a:cubicBezTo>
                  <a:pt x="3628542" y="321339"/>
                  <a:pt x="3642391" y="521292"/>
                  <a:pt x="3625247" y="664012"/>
                </a:cubicBezTo>
                <a:cubicBezTo>
                  <a:pt x="3608104" y="806732"/>
                  <a:pt x="3632982" y="959218"/>
                  <a:pt x="3625247" y="1106681"/>
                </a:cubicBezTo>
                <a:cubicBezTo>
                  <a:pt x="3611541" y="1228141"/>
                  <a:pt x="3530710" y="1315517"/>
                  <a:pt x="3403905" y="1328023"/>
                </a:cubicBezTo>
                <a:cubicBezTo>
                  <a:pt x="3223464" y="1359978"/>
                  <a:pt x="3052692" y="1352465"/>
                  <a:pt x="2735567" y="1328023"/>
                </a:cubicBezTo>
                <a:cubicBezTo>
                  <a:pt x="2418442" y="1303581"/>
                  <a:pt x="2294692" y="1340660"/>
                  <a:pt x="2035403" y="1328023"/>
                </a:cubicBezTo>
                <a:cubicBezTo>
                  <a:pt x="1776114" y="1315386"/>
                  <a:pt x="1502902" y="1314702"/>
                  <a:pt x="1335239" y="1328023"/>
                </a:cubicBezTo>
                <a:cubicBezTo>
                  <a:pt x="1167576" y="1341344"/>
                  <a:pt x="741569" y="1337780"/>
                  <a:pt x="221342" y="1328023"/>
                </a:cubicBezTo>
                <a:cubicBezTo>
                  <a:pt x="81878" y="1311798"/>
                  <a:pt x="-6983" y="1218486"/>
                  <a:pt x="0" y="1106681"/>
                </a:cubicBezTo>
                <a:cubicBezTo>
                  <a:pt x="-8952" y="918594"/>
                  <a:pt x="684" y="791516"/>
                  <a:pt x="0" y="655158"/>
                </a:cubicBezTo>
                <a:cubicBezTo>
                  <a:pt x="-684" y="518800"/>
                  <a:pt x="-9643" y="404010"/>
                  <a:pt x="0" y="221342"/>
                </a:cubicBezTo>
                <a:close/>
              </a:path>
            </a:pathLst>
          </a:custGeom>
          <a:noFill/>
          <a:ln w="19050" cap="rnd">
            <a:noFill/>
            <a:bevel/>
            <a:extLst>
              <a:ext uri="{C807C97D-BFC1-408E-A445-0C87EB9F89A2}">
                <ask:lineSketchStyleProps xmlns:ask="http://schemas.microsoft.com/office/drawing/2018/sketchyshapes" sd="1219033472">
                  <a:prstGeom prst="roundRect">
                    <a:avLst/>
                  </a:prstGeom>
                  <ask:type>
                    <ask:lineSketchFreehand/>
                  </ask:type>
                </ask:lineSketchStyleProps>
              </a:ext>
            </a:extLst>
          </a:ln>
          <a:effectLst>
            <a:softEdge rad="31750"/>
          </a:effectLst>
        </p:spPr>
        <p:txBody>
          <a:bodyPr wrap="square" rtlCol="0">
            <a:spAutoFit/>
          </a:bodyPr>
          <a:lstStyle/>
          <a:p>
            <a:pPr algn="ctr"/>
            <a:r>
              <a:rPr lang="sv-SE" sz="2400">
                <a:latin typeface="Britannic Bold" panose="020B0903060703020204" pitchFamily="34" charset="0"/>
              </a:rPr>
              <a:t>Samverkans-områden med överenskomna rutiner och arbetssätt</a:t>
            </a:r>
          </a:p>
        </p:txBody>
      </p:sp>
      <p:pic>
        <p:nvPicPr>
          <p:cNvPr id="5" name="Bildobjekt 4" descr="En bild som visar tecknad serie, leksak, Animering&#10;&#10;Automatiskt genererad beskrivning">
            <a:extLst>
              <a:ext uri="{FF2B5EF4-FFF2-40B4-BE49-F238E27FC236}">
                <a16:creationId xmlns:a16="http://schemas.microsoft.com/office/drawing/2014/main" id="{2F7C6327-1FC4-8447-E7A5-6BCADCE851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9396" y="3925064"/>
            <a:ext cx="3012751" cy="2259564"/>
          </a:xfrm>
          <a:prstGeom prst="rect">
            <a:avLst/>
          </a:prstGeom>
        </p:spPr>
      </p:pic>
      <p:pic>
        <p:nvPicPr>
          <p:cNvPr id="9" name="Bildobjekt 8">
            <a:extLst>
              <a:ext uri="{FF2B5EF4-FFF2-40B4-BE49-F238E27FC236}">
                <a16:creationId xmlns:a16="http://schemas.microsoft.com/office/drawing/2014/main" id="{8A95444E-33BA-E288-FD24-18DB0229824E}"/>
              </a:ext>
            </a:extLst>
          </p:cNvPr>
          <p:cNvPicPr>
            <a:picLocks noChangeAspect="1"/>
          </p:cNvPicPr>
          <p:nvPr/>
        </p:nvPicPr>
        <p:blipFill>
          <a:blip r:embed="rId5"/>
          <a:stretch>
            <a:fillRect/>
          </a:stretch>
        </p:blipFill>
        <p:spPr>
          <a:xfrm>
            <a:off x="2515168" y="2713904"/>
            <a:ext cx="1230567" cy="1537285"/>
          </a:xfrm>
          <a:prstGeom prst="rect">
            <a:avLst/>
          </a:prstGeom>
        </p:spPr>
      </p:pic>
    </p:spTree>
    <p:extLst>
      <p:ext uri="{BB962C8B-B14F-4D97-AF65-F5344CB8AC3E}">
        <p14:creationId xmlns:p14="http://schemas.microsoft.com/office/powerpoint/2010/main" val="166678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E9B64D-082D-F106-A164-53477F891D05}"/>
              </a:ext>
            </a:extLst>
          </p:cNvPr>
          <p:cNvSpPr>
            <a:spLocks noGrp="1"/>
          </p:cNvSpPr>
          <p:nvPr>
            <p:ph type="ctrTitle"/>
          </p:nvPr>
        </p:nvSpPr>
        <p:spPr>
          <a:xfrm>
            <a:off x="73210" y="270926"/>
            <a:ext cx="12045579" cy="1346501"/>
          </a:xfrm>
        </p:spPr>
        <p:txBody>
          <a:bodyPr>
            <a:noAutofit/>
          </a:bodyPr>
          <a:lstStyle/>
          <a:p>
            <a:r>
              <a:rPr lang="sv-SE">
                <a:latin typeface="Britannic Bold" panose="020B0903060703020204" pitchFamily="34" charset="0"/>
              </a:rPr>
              <a:t> </a:t>
            </a:r>
            <a:br>
              <a:rPr lang="sv-SE">
                <a:latin typeface="Britannic Bold" panose="020B0903060703020204" pitchFamily="34" charset="0"/>
              </a:rPr>
            </a:br>
            <a:r>
              <a:rPr lang="sv-SE">
                <a:latin typeface="Britannic Bold" panose="020B0903060703020204" pitchFamily="34" charset="0"/>
              </a:rPr>
              <a:t>Vårdsamverkan Västra Götaland</a:t>
            </a:r>
          </a:p>
        </p:txBody>
      </p:sp>
      <p:sp>
        <p:nvSpPr>
          <p:cNvPr id="4" name="Rektangel 3">
            <a:extLst>
              <a:ext uri="{FF2B5EF4-FFF2-40B4-BE49-F238E27FC236}">
                <a16:creationId xmlns:a16="http://schemas.microsoft.com/office/drawing/2014/main" id="{606B9A23-AFA4-CA71-865B-A9AD7B20A773}"/>
              </a:ext>
            </a:extLst>
          </p:cNvPr>
          <p:cNvSpPr/>
          <p:nvPr/>
        </p:nvSpPr>
        <p:spPr>
          <a:xfrm>
            <a:off x="0" y="6293142"/>
            <a:ext cx="12192000" cy="587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Bild 4" descr="Dans med hel fyllning">
            <a:extLst>
              <a:ext uri="{FF2B5EF4-FFF2-40B4-BE49-F238E27FC236}">
                <a16:creationId xmlns:a16="http://schemas.microsoft.com/office/drawing/2014/main" id="{6BEAE7D7-F154-8890-0691-46518104D31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34905" y="6352660"/>
            <a:ext cx="527917" cy="527917"/>
          </a:xfrm>
          <a:prstGeom prst="rect">
            <a:avLst/>
          </a:prstGeom>
        </p:spPr>
      </p:pic>
      <p:pic>
        <p:nvPicPr>
          <p:cNvPr id="6" name="Bild 5" descr="Kvinna med käpp med hel fyllning">
            <a:extLst>
              <a:ext uri="{FF2B5EF4-FFF2-40B4-BE49-F238E27FC236}">
                <a16:creationId xmlns:a16="http://schemas.microsoft.com/office/drawing/2014/main" id="{4B5AE4B2-54DD-8E86-0F98-12F1C13C19A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699723" y="6337869"/>
            <a:ext cx="485876" cy="485876"/>
          </a:xfrm>
          <a:prstGeom prst="rect">
            <a:avLst/>
          </a:prstGeom>
        </p:spPr>
      </p:pic>
      <p:pic>
        <p:nvPicPr>
          <p:cNvPr id="7" name="Bild 6" descr="Man med barnvagn med hel fyllning">
            <a:extLst>
              <a:ext uri="{FF2B5EF4-FFF2-40B4-BE49-F238E27FC236}">
                <a16:creationId xmlns:a16="http://schemas.microsoft.com/office/drawing/2014/main" id="{F9C73284-1E8C-EF14-FC88-A97DD447C02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559320" y="6327227"/>
            <a:ext cx="499241" cy="499241"/>
          </a:xfrm>
          <a:prstGeom prst="rect">
            <a:avLst/>
          </a:prstGeom>
        </p:spPr>
      </p:pic>
      <p:pic>
        <p:nvPicPr>
          <p:cNvPr id="8" name="Bild 7" descr="Kvinna med baby med hel fyllning">
            <a:extLst>
              <a:ext uri="{FF2B5EF4-FFF2-40B4-BE49-F238E27FC236}">
                <a16:creationId xmlns:a16="http://schemas.microsoft.com/office/drawing/2014/main" id="{DF82B63B-D258-4D92-DB79-8CFD74FF47E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46891" y="6372011"/>
            <a:ext cx="436178" cy="436178"/>
          </a:xfrm>
          <a:prstGeom prst="rect">
            <a:avLst/>
          </a:prstGeom>
        </p:spPr>
      </p:pic>
      <p:pic>
        <p:nvPicPr>
          <p:cNvPr id="9" name="Bild 8" descr="Barn med ballong med hel fyllning">
            <a:extLst>
              <a:ext uri="{FF2B5EF4-FFF2-40B4-BE49-F238E27FC236}">
                <a16:creationId xmlns:a16="http://schemas.microsoft.com/office/drawing/2014/main" id="{91583CAA-A91C-AA10-D6E3-51444B4302D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05383" y="6370429"/>
            <a:ext cx="436178" cy="436178"/>
          </a:xfrm>
          <a:prstGeom prst="rect">
            <a:avLst/>
          </a:prstGeom>
        </p:spPr>
      </p:pic>
      <p:pic>
        <p:nvPicPr>
          <p:cNvPr id="10" name="Bild 9" descr="Tennis med hel fyllning">
            <a:extLst>
              <a:ext uri="{FF2B5EF4-FFF2-40B4-BE49-F238E27FC236}">
                <a16:creationId xmlns:a16="http://schemas.microsoft.com/office/drawing/2014/main" id="{EF78F557-127E-4AF0-18DC-70631D2FA48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648634" y="6390288"/>
            <a:ext cx="404649" cy="404649"/>
          </a:xfrm>
          <a:prstGeom prst="rect">
            <a:avLst/>
          </a:prstGeom>
        </p:spPr>
      </p:pic>
      <p:pic>
        <p:nvPicPr>
          <p:cNvPr id="11" name="Bild 10" descr="Familj med pojke med hel fyllning">
            <a:extLst>
              <a:ext uri="{FF2B5EF4-FFF2-40B4-BE49-F238E27FC236}">
                <a16:creationId xmlns:a16="http://schemas.microsoft.com/office/drawing/2014/main" id="{0F6F4E5B-0DEB-F983-9A3D-ACE02C14BBB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1691638" y="6421820"/>
            <a:ext cx="404648" cy="404648"/>
          </a:xfrm>
          <a:prstGeom prst="rect">
            <a:avLst/>
          </a:prstGeom>
        </p:spPr>
      </p:pic>
      <p:grpSp>
        <p:nvGrpSpPr>
          <p:cNvPr id="18" name="Bild 16" descr="Universell åtkomst kontur">
            <a:extLst>
              <a:ext uri="{FF2B5EF4-FFF2-40B4-BE49-F238E27FC236}">
                <a16:creationId xmlns:a16="http://schemas.microsoft.com/office/drawing/2014/main" id="{D3E79DAB-26D1-F2D5-727D-2CE366759123}"/>
              </a:ext>
            </a:extLst>
          </p:cNvPr>
          <p:cNvGrpSpPr/>
          <p:nvPr/>
        </p:nvGrpSpPr>
        <p:grpSpPr>
          <a:xfrm>
            <a:off x="2477118" y="6405432"/>
            <a:ext cx="715156" cy="388883"/>
            <a:chOff x="3664932" y="6359204"/>
            <a:chExt cx="630953" cy="384751"/>
          </a:xfrm>
          <a:solidFill>
            <a:schemeClr val="bg1"/>
          </a:solidFill>
        </p:grpSpPr>
        <p:sp>
          <p:nvSpPr>
            <p:cNvPr id="19" name="Frihandsfigur: Form 18">
              <a:extLst>
                <a:ext uri="{FF2B5EF4-FFF2-40B4-BE49-F238E27FC236}">
                  <a16:creationId xmlns:a16="http://schemas.microsoft.com/office/drawing/2014/main" id="{FAAC7373-733E-1D37-445A-6125E5C5D07A}"/>
                </a:ext>
              </a:extLst>
            </p:cNvPr>
            <p:cNvSpPr/>
            <p:nvPr/>
          </p:nvSpPr>
          <p:spPr>
            <a:xfrm>
              <a:off x="3683978" y="6489510"/>
              <a:ext cx="120895" cy="253903"/>
            </a:xfrm>
            <a:custGeom>
              <a:avLst/>
              <a:gdLst>
                <a:gd name="connsiteX0" fmla="*/ 94739 w 120895"/>
                <a:gd name="connsiteY0" fmla="*/ 6858 h 253903"/>
                <a:gd name="connsiteX1" fmla="*/ 87881 w 120895"/>
                <a:gd name="connsiteY1" fmla="*/ 0 h 253903"/>
                <a:gd name="connsiteX2" fmla="*/ 81023 w 120895"/>
                <a:gd name="connsiteY2" fmla="*/ 6858 h 253903"/>
                <a:gd name="connsiteX3" fmla="*/ 81023 w 120895"/>
                <a:gd name="connsiteY3" fmla="*/ 57698 h 253903"/>
                <a:gd name="connsiteX4" fmla="*/ 102880 w 120895"/>
                <a:gd name="connsiteY4" fmla="*/ 137314 h 253903"/>
                <a:gd name="connsiteX5" fmla="*/ 18023 w 120895"/>
                <a:gd name="connsiteY5" fmla="*/ 137314 h 253903"/>
                <a:gd name="connsiteX6" fmla="*/ 39867 w 120895"/>
                <a:gd name="connsiteY6" fmla="*/ 58665 h 253903"/>
                <a:gd name="connsiteX7" fmla="*/ 39867 w 120895"/>
                <a:gd name="connsiteY7" fmla="*/ 6892 h 253903"/>
                <a:gd name="connsiteX8" fmla="*/ 33008 w 120895"/>
                <a:gd name="connsiteY8" fmla="*/ 34 h 253903"/>
                <a:gd name="connsiteX9" fmla="*/ 26150 w 120895"/>
                <a:gd name="connsiteY9" fmla="*/ 6892 h 253903"/>
                <a:gd name="connsiteX10" fmla="*/ 26150 w 120895"/>
                <a:gd name="connsiteY10" fmla="*/ 56793 h 253903"/>
                <a:gd name="connsiteX11" fmla="*/ 0 w 120895"/>
                <a:gd name="connsiteY11" fmla="*/ 151031 h 253903"/>
                <a:gd name="connsiteX12" fmla="*/ 26171 w 120895"/>
                <a:gd name="connsiteY12" fmla="*/ 151031 h 253903"/>
                <a:gd name="connsiteX13" fmla="*/ 26171 w 120895"/>
                <a:gd name="connsiteY13" fmla="*/ 253903 h 253903"/>
                <a:gd name="connsiteX14" fmla="*/ 94753 w 120895"/>
                <a:gd name="connsiteY14" fmla="*/ 253903 h 253903"/>
                <a:gd name="connsiteX15" fmla="*/ 94753 w 120895"/>
                <a:gd name="connsiteY15" fmla="*/ 151031 h 253903"/>
                <a:gd name="connsiteX16" fmla="*/ 120896 w 120895"/>
                <a:gd name="connsiteY16" fmla="*/ 151031 h 253903"/>
                <a:gd name="connsiteX17" fmla="*/ 94732 w 120895"/>
                <a:gd name="connsiteY17" fmla="*/ 56799 h 253903"/>
                <a:gd name="connsiteX18" fmla="*/ 39887 w 120895"/>
                <a:gd name="connsiteY18" fmla="*/ 151031 h 253903"/>
                <a:gd name="connsiteX19" fmla="*/ 53604 w 120895"/>
                <a:gd name="connsiteY19" fmla="*/ 151031 h 253903"/>
                <a:gd name="connsiteX20" fmla="*/ 53604 w 120895"/>
                <a:gd name="connsiteY20" fmla="*/ 240187 h 253903"/>
                <a:gd name="connsiteX21" fmla="*/ 39887 w 120895"/>
                <a:gd name="connsiteY21" fmla="*/ 240187 h 253903"/>
                <a:gd name="connsiteX22" fmla="*/ 81036 w 120895"/>
                <a:gd name="connsiteY22" fmla="*/ 240221 h 253903"/>
                <a:gd name="connsiteX23" fmla="*/ 67320 w 120895"/>
                <a:gd name="connsiteY23" fmla="*/ 240221 h 253903"/>
                <a:gd name="connsiteX24" fmla="*/ 67320 w 120895"/>
                <a:gd name="connsiteY24" fmla="*/ 151031 h 253903"/>
                <a:gd name="connsiteX25" fmla="*/ 81036 w 120895"/>
                <a:gd name="connsiteY25" fmla="*/ 151031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0895" h="253903">
                  <a:moveTo>
                    <a:pt x="94739" y="6858"/>
                  </a:moveTo>
                  <a:cubicBezTo>
                    <a:pt x="94739" y="3070"/>
                    <a:pt x="91668" y="0"/>
                    <a:pt x="87881" y="0"/>
                  </a:cubicBezTo>
                  <a:cubicBezTo>
                    <a:pt x="84093" y="0"/>
                    <a:pt x="81023" y="3070"/>
                    <a:pt x="81023" y="6858"/>
                  </a:cubicBezTo>
                  <a:lnTo>
                    <a:pt x="81023" y="57698"/>
                  </a:lnTo>
                  <a:lnTo>
                    <a:pt x="102880" y="137314"/>
                  </a:lnTo>
                  <a:lnTo>
                    <a:pt x="18023" y="137314"/>
                  </a:lnTo>
                  <a:lnTo>
                    <a:pt x="39867" y="58665"/>
                  </a:lnTo>
                  <a:lnTo>
                    <a:pt x="39867" y="6892"/>
                  </a:lnTo>
                  <a:cubicBezTo>
                    <a:pt x="39867" y="3105"/>
                    <a:pt x="36796" y="34"/>
                    <a:pt x="33008" y="34"/>
                  </a:cubicBezTo>
                  <a:cubicBezTo>
                    <a:pt x="29221" y="34"/>
                    <a:pt x="26150" y="3105"/>
                    <a:pt x="26150" y="6892"/>
                  </a:cubicBezTo>
                  <a:lnTo>
                    <a:pt x="26150" y="56793"/>
                  </a:lnTo>
                  <a:lnTo>
                    <a:pt x="0" y="151031"/>
                  </a:lnTo>
                  <a:lnTo>
                    <a:pt x="26171" y="151031"/>
                  </a:lnTo>
                  <a:lnTo>
                    <a:pt x="26171" y="253903"/>
                  </a:lnTo>
                  <a:lnTo>
                    <a:pt x="94753" y="253903"/>
                  </a:lnTo>
                  <a:lnTo>
                    <a:pt x="94753" y="151031"/>
                  </a:lnTo>
                  <a:lnTo>
                    <a:pt x="120896" y="151031"/>
                  </a:lnTo>
                  <a:lnTo>
                    <a:pt x="94732" y="56799"/>
                  </a:lnTo>
                  <a:close/>
                  <a:moveTo>
                    <a:pt x="39887" y="151031"/>
                  </a:moveTo>
                  <a:lnTo>
                    <a:pt x="53604" y="151031"/>
                  </a:lnTo>
                  <a:lnTo>
                    <a:pt x="53604" y="240187"/>
                  </a:lnTo>
                  <a:lnTo>
                    <a:pt x="39887" y="240187"/>
                  </a:lnTo>
                  <a:close/>
                  <a:moveTo>
                    <a:pt x="81036" y="240221"/>
                  </a:moveTo>
                  <a:lnTo>
                    <a:pt x="67320" y="240221"/>
                  </a:lnTo>
                  <a:lnTo>
                    <a:pt x="67320" y="151031"/>
                  </a:lnTo>
                  <a:lnTo>
                    <a:pt x="81036" y="151031"/>
                  </a:ln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rihandsfigur: Form 19">
              <a:extLst>
                <a:ext uri="{FF2B5EF4-FFF2-40B4-BE49-F238E27FC236}">
                  <a16:creationId xmlns:a16="http://schemas.microsoft.com/office/drawing/2014/main" id="{8B9C6E7E-DC67-6D77-6409-CFF714C42FC0}"/>
                </a:ext>
              </a:extLst>
            </p:cNvPr>
            <p:cNvSpPr/>
            <p:nvPr/>
          </p:nvSpPr>
          <p:spPr>
            <a:xfrm>
              <a:off x="3888461" y="6489510"/>
              <a:ext cx="68581" cy="253903"/>
            </a:xfrm>
            <a:custGeom>
              <a:avLst/>
              <a:gdLst>
                <a:gd name="connsiteX0" fmla="*/ 61724 w 68581"/>
                <a:gd name="connsiteY0" fmla="*/ 0 h 253903"/>
                <a:gd name="connsiteX1" fmla="*/ 54865 w 68581"/>
                <a:gd name="connsiteY1" fmla="*/ 6858 h 253903"/>
                <a:gd name="connsiteX2" fmla="*/ 54865 w 68581"/>
                <a:gd name="connsiteY2" fmla="*/ 240187 h 253903"/>
                <a:gd name="connsiteX3" fmla="*/ 41149 w 68581"/>
                <a:gd name="connsiteY3" fmla="*/ 240187 h 253903"/>
                <a:gd name="connsiteX4" fmla="*/ 41149 w 68581"/>
                <a:gd name="connsiteY4" fmla="*/ 102873 h 253903"/>
                <a:gd name="connsiteX5" fmla="*/ 27433 w 68581"/>
                <a:gd name="connsiteY5" fmla="*/ 102873 h 253903"/>
                <a:gd name="connsiteX6" fmla="*/ 27433 w 68581"/>
                <a:gd name="connsiteY6" fmla="*/ 240187 h 253903"/>
                <a:gd name="connsiteX7" fmla="*/ 13716 w 68581"/>
                <a:gd name="connsiteY7" fmla="*/ 240187 h 253903"/>
                <a:gd name="connsiteX8" fmla="*/ 13716 w 68581"/>
                <a:gd name="connsiteY8" fmla="*/ 6858 h 253903"/>
                <a:gd name="connsiteX9" fmla="*/ 6858 w 68581"/>
                <a:gd name="connsiteY9" fmla="*/ 0 h 253903"/>
                <a:gd name="connsiteX10" fmla="*/ 0 w 68581"/>
                <a:gd name="connsiteY10" fmla="*/ 6858 h 253903"/>
                <a:gd name="connsiteX11" fmla="*/ 0 w 68581"/>
                <a:gd name="connsiteY11" fmla="*/ 253903 h 253903"/>
                <a:gd name="connsiteX12" fmla="*/ 68582 w 68581"/>
                <a:gd name="connsiteY12" fmla="*/ 253903 h 253903"/>
                <a:gd name="connsiteX13" fmla="*/ 68582 w 68581"/>
                <a:gd name="connsiteY13" fmla="*/ 6858 h 253903"/>
                <a:gd name="connsiteX14" fmla="*/ 61724 w 68581"/>
                <a:gd name="connsiteY14" fmla="*/ 0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581" h="253903">
                  <a:moveTo>
                    <a:pt x="61724" y="0"/>
                  </a:moveTo>
                  <a:cubicBezTo>
                    <a:pt x="57936" y="0"/>
                    <a:pt x="54865" y="3070"/>
                    <a:pt x="54865" y="6858"/>
                  </a:cubicBezTo>
                  <a:lnTo>
                    <a:pt x="54865" y="240187"/>
                  </a:lnTo>
                  <a:lnTo>
                    <a:pt x="41149" y="240187"/>
                  </a:lnTo>
                  <a:lnTo>
                    <a:pt x="41149" y="102873"/>
                  </a:lnTo>
                  <a:lnTo>
                    <a:pt x="27433" y="102873"/>
                  </a:lnTo>
                  <a:lnTo>
                    <a:pt x="27433" y="240187"/>
                  </a:lnTo>
                  <a:lnTo>
                    <a:pt x="13716" y="240187"/>
                  </a:lnTo>
                  <a:lnTo>
                    <a:pt x="13716" y="6858"/>
                  </a:lnTo>
                  <a:cubicBezTo>
                    <a:pt x="13716" y="3070"/>
                    <a:pt x="10646" y="0"/>
                    <a:pt x="6858" y="0"/>
                  </a:cubicBezTo>
                  <a:cubicBezTo>
                    <a:pt x="3070" y="0"/>
                    <a:pt x="0" y="3070"/>
                    <a:pt x="0" y="6858"/>
                  </a:cubicBezTo>
                  <a:lnTo>
                    <a:pt x="0" y="253903"/>
                  </a:lnTo>
                  <a:lnTo>
                    <a:pt x="68582" y="253903"/>
                  </a:lnTo>
                  <a:lnTo>
                    <a:pt x="68582" y="6858"/>
                  </a:lnTo>
                  <a:cubicBezTo>
                    <a:pt x="68582" y="3070"/>
                    <a:pt x="65511" y="0"/>
                    <a:pt x="61724" y="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Frihandsfigur: Form 20">
              <a:extLst>
                <a:ext uri="{FF2B5EF4-FFF2-40B4-BE49-F238E27FC236}">
                  <a16:creationId xmlns:a16="http://schemas.microsoft.com/office/drawing/2014/main" id="{D343FAB8-68F5-5E72-2DCC-388DBDE1EA6C}"/>
                </a:ext>
              </a:extLst>
            </p:cNvPr>
            <p:cNvSpPr/>
            <p:nvPr/>
          </p:nvSpPr>
          <p:spPr>
            <a:xfrm>
              <a:off x="3888447"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Frihandsfigur: Form 21">
              <a:extLst>
                <a:ext uri="{FF2B5EF4-FFF2-40B4-BE49-F238E27FC236}">
                  <a16:creationId xmlns:a16="http://schemas.microsoft.com/office/drawing/2014/main" id="{1AE89B49-B759-BB66-4FDA-5C5C78A8AE3B}"/>
                </a:ext>
              </a:extLst>
            </p:cNvPr>
            <p:cNvSpPr/>
            <p:nvPr/>
          </p:nvSpPr>
          <p:spPr>
            <a:xfrm>
              <a:off x="3710135"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ihandsfigur: Form 22">
              <a:extLst>
                <a:ext uri="{FF2B5EF4-FFF2-40B4-BE49-F238E27FC236}">
                  <a16:creationId xmlns:a16="http://schemas.microsoft.com/office/drawing/2014/main" id="{D24E1EA6-29DC-A660-03BB-E498E71036C7}"/>
                </a:ext>
              </a:extLst>
            </p:cNvPr>
            <p:cNvSpPr/>
            <p:nvPr/>
          </p:nvSpPr>
          <p:spPr>
            <a:xfrm>
              <a:off x="3664932" y="6441502"/>
              <a:ext cx="157988" cy="153309"/>
            </a:xfrm>
            <a:custGeom>
              <a:avLst/>
              <a:gdLst>
                <a:gd name="connsiteX0" fmla="*/ 140319 w 157988"/>
                <a:gd name="connsiteY0" fmla="*/ 29195 h 153309"/>
                <a:gd name="connsiteX1" fmla="*/ 140216 w 157988"/>
                <a:gd name="connsiteY1" fmla="*/ 28722 h 153309"/>
                <a:gd name="connsiteX2" fmla="*/ 133111 w 157988"/>
                <a:gd name="connsiteY2" fmla="*/ 17749 h 153309"/>
                <a:gd name="connsiteX3" fmla="*/ 104005 w 157988"/>
                <a:gd name="connsiteY3" fmla="*/ 3511 h 153309"/>
                <a:gd name="connsiteX4" fmla="*/ 79316 w 157988"/>
                <a:gd name="connsiteY4" fmla="*/ 0 h 153309"/>
                <a:gd name="connsiteX5" fmla="*/ 54016 w 157988"/>
                <a:gd name="connsiteY5" fmla="*/ 3498 h 153309"/>
                <a:gd name="connsiteX6" fmla="*/ 25212 w 157988"/>
                <a:gd name="connsiteY6" fmla="*/ 17488 h 153309"/>
                <a:gd name="connsiteX7" fmla="*/ 17784 w 157988"/>
                <a:gd name="connsiteY7" fmla="*/ 28722 h 153309"/>
                <a:gd name="connsiteX8" fmla="*/ 17784 w 157988"/>
                <a:gd name="connsiteY8" fmla="*/ 28969 h 153309"/>
                <a:gd name="connsiteX9" fmla="*/ 17695 w 157988"/>
                <a:gd name="connsiteY9" fmla="*/ 29195 h 153309"/>
                <a:gd name="connsiteX10" fmla="*/ 371 w 157988"/>
                <a:gd name="connsiteY10" fmla="*/ 127398 h 153309"/>
                <a:gd name="connsiteX11" fmla="*/ 12497 w 157988"/>
                <a:gd name="connsiteY11" fmla="*/ 152402 h 153309"/>
                <a:gd name="connsiteX12" fmla="*/ 21649 w 157988"/>
                <a:gd name="connsiteY12" fmla="*/ 149191 h 153309"/>
                <a:gd name="connsiteX13" fmla="*/ 18703 w 157988"/>
                <a:gd name="connsiteY13" fmla="*/ 140174 h 153309"/>
                <a:gd name="connsiteX14" fmla="*/ 13903 w 157988"/>
                <a:gd name="connsiteY14" fmla="*/ 129757 h 153309"/>
                <a:gd name="connsiteX15" fmla="*/ 31130 w 157988"/>
                <a:gd name="connsiteY15" fmla="*/ 32028 h 153309"/>
                <a:gd name="connsiteX16" fmla="*/ 33147 w 157988"/>
                <a:gd name="connsiteY16" fmla="*/ 28715 h 153309"/>
                <a:gd name="connsiteX17" fmla="*/ 57479 w 157988"/>
                <a:gd name="connsiteY17" fmla="*/ 16809 h 153309"/>
                <a:gd name="connsiteX18" fmla="*/ 79350 w 157988"/>
                <a:gd name="connsiteY18" fmla="*/ 13744 h 153309"/>
                <a:gd name="connsiteX19" fmla="*/ 100453 w 157988"/>
                <a:gd name="connsiteY19" fmla="*/ 16782 h 153309"/>
                <a:gd name="connsiteX20" fmla="*/ 124895 w 157988"/>
                <a:gd name="connsiteY20" fmla="*/ 28715 h 153309"/>
                <a:gd name="connsiteX21" fmla="*/ 126905 w 157988"/>
                <a:gd name="connsiteY21" fmla="*/ 32014 h 153309"/>
                <a:gd name="connsiteX22" fmla="*/ 144126 w 157988"/>
                <a:gd name="connsiteY22" fmla="*/ 129709 h 153309"/>
                <a:gd name="connsiteX23" fmla="*/ 139325 w 157988"/>
                <a:gd name="connsiteY23" fmla="*/ 140174 h 153309"/>
                <a:gd name="connsiteX24" fmla="*/ 135816 w 157988"/>
                <a:gd name="connsiteY24" fmla="*/ 149216 h 153309"/>
                <a:gd name="connsiteX25" fmla="*/ 144857 w 157988"/>
                <a:gd name="connsiteY25" fmla="*/ 152725 h 153309"/>
                <a:gd name="connsiteX26" fmla="*/ 145497 w 157988"/>
                <a:gd name="connsiteY26" fmla="*/ 152402 h 153309"/>
                <a:gd name="connsiteX27" fmla="*/ 157616 w 157988"/>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8"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7"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1" y="141907"/>
                    <a:pt x="18703" y="140174"/>
                  </a:cubicBezTo>
                  <a:cubicBezTo>
                    <a:pt x="15058" y="138069"/>
                    <a:pt x="13135" y="133896"/>
                    <a:pt x="13903" y="129757"/>
                  </a:cubicBezTo>
                  <a:lnTo>
                    <a:pt x="31130" y="32028"/>
                  </a:lnTo>
                  <a:cubicBezTo>
                    <a:pt x="31505" y="30768"/>
                    <a:pt x="32200" y="29627"/>
                    <a:pt x="33147" y="28715"/>
                  </a:cubicBezTo>
                  <a:cubicBezTo>
                    <a:pt x="40431" y="23243"/>
                    <a:pt x="48688"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Frihandsfigur: Form 23">
              <a:extLst>
                <a:ext uri="{FF2B5EF4-FFF2-40B4-BE49-F238E27FC236}">
                  <a16:creationId xmlns:a16="http://schemas.microsoft.com/office/drawing/2014/main" id="{BDB2EF3F-6280-FD18-480B-D950C0687F41}"/>
                </a:ext>
              </a:extLst>
            </p:cNvPr>
            <p:cNvSpPr/>
            <p:nvPr/>
          </p:nvSpPr>
          <p:spPr>
            <a:xfrm>
              <a:off x="3843244" y="6441502"/>
              <a:ext cx="157989" cy="153309"/>
            </a:xfrm>
            <a:custGeom>
              <a:avLst/>
              <a:gdLst>
                <a:gd name="connsiteX0" fmla="*/ 140319 w 157989"/>
                <a:gd name="connsiteY0" fmla="*/ 29195 h 153309"/>
                <a:gd name="connsiteX1" fmla="*/ 140216 w 157989"/>
                <a:gd name="connsiteY1" fmla="*/ 28722 h 153309"/>
                <a:gd name="connsiteX2" fmla="*/ 133111 w 157989"/>
                <a:gd name="connsiteY2" fmla="*/ 17749 h 153309"/>
                <a:gd name="connsiteX3" fmla="*/ 104005 w 157989"/>
                <a:gd name="connsiteY3" fmla="*/ 3511 h 153309"/>
                <a:gd name="connsiteX4" fmla="*/ 79316 w 157989"/>
                <a:gd name="connsiteY4" fmla="*/ 0 h 153309"/>
                <a:gd name="connsiteX5" fmla="*/ 54016 w 157989"/>
                <a:gd name="connsiteY5" fmla="*/ 3498 h 153309"/>
                <a:gd name="connsiteX6" fmla="*/ 25212 w 157989"/>
                <a:gd name="connsiteY6" fmla="*/ 17488 h 153309"/>
                <a:gd name="connsiteX7" fmla="*/ 17784 w 157989"/>
                <a:gd name="connsiteY7" fmla="*/ 28722 h 153309"/>
                <a:gd name="connsiteX8" fmla="*/ 17784 w 157989"/>
                <a:gd name="connsiteY8" fmla="*/ 28969 h 153309"/>
                <a:gd name="connsiteX9" fmla="*/ 17695 w 157989"/>
                <a:gd name="connsiteY9" fmla="*/ 29195 h 153309"/>
                <a:gd name="connsiteX10" fmla="*/ 371 w 157989"/>
                <a:gd name="connsiteY10" fmla="*/ 127398 h 153309"/>
                <a:gd name="connsiteX11" fmla="*/ 12497 w 157989"/>
                <a:gd name="connsiteY11" fmla="*/ 152402 h 153309"/>
                <a:gd name="connsiteX12" fmla="*/ 21649 w 157989"/>
                <a:gd name="connsiteY12" fmla="*/ 149191 h 153309"/>
                <a:gd name="connsiteX13" fmla="*/ 18703 w 157989"/>
                <a:gd name="connsiteY13" fmla="*/ 140174 h 153309"/>
                <a:gd name="connsiteX14" fmla="*/ 13903 w 157989"/>
                <a:gd name="connsiteY14" fmla="*/ 129757 h 153309"/>
                <a:gd name="connsiteX15" fmla="*/ 31130 w 157989"/>
                <a:gd name="connsiteY15" fmla="*/ 32028 h 153309"/>
                <a:gd name="connsiteX16" fmla="*/ 33147 w 157989"/>
                <a:gd name="connsiteY16" fmla="*/ 28715 h 153309"/>
                <a:gd name="connsiteX17" fmla="*/ 57479 w 157989"/>
                <a:gd name="connsiteY17" fmla="*/ 16809 h 153309"/>
                <a:gd name="connsiteX18" fmla="*/ 79350 w 157989"/>
                <a:gd name="connsiteY18" fmla="*/ 13744 h 153309"/>
                <a:gd name="connsiteX19" fmla="*/ 100453 w 157989"/>
                <a:gd name="connsiteY19" fmla="*/ 16782 h 153309"/>
                <a:gd name="connsiteX20" fmla="*/ 124895 w 157989"/>
                <a:gd name="connsiteY20" fmla="*/ 28715 h 153309"/>
                <a:gd name="connsiteX21" fmla="*/ 126905 w 157989"/>
                <a:gd name="connsiteY21" fmla="*/ 32014 h 153309"/>
                <a:gd name="connsiteX22" fmla="*/ 144126 w 157989"/>
                <a:gd name="connsiteY22" fmla="*/ 129709 h 153309"/>
                <a:gd name="connsiteX23" fmla="*/ 139325 w 157989"/>
                <a:gd name="connsiteY23" fmla="*/ 140174 h 153309"/>
                <a:gd name="connsiteX24" fmla="*/ 135816 w 157989"/>
                <a:gd name="connsiteY24" fmla="*/ 149216 h 153309"/>
                <a:gd name="connsiteX25" fmla="*/ 144857 w 157989"/>
                <a:gd name="connsiteY25" fmla="*/ 152725 h 153309"/>
                <a:gd name="connsiteX26" fmla="*/ 145497 w 157989"/>
                <a:gd name="connsiteY26" fmla="*/ 152402 h 153309"/>
                <a:gd name="connsiteX27" fmla="*/ 157616 w 157989"/>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9"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8"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0" y="141907"/>
                    <a:pt x="18703" y="140174"/>
                  </a:cubicBezTo>
                  <a:cubicBezTo>
                    <a:pt x="15058" y="138069"/>
                    <a:pt x="13135" y="133896"/>
                    <a:pt x="13903" y="129757"/>
                  </a:cubicBezTo>
                  <a:lnTo>
                    <a:pt x="31130" y="32028"/>
                  </a:lnTo>
                  <a:cubicBezTo>
                    <a:pt x="31505" y="30768"/>
                    <a:pt x="32200" y="29627"/>
                    <a:pt x="33147" y="28715"/>
                  </a:cubicBezTo>
                  <a:cubicBezTo>
                    <a:pt x="40431" y="23243"/>
                    <a:pt x="48689"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ihandsfigur: Form 24">
              <a:extLst>
                <a:ext uri="{FF2B5EF4-FFF2-40B4-BE49-F238E27FC236}">
                  <a16:creationId xmlns:a16="http://schemas.microsoft.com/office/drawing/2014/main" id="{ADB37856-31CA-D6A0-E574-8196FB513780}"/>
                </a:ext>
              </a:extLst>
            </p:cNvPr>
            <p:cNvSpPr/>
            <p:nvPr/>
          </p:nvSpPr>
          <p:spPr>
            <a:xfrm>
              <a:off x="4022374" y="6591991"/>
              <a:ext cx="211067" cy="151964"/>
            </a:xfrm>
            <a:custGeom>
              <a:avLst/>
              <a:gdLst>
                <a:gd name="connsiteX0" fmla="*/ 110787 w 211067"/>
                <a:gd name="connsiteY0" fmla="*/ 137705 h 151964"/>
                <a:gd name="connsiteX1" fmla="*/ 13917 w 211067"/>
                <a:gd name="connsiteY1" fmla="*/ 41174 h 151964"/>
                <a:gd name="connsiteX2" fmla="*/ 16302 w 211067"/>
                <a:gd name="connsiteY2" fmla="*/ 19662 h 151964"/>
                <a:gd name="connsiteX3" fmla="*/ 10740 w 211067"/>
                <a:gd name="connsiteY3" fmla="*/ 8552 h 151964"/>
                <a:gd name="connsiteX4" fmla="*/ 8065 w 211067"/>
                <a:gd name="connsiteY4" fmla="*/ 0 h 151964"/>
                <a:gd name="connsiteX5" fmla="*/ 69210 w 211067"/>
                <a:gd name="connsiteY5" fmla="*/ 143905 h 151964"/>
                <a:gd name="connsiteX6" fmla="*/ 211067 w 211067"/>
                <a:gd name="connsiteY6" fmla="*/ 87510 h 151964"/>
                <a:gd name="connsiteX7" fmla="*/ 202419 w 211067"/>
                <a:gd name="connsiteY7" fmla="*/ 72217 h 151964"/>
                <a:gd name="connsiteX8" fmla="*/ 110787 w 211067"/>
                <a:gd name="connsiteY8" fmla="*/ 137705 h 15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067" h="151964">
                  <a:moveTo>
                    <a:pt x="110787" y="137705"/>
                  </a:moveTo>
                  <a:cubicBezTo>
                    <a:pt x="57381" y="137799"/>
                    <a:pt x="14011" y="94580"/>
                    <a:pt x="13917" y="41174"/>
                  </a:cubicBezTo>
                  <a:cubicBezTo>
                    <a:pt x="13905" y="33937"/>
                    <a:pt x="14704" y="26721"/>
                    <a:pt x="16302" y="19662"/>
                  </a:cubicBezTo>
                  <a:cubicBezTo>
                    <a:pt x="13809" y="16314"/>
                    <a:pt x="11927" y="12554"/>
                    <a:pt x="10740" y="8552"/>
                  </a:cubicBezTo>
                  <a:lnTo>
                    <a:pt x="8065" y="0"/>
                  </a:lnTo>
                  <a:cubicBezTo>
                    <a:pt x="-14789" y="56623"/>
                    <a:pt x="12587" y="121052"/>
                    <a:pt x="69210" y="143905"/>
                  </a:cubicBezTo>
                  <a:cubicBezTo>
                    <a:pt x="123968" y="166006"/>
                    <a:pt x="186429" y="141175"/>
                    <a:pt x="211067" y="87510"/>
                  </a:cubicBezTo>
                  <a:lnTo>
                    <a:pt x="202419" y="72217"/>
                  </a:lnTo>
                  <a:cubicBezTo>
                    <a:pt x="189144" y="111486"/>
                    <a:pt x="152239" y="137861"/>
                    <a:pt x="110787" y="137705"/>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ihandsfigur: Form 25">
              <a:extLst>
                <a:ext uri="{FF2B5EF4-FFF2-40B4-BE49-F238E27FC236}">
                  <a16:creationId xmlns:a16="http://schemas.microsoft.com/office/drawing/2014/main" id="{19EB8E16-B916-6BCC-690F-3FAEFE6B0DB0}"/>
                </a:ext>
              </a:extLst>
            </p:cNvPr>
            <p:cNvSpPr/>
            <p:nvPr/>
          </p:nvSpPr>
          <p:spPr>
            <a:xfrm>
              <a:off x="4024959" y="6462979"/>
              <a:ext cx="270925" cy="233868"/>
            </a:xfrm>
            <a:custGeom>
              <a:avLst/>
              <a:gdLst>
                <a:gd name="connsiteX0" fmla="*/ 267874 w 270925"/>
                <a:gd name="connsiteY0" fmla="*/ 199157 h 233868"/>
                <a:gd name="connsiteX1" fmla="*/ 218961 w 270925"/>
                <a:gd name="connsiteY1" fmla="*/ 113553 h 233868"/>
                <a:gd name="connsiteX2" fmla="*/ 198784 w 270925"/>
                <a:gd name="connsiteY2" fmla="*/ 101997 h 233868"/>
                <a:gd name="connsiteX3" fmla="*/ 139358 w 270925"/>
                <a:gd name="connsiteY3" fmla="*/ 101997 h 233868"/>
                <a:gd name="connsiteX4" fmla="*/ 131814 w 270925"/>
                <a:gd name="connsiteY4" fmla="*/ 32668 h 233868"/>
                <a:gd name="connsiteX5" fmla="*/ 115560 w 270925"/>
                <a:gd name="connsiteY5" fmla="*/ 7094 h 233868"/>
                <a:gd name="connsiteX6" fmla="*/ 85837 w 270925"/>
                <a:gd name="connsiteY6" fmla="*/ 682 h 233868"/>
                <a:gd name="connsiteX7" fmla="*/ 72690 w 270925"/>
                <a:gd name="connsiteY7" fmla="*/ 5585 h 233868"/>
                <a:gd name="connsiteX8" fmla="*/ 11501 w 270925"/>
                <a:gd name="connsiteY8" fmla="*/ 41858 h 233868"/>
                <a:gd name="connsiteX9" fmla="*/ 988 w 270925"/>
                <a:gd name="connsiteY9" fmla="*/ 68605 h 233868"/>
                <a:gd name="connsiteX10" fmla="*/ 21322 w 270925"/>
                <a:gd name="connsiteY10" fmla="*/ 133703 h 233868"/>
                <a:gd name="connsiteX11" fmla="*/ 43371 w 270925"/>
                <a:gd name="connsiteY11" fmla="*/ 150032 h 233868"/>
                <a:gd name="connsiteX12" fmla="*/ 49187 w 270925"/>
                <a:gd name="connsiteY12" fmla="*/ 149141 h 233868"/>
                <a:gd name="connsiteX13" fmla="*/ 54036 w 270925"/>
                <a:gd name="connsiteY13" fmla="*/ 142824 h 233868"/>
                <a:gd name="connsiteX14" fmla="*/ 53967 w 270925"/>
                <a:gd name="connsiteY14" fmla="*/ 141453 h 233868"/>
                <a:gd name="connsiteX15" fmla="*/ 47518 w 270925"/>
                <a:gd name="connsiteY15" fmla="*/ 135570 h 233868"/>
                <a:gd name="connsiteX16" fmla="*/ 46423 w 270925"/>
                <a:gd name="connsiteY16" fmla="*/ 135719 h 233868"/>
                <a:gd name="connsiteX17" fmla="*/ 43344 w 270925"/>
                <a:gd name="connsiteY17" fmla="*/ 136323 h 233868"/>
                <a:gd name="connsiteX18" fmla="*/ 34428 w 270925"/>
                <a:gd name="connsiteY18" fmla="*/ 129725 h 233868"/>
                <a:gd name="connsiteX19" fmla="*/ 14094 w 270925"/>
                <a:gd name="connsiteY19" fmla="*/ 64655 h 233868"/>
                <a:gd name="connsiteX20" fmla="*/ 18346 w 270925"/>
                <a:gd name="connsiteY20" fmla="*/ 53743 h 233868"/>
                <a:gd name="connsiteX21" fmla="*/ 79809 w 270925"/>
                <a:gd name="connsiteY21" fmla="*/ 17306 h 233868"/>
                <a:gd name="connsiteX22" fmla="*/ 107667 w 270925"/>
                <a:gd name="connsiteY22" fmla="*/ 18328 h 233868"/>
                <a:gd name="connsiteX23" fmla="*/ 118228 w 270925"/>
                <a:gd name="connsiteY23" fmla="*/ 34636 h 233868"/>
                <a:gd name="connsiteX24" fmla="*/ 127048 w 270925"/>
                <a:gd name="connsiteY24" fmla="*/ 115721 h 233868"/>
                <a:gd name="connsiteX25" fmla="*/ 198784 w 270925"/>
                <a:gd name="connsiteY25" fmla="*/ 115721 h 233868"/>
                <a:gd name="connsiteX26" fmla="*/ 207089 w 270925"/>
                <a:gd name="connsiteY26" fmla="*/ 120419 h 233868"/>
                <a:gd name="connsiteX27" fmla="*/ 255981 w 270925"/>
                <a:gd name="connsiteY27" fmla="*/ 206002 h 233868"/>
                <a:gd name="connsiteX28" fmla="*/ 252744 w 270925"/>
                <a:gd name="connsiteY28" fmla="*/ 218847 h 233868"/>
                <a:gd name="connsiteX29" fmla="*/ 247669 w 270925"/>
                <a:gd name="connsiteY29" fmla="*/ 220157 h 233868"/>
                <a:gd name="connsiteX30" fmla="*/ 239378 w 270925"/>
                <a:gd name="connsiteY30" fmla="*/ 215493 h 233868"/>
                <a:gd name="connsiteX31" fmla="*/ 193428 w 270925"/>
                <a:gd name="connsiteY31" fmla="*/ 134190 h 233868"/>
                <a:gd name="connsiteX32" fmla="*/ 105095 w 270925"/>
                <a:gd name="connsiteY32" fmla="*/ 134190 h 233868"/>
                <a:gd name="connsiteX33" fmla="*/ 79671 w 270925"/>
                <a:gd name="connsiteY33" fmla="*/ 112964 h 233868"/>
                <a:gd name="connsiteX34" fmla="*/ 70317 w 270925"/>
                <a:gd name="connsiteY34" fmla="*/ 60190 h 233868"/>
                <a:gd name="connsiteX35" fmla="*/ 75577 w 270925"/>
                <a:gd name="connsiteY35" fmla="*/ 57070 h 233868"/>
                <a:gd name="connsiteX36" fmla="*/ 77971 w 270925"/>
                <a:gd name="connsiteY36" fmla="*/ 47667 h 233868"/>
                <a:gd name="connsiteX37" fmla="*/ 68568 w 270925"/>
                <a:gd name="connsiteY37" fmla="*/ 45273 h 233868"/>
                <a:gd name="connsiteX38" fmla="*/ 44564 w 270925"/>
                <a:gd name="connsiteY38" fmla="*/ 59538 h 233868"/>
                <a:gd name="connsiteX39" fmla="*/ 42171 w 270925"/>
                <a:gd name="connsiteY39" fmla="*/ 68941 h 233868"/>
                <a:gd name="connsiteX40" fmla="*/ 51573 w 270925"/>
                <a:gd name="connsiteY40" fmla="*/ 71335 h 233868"/>
                <a:gd name="connsiteX41" fmla="*/ 57746 w 270925"/>
                <a:gd name="connsiteY41" fmla="*/ 67672 h 233868"/>
                <a:gd name="connsiteX42" fmla="*/ 66202 w 270925"/>
                <a:gd name="connsiteY42" fmla="*/ 115371 h 233868"/>
                <a:gd name="connsiteX43" fmla="*/ 105122 w 270925"/>
                <a:gd name="connsiteY43" fmla="*/ 147906 h 233868"/>
                <a:gd name="connsiteX44" fmla="*/ 185418 w 270925"/>
                <a:gd name="connsiteY44" fmla="*/ 147906 h 233868"/>
                <a:gd name="connsiteX45" fmla="*/ 227376 w 270925"/>
                <a:gd name="connsiteY45" fmla="*/ 222139 h 233868"/>
                <a:gd name="connsiteX46" fmla="*/ 247642 w 270925"/>
                <a:gd name="connsiteY46" fmla="*/ 233866 h 233868"/>
                <a:gd name="connsiteX47" fmla="*/ 259218 w 270925"/>
                <a:gd name="connsiteY47" fmla="*/ 230904 h 233868"/>
                <a:gd name="connsiteX48" fmla="*/ 267874 w 270925"/>
                <a:gd name="connsiteY48" fmla="*/ 199157 h 23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70925" h="233868">
                  <a:moveTo>
                    <a:pt x="267874" y="199157"/>
                  </a:moveTo>
                  <a:lnTo>
                    <a:pt x="218961" y="113553"/>
                  </a:lnTo>
                  <a:cubicBezTo>
                    <a:pt x="214762" y="106395"/>
                    <a:pt x="207083" y="101997"/>
                    <a:pt x="198784" y="101997"/>
                  </a:cubicBezTo>
                  <a:lnTo>
                    <a:pt x="139358" y="101997"/>
                  </a:lnTo>
                  <a:lnTo>
                    <a:pt x="131814" y="32668"/>
                  </a:lnTo>
                  <a:cubicBezTo>
                    <a:pt x="129999" y="22326"/>
                    <a:pt x="124154" y="13128"/>
                    <a:pt x="115560" y="7094"/>
                  </a:cubicBezTo>
                  <a:cubicBezTo>
                    <a:pt x="106924" y="1033"/>
                    <a:pt x="96204" y="-1280"/>
                    <a:pt x="85837" y="682"/>
                  </a:cubicBezTo>
                  <a:cubicBezTo>
                    <a:pt x="81191" y="1497"/>
                    <a:pt x="76735" y="3159"/>
                    <a:pt x="72690" y="5585"/>
                  </a:cubicBezTo>
                  <a:lnTo>
                    <a:pt x="11501" y="41858"/>
                  </a:lnTo>
                  <a:cubicBezTo>
                    <a:pt x="2242" y="47277"/>
                    <a:pt x="-2103" y="58331"/>
                    <a:pt x="988" y="68605"/>
                  </a:cubicBezTo>
                  <a:lnTo>
                    <a:pt x="21322" y="133703"/>
                  </a:lnTo>
                  <a:cubicBezTo>
                    <a:pt x="24272" y="143409"/>
                    <a:pt x="33226" y="150041"/>
                    <a:pt x="43371" y="150032"/>
                  </a:cubicBezTo>
                  <a:cubicBezTo>
                    <a:pt x="45331" y="149898"/>
                    <a:pt x="47277" y="149599"/>
                    <a:pt x="49187" y="149141"/>
                  </a:cubicBezTo>
                  <a:cubicBezTo>
                    <a:pt x="52127" y="148499"/>
                    <a:pt x="54175" y="145830"/>
                    <a:pt x="54036" y="142824"/>
                  </a:cubicBezTo>
                  <a:lnTo>
                    <a:pt x="53967" y="141453"/>
                  </a:lnTo>
                  <a:cubicBezTo>
                    <a:pt x="53811" y="138047"/>
                    <a:pt x="50923" y="135413"/>
                    <a:pt x="47518" y="135570"/>
                  </a:cubicBezTo>
                  <a:cubicBezTo>
                    <a:pt x="47149" y="135587"/>
                    <a:pt x="46783" y="135637"/>
                    <a:pt x="46423" y="135719"/>
                  </a:cubicBezTo>
                  <a:cubicBezTo>
                    <a:pt x="44873" y="136062"/>
                    <a:pt x="43611" y="136323"/>
                    <a:pt x="43344" y="136323"/>
                  </a:cubicBezTo>
                  <a:cubicBezTo>
                    <a:pt x="39239" y="136339"/>
                    <a:pt x="35612" y="133655"/>
                    <a:pt x="34428" y="129725"/>
                  </a:cubicBezTo>
                  <a:lnTo>
                    <a:pt x="14094" y="64655"/>
                  </a:lnTo>
                  <a:cubicBezTo>
                    <a:pt x="12902" y="60475"/>
                    <a:pt x="14641" y="56014"/>
                    <a:pt x="18346" y="53743"/>
                  </a:cubicBezTo>
                  <a:lnTo>
                    <a:pt x="79809" y="17306"/>
                  </a:lnTo>
                  <a:cubicBezTo>
                    <a:pt x="88514" y="12242"/>
                    <a:pt x="99356" y="12640"/>
                    <a:pt x="107667" y="18328"/>
                  </a:cubicBezTo>
                  <a:cubicBezTo>
                    <a:pt x="113180" y="22178"/>
                    <a:pt x="116970" y="28031"/>
                    <a:pt x="118228" y="34636"/>
                  </a:cubicBezTo>
                  <a:lnTo>
                    <a:pt x="127048" y="115721"/>
                  </a:lnTo>
                  <a:lnTo>
                    <a:pt x="198784" y="115721"/>
                  </a:lnTo>
                  <a:cubicBezTo>
                    <a:pt x="202194" y="115687"/>
                    <a:pt x="205361" y="117479"/>
                    <a:pt x="207089" y="120419"/>
                  </a:cubicBezTo>
                  <a:lnTo>
                    <a:pt x="255981" y="206002"/>
                  </a:lnTo>
                  <a:cubicBezTo>
                    <a:pt x="258476" y="210465"/>
                    <a:pt x="257056" y="216099"/>
                    <a:pt x="252744" y="218847"/>
                  </a:cubicBezTo>
                  <a:cubicBezTo>
                    <a:pt x="251173" y="219660"/>
                    <a:pt x="249438" y="220108"/>
                    <a:pt x="247669" y="220157"/>
                  </a:cubicBezTo>
                  <a:cubicBezTo>
                    <a:pt x="244259" y="220244"/>
                    <a:pt x="241075" y="218453"/>
                    <a:pt x="239378" y="215493"/>
                  </a:cubicBezTo>
                  <a:lnTo>
                    <a:pt x="193428" y="134190"/>
                  </a:lnTo>
                  <a:lnTo>
                    <a:pt x="105095" y="134190"/>
                  </a:lnTo>
                  <a:cubicBezTo>
                    <a:pt x="92596" y="134210"/>
                    <a:pt x="81882" y="125265"/>
                    <a:pt x="79671" y="112964"/>
                  </a:cubicBezTo>
                  <a:lnTo>
                    <a:pt x="70317" y="60190"/>
                  </a:lnTo>
                  <a:lnTo>
                    <a:pt x="75577" y="57070"/>
                  </a:lnTo>
                  <a:cubicBezTo>
                    <a:pt x="78835" y="55134"/>
                    <a:pt x="79906" y="50925"/>
                    <a:pt x="77971" y="47667"/>
                  </a:cubicBezTo>
                  <a:cubicBezTo>
                    <a:pt x="76035" y="44409"/>
                    <a:pt x="71826" y="43338"/>
                    <a:pt x="68568" y="45273"/>
                  </a:cubicBezTo>
                  <a:lnTo>
                    <a:pt x="44564" y="59538"/>
                  </a:lnTo>
                  <a:cubicBezTo>
                    <a:pt x="41307" y="61474"/>
                    <a:pt x="40236" y="65683"/>
                    <a:pt x="42171" y="68941"/>
                  </a:cubicBezTo>
                  <a:cubicBezTo>
                    <a:pt x="44106" y="72199"/>
                    <a:pt x="48316" y="73270"/>
                    <a:pt x="51573" y="71335"/>
                  </a:cubicBezTo>
                  <a:lnTo>
                    <a:pt x="57746" y="67672"/>
                  </a:lnTo>
                  <a:lnTo>
                    <a:pt x="66202" y="115371"/>
                  </a:lnTo>
                  <a:cubicBezTo>
                    <a:pt x="69573" y="134216"/>
                    <a:pt x="85977" y="147929"/>
                    <a:pt x="105122" y="147906"/>
                  </a:cubicBezTo>
                  <a:lnTo>
                    <a:pt x="185418" y="147906"/>
                  </a:lnTo>
                  <a:lnTo>
                    <a:pt x="227376" y="222139"/>
                  </a:lnTo>
                  <a:cubicBezTo>
                    <a:pt x="231464" y="229474"/>
                    <a:pt x="239245" y="233977"/>
                    <a:pt x="247642" y="233866"/>
                  </a:cubicBezTo>
                  <a:cubicBezTo>
                    <a:pt x="251681" y="233806"/>
                    <a:pt x="255647" y="232791"/>
                    <a:pt x="259218" y="230904"/>
                  </a:cubicBezTo>
                  <a:cubicBezTo>
                    <a:pt x="270351" y="224509"/>
                    <a:pt x="274220" y="210318"/>
                    <a:pt x="267874" y="199157"/>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ihandsfigur: Form 26">
              <a:extLst>
                <a:ext uri="{FF2B5EF4-FFF2-40B4-BE49-F238E27FC236}">
                  <a16:creationId xmlns:a16="http://schemas.microsoft.com/office/drawing/2014/main" id="{658DC391-3768-45C4-5AE1-3D27AD02C2E4}"/>
                </a:ext>
              </a:extLst>
            </p:cNvPr>
            <p:cNvSpPr/>
            <p:nvPr/>
          </p:nvSpPr>
          <p:spPr>
            <a:xfrm>
              <a:off x="4075497" y="6386788"/>
              <a:ext cx="72984" cy="72984"/>
            </a:xfrm>
            <a:custGeom>
              <a:avLst/>
              <a:gdLst>
                <a:gd name="connsiteX0" fmla="*/ 36492 w 72984"/>
                <a:gd name="connsiteY0" fmla="*/ 72985 h 72984"/>
                <a:gd name="connsiteX1" fmla="*/ 72985 w 72984"/>
                <a:gd name="connsiteY1" fmla="*/ 36492 h 72984"/>
                <a:gd name="connsiteX2" fmla="*/ 36492 w 72984"/>
                <a:gd name="connsiteY2" fmla="*/ 0 h 72984"/>
                <a:gd name="connsiteX3" fmla="*/ 0 w 72984"/>
                <a:gd name="connsiteY3" fmla="*/ 36492 h 72984"/>
                <a:gd name="connsiteX4" fmla="*/ 36492 w 72984"/>
                <a:gd name="connsiteY4" fmla="*/ 72985 h 72984"/>
                <a:gd name="connsiteX5" fmla="*/ 36492 w 72984"/>
                <a:gd name="connsiteY5" fmla="*/ 13716 h 72984"/>
                <a:gd name="connsiteX6" fmla="*/ 59268 w 72984"/>
                <a:gd name="connsiteY6" fmla="*/ 36492 h 72984"/>
                <a:gd name="connsiteX7" fmla="*/ 36492 w 72984"/>
                <a:gd name="connsiteY7" fmla="*/ 59268 h 72984"/>
                <a:gd name="connsiteX8" fmla="*/ 13716 w 72984"/>
                <a:gd name="connsiteY8" fmla="*/ 36492 h 72984"/>
                <a:gd name="connsiteX9" fmla="*/ 36492 w 72984"/>
                <a:gd name="connsiteY9" fmla="*/ 13716 h 72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984" h="72984">
                  <a:moveTo>
                    <a:pt x="36492" y="72985"/>
                  </a:moveTo>
                  <a:cubicBezTo>
                    <a:pt x="56646" y="72985"/>
                    <a:pt x="72985" y="56646"/>
                    <a:pt x="72985" y="36492"/>
                  </a:cubicBezTo>
                  <a:cubicBezTo>
                    <a:pt x="72985" y="16338"/>
                    <a:pt x="56646" y="0"/>
                    <a:pt x="36492" y="0"/>
                  </a:cubicBezTo>
                  <a:cubicBezTo>
                    <a:pt x="16338" y="0"/>
                    <a:pt x="0" y="16338"/>
                    <a:pt x="0" y="36492"/>
                  </a:cubicBezTo>
                  <a:cubicBezTo>
                    <a:pt x="23" y="56637"/>
                    <a:pt x="16348" y="72962"/>
                    <a:pt x="36492" y="72985"/>
                  </a:cubicBezTo>
                  <a:close/>
                  <a:moveTo>
                    <a:pt x="36492" y="13716"/>
                  </a:moveTo>
                  <a:cubicBezTo>
                    <a:pt x="49071" y="13716"/>
                    <a:pt x="59268" y="23914"/>
                    <a:pt x="59268" y="36492"/>
                  </a:cubicBezTo>
                  <a:cubicBezTo>
                    <a:pt x="59268" y="49071"/>
                    <a:pt x="49071" y="59268"/>
                    <a:pt x="36492" y="59268"/>
                  </a:cubicBezTo>
                  <a:cubicBezTo>
                    <a:pt x="23914" y="59268"/>
                    <a:pt x="13716" y="49071"/>
                    <a:pt x="13716" y="36492"/>
                  </a:cubicBezTo>
                  <a:cubicBezTo>
                    <a:pt x="13731" y="23920"/>
                    <a:pt x="23920" y="13731"/>
                    <a:pt x="36492"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29" name="Bild 28" descr="Förvirrad person kontur">
            <a:extLst>
              <a:ext uri="{FF2B5EF4-FFF2-40B4-BE49-F238E27FC236}">
                <a16:creationId xmlns:a16="http://schemas.microsoft.com/office/drawing/2014/main" id="{4D9A993A-C6C4-4568-D9D8-C9581F618AB9}"/>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757863" y="6347162"/>
            <a:ext cx="462874" cy="462874"/>
          </a:xfrm>
          <a:prstGeom prst="rect">
            <a:avLst/>
          </a:prstGeom>
        </p:spPr>
      </p:pic>
      <p:pic>
        <p:nvPicPr>
          <p:cNvPr id="31" name="Bild 30" descr="Dansar kontur">
            <a:extLst>
              <a:ext uri="{FF2B5EF4-FFF2-40B4-BE49-F238E27FC236}">
                <a16:creationId xmlns:a16="http://schemas.microsoft.com/office/drawing/2014/main" id="{92D67DD0-7386-D9E9-BC3F-9EB1E65CB543}"/>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11136988" y="6333649"/>
            <a:ext cx="499241" cy="499241"/>
          </a:xfrm>
          <a:prstGeom prst="rect">
            <a:avLst/>
          </a:prstGeom>
        </p:spPr>
      </p:pic>
      <p:pic>
        <p:nvPicPr>
          <p:cNvPr id="33" name="Bild 32" descr="Familj med två barn kontur">
            <a:extLst>
              <a:ext uri="{FF2B5EF4-FFF2-40B4-BE49-F238E27FC236}">
                <a16:creationId xmlns:a16="http://schemas.microsoft.com/office/drawing/2014/main" id="{63C09D1B-846B-DCAB-7EA9-21D88B906706}"/>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0109600" y="6276695"/>
            <a:ext cx="637806" cy="637806"/>
          </a:xfrm>
          <a:prstGeom prst="rect">
            <a:avLst/>
          </a:prstGeom>
        </p:spPr>
      </p:pic>
      <p:pic>
        <p:nvPicPr>
          <p:cNvPr id="35" name="Bild 34" descr="Vandra kontur">
            <a:extLst>
              <a:ext uri="{FF2B5EF4-FFF2-40B4-BE49-F238E27FC236}">
                <a16:creationId xmlns:a16="http://schemas.microsoft.com/office/drawing/2014/main" id="{1DD78F9F-E712-97B0-D5CE-1CEF7306D9CF}"/>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8643127" y="6327227"/>
            <a:ext cx="485876" cy="485876"/>
          </a:xfrm>
          <a:prstGeom prst="rect">
            <a:avLst/>
          </a:prstGeom>
        </p:spPr>
      </p:pic>
      <p:pic>
        <p:nvPicPr>
          <p:cNvPr id="37" name="Bild 36" descr="Jonglör kontur">
            <a:extLst>
              <a:ext uri="{FF2B5EF4-FFF2-40B4-BE49-F238E27FC236}">
                <a16:creationId xmlns:a16="http://schemas.microsoft.com/office/drawing/2014/main" id="{CA0701B1-7467-EF5D-82DB-CC6E3C3B2AC8}"/>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7602996" y="6295844"/>
            <a:ext cx="569390" cy="569390"/>
          </a:xfrm>
          <a:prstGeom prst="rect">
            <a:avLst/>
          </a:prstGeom>
        </p:spPr>
      </p:pic>
      <p:pic>
        <p:nvPicPr>
          <p:cNvPr id="41" name="Bild 40" descr="Meditation kontur">
            <a:extLst>
              <a:ext uri="{FF2B5EF4-FFF2-40B4-BE49-F238E27FC236}">
                <a16:creationId xmlns:a16="http://schemas.microsoft.com/office/drawing/2014/main" id="{B51D0B95-8F64-1903-43E9-852243E2122C}"/>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5729460" y="6347162"/>
            <a:ext cx="485876" cy="485876"/>
          </a:xfrm>
          <a:prstGeom prst="rect">
            <a:avLst/>
          </a:prstGeom>
        </p:spPr>
      </p:pic>
      <p:pic>
        <p:nvPicPr>
          <p:cNvPr id="45" name="Bild 44" descr="Person i rullstol kontur">
            <a:extLst>
              <a:ext uri="{FF2B5EF4-FFF2-40B4-BE49-F238E27FC236}">
                <a16:creationId xmlns:a16="http://schemas.microsoft.com/office/drawing/2014/main" id="{18F2C450-2A4E-651B-D4F1-C22376C4A625}"/>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5222924" y="6359602"/>
            <a:ext cx="485876" cy="485876"/>
          </a:xfrm>
          <a:prstGeom prst="rect">
            <a:avLst/>
          </a:prstGeom>
        </p:spPr>
      </p:pic>
      <p:pic>
        <p:nvPicPr>
          <p:cNvPr id="47" name="Bild 46" descr="Man med käpp kontur">
            <a:extLst>
              <a:ext uri="{FF2B5EF4-FFF2-40B4-BE49-F238E27FC236}">
                <a16:creationId xmlns:a16="http://schemas.microsoft.com/office/drawing/2014/main" id="{62815FBF-7C0D-A52E-3A82-865508555039}"/>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4727083" y="6337869"/>
            <a:ext cx="441090" cy="498971"/>
          </a:xfrm>
          <a:prstGeom prst="rect">
            <a:avLst/>
          </a:prstGeom>
        </p:spPr>
      </p:pic>
      <p:pic>
        <p:nvPicPr>
          <p:cNvPr id="49" name="Bild 48" descr="Gravid kvinna kontur">
            <a:extLst>
              <a:ext uri="{FF2B5EF4-FFF2-40B4-BE49-F238E27FC236}">
                <a16:creationId xmlns:a16="http://schemas.microsoft.com/office/drawing/2014/main" id="{D241E2D8-2FBE-4A76-44C2-93550A371679}"/>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4317030" y="6359602"/>
            <a:ext cx="474212" cy="474212"/>
          </a:xfrm>
          <a:prstGeom prst="rect">
            <a:avLst/>
          </a:prstGeom>
        </p:spPr>
      </p:pic>
      <p:pic>
        <p:nvPicPr>
          <p:cNvPr id="51" name="Bild 50" descr="Mitella kontur">
            <a:extLst>
              <a:ext uri="{FF2B5EF4-FFF2-40B4-BE49-F238E27FC236}">
                <a16:creationId xmlns:a16="http://schemas.microsoft.com/office/drawing/2014/main" id="{F40BB492-A181-1509-802A-F7F70B7BD266}"/>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tretch>
            <a:fillRect/>
          </a:stretch>
        </p:blipFill>
        <p:spPr>
          <a:xfrm>
            <a:off x="7233563" y="6385763"/>
            <a:ext cx="441089" cy="427340"/>
          </a:xfrm>
          <a:prstGeom prst="rect">
            <a:avLst/>
          </a:prstGeom>
        </p:spPr>
      </p:pic>
      <p:pic>
        <p:nvPicPr>
          <p:cNvPr id="53" name="Bild 52" descr="Ledarhund kontur">
            <a:extLst>
              <a:ext uri="{FF2B5EF4-FFF2-40B4-BE49-F238E27FC236}">
                <a16:creationId xmlns:a16="http://schemas.microsoft.com/office/drawing/2014/main" id="{EF97041A-836D-1CEE-9816-FCAB35D35545}"/>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tretch>
            <a:fillRect/>
          </a:stretch>
        </p:blipFill>
        <p:spPr>
          <a:xfrm>
            <a:off x="3825507" y="6429742"/>
            <a:ext cx="485876" cy="485876"/>
          </a:xfrm>
          <a:prstGeom prst="rect">
            <a:avLst/>
          </a:prstGeom>
        </p:spPr>
      </p:pic>
      <p:pic>
        <p:nvPicPr>
          <p:cNvPr id="57" name="Bild 56" descr="Två män kontur">
            <a:extLst>
              <a:ext uri="{FF2B5EF4-FFF2-40B4-BE49-F238E27FC236}">
                <a16:creationId xmlns:a16="http://schemas.microsoft.com/office/drawing/2014/main" id="{09C9BD70-6B08-4132-B5EC-A7AAE006BF8C}"/>
              </a:ext>
            </a:extLst>
          </p:cNvPr>
          <p:cNvPicPr>
            <a:picLocks noChangeAspect="1"/>
          </p:cNvPicPr>
          <p:nvPr/>
        </p:nvPicPr>
        <p:blipFill>
          <a:blip r:embed="rId39">
            <a:extLst>
              <a:ext uri="{28A0092B-C50C-407E-A947-70E740481C1C}">
                <a14:useLocalDpi xmlns:a14="http://schemas.microsoft.com/office/drawing/2010/main" val="0"/>
              </a:ext>
              <a:ext uri="{96DAC541-7B7A-43D3-8B79-37D633B846F1}">
                <asvg:svgBlip xmlns:asvg="http://schemas.microsoft.com/office/drawing/2016/SVG/main" r:embed="rId40"/>
              </a:ext>
            </a:extLst>
          </a:blip>
          <a:stretch>
            <a:fillRect/>
          </a:stretch>
        </p:blipFill>
        <p:spPr>
          <a:xfrm>
            <a:off x="8189344" y="6370164"/>
            <a:ext cx="485876" cy="485876"/>
          </a:xfrm>
          <a:prstGeom prst="rect">
            <a:avLst/>
          </a:prstGeom>
        </p:spPr>
      </p:pic>
      <p:pic>
        <p:nvPicPr>
          <p:cNvPr id="59" name="Bild 58" descr="Två kvinnor kontur">
            <a:extLst>
              <a:ext uri="{FF2B5EF4-FFF2-40B4-BE49-F238E27FC236}">
                <a16:creationId xmlns:a16="http://schemas.microsoft.com/office/drawing/2014/main" id="{B29B1C67-7192-259E-6D61-5A65D06A9880}"/>
              </a:ext>
            </a:extLst>
          </p:cNvPr>
          <p:cNvPicPr>
            <a:picLocks noChangeAspect="1"/>
          </p:cNvPicPr>
          <p:nvPr/>
        </p:nvPicPr>
        <p:blipFill>
          <a:blip r:embed="rId41">
            <a:extLst>
              <a:ext uri="{28A0092B-C50C-407E-A947-70E740481C1C}">
                <a14:useLocalDpi xmlns:a14="http://schemas.microsoft.com/office/drawing/2010/main" val="0"/>
              </a:ext>
              <a:ext uri="{96DAC541-7B7A-43D3-8B79-37D633B846F1}">
                <asvg:svgBlip xmlns:asvg="http://schemas.microsoft.com/office/drawing/2016/SVG/main" r:embed="rId42"/>
              </a:ext>
            </a:extLst>
          </a:blip>
          <a:stretch>
            <a:fillRect/>
          </a:stretch>
        </p:blipFill>
        <p:spPr>
          <a:xfrm>
            <a:off x="3297737" y="6352660"/>
            <a:ext cx="485876" cy="485876"/>
          </a:xfrm>
          <a:prstGeom prst="rect">
            <a:avLst/>
          </a:prstGeom>
        </p:spPr>
      </p:pic>
      <p:pic>
        <p:nvPicPr>
          <p:cNvPr id="61" name="Bild 60" descr="Gå kontur">
            <a:extLst>
              <a:ext uri="{FF2B5EF4-FFF2-40B4-BE49-F238E27FC236}">
                <a16:creationId xmlns:a16="http://schemas.microsoft.com/office/drawing/2014/main" id="{C0CEE3F9-D0E6-D1B7-0BAA-4521CB410590}"/>
              </a:ext>
            </a:extLst>
          </p:cNvPr>
          <p:cNvPicPr>
            <a:picLocks noChangeAspect="1"/>
          </p:cNvPicPr>
          <p:nvPr/>
        </p:nvPicPr>
        <p:blipFill>
          <a:blip r:embed="rId43">
            <a:extLst>
              <a:ext uri="{28A0092B-C50C-407E-A947-70E740481C1C}">
                <a14:useLocalDpi xmlns:a14="http://schemas.microsoft.com/office/drawing/2010/main" val="0"/>
              </a:ext>
              <a:ext uri="{96DAC541-7B7A-43D3-8B79-37D633B846F1}">
                <asvg:svgBlip xmlns:asvg="http://schemas.microsoft.com/office/drawing/2016/SVG/main" r:embed="rId44"/>
              </a:ext>
            </a:extLst>
          </a:blip>
          <a:stretch>
            <a:fillRect/>
          </a:stretch>
        </p:blipFill>
        <p:spPr>
          <a:xfrm>
            <a:off x="1174410" y="6370429"/>
            <a:ext cx="485876" cy="485876"/>
          </a:xfrm>
          <a:prstGeom prst="rect">
            <a:avLst/>
          </a:prstGeom>
        </p:spPr>
      </p:pic>
      <p:pic>
        <p:nvPicPr>
          <p:cNvPr id="63" name="Bild 62" descr="Kvinna som rycker på axlarna kontur">
            <a:extLst>
              <a:ext uri="{FF2B5EF4-FFF2-40B4-BE49-F238E27FC236}">
                <a16:creationId xmlns:a16="http://schemas.microsoft.com/office/drawing/2014/main" id="{4C55D0FD-4B40-DE62-BFC9-766E13F8697F}"/>
              </a:ext>
            </a:extLst>
          </p:cNvPr>
          <p:cNvPicPr>
            <a:picLocks noChangeAspect="1"/>
          </p:cNvPicPr>
          <p:nvPr/>
        </p:nvPicPr>
        <p:blipFill>
          <a:blip r:embed="rId45">
            <a:extLst>
              <a:ext uri="{28A0092B-C50C-407E-A947-70E740481C1C}">
                <a14:useLocalDpi xmlns:a14="http://schemas.microsoft.com/office/drawing/2010/main" val="0"/>
              </a:ext>
              <a:ext uri="{96DAC541-7B7A-43D3-8B79-37D633B846F1}">
                <asvg:svgBlip xmlns:asvg="http://schemas.microsoft.com/office/drawing/2016/SVG/main" r:embed="rId46"/>
              </a:ext>
            </a:extLst>
          </a:blip>
          <a:stretch>
            <a:fillRect/>
          </a:stretch>
        </p:blipFill>
        <p:spPr>
          <a:xfrm>
            <a:off x="410927" y="6361158"/>
            <a:ext cx="451945" cy="451945"/>
          </a:xfrm>
          <a:prstGeom prst="rect">
            <a:avLst/>
          </a:prstGeom>
        </p:spPr>
      </p:pic>
      <p:pic>
        <p:nvPicPr>
          <p:cNvPr id="65" name="Bild 64" descr="Yoga kontur">
            <a:extLst>
              <a:ext uri="{FF2B5EF4-FFF2-40B4-BE49-F238E27FC236}">
                <a16:creationId xmlns:a16="http://schemas.microsoft.com/office/drawing/2014/main" id="{9484A770-E54E-8BDC-C647-495151047730}"/>
              </a:ext>
            </a:extLst>
          </p:cNvPr>
          <p:cNvPicPr>
            <a:picLocks noChangeAspect="1"/>
          </p:cNvPicPr>
          <p:nvPr/>
        </p:nvPicPr>
        <p:blipFill>
          <a:blip r:embed="rId47">
            <a:extLst>
              <a:ext uri="{28A0092B-C50C-407E-A947-70E740481C1C}">
                <a14:useLocalDpi xmlns:a14="http://schemas.microsoft.com/office/drawing/2010/main" val="0"/>
              </a:ext>
              <a:ext uri="{96DAC541-7B7A-43D3-8B79-37D633B846F1}">
                <asvg:svgBlip xmlns:asvg="http://schemas.microsoft.com/office/drawing/2016/SVG/main" r:embed="rId48"/>
              </a:ext>
            </a:extLst>
          </a:blip>
          <a:stretch>
            <a:fillRect/>
          </a:stretch>
        </p:blipFill>
        <p:spPr>
          <a:xfrm>
            <a:off x="50707" y="6393371"/>
            <a:ext cx="419732" cy="419732"/>
          </a:xfrm>
          <a:prstGeom prst="rect">
            <a:avLst/>
          </a:prstGeom>
        </p:spPr>
      </p:pic>
      <p:pic>
        <p:nvPicPr>
          <p:cNvPr id="67" name="Bild 66" descr="Yoga kontur">
            <a:extLst>
              <a:ext uri="{FF2B5EF4-FFF2-40B4-BE49-F238E27FC236}">
                <a16:creationId xmlns:a16="http://schemas.microsoft.com/office/drawing/2014/main" id="{85088144-84BE-BA35-FB00-DA7A2AD110FD}"/>
              </a:ext>
            </a:extLst>
          </p:cNvPr>
          <p:cNvPicPr>
            <a:picLocks noChangeAspect="1"/>
          </p:cNvPicPr>
          <p:nvPr/>
        </p:nvPicPr>
        <p:blipFill>
          <a:blip r:embed="rId49">
            <a:extLst>
              <a:ext uri="{28A0092B-C50C-407E-A947-70E740481C1C}">
                <a14:useLocalDpi xmlns:a14="http://schemas.microsoft.com/office/drawing/2010/main" val="0"/>
              </a:ext>
              <a:ext uri="{96DAC541-7B7A-43D3-8B79-37D633B846F1}">
                <asvg:svgBlip xmlns:asvg="http://schemas.microsoft.com/office/drawing/2016/SVG/main" r:embed="rId50"/>
              </a:ext>
            </a:extLst>
          </a:blip>
          <a:stretch>
            <a:fillRect/>
          </a:stretch>
        </p:blipFill>
        <p:spPr>
          <a:xfrm>
            <a:off x="9076238" y="6337869"/>
            <a:ext cx="485876" cy="485876"/>
          </a:xfrm>
          <a:prstGeom prst="rect">
            <a:avLst/>
          </a:prstGeom>
        </p:spPr>
      </p:pic>
      <p:pic>
        <p:nvPicPr>
          <p:cNvPr id="12" name="Bild 2">
            <a:extLst>
              <a:ext uri="{FF2B5EF4-FFF2-40B4-BE49-F238E27FC236}">
                <a16:creationId xmlns:a16="http://schemas.microsoft.com/office/drawing/2014/main" id="{3E302A8E-6F26-BAC5-FC94-235FF5258E82}"/>
              </a:ext>
            </a:extLst>
          </p:cNvPr>
          <p:cNvPicPr>
            <a:picLocks noChangeAspect="1"/>
          </p:cNvPicPr>
          <p:nvPr/>
        </p:nvPicPr>
        <p:blipFill>
          <a:blip r:embed="rId51">
            <a:extLst>
              <a:ext uri="{28A0092B-C50C-407E-A947-70E740481C1C}">
                <a14:useLocalDpi xmlns:a14="http://schemas.microsoft.com/office/drawing/2010/main" val="0"/>
              </a:ext>
              <a:ext uri="{96DAC541-7B7A-43D3-8B79-37D633B846F1}">
                <asvg:svgBlip xmlns:asvg="http://schemas.microsoft.com/office/drawing/2016/SVG/main" r:embed="rId52"/>
              </a:ext>
            </a:extLst>
          </a:blip>
          <a:stretch>
            <a:fillRect/>
          </a:stretch>
        </p:blipFill>
        <p:spPr>
          <a:xfrm>
            <a:off x="3001879" y="1493087"/>
            <a:ext cx="5913404" cy="4700264"/>
          </a:xfrm>
          <a:prstGeom prst="rect">
            <a:avLst/>
          </a:prstGeom>
          <a:effectLst/>
          <a:scene3d>
            <a:camera prst="perspectiveLeft" fov="2700000">
              <a:rot lat="0" lon="0" rev="0"/>
            </a:camera>
            <a:lightRig rig="threePt" dir="t"/>
          </a:scene3d>
        </p:spPr>
      </p:pic>
      <p:pic>
        <p:nvPicPr>
          <p:cNvPr id="17" name="Bildobjekt 16">
            <a:extLst>
              <a:ext uri="{FF2B5EF4-FFF2-40B4-BE49-F238E27FC236}">
                <a16:creationId xmlns:a16="http://schemas.microsoft.com/office/drawing/2014/main" id="{1945186B-9F1B-956E-09B7-F7B686183589}"/>
              </a:ext>
            </a:extLst>
          </p:cNvPr>
          <p:cNvPicPr>
            <a:picLocks noChangeAspect="1"/>
          </p:cNvPicPr>
          <p:nvPr/>
        </p:nvPicPr>
        <p:blipFill>
          <a:blip r:embed="rId53">
            <a:extLst>
              <a:ext uri="{28A0092B-C50C-407E-A947-70E740481C1C}">
                <a14:useLocalDpi xmlns:a14="http://schemas.microsoft.com/office/drawing/2010/main" val="0"/>
              </a:ext>
            </a:extLst>
          </a:blip>
          <a:srcRect/>
          <a:stretch>
            <a:fillRect/>
          </a:stretch>
        </p:blipFill>
        <p:spPr bwMode="auto">
          <a:xfrm>
            <a:off x="1217754" y="3246323"/>
            <a:ext cx="754937" cy="744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Bildobjekt 54">
            <a:extLst>
              <a:ext uri="{FF2B5EF4-FFF2-40B4-BE49-F238E27FC236}">
                <a16:creationId xmlns:a16="http://schemas.microsoft.com/office/drawing/2014/main" id="{40F73018-C889-88AA-B57F-05FB0E32A938}"/>
              </a:ext>
            </a:extLst>
          </p:cNvPr>
          <p:cNvPicPr>
            <a:picLocks noChangeAspect="1"/>
          </p:cNvPicPr>
          <p:nvPr/>
        </p:nvPicPr>
        <p:blipFill>
          <a:blip r:embed="rId54">
            <a:extLst>
              <a:ext uri="{28A0092B-C50C-407E-A947-70E740481C1C}">
                <a14:useLocalDpi xmlns:a14="http://schemas.microsoft.com/office/drawing/2010/main" val="0"/>
              </a:ext>
            </a:extLst>
          </a:blip>
          <a:srcRect/>
          <a:stretch>
            <a:fillRect/>
          </a:stretch>
        </p:blipFill>
        <p:spPr bwMode="auto">
          <a:xfrm>
            <a:off x="9013138" y="3246323"/>
            <a:ext cx="2724912" cy="52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8651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9A178CEC-DC1D-FDDB-66D8-FF8FF82A2040}"/>
              </a:ext>
            </a:extLst>
          </p:cNvPr>
          <p:cNvPicPr>
            <a:picLocks noChangeAspect="1"/>
          </p:cNvPicPr>
          <p:nvPr/>
        </p:nvPicPr>
        <p:blipFill>
          <a:blip r:embed="rId3">
            <a:alphaModFix/>
            <a:extLst>
              <a:ext uri="{BEBA8EAE-BF5A-486C-A8C5-ECC9F3942E4B}">
                <a14:imgProps xmlns:a14="http://schemas.microsoft.com/office/drawing/2010/main">
                  <a14:imgLayer r:embed="rId4">
                    <a14:imgEffect>
                      <a14:saturation sat="108000"/>
                    </a14:imgEffect>
                  </a14:imgLayer>
                </a14:imgProps>
              </a:ext>
            </a:extLst>
          </a:blip>
          <a:stretch>
            <a:fillRect/>
          </a:stretch>
        </p:blipFill>
        <p:spPr>
          <a:xfrm>
            <a:off x="3360145" y="1033982"/>
            <a:ext cx="8624850" cy="5522657"/>
          </a:xfrm>
          <a:prstGeom prst="rect">
            <a:avLst/>
          </a:prstGeom>
          <a:noFill/>
        </p:spPr>
      </p:pic>
      <p:sp>
        <p:nvSpPr>
          <p:cNvPr id="2" name="Ellips 1">
            <a:extLst>
              <a:ext uri="{FF2B5EF4-FFF2-40B4-BE49-F238E27FC236}">
                <a16:creationId xmlns:a16="http://schemas.microsoft.com/office/drawing/2014/main" id="{970B992F-0D78-0CDB-62C9-33AC88ED1FCA}"/>
              </a:ext>
            </a:extLst>
          </p:cNvPr>
          <p:cNvSpPr/>
          <p:nvPr/>
        </p:nvSpPr>
        <p:spPr>
          <a:xfrm>
            <a:off x="1" y="133732"/>
            <a:ext cx="3603812" cy="2157776"/>
          </a:xfrm>
          <a:prstGeom prst="rect">
            <a:avLst/>
          </a:prstGeom>
          <a:gradFill>
            <a:gsLst>
              <a:gs pos="0">
                <a:srgbClr val="2B65A9">
                  <a:alpha val="2800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textruta 3">
            <a:extLst>
              <a:ext uri="{FF2B5EF4-FFF2-40B4-BE49-F238E27FC236}">
                <a16:creationId xmlns:a16="http://schemas.microsoft.com/office/drawing/2014/main" id="{D8A65CE9-90C1-D002-536C-070CBEBF9329}"/>
              </a:ext>
            </a:extLst>
          </p:cNvPr>
          <p:cNvSpPr txBox="1"/>
          <p:nvPr/>
        </p:nvSpPr>
        <p:spPr>
          <a:xfrm>
            <a:off x="48257" y="612455"/>
            <a:ext cx="3507299" cy="1200329"/>
          </a:xfrm>
          <a:prstGeom prst="rect">
            <a:avLst/>
          </a:prstGeom>
          <a:noFill/>
        </p:spPr>
        <p:txBody>
          <a:bodyPr wrap="square" rtlCol="0">
            <a:spAutoFit/>
          </a:bodyPr>
          <a:lstStyle/>
          <a:p>
            <a:pPr algn="ctr"/>
            <a:r>
              <a:rPr lang="sv-SE" sz="2400">
                <a:latin typeface="Britannic Bold" panose="020B0903060703020204" pitchFamily="34" charset="0"/>
              </a:rPr>
              <a:t>Samverkan både på politisk och tjänstemannanivå</a:t>
            </a:r>
          </a:p>
        </p:txBody>
      </p:sp>
      <p:pic>
        <p:nvPicPr>
          <p:cNvPr id="5" name="Bildobjekt 4">
            <a:extLst>
              <a:ext uri="{FF2B5EF4-FFF2-40B4-BE49-F238E27FC236}">
                <a16:creationId xmlns:a16="http://schemas.microsoft.com/office/drawing/2014/main" id="{EE694427-AF3A-439E-5CB7-C9D9F2400A86}"/>
              </a:ext>
            </a:extLst>
          </p:cNvPr>
          <p:cNvPicPr>
            <a:picLocks noChangeAspect="1"/>
          </p:cNvPicPr>
          <p:nvPr/>
        </p:nvPicPr>
        <p:blipFill>
          <a:blip r:embed="rId5"/>
          <a:stretch>
            <a:fillRect/>
          </a:stretch>
        </p:blipFill>
        <p:spPr>
          <a:xfrm>
            <a:off x="555826" y="2770231"/>
            <a:ext cx="2804319" cy="1535977"/>
          </a:xfrm>
          <a:prstGeom prst="rect">
            <a:avLst/>
          </a:prstGeom>
        </p:spPr>
      </p:pic>
    </p:spTree>
    <p:extLst>
      <p:ext uri="{BB962C8B-B14F-4D97-AF65-F5344CB8AC3E}">
        <p14:creationId xmlns:p14="http://schemas.microsoft.com/office/powerpoint/2010/main" val="3550286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09BBAED6-0CE3-AA4B-F0AD-C62314043232}"/>
              </a:ext>
            </a:extLst>
          </p:cNvPr>
          <p:cNvSpPr/>
          <p:nvPr/>
        </p:nvSpPr>
        <p:spPr>
          <a:xfrm>
            <a:off x="216527" y="395183"/>
            <a:ext cx="3470313" cy="2503863"/>
          </a:xfrm>
          <a:prstGeom prst="rect">
            <a:avLst/>
          </a:prstGeom>
          <a:solidFill>
            <a:schemeClr val="accent1">
              <a:alpha val="28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3" name="Bildobjekt 2">
            <a:extLst>
              <a:ext uri="{FF2B5EF4-FFF2-40B4-BE49-F238E27FC236}">
                <a16:creationId xmlns:a16="http://schemas.microsoft.com/office/drawing/2014/main" id="{B10FBFDD-37A4-7BB7-2C8F-0B51F23A1A50}"/>
              </a:ext>
            </a:extLst>
          </p:cNvPr>
          <p:cNvPicPr>
            <a:picLocks noChangeAspect="1"/>
          </p:cNvPicPr>
          <p:nvPr/>
        </p:nvPicPr>
        <p:blipFill>
          <a:blip r:embed="rId3"/>
          <a:stretch>
            <a:fillRect/>
          </a:stretch>
        </p:blipFill>
        <p:spPr>
          <a:xfrm>
            <a:off x="3966573" y="1189821"/>
            <a:ext cx="8012250" cy="5438207"/>
          </a:xfrm>
          <a:prstGeom prst="rect">
            <a:avLst/>
          </a:prstGeom>
        </p:spPr>
      </p:pic>
      <p:sp>
        <p:nvSpPr>
          <p:cNvPr id="4" name="textruta 3">
            <a:extLst>
              <a:ext uri="{FF2B5EF4-FFF2-40B4-BE49-F238E27FC236}">
                <a16:creationId xmlns:a16="http://schemas.microsoft.com/office/drawing/2014/main" id="{7DC67B27-E423-6986-F859-742D27AF628C}"/>
              </a:ext>
            </a:extLst>
          </p:cNvPr>
          <p:cNvSpPr txBox="1"/>
          <p:nvPr/>
        </p:nvSpPr>
        <p:spPr>
          <a:xfrm>
            <a:off x="295939" y="492952"/>
            <a:ext cx="3311487" cy="2308324"/>
          </a:xfrm>
          <a:prstGeom prst="rect">
            <a:avLst/>
          </a:prstGeom>
          <a:noFill/>
          <a:ln w="25400">
            <a:solidFill>
              <a:srgbClr val="2B65A9"/>
            </a:solidFill>
            <a:prstDash val="dash"/>
            <a:extLst>
              <a:ext uri="{C807C97D-BFC1-408E-A445-0C87EB9F89A2}">
                <ask:lineSketchStyleProps xmlns:ask="http://schemas.microsoft.com/office/drawing/2018/sketchyshapes" sd="1219033472">
                  <a:custGeom>
                    <a:avLst/>
                    <a:gdLst>
                      <a:gd name="connsiteX0" fmla="*/ 0 w 3311487"/>
                      <a:gd name="connsiteY0" fmla="*/ 0 h 2308324"/>
                      <a:gd name="connsiteX1" fmla="*/ 629183 w 3311487"/>
                      <a:gd name="connsiteY1" fmla="*/ 0 h 2308324"/>
                      <a:gd name="connsiteX2" fmla="*/ 1192135 w 3311487"/>
                      <a:gd name="connsiteY2" fmla="*/ 0 h 2308324"/>
                      <a:gd name="connsiteX3" fmla="*/ 1920662 w 3311487"/>
                      <a:gd name="connsiteY3" fmla="*/ 0 h 2308324"/>
                      <a:gd name="connsiteX4" fmla="*/ 2549845 w 3311487"/>
                      <a:gd name="connsiteY4" fmla="*/ 0 h 2308324"/>
                      <a:gd name="connsiteX5" fmla="*/ 3311487 w 3311487"/>
                      <a:gd name="connsiteY5" fmla="*/ 0 h 2308324"/>
                      <a:gd name="connsiteX6" fmla="*/ 3311487 w 3311487"/>
                      <a:gd name="connsiteY6" fmla="*/ 623247 h 2308324"/>
                      <a:gd name="connsiteX7" fmla="*/ 3311487 w 3311487"/>
                      <a:gd name="connsiteY7" fmla="*/ 1200328 h 2308324"/>
                      <a:gd name="connsiteX8" fmla="*/ 3311487 w 3311487"/>
                      <a:gd name="connsiteY8" fmla="*/ 1777409 h 2308324"/>
                      <a:gd name="connsiteX9" fmla="*/ 3311487 w 3311487"/>
                      <a:gd name="connsiteY9" fmla="*/ 2308324 h 2308324"/>
                      <a:gd name="connsiteX10" fmla="*/ 2715419 w 3311487"/>
                      <a:gd name="connsiteY10" fmla="*/ 2308324 h 2308324"/>
                      <a:gd name="connsiteX11" fmla="*/ 2053122 w 3311487"/>
                      <a:gd name="connsiteY11" fmla="*/ 2308324 h 2308324"/>
                      <a:gd name="connsiteX12" fmla="*/ 1423939 w 3311487"/>
                      <a:gd name="connsiteY12" fmla="*/ 2308324 h 2308324"/>
                      <a:gd name="connsiteX13" fmla="*/ 695412 w 3311487"/>
                      <a:gd name="connsiteY13" fmla="*/ 2308324 h 2308324"/>
                      <a:gd name="connsiteX14" fmla="*/ 0 w 3311487"/>
                      <a:gd name="connsiteY14" fmla="*/ 2308324 h 2308324"/>
                      <a:gd name="connsiteX15" fmla="*/ 0 w 3311487"/>
                      <a:gd name="connsiteY15" fmla="*/ 1777409 h 2308324"/>
                      <a:gd name="connsiteX16" fmla="*/ 0 w 3311487"/>
                      <a:gd name="connsiteY16" fmla="*/ 1200328 h 2308324"/>
                      <a:gd name="connsiteX17" fmla="*/ 0 w 3311487"/>
                      <a:gd name="connsiteY17" fmla="*/ 646331 h 2308324"/>
                      <a:gd name="connsiteX18" fmla="*/ 0 w 3311487"/>
                      <a:gd name="connsiteY18" fmla="*/ 0 h 230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11487" h="2308324" extrusionOk="0">
                        <a:moveTo>
                          <a:pt x="0" y="0"/>
                        </a:moveTo>
                        <a:cubicBezTo>
                          <a:pt x="197983" y="6005"/>
                          <a:pt x="456273" y="-13016"/>
                          <a:pt x="629183" y="0"/>
                        </a:cubicBezTo>
                        <a:cubicBezTo>
                          <a:pt x="802093" y="13016"/>
                          <a:pt x="1035359" y="22382"/>
                          <a:pt x="1192135" y="0"/>
                        </a:cubicBezTo>
                        <a:cubicBezTo>
                          <a:pt x="1348911" y="-22382"/>
                          <a:pt x="1702421" y="-11825"/>
                          <a:pt x="1920662" y="0"/>
                        </a:cubicBezTo>
                        <a:cubicBezTo>
                          <a:pt x="2138903" y="11825"/>
                          <a:pt x="2240879" y="25161"/>
                          <a:pt x="2549845" y="0"/>
                        </a:cubicBezTo>
                        <a:cubicBezTo>
                          <a:pt x="2858811" y="-25161"/>
                          <a:pt x="2941794" y="-30592"/>
                          <a:pt x="3311487" y="0"/>
                        </a:cubicBezTo>
                        <a:cubicBezTo>
                          <a:pt x="3303267" y="196642"/>
                          <a:pt x="3317814" y="376789"/>
                          <a:pt x="3311487" y="623247"/>
                        </a:cubicBezTo>
                        <a:cubicBezTo>
                          <a:pt x="3305160" y="869705"/>
                          <a:pt x="3298104" y="1043723"/>
                          <a:pt x="3311487" y="1200328"/>
                        </a:cubicBezTo>
                        <a:cubicBezTo>
                          <a:pt x="3324870" y="1356933"/>
                          <a:pt x="3308644" y="1522361"/>
                          <a:pt x="3311487" y="1777409"/>
                        </a:cubicBezTo>
                        <a:cubicBezTo>
                          <a:pt x="3314330" y="2032457"/>
                          <a:pt x="3331814" y="2066491"/>
                          <a:pt x="3311487" y="2308324"/>
                        </a:cubicBezTo>
                        <a:cubicBezTo>
                          <a:pt x="3156052" y="2308123"/>
                          <a:pt x="3013450" y="2280662"/>
                          <a:pt x="2715419" y="2308324"/>
                        </a:cubicBezTo>
                        <a:cubicBezTo>
                          <a:pt x="2417388" y="2335986"/>
                          <a:pt x="2188440" y="2303538"/>
                          <a:pt x="2053122" y="2308324"/>
                        </a:cubicBezTo>
                        <a:cubicBezTo>
                          <a:pt x="1917804" y="2313110"/>
                          <a:pt x="1636952" y="2304479"/>
                          <a:pt x="1423939" y="2308324"/>
                        </a:cubicBezTo>
                        <a:cubicBezTo>
                          <a:pt x="1210926" y="2312169"/>
                          <a:pt x="1042955" y="2285541"/>
                          <a:pt x="695412" y="2308324"/>
                        </a:cubicBezTo>
                        <a:cubicBezTo>
                          <a:pt x="347869" y="2331107"/>
                          <a:pt x="255719" y="2323958"/>
                          <a:pt x="0" y="2308324"/>
                        </a:cubicBezTo>
                        <a:cubicBezTo>
                          <a:pt x="18030" y="2072260"/>
                          <a:pt x="-16713" y="1967396"/>
                          <a:pt x="0" y="1777409"/>
                        </a:cubicBezTo>
                        <a:cubicBezTo>
                          <a:pt x="16713" y="1587423"/>
                          <a:pt x="-26487" y="1372729"/>
                          <a:pt x="0" y="1200328"/>
                        </a:cubicBezTo>
                        <a:cubicBezTo>
                          <a:pt x="26487" y="1027927"/>
                          <a:pt x="12188" y="824903"/>
                          <a:pt x="0" y="646331"/>
                        </a:cubicBezTo>
                        <a:cubicBezTo>
                          <a:pt x="-12188" y="467759"/>
                          <a:pt x="-29401" y="214000"/>
                          <a:pt x="0" y="0"/>
                        </a:cubicBezTo>
                        <a:close/>
                      </a:path>
                    </a:pathLst>
                  </a:custGeom>
                  <ask:type>
                    <ask:lineSketchNone/>
                  </ask:type>
                </ask:lineSketchStyleProps>
              </a:ext>
            </a:extLst>
          </a:ln>
          <a:effectLst>
            <a:softEdge rad="31750"/>
          </a:effectLst>
        </p:spPr>
        <p:txBody>
          <a:bodyPr wrap="square" rtlCol="0">
            <a:spAutoFit/>
          </a:bodyPr>
          <a:lstStyle/>
          <a:p>
            <a:r>
              <a:rPr lang="sv-SE" sz="2400">
                <a:latin typeface="Britannic Bold" panose="020B0903060703020204" pitchFamily="34" charset="0"/>
              </a:rPr>
              <a:t>En egen sida för varje lokal vårdsamverkansgrupp med bland annat:</a:t>
            </a:r>
          </a:p>
          <a:p>
            <a:pPr marL="457200" indent="-457200">
              <a:buFontTx/>
              <a:buChar char="-"/>
            </a:pPr>
            <a:r>
              <a:rPr lang="sv-SE" sz="2400">
                <a:latin typeface="Britannic Bold" panose="020B0903060703020204" pitchFamily="34" charset="0"/>
              </a:rPr>
              <a:t>Mötesdatum</a:t>
            </a:r>
          </a:p>
          <a:p>
            <a:pPr marL="457200" indent="-457200">
              <a:buFontTx/>
              <a:buChar char="-"/>
            </a:pPr>
            <a:r>
              <a:rPr lang="sv-SE" sz="2400">
                <a:latin typeface="Britannic Bold" panose="020B0903060703020204" pitchFamily="34" charset="0"/>
              </a:rPr>
              <a:t>Mötesanteckningar</a:t>
            </a:r>
          </a:p>
        </p:txBody>
      </p:sp>
      <p:pic>
        <p:nvPicPr>
          <p:cNvPr id="2" name="Bildobjekt 1" descr="En bild som visar dator, bärbar dator, inomhus, person&#10;&#10;Automatiskt genererad beskrivning">
            <a:extLst>
              <a:ext uri="{FF2B5EF4-FFF2-40B4-BE49-F238E27FC236}">
                <a16:creationId xmlns:a16="http://schemas.microsoft.com/office/drawing/2014/main" id="{91563385-CE40-83CF-F5F7-152B849BB0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1682" y="4608178"/>
            <a:ext cx="1895327" cy="1421494"/>
          </a:xfrm>
          <a:prstGeom prst="rect">
            <a:avLst/>
          </a:prstGeom>
        </p:spPr>
      </p:pic>
      <p:pic>
        <p:nvPicPr>
          <p:cNvPr id="6" name="Bildobjekt 5">
            <a:extLst>
              <a:ext uri="{FF2B5EF4-FFF2-40B4-BE49-F238E27FC236}">
                <a16:creationId xmlns:a16="http://schemas.microsoft.com/office/drawing/2014/main" id="{85AE9738-22E6-E285-B85B-64E4A25A8F0C}"/>
              </a:ext>
            </a:extLst>
          </p:cNvPr>
          <p:cNvPicPr>
            <a:picLocks noChangeAspect="1"/>
          </p:cNvPicPr>
          <p:nvPr/>
        </p:nvPicPr>
        <p:blipFill>
          <a:blip r:embed="rId5"/>
          <a:stretch>
            <a:fillRect/>
          </a:stretch>
        </p:blipFill>
        <p:spPr>
          <a:xfrm>
            <a:off x="584679" y="3205759"/>
            <a:ext cx="1794963" cy="1794963"/>
          </a:xfrm>
          <a:prstGeom prst="rect">
            <a:avLst/>
          </a:prstGeom>
        </p:spPr>
      </p:pic>
    </p:spTree>
    <p:extLst>
      <p:ext uri="{BB962C8B-B14F-4D97-AF65-F5344CB8AC3E}">
        <p14:creationId xmlns:p14="http://schemas.microsoft.com/office/powerpoint/2010/main" val="7420687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a:extLst>
              <a:ext uri="{FF2B5EF4-FFF2-40B4-BE49-F238E27FC236}">
                <a16:creationId xmlns:a16="http://schemas.microsoft.com/office/drawing/2014/main" id="{71D33B91-5902-15D3-E9CA-E4769AC0DAF5}"/>
              </a:ext>
            </a:extLst>
          </p:cNvPr>
          <p:cNvSpPr txBox="1"/>
          <p:nvPr/>
        </p:nvSpPr>
        <p:spPr>
          <a:xfrm>
            <a:off x="587511" y="1429374"/>
            <a:ext cx="3554097" cy="755079"/>
          </a:xfrm>
          <a:prstGeom prst="rect">
            <a:avLst/>
          </a:prstGeom>
          <a:noFill/>
        </p:spPr>
        <p:txBody>
          <a:bodyPr wrap="square">
            <a:spAutoFit/>
          </a:bodyPr>
          <a:lstStyle/>
          <a:p>
            <a:pPr marL="0" marR="0" lvl="0" indent="0" algn="ctr" defTabSz="914400" rtl="0" eaLnBrk="1" fontAlgn="auto" latinLnBrk="0" hangingPunct="1">
              <a:lnSpc>
                <a:spcPct val="105000"/>
              </a:lnSpc>
              <a:spcBef>
                <a:spcPts val="0"/>
              </a:spcBef>
              <a:spcAft>
                <a:spcPts val="0"/>
              </a:spcAft>
              <a:buClrTx/>
              <a:buSzTx/>
              <a:buFontTx/>
              <a:buNone/>
              <a:tabLst/>
              <a:defRPr/>
            </a:pPr>
            <a:r>
              <a:rPr kumimoji="0" lang="sv-SE" sz="4400" b="1" i="0" u="none" strike="noStrike" kern="1200" cap="none" spc="0" normalizeH="0" baseline="0" noProof="0" dirty="0">
                <a:ln>
                  <a:noFill/>
                </a:ln>
                <a:solidFill>
                  <a:srgbClr val="000000"/>
                </a:solidFill>
                <a:effectLst/>
                <a:uLnTx/>
                <a:uFillTx/>
                <a:latin typeface="Britannic Bold" panose="020B0903060703020204" pitchFamily="34" charset="0"/>
                <a:ea typeface="Times New Roman" panose="02020603050405020304" pitchFamily="18" charset="0"/>
              </a:rPr>
              <a:t>Nyhetsbrev</a:t>
            </a:r>
          </a:p>
        </p:txBody>
      </p:sp>
      <p:pic>
        <p:nvPicPr>
          <p:cNvPr id="4" name="Bildobjekt 3">
            <a:extLst>
              <a:ext uri="{FF2B5EF4-FFF2-40B4-BE49-F238E27FC236}">
                <a16:creationId xmlns:a16="http://schemas.microsoft.com/office/drawing/2014/main" id="{336611AB-5914-CB3F-6F59-8F220C987159}"/>
              </a:ext>
            </a:extLst>
          </p:cNvPr>
          <p:cNvPicPr>
            <a:picLocks noChangeAspect="1"/>
          </p:cNvPicPr>
          <p:nvPr/>
        </p:nvPicPr>
        <p:blipFill>
          <a:blip r:embed="rId3"/>
          <a:stretch>
            <a:fillRect/>
          </a:stretch>
        </p:blipFill>
        <p:spPr>
          <a:xfrm rot="657859">
            <a:off x="7995932" y="1317602"/>
            <a:ext cx="3732462" cy="5233210"/>
          </a:xfrm>
          <a:prstGeom prst="rect">
            <a:avLst/>
          </a:prstGeom>
        </p:spPr>
      </p:pic>
      <p:pic>
        <p:nvPicPr>
          <p:cNvPr id="6" name="Bildobjekt 5">
            <a:extLst>
              <a:ext uri="{FF2B5EF4-FFF2-40B4-BE49-F238E27FC236}">
                <a16:creationId xmlns:a16="http://schemas.microsoft.com/office/drawing/2014/main" id="{70288EE4-F0FE-DAA8-7090-9D8C997C1F9F}"/>
              </a:ext>
            </a:extLst>
          </p:cNvPr>
          <p:cNvPicPr>
            <a:picLocks noChangeAspect="1"/>
          </p:cNvPicPr>
          <p:nvPr/>
        </p:nvPicPr>
        <p:blipFill>
          <a:blip r:embed="rId4"/>
          <a:stretch>
            <a:fillRect/>
          </a:stretch>
        </p:blipFill>
        <p:spPr>
          <a:xfrm rot="21003310">
            <a:off x="4963951" y="871522"/>
            <a:ext cx="3626090" cy="5096636"/>
          </a:xfrm>
          <a:prstGeom prst="rect">
            <a:avLst/>
          </a:prstGeom>
        </p:spPr>
      </p:pic>
      <p:sp>
        <p:nvSpPr>
          <p:cNvPr id="7" name="textruta 6">
            <a:extLst>
              <a:ext uri="{FF2B5EF4-FFF2-40B4-BE49-F238E27FC236}">
                <a16:creationId xmlns:a16="http://schemas.microsoft.com/office/drawing/2014/main" id="{731EB761-BF5D-E3B2-08C8-DD2F84D46014}"/>
              </a:ext>
            </a:extLst>
          </p:cNvPr>
          <p:cNvSpPr txBox="1"/>
          <p:nvPr/>
        </p:nvSpPr>
        <p:spPr>
          <a:xfrm>
            <a:off x="781639" y="2566304"/>
            <a:ext cx="4007320" cy="2862322"/>
          </a:xfrm>
          <a:prstGeom prst="rect">
            <a:avLst/>
          </a:prstGeom>
          <a:noFill/>
        </p:spPr>
        <p:txBody>
          <a:bodyPr wrap="square" rtlCol="0">
            <a:spAutoFit/>
          </a:bodyPr>
          <a:lstStyle/>
          <a:p>
            <a:pPr marL="285750" indent="-285750">
              <a:buFont typeface="Arial" panose="020B0604020202020204" pitchFamily="34" charset="0"/>
              <a:buChar char="•"/>
            </a:pPr>
            <a:r>
              <a:rPr lang="sv-SE" dirty="0">
                <a:latin typeface="Cambria" panose="02040503050406030204" pitchFamily="18" charset="0"/>
                <a:ea typeface="Cambria" panose="02040503050406030204" pitchFamily="18" charset="0"/>
              </a:rPr>
              <a:t>4 ggr/år</a:t>
            </a:r>
          </a:p>
          <a:p>
            <a:endParaRPr lang="sv-SE" dirty="0">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sv-SE" dirty="0">
                <a:latin typeface="Cambria" panose="02040503050406030204" pitchFamily="18" charset="0"/>
                <a:ea typeface="Cambria" panose="02040503050406030204" pitchFamily="18" charset="0"/>
              </a:rPr>
              <a:t>Skickas ut via ordförande och vice ordförande i de lokala vårdsamverkansgrupperna</a:t>
            </a:r>
          </a:p>
          <a:p>
            <a:endParaRPr lang="sv-SE" dirty="0">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sv-SE" dirty="0">
                <a:latin typeface="Cambria" panose="02040503050406030204" pitchFamily="18" charset="0"/>
                <a:ea typeface="Cambria" panose="02040503050406030204" pitchFamily="18" charset="0"/>
              </a:rPr>
              <a:t>Publiceras på webben under Lokala vårdsamverkansgrupper</a:t>
            </a:r>
            <a:br>
              <a:rPr lang="sv-SE" dirty="0">
                <a:latin typeface="Cambria" panose="02040503050406030204" pitchFamily="18" charset="0"/>
                <a:ea typeface="Cambria" panose="02040503050406030204" pitchFamily="18" charset="0"/>
              </a:rPr>
            </a:br>
            <a:r>
              <a:rPr lang="sv-SE" dirty="0">
                <a:hlinkClick r:id="rId5"/>
              </a:rPr>
              <a:t>Lokala vårdsamverkansgrupper - </a:t>
            </a:r>
            <a:r>
              <a:rPr lang="sv-SE" dirty="0" err="1">
                <a:hlinkClick r:id="rId5"/>
              </a:rPr>
              <a:t>Public_VardsamverkanVG</a:t>
            </a:r>
            <a:endParaRPr lang="sv-SE" dirty="0">
              <a:latin typeface="Cambria" panose="02040503050406030204" pitchFamily="18" charset="0"/>
              <a:ea typeface="Cambria" panose="02040503050406030204" pitchFamily="18" charset="0"/>
            </a:endParaRPr>
          </a:p>
        </p:txBody>
      </p:sp>
      <p:pic>
        <p:nvPicPr>
          <p:cNvPr id="8" name="Bildobjekt 7">
            <a:extLst>
              <a:ext uri="{FF2B5EF4-FFF2-40B4-BE49-F238E27FC236}">
                <a16:creationId xmlns:a16="http://schemas.microsoft.com/office/drawing/2014/main" id="{E3475D30-6AE6-43D7-D865-5E7D513F517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78021" y="6007062"/>
            <a:ext cx="3554097" cy="701230"/>
          </a:xfrm>
          <a:prstGeom prst="rect">
            <a:avLst/>
          </a:prstGeom>
        </p:spPr>
      </p:pic>
    </p:spTree>
    <p:extLst>
      <p:ext uri="{BB962C8B-B14F-4D97-AF65-F5344CB8AC3E}">
        <p14:creationId xmlns:p14="http://schemas.microsoft.com/office/powerpoint/2010/main" val="11274303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D9C94262-933E-6825-A5FB-029C8FC9C366}"/>
              </a:ext>
            </a:extLst>
          </p:cNvPr>
          <p:cNvPicPr>
            <a:picLocks noChangeAspect="1"/>
          </p:cNvPicPr>
          <p:nvPr/>
        </p:nvPicPr>
        <p:blipFill>
          <a:blip r:embed="rId3"/>
          <a:stretch>
            <a:fillRect/>
          </a:stretch>
        </p:blipFill>
        <p:spPr>
          <a:xfrm>
            <a:off x="0" y="5977291"/>
            <a:ext cx="12192000" cy="880710"/>
          </a:xfrm>
          <a:prstGeom prst="rect">
            <a:avLst/>
          </a:prstGeom>
          <a:solidFill>
            <a:srgbClr val="2B65A9"/>
          </a:solidFill>
        </p:spPr>
      </p:pic>
      <p:sp>
        <p:nvSpPr>
          <p:cNvPr id="4" name="textruta 3">
            <a:extLst>
              <a:ext uri="{FF2B5EF4-FFF2-40B4-BE49-F238E27FC236}">
                <a16:creationId xmlns:a16="http://schemas.microsoft.com/office/drawing/2014/main" id="{3FBC5AAF-D805-CEB4-75F1-826DDB163AD8}"/>
              </a:ext>
            </a:extLst>
          </p:cNvPr>
          <p:cNvSpPr txBox="1"/>
          <p:nvPr/>
        </p:nvSpPr>
        <p:spPr>
          <a:xfrm>
            <a:off x="3858815" y="1973275"/>
            <a:ext cx="4977175" cy="129266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5400" b="1" i="0" u="none" strike="noStrike" kern="1200" cap="none" spc="0" normalizeH="0" baseline="0" noProof="0">
                <a:ln>
                  <a:noFill/>
                </a:ln>
                <a:solidFill>
                  <a:srgbClr val="1B5C98"/>
                </a:solidFill>
                <a:effectLst/>
                <a:uLnTx/>
                <a:uFillTx/>
                <a:latin typeface="Brush Script MT" panose="03060802040406070304" pitchFamily="66" charset="0"/>
                <a:ea typeface="+mn-ea"/>
                <a:cs typeface="+mn-cs"/>
              </a:rPr>
              <a:t>Tillsammans gör vi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2400" b="0" i="0" u="none" strike="noStrike" kern="1200" cap="none" spc="0" normalizeH="0" baseline="0" noProof="0">
              <a:ln>
                <a:noFill/>
              </a:ln>
              <a:solidFill>
                <a:srgbClr val="1B5C98"/>
              </a:solidFill>
              <a:effectLst/>
              <a:uLnTx/>
              <a:uFillTx/>
              <a:latin typeface="Brush Script MT" panose="03060802040406070304" pitchFamily="66" charset="0"/>
              <a:ea typeface="+mn-ea"/>
              <a:cs typeface="+mn-cs"/>
            </a:endParaRPr>
          </a:p>
        </p:txBody>
      </p:sp>
      <p:pic>
        <p:nvPicPr>
          <p:cNvPr id="5" name="Bildobjekt 4" descr="En bild som visar text, Teckensnitt, Grafik, logotyp&#10;&#10;Automatiskt genererad beskrivning">
            <a:extLst>
              <a:ext uri="{FF2B5EF4-FFF2-40B4-BE49-F238E27FC236}">
                <a16:creationId xmlns:a16="http://schemas.microsoft.com/office/drawing/2014/main" id="{337389AD-405C-017E-00BF-E6053B7920E3}"/>
              </a:ext>
            </a:extLst>
          </p:cNvPr>
          <p:cNvPicPr>
            <a:picLocks noChangeAspect="1"/>
          </p:cNvPicPr>
          <p:nvPr/>
        </p:nvPicPr>
        <p:blipFill>
          <a:blip r:embed="rId4">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858816" y="2774934"/>
            <a:ext cx="4977174" cy="982005"/>
          </a:xfrm>
          <a:prstGeom prst="rect">
            <a:avLst/>
          </a:prstGeom>
        </p:spPr>
      </p:pic>
      <p:pic>
        <p:nvPicPr>
          <p:cNvPr id="6" name="Bildobjekt 5" descr="En bild som visar leksak, tecknad serie&#10;&#10;Automatiskt genererad beskrivning">
            <a:extLst>
              <a:ext uri="{FF2B5EF4-FFF2-40B4-BE49-F238E27FC236}">
                <a16:creationId xmlns:a16="http://schemas.microsoft.com/office/drawing/2014/main" id="{02936E42-C2BF-A6FA-9FC7-03B46928121C}"/>
              </a:ext>
            </a:extLst>
          </p:cNvPr>
          <p:cNvPicPr>
            <a:picLocks noChangeAspect="1"/>
          </p:cNvPicPr>
          <p:nvPr/>
        </p:nvPicPr>
        <p:blipFill>
          <a:blip r:embed="rId5">
            <a:duotone>
              <a:prstClr val="black"/>
              <a:srgbClr val="E2E2E1">
                <a:tint val="45000"/>
                <a:satMod val="400000"/>
              </a:srgbClr>
            </a:duotone>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tretch>
            <a:fillRect/>
          </a:stretch>
        </p:blipFill>
        <p:spPr>
          <a:xfrm>
            <a:off x="831993" y="779920"/>
            <a:ext cx="2524019" cy="3365360"/>
          </a:xfrm>
          <a:prstGeom prst="rect">
            <a:avLst/>
          </a:prstGeom>
        </p:spPr>
      </p:pic>
    </p:spTree>
    <p:extLst>
      <p:ext uri="{BB962C8B-B14F-4D97-AF65-F5344CB8AC3E}">
        <p14:creationId xmlns:p14="http://schemas.microsoft.com/office/powerpoint/2010/main" val="3115938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C3007ABC-A1BD-F3DD-CFB7-6A5909245DAC}"/>
              </a:ext>
            </a:extLst>
          </p:cNvPr>
          <p:cNvPicPr>
            <a:picLocks noGrp="1" noChangeAspect="1"/>
          </p:cNvPicPr>
          <p:nvPr>
            <p:ph idx="4294967295"/>
          </p:nvPr>
        </p:nvPicPr>
        <p:blipFill>
          <a:blip r:embed="rId3"/>
          <a:srcRect t="29189"/>
          <a:stretch/>
        </p:blipFill>
        <p:spPr>
          <a:xfrm>
            <a:off x="1855252" y="2606414"/>
            <a:ext cx="8947150" cy="3080012"/>
          </a:xfrm>
        </p:spPr>
      </p:pic>
      <p:pic>
        <p:nvPicPr>
          <p:cNvPr id="1026" name="Picture 2">
            <a:extLst>
              <a:ext uri="{FF2B5EF4-FFF2-40B4-BE49-F238E27FC236}">
                <a16:creationId xmlns:a16="http://schemas.microsoft.com/office/drawing/2014/main" id="{E10CFF12-BBBE-823D-25A6-48705C5356AF}"/>
              </a:ext>
            </a:extLst>
          </p:cNvPr>
          <p:cNvPicPr>
            <a:picLocks noChangeAspect="1" noChangeArrowheads="1"/>
          </p:cNvPicPr>
          <p:nvPr/>
        </p:nvPicPr>
        <p:blipFill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colorTemperature colorTemp="5300"/>
                    </a14:imgEffect>
                    <a14:imgEffect>
                      <a14:saturation sat="400000"/>
                    </a14:imgEffect>
                  </a14:imgLayer>
                </a14:imgProps>
              </a:ext>
              <a:ext uri="{28A0092B-C50C-407E-A947-70E740481C1C}">
                <a14:useLocalDpi xmlns:a14="http://schemas.microsoft.com/office/drawing/2010/main" val="0"/>
              </a:ext>
            </a:extLst>
          </a:blip>
          <a:srcRect b="71007"/>
          <a:stretch/>
        </p:blipFill>
        <p:spPr bwMode="auto">
          <a:xfrm>
            <a:off x="1855252" y="1016361"/>
            <a:ext cx="8947150" cy="1590053"/>
          </a:xfrm>
          <a:prstGeom prst="rect">
            <a:avLst/>
          </a:prstGeom>
          <a:noFill/>
        </p:spPr>
      </p:pic>
      <p:sp>
        <p:nvSpPr>
          <p:cNvPr id="3" name="textruta 2">
            <a:extLst>
              <a:ext uri="{FF2B5EF4-FFF2-40B4-BE49-F238E27FC236}">
                <a16:creationId xmlns:a16="http://schemas.microsoft.com/office/drawing/2014/main" id="{79C22F50-7F43-E6AD-A5E9-4D9579C0EA8C}"/>
              </a:ext>
            </a:extLst>
          </p:cNvPr>
          <p:cNvSpPr txBox="1"/>
          <p:nvPr/>
        </p:nvSpPr>
        <p:spPr>
          <a:xfrm>
            <a:off x="1389598" y="137024"/>
            <a:ext cx="9412804" cy="707886"/>
          </a:xfrm>
          <a:prstGeom prst="rect">
            <a:avLst/>
          </a:prstGeom>
          <a:noFill/>
        </p:spPr>
        <p:txBody>
          <a:bodyPr wrap="square" rtlCol="0">
            <a:spAutoFit/>
          </a:bodyPr>
          <a:lstStyle/>
          <a:p>
            <a:pPr algn="ctr"/>
            <a:r>
              <a:rPr lang="sv-SE" sz="4000" b="1">
                <a:latin typeface="Britannic Bold" panose="020B0903060703020204" pitchFamily="34" charset="0"/>
              </a:rPr>
              <a:t>Struktur för samverkan Västra Götaland </a:t>
            </a:r>
          </a:p>
        </p:txBody>
      </p:sp>
    </p:spTree>
    <p:extLst>
      <p:ext uri="{BB962C8B-B14F-4D97-AF65-F5344CB8AC3E}">
        <p14:creationId xmlns:p14="http://schemas.microsoft.com/office/powerpoint/2010/main" val="1272143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36CD0A29-7998-F62F-7F74-153DDA99406D}"/>
              </a:ext>
            </a:extLst>
          </p:cNvPr>
          <p:cNvPicPr>
            <a:picLocks noChangeAspect="1"/>
          </p:cNvPicPr>
          <p:nvPr/>
        </p:nvPicPr>
        <p:blipFill>
          <a:blip r:embed="rId3">
            <a:alphaModFix/>
            <a:extLst>
              <a:ext uri="{BEBA8EAE-BF5A-486C-A8C5-ECC9F3942E4B}">
                <a14:imgProps xmlns:a14="http://schemas.microsoft.com/office/drawing/2010/main">
                  <a14:imgLayer r:embed="rId4">
                    <a14:imgEffect>
                      <a14:saturation sat="125000"/>
                    </a14:imgEffect>
                    <a14:imgEffect>
                      <a14:brightnessContrast/>
                    </a14:imgEffect>
                  </a14:imgLayer>
                </a14:imgProps>
              </a:ext>
            </a:extLst>
          </a:blip>
          <a:srcRect t="6322" b="334"/>
          <a:stretch/>
        </p:blipFill>
        <p:spPr>
          <a:xfrm>
            <a:off x="0" y="0"/>
            <a:ext cx="12192000" cy="5942161"/>
          </a:xfrm>
          <a:prstGeom prst="rect">
            <a:avLst/>
          </a:prstGeom>
        </p:spPr>
      </p:pic>
    </p:spTree>
    <p:extLst>
      <p:ext uri="{BB962C8B-B14F-4D97-AF65-F5344CB8AC3E}">
        <p14:creationId xmlns:p14="http://schemas.microsoft.com/office/powerpoint/2010/main" val="397977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767DDE0-5B1A-9917-E925-666172B4010C}"/>
              </a:ext>
            </a:extLst>
          </p:cNvPr>
          <p:cNvSpPr>
            <a:spLocks noGrp="1"/>
          </p:cNvSpPr>
          <p:nvPr>
            <p:ph type="title"/>
          </p:nvPr>
        </p:nvSpPr>
        <p:spPr>
          <a:xfrm>
            <a:off x="-154236" y="227013"/>
            <a:ext cx="12206689" cy="1143000"/>
          </a:xfrm>
        </p:spPr>
        <p:txBody>
          <a:bodyPr/>
          <a:lstStyle/>
          <a:p>
            <a:r>
              <a:rPr lang="en-US" sz="4000" err="1">
                <a:latin typeface="Britannic Bold" panose="020B0903060703020204" pitchFamily="34" charset="0"/>
              </a:rPr>
              <a:t>Samverkansstrukturer</a:t>
            </a:r>
            <a:endParaRPr lang="en-US" sz="4000">
              <a:latin typeface="Britannic Bold" panose="020B0903060703020204" pitchFamily="34" charset="0"/>
            </a:endParaRPr>
          </a:p>
        </p:txBody>
      </p:sp>
      <p:pic>
        <p:nvPicPr>
          <p:cNvPr id="4" name="Bildobjekt 3">
            <a:extLst>
              <a:ext uri="{FF2B5EF4-FFF2-40B4-BE49-F238E27FC236}">
                <a16:creationId xmlns:a16="http://schemas.microsoft.com/office/drawing/2014/main" id="{2355AB39-7D0A-5A4E-0C69-D6E69D78A6BB}"/>
              </a:ext>
            </a:extLst>
          </p:cNvPr>
          <p:cNvPicPr>
            <a:picLocks noChangeAspect="1"/>
          </p:cNvPicPr>
          <p:nvPr/>
        </p:nvPicPr>
        <p:blipFill>
          <a:blip r:embed="rId3"/>
          <a:srcRect l="3616" t="25207" r="66656" b="-1875"/>
          <a:stretch/>
        </p:blipFill>
        <p:spPr>
          <a:xfrm>
            <a:off x="59256" y="1226304"/>
            <a:ext cx="3914660" cy="4744837"/>
          </a:xfrm>
          <a:prstGeom prst="rect">
            <a:avLst/>
          </a:prstGeom>
          <a:noFill/>
        </p:spPr>
      </p:pic>
      <p:pic>
        <p:nvPicPr>
          <p:cNvPr id="7" name="Bildobjekt 6">
            <a:extLst>
              <a:ext uri="{FF2B5EF4-FFF2-40B4-BE49-F238E27FC236}">
                <a16:creationId xmlns:a16="http://schemas.microsoft.com/office/drawing/2014/main" id="{6980D409-6482-0107-CBCF-56986EBE0E2D}"/>
              </a:ext>
            </a:extLst>
          </p:cNvPr>
          <p:cNvPicPr>
            <a:picLocks noChangeAspect="1"/>
          </p:cNvPicPr>
          <p:nvPr/>
        </p:nvPicPr>
        <p:blipFill>
          <a:blip r:embed="rId3"/>
          <a:srcRect l="32259" t="23333" r="36837"/>
          <a:stretch/>
        </p:blipFill>
        <p:spPr>
          <a:xfrm>
            <a:off x="4052870" y="1226304"/>
            <a:ext cx="3994951" cy="4658096"/>
          </a:xfrm>
          <a:prstGeom prst="rect">
            <a:avLst/>
          </a:prstGeom>
          <a:noFill/>
        </p:spPr>
      </p:pic>
      <p:pic>
        <p:nvPicPr>
          <p:cNvPr id="8" name="Bildobjekt 7">
            <a:extLst>
              <a:ext uri="{FF2B5EF4-FFF2-40B4-BE49-F238E27FC236}">
                <a16:creationId xmlns:a16="http://schemas.microsoft.com/office/drawing/2014/main" id="{19EAE5E1-24AE-3775-CEBE-82994B3DE5B3}"/>
              </a:ext>
            </a:extLst>
          </p:cNvPr>
          <p:cNvPicPr>
            <a:picLocks noChangeAspect="1"/>
          </p:cNvPicPr>
          <p:nvPr/>
        </p:nvPicPr>
        <p:blipFill>
          <a:blip r:embed="rId3"/>
          <a:srcRect l="62952" t="23333" r="6145"/>
          <a:stretch/>
        </p:blipFill>
        <p:spPr>
          <a:xfrm>
            <a:off x="8126775" y="1226304"/>
            <a:ext cx="3994951" cy="4658096"/>
          </a:xfrm>
          <a:prstGeom prst="rect">
            <a:avLst/>
          </a:prstGeom>
          <a:noFill/>
        </p:spPr>
      </p:pic>
      <p:sp>
        <p:nvSpPr>
          <p:cNvPr id="10" name="textruta 9">
            <a:extLst>
              <a:ext uri="{FF2B5EF4-FFF2-40B4-BE49-F238E27FC236}">
                <a16:creationId xmlns:a16="http://schemas.microsoft.com/office/drawing/2014/main" id="{01B50BEE-78BC-C78D-2DBC-78F037A7FA3F}"/>
              </a:ext>
            </a:extLst>
          </p:cNvPr>
          <p:cNvSpPr txBox="1"/>
          <p:nvPr/>
        </p:nvSpPr>
        <p:spPr>
          <a:xfrm>
            <a:off x="1729649" y="1476260"/>
            <a:ext cx="1718631" cy="430887"/>
          </a:xfrm>
          <a:prstGeom prst="rect">
            <a:avLst/>
          </a:prstGeom>
          <a:solidFill>
            <a:schemeClr val="bg1"/>
          </a:solidFill>
        </p:spPr>
        <p:txBody>
          <a:bodyPr wrap="square" lIns="91440" tIns="45720" rIns="91440" bIns="45720" rtlCol="0" anchor="t">
            <a:spAutoFit/>
          </a:bodyPr>
          <a:lstStyle/>
          <a:p>
            <a:r>
              <a:rPr lang="sv-SE" sz="1100"/>
              <a:t>Västra Götaland</a:t>
            </a:r>
            <a:r>
              <a:rPr lang="sv-SE" sz="1100" b="1"/>
              <a:t> kommunalförbund</a:t>
            </a:r>
          </a:p>
        </p:txBody>
      </p:sp>
      <p:sp>
        <p:nvSpPr>
          <p:cNvPr id="13" name="textruta 12">
            <a:extLst>
              <a:ext uri="{FF2B5EF4-FFF2-40B4-BE49-F238E27FC236}">
                <a16:creationId xmlns:a16="http://schemas.microsoft.com/office/drawing/2014/main" id="{055AB9B5-063C-7656-6A88-3A622C2D2E9C}"/>
              </a:ext>
            </a:extLst>
          </p:cNvPr>
          <p:cNvSpPr txBox="1"/>
          <p:nvPr/>
        </p:nvSpPr>
        <p:spPr>
          <a:xfrm>
            <a:off x="5726936" y="1606626"/>
            <a:ext cx="1718631" cy="430887"/>
          </a:xfrm>
          <a:prstGeom prst="rect">
            <a:avLst/>
          </a:prstGeom>
          <a:solidFill>
            <a:schemeClr val="bg1"/>
          </a:solidFill>
        </p:spPr>
        <p:txBody>
          <a:bodyPr wrap="square" lIns="91440" tIns="45720" rIns="91440" bIns="45720" rtlCol="0" anchor="t">
            <a:spAutoFit/>
          </a:bodyPr>
          <a:lstStyle/>
          <a:p>
            <a:r>
              <a:rPr lang="sv-SE" sz="1100"/>
              <a:t>Västra Götaland</a:t>
            </a:r>
            <a:r>
              <a:rPr lang="sv-SE" sz="1100" b="1"/>
              <a:t> vårdsamverkan</a:t>
            </a:r>
          </a:p>
        </p:txBody>
      </p:sp>
      <p:sp>
        <p:nvSpPr>
          <p:cNvPr id="14" name="textruta 13">
            <a:extLst>
              <a:ext uri="{FF2B5EF4-FFF2-40B4-BE49-F238E27FC236}">
                <a16:creationId xmlns:a16="http://schemas.microsoft.com/office/drawing/2014/main" id="{4386C145-E49B-7897-020C-56959F92163E}"/>
              </a:ext>
            </a:extLst>
          </p:cNvPr>
          <p:cNvSpPr txBox="1"/>
          <p:nvPr/>
        </p:nvSpPr>
        <p:spPr>
          <a:xfrm>
            <a:off x="9772212" y="1606625"/>
            <a:ext cx="1718631" cy="430887"/>
          </a:xfrm>
          <a:prstGeom prst="rect">
            <a:avLst/>
          </a:prstGeom>
          <a:solidFill>
            <a:schemeClr val="bg1"/>
          </a:solidFill>
        </p:spPr>
        <p:txBody>
          <a:bodyPr wrap="square" lIns="91440" tIns="45720" rIns="91440" bIns="45720" rtlCol="0" anchor="t">
            <a:spAutoFit/>
          </a:bodyPr>
          <a:lstStyle/>
          <a:p>
            <a:r>
              <a:rPr lang="sv-SE" sz="1100"/>
              <a:t>Västra Götaland</a:t>
            </a:r>
            <a:r>
              <a:rPr lang="sv-SE" sz="1100" b="1"/>
              <a:t> nämndområden</a:t>
            </a:r>
          </a:p>
        </p:txBody>
      </p:sp>
    </p:spTree>
    <p:extLst>
      <p:ext uri="{BB962C8B-B14F-4D97-AF65-F5344CB8AC3E}">
        <p14:creationId xmlns:p14="http://schemas.microsoft.com/office/powerpoint/2010/main" val="2043483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394618-C3BD-2D9C-0ACC-7C7DC649874D}"/>
            </a:ext>
          </a:extLst>
        </p:cNvPr>
        <p:cNvGrpSpPr/>
        <p:nvPr/>
      </p:nvGrpSpPr>
      <p:grpSpPr>
        <a:xfrm>
          <a:off x="0" y="0"/>
          <a:ext cx="0" cy="0"/>
          <a:chOff x="0" y="0"/>
          <a:chExt cx="0" cy="0"/>
        </a:xfrm>
      </p:grpSpPr>
      <p:pic>
        <p:nvPicPr>
          <p:cNvPr id="3" name="Bildobjekt 2">
            <a:extLst>
              <a:ext uri="{FF2B5EF4-FFF2-40B4-BE49-F238E27FC236}">
                <a16:creationId xmlns:a16="http://schemas.microsoft.com/office/drawing/2014/main" id="{9AB21029-C3E1-5BDA-A129-43808A2A7B0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917474" y="1628035"/>
            <a:ext cx="6178812" cy="4188498"/>
          </a:xfrm>
          <a:prstGeom prst="rect">
            <a:avLst/>
          </a:prstGeom>
        </p:spPr>
      </p:pic>
      <p:sp>
        <p:nvSpPr>
          <p:cNvPr id="2" name="Rubrik 1">
            <a:extLst>
              <a:ext uri="{FF2B5EF4-FFF2-40B4-BE49-F238E27FC236}">
                <a16:creationId xmlns:a16="http://schemas.microsoft.com/office/drawing/2014/main" id="{2A2A71D7-0CED-8AF4-7486-28F3FD16FE56}"/>
              </a:ext>
            </a:extLst>
          </p:cNvPr>
          <p:cNvSpPr>
            <a:spLocks noGrp="1"/>
          </p:cNvSpPr>
          <p:nvPr>
            <p:ph type="ctrTitle"/>
          </p:nvPr>
        </p:nvSpPr>
        <p:spPr>
          <a:xfrm>
            <a:off x="1441949" y="3049033"/>
            <a:ext cx="9144000" cy="1346501"/>
          </a:xfrm>
        </p:spPr>
        <p:txBody>
          <a:bodyPr>
            <a:noAutofit/>
          </a:bodyPr>
          <a:lstStyle/>
          <a:p>
            <a:r>
              <a:rPr lang="sv-SE" i="1">
                <a:latin typeface="Britannic Bold" panose="020B0903060703020204" pitchFamily="34" charset="0"/>
              </a:rPr>
              <a:t>Nya</a:t>
            </a:r>
            <a:r>
              <a:rPr lang="sv-SE">
                <a:latin typeface="Britannic Bold" panose="020B0903060703020204" pitchFamily="34" charset="0"/>
              </a:rPr>
              <a:t> </a:t>
            </a:r>
            <a:br>
              <a:rPr lang="sv-SE">
                <a:latin typeface="Britannic Bold" panose="020B0903060703020204" pitchFamily="34" charset="0"/>
              </a:rPr>
            </a:br>
            <a:r>
              <a:rPr lang="sv-SE">
                <a:latin typeface="Britannic Bold" panose="020B0903060703020204" pitchFamily="34" charset="0"/>
              </a:rPr>
              <a:t>Vårdsamverkan Fyrbodal</a:t>
            </a:r>
          </a:p>
        </p:txBody>
      </p:sp>
      <p:sp>
        <p:nvSpPr>
          <p:cNvPr id="4" name="Rektangel 3">
            <a:extLst>
              <a:ext uri="{FF2B5EF4-FFF2-40B4-BE49-F238E27FC236}">
                <a16:creationId xmlns:a16="http://schemas.microsoft.com/office/drawing/2014/main" id="{DD65604F-C11E-3605-5CAE-1450B9E92D2D}"/>
              </a:ext>
            </a:extLst>
          </p:cNvPr>
          <p:cNvSpPr/>
          <p:nvPr/>
        </p:nvSpPr>
        <p:spPr>
          <a:xfrm>
            <a:off x="0" y="6293142"/>
            <a:ext cx="12192000" cy="587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Bild 4" descr="Dans med hel fyllning">
            <a:extLst>
              <a:ext uri="{FF2B5EF4-FFF2-40B4-BE49-F238E27FC236}">
                <a16:creationId xmlns:a16="http://schemas.microsoft.com/office/drawing/2014/main" id="{9BA7357D-BB0A-A8F9-F9ED-EE8D0B8525F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34905" y="6352660"/>
            <a:ext cx="527917" cy="527917"/>
          </a:xfrm>
          <a:prstGeom prst="rect">
            <a:avLst/>
          </a:prstGeom>
        </p:spPr>
      </p:pic>
      <p:pic>
        <p:nvPicPr>
          <p:cNvPr id="6" name="Bild 5" descr="Kvinna med käpp med hel fyllning">
            <a:extLst>
              <a:ext uri="{FF2B5EF4-FFF2-40B4-BE49-F238E27FC236}">
                <a16:creationId xmlns:a16="http://schemas.microsoft.com/office/drawing/2014/main" id="{551D3E75-6502-6050-8ADF-28B2B7F910E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699723" y="6337869"/>
            <a:ext cx="485876" cy="485876"/>
          </a:xfrm>
          <a:prstGeom prst="rect">
            <a:avLst/>
          </a:prstGeom>
        </p:spPr>
      </p:pic>
      <p:pic>
        <p:nvPicPr>
          <p:cNvPr id="7" name="Bild 6" descr="Man med barnvagn med hel fyllning">
            <a:extLst>
              <a:ext uri="{FF2B5EF4-FFF2-40B4-BE49-F238E27FC236}">
                <a16:creationId xmlns:a16="http://schemas.microsoft.com/office/drawing/2014/main" id="{A40ECBAD-A6AA-DE23-B141-9D4A641CD96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559320" y="6327227"/>
            <a:ext cx="499241" cy="499241"/>
          </a:xfrm>
          <a:prstGeom prst="rect">
            <a:avLst/>
          </a:prstGeom>
        </p:spPr>
      </p:pic>
      <p:pic>
        <p:nvPicPr>
          <p:cNvPr id="8" name="Bild 7" descr="Kvinna med baby med hel fyllning">
            <a:extLst>
              <a:ext uri="{FF2B5EF4-FFF2-40B4-BE49-F238E27FC236}">
                <a16:creationId xmlns:a16="http://schemas.microsoft.com/office/drawing/2014/main" id="{D11F35AB-4728-4047-C865-8FEC281F380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46891" y="6372011"/>
            <a:ext cx="436178" cy="436178"/>
          </a:xfrm>
          <a:prstGeom prst="rect">
            <a:avLst/>
          </a:prstGeom>
        </p:spPr>
      </p:pic>
      <p:pic>
        <p:nvPicPr>
          <p:cNvPr id="9" name="Bild 8" descr="Barn med ballong med hel fyllning">
            <a:extLst>
              <a:ext uri="{FF2B5EF4-FFF2-40B4-BE49-F238E27FC236}">
                <a16:creationId xmlns:a16="http://schemas.microsoft.com/office/drawing/2014/main" id="{6CD432CD-7F27-3D99-2166-15C40ACA916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005383" y="6370429"/>
            <a:ext cx="436178" cy="436178"/>
          </a:xfrm>
          <a:prstGeom prst="rect">
            <a:avLst/>
          </a:prstGeom>
        </p:spPr>
      </p:pic>
      <p:pic>
        <p:nvPicPr>
          <p:cNvPr id="10" name="Bild 9" descr="Tennis med hel fyllning">
            <a:extLst>
              <a:ext uri="{FF2B5EF4-FFF2-40B4-BE49-F238E27FC236}">
                <a16:creationId xmlns:a16="http://schemas.microsoft.com/office/drawing/2014/main" id="{84F999DF-0C74-7996-2066-D9842ECDC9A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648634" y="6390288"/>
            <a:ext cx="404649" cy="404649"/>
          </a:xfrm>
          <a:prstGeom prst="rect">
            <a:avLst/>
          </a:prstGeom>
        </p:spPr>
      </p:pic>
      <p:pic>
        <p:nvPicPr>
          <p:cNvPr id="11" name="Bild 10" descr="Familj med pojke med hel fyllning">
            <a:extLst>
              <a:ext uri="{FF2B5EF4-FFF2-40B4-BE49-F238E27FC236}">
                <a16:creationId xmlns:a16="http://schemas.microsoft.com/office/drawing/2014/main" id="{EF2CA3B3-9E46-655B-57FC-3474DCF112B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1691638" y="6421820"/>
            <a:ext cx="404648" cy="404648"/>
          </a:xfrm>
          <a:prstGeom prst="rect">
            <a:avLst/>
          </a:prstGeom>
        </p:spPr>
      </p:pic>
      <p:grpSp>
        <p:nvGrpSpPr>
          <p:cNvPr id="18" name="Bild 16" descr="Universell åtkomst kontur">
            <a:extLst>
              <a:ext uri="{FF2B5EF4-FFF2-40B4-BE49-F238E27FC236}">
                <a16:creationId xmlns:a16="http://schemas.microsoft.com/office/drawing/2014/main" id="{78B4E117-B1D8-312A-DF77-F4DCB2D86D12}"/>
              </a:ext>
            </a:extLst>
          </p:cNvPr>
          <p:cNvGrpSpPr/>
          <p:nvPr/>
        </p:nvGrpSpPr>
        <p:grpSpPr>
          <a:xfrm>
            <a:off x="2477118" y="6405432"/>
            <a:ext cx="715156" cy="388883"/>
            <a:chOff x="3664932" y="6359204"/>
            <a:chExt cx="630953" cy="384751"/>
          </a:xfrm>
          <a:solidFill>
            <a:schemeClr val="bg1"/>
          </a:solidFill>
        </p:grpSpPr>
        <p:sp>
          <p:nvSpPr>
            <p:cNvPr id="19" name="Frihandsfigur: Form 18">
              <a:extLst>
                <a:ext uri="{FF2B5EF4-FFF2-40B4-BE49-F238E27FC236}">
                  <a16:creationId xmlns:a16="http://schemas.microsoft.com/office/drawing/2014/main" id="{AC6DB095-1A24-8EAF-1A07-63BB25F167C6}"/>
                </a:ext>
              </a:extLst>
            </p:cNvPr>
            <p:cNvSpPr/>
            <p:nvPr/>
          </p:nvSpPr>
          <p:spPr>
            <a:xfrm>
              <a:off x="3683978" y="6489510"/>
              <a:ext cx="120895" cy="253903"/>
            </a:xfrm>
            <a:custGeom>
              <a:avLst/>
              <a:gdLst>
                <a:gd name="connsiteX0" fmla="*/ 94739 w 120895"/>
                <a:gd name="connsiteY0" fmla="*/ 6858 h 253903"/>
                <a:gd name="connsiteX1" fmla="*/ 87881 w 120895"/>
                <a:gd name="connsiteY1" fmla="*/ 0 h 253903"/>
                <a:gd name="connsiteX2" fmla="*/ 81023 w 120895"/>
                <a:gd name="connsiteY2" fmla="*/ 6858 h 253903"/>
                <a:gd name="connsiteX3" fmla="*/ 81023 w 120895"/>
                <a:gd name="connsiteY3" fmla="*/ 57698 h 253903"/>
                <a:gd name="connsiteX4" fmla="*/ 102880 w 120895"/>
                <a:gd name="connsiteY4" fmla="*/ 137314 h 253903"/>
                <a:gd name="connsiteX5" fmla="*/ 18023 w 120895"/>
                <a:gd name="connsiteY5" fmla="*/ 137314 h 253903"/>
                <a:gd name="connsiteX6" fmla="*/ 39867 w 120895"/>
                <a:gd name="connsiteY6" fmla="*/ 58665 h 253903"/>
                <a:gd name="connsiteX7" fmla="*/ 39867 w 120895"/>
                <a:gd name="connsiteY7" fmla="*/ 6892 h 253903"/>
                <a:gd name="connsiteX8" fmla="*/ 33008 w 120895"/>
                <a:gd name="connsiteY8" fmla="*/ 34 h 253903"/>
                <a:gd name="connsiteX9" fmla="*/ 26150 w 120895"/>
                <a:gd name="connsiteY9" fmla="*/ 6892 h 253903"/>
                <a:gd name="connsiteX10" fmla="*/ 26150 w 120895"/>
                <a:gd name="connsiteY10" fmla="*/ 56793 h 253903"/>
                <a:gd name="connsiteX11" fmla="*/ 0 w 120895"/>
                <a:gd name="connsiteY11" fmla="*/ 151031 h 253903"/>
                <a:gd name="connsiteX12" fmla="*/ 26171 w 120895"/>
                <a:gd name="connsiteY12" fmla="*/ 151031 h 253903"/>
                <a:gd name="connsiteX13" fmla="*/ 26171 w 120895"/>
                <a:gd name="connsiteY13" fmla="*/ 253903 h 253903"/>
                <a:gd name="connsiteX14" fmla="*/ 94753 w 120895"/>
                <a:gd name="connsiteY14" fmla="*/ 253903 h 253903"/>
                <a:gd name="connsiteX15" fmla="*/ 94753 w 120895"/>
                <a:gd name="connsiteY15" fmla="*/ 151031 h 253903"/>
                <a:gd name="connsiteX16" fmla="*/ 120896 w 120895"/>
                <a:gd name="connsiteY16" fmla="*/ 151031 h 253903"/>
                <a:gd name="connsiteX17" fmla="*/ 94732 w 120895"/>
                <a:gd name="connsiteY17" fmla="*/ 56799 h 253903"/>
                <a:gd name="connsiteX18" fmla="*/ 39887 w 120895"/>
                <a:gd name="connsiteY18" fmla="*/ 151031 h 253903"/>
                <a:gd name="connsiteX19" fmla="*/ 53604 w 120895"/>
                <a:gd name="connsiteY19" fmla="*/ 151031 h 253903"/>
                <a:gd name="connsiteX20" fmla="*/ 53604 w 120895"/>
                <a:gd name="connsiteY20" fmla="*/ 240187 h 253903"/>
                <a:gd name="connsiteX21" fmla="*/ 39887 w 120895"/>
                <a:gd name="connsiteY21" fmla="*/ 240187 h 253903"/>
                <a:gd name="connsiteX22" fmla="*/ 81036 w 120895"/>
                <a:gd name="connsiteY22" fmla="*/ 240221 h 253903"/>
                <a:gd name="connsiteX23" fmla="*/ 67320 w 120895"/>
                <a:gd name="connsiteY23" fmla="*/ 240221 h 253903"/>
                <a:gd name="connsiteX24" fmla="*/ 67320 w 120895"/>
                <a:gd name="connsiteY24" fmla="*/ 151031 h 253903"/>
                <a:gd name="connsiteX25" fmla="*/ 81036 w 120895"/>
                <a:gd name="connsiteY25" fmla="*/ 151031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0895" h="253903">
                  <a:moveTo>
                    <a:pt x="94739" y="6858"/>
                  </a:moveTo>
                  <a:cubicBezTo>
                    <a:pt x="94739" y="3070"/>
                    <a:pt x="91668" y="0"/>
                    <a:pt x="87881" y="0"/>
                  </a:cubicBezTo>
                  <a:cubicBezTo>
                    <a:pt x="84093" y="0"/>
                    <a:pt x="81023" y="3070"/>
                    <a:pt x="81023" y="6858"/>
                  </a:cubicBezTo>
                  <a:lnTo>
                    <a:pt x="81023" y="57698"/>
                  </a:lnTo>
                  <a:lnTo>
                    <a:pt x="102880" y="137314"/>
                  </a:lnTo>
                  <a:lnTo>
                    <a:pt x="18023" y="137314"/>
                  </a:lnTo>
                  <a:lnTo>
                    <a:pt x="39867" y="58665"/>
                  </a:lnTo>
                  <a:lnTo>
                    <a:pt x="39867" y="6892"/>
                  </a:lnTo>
                  <a:cubicBezTo>
                    <a:pt x="39867" y="3105"/>
                    <a:pt x="36796" y="34"/>
                    <a:pt x="33008" y="34"/>
                  </a:cubicBezTo>
                  <a:cubicBezTo>
                    <a:pt x="29221" y="34"/>
                    <a:pt x="26150" y="3105"/>
                    <a:pt x="26150" y="6892"/>
                  </a:cubicBezTo>
                  <a:lnTo>
                    <a:pt x="26150" y="56793"/>
                  </a:lnTo>
                  <a:lnTo>
                    <a:pt x="0" y="151031"/>
                  </a:lnTo>
                  <a:lnTo>
                    <a:pt x="26171" y="151031"/>
                  </a:lnTo>
                  <a:lnTo>
                    <a:pt x="26171" y="253903"/>
                  </a:lnTo>
                  <a:lnTo>
                    <a:pt x="94753" y="253903"/>
                  </a:lnTo>
                  <a:lnTo>
                    <a:pt x="94753" y="151031"/>
                  </a:lnTo>
                  <a:lnTo>
                    <a:pt x="120896" y="151031"/>
                  </a:lnTo>
                  <a:lnTo>
                    <a:pt x="94732" y="56799"/>
                  </a:lnTo>
                  <a:close/>
                  <a:moveTo>
                    <a:pt x="39887" y="151031"/>
                  </a:moveTo>
                  <a:lnTo>
                    <a:pt x="53604" y="151031"/>
                  </a:lnTo>
                  <a:lnTo>
                    <a:pt x="53604" y="240187"/>
                  </a:lnTo>
                  <a:lnTo>
                    <a:pt x="39887" y="240187"/>
                  </a:lnTo>
                  <a:close/>
                  <a:moveTo>
                    <a:pt x="81036" y="240221"/>
                  </a:moveTo>
                  <a:lnTo>
                    <a:pt x="67320" y="240221"/>
                  </a:lnTo>
                  <a:lnTo>
                    <a:pt x="67320" y="151031"/>
                  </a:lnTo>
                  <a:lnTo>
                    <a:pt x="81036" y="151031"/>
                  </a:ln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rihandsfigur: Form 19">
              <a:extLst>
                <a:ext uri="{FF2B5EF4-FFF2-40B4-BE49-F238E27FC236}">
                  <a16:creationId xmlns:a16="http://schemas.microsoft.com/office/drawing/2014/main" id="{37B06123-55F0-571A-F34F-B0A174376442}"/>
                </a:ext>
              </a:extLst>
            </p:cNvPr>
            <p:cNvSpPr/>
            <p:nvPr/>
          </p:nvSpPr>
          <p:spPr>
            <a:xfrm>
              <a:off x="3888461" y="6489510"/>
              <a:ext cx="68581" cy="253903"/>
            </a:xfrm>
            <a:custGeom>
              <a:avLst/>
              <a:gdLst>
                <a:gd name="connsiteX0" fmla="*/ 61724 w 68581"/>
                <a:gd name="connsiteY0" fmla="*/ 0 h 253903"/>
                <a:gd name="connsiteX1" fmla="*/ 54865 w 68581"/>
                <a:gd name="connsiteY1" fmla="*/ 6858 h 253903"/>
                <a:gd name="connsiteX2" fmla="*/ 54865 w 68581"/>
                <a:gd name="connsiteY2" fmla="*/ 240187 h 253903"/>
                <a:gd name="connsiteX3" fmla="*/ 41149 w 68581"/>
                <a:gd name="connsiteY3" fmla="*/ 240187 h 253903"/>
                <a:gd name="connsiteX4" fmla="*/ 41149 w 68581"/>
                <a:gd name="connsiteY4" fmla="*/ 102873 h 253903"/>
                <a:gd name="connsiteX5" fmla="*/ 27433 w 68581"/>
                <a:gd name="connsiteY5" fmla="*/ 102873 h 253903"/>
                <a:gd name="connsiteX6" fmla="*/ 27433 w 68581"/>
                <a:gd name="connsiteY6" fmla="*/ 240187 h 253903"/>
                <a:gd name="connsiteX7" fmla="*/ 13716 w 68581"/>
                <a:gd name="connsiteY7" fmla="*/ 240187 h 253903"/>
                <a:gd name="connsiteX8" fmla="*/ 13716 w 68581"/>
                <a:gd name="connsiteY8" fmla="*/ 6858 h 253903"/>
                <a:gd name="connsiteX9" fmla="*/ 6858 w 68581"/>
                <a:gd name="connsiteY9" fmla="*/ 0 h 253903"/>
                <a:gd name="connsiteX10" fmla="*/ 0 w 68581"/>
                <a:gd name="connsiteY10" fmla="*/ 6858 h 253903"/>
                <a:gd name="connsiteX11" fmla="*/ 0 w 68581"/>
                <a:gd name="connsiteY11" fmla="*/ 253903 h 253903"/>
                <a:gd name="connsiteX12" fmla="*/ 68582 w 68581"/>
                <a:gd name="connsiteY12" fmla="*/ 253903 h 253903"/>
                <a:gd name="connsiteX13" fmla="*/ 68582 w 68581"/>
                <a:gd name="connsiteY13" fmla="*/ 6858 h 253903"/>
                <a:gd name="connsiteX14" fmla="*/ 61724 w 68581"/>
                <a:gd name="connsiteY14" fmla="*/ 0 h 25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581" h="253903">
                  <a:moveTo>
                    <a:pt x="61724" y="0"/>
                  </a:moveTo>
                  <a:cubicBezTo>
                    <a:pt x="57936" y="0"/>
                    <a:pt x="54865" y="3070"/>
                    <a:pt x="54865" y="6858"/>
                  </a:cubicBezTo>
                  <a:lnTo>
                    <a:pt x="54865" y="240187"/>
                  </a:lnTo>
                  <a:lnTo>
                    <a:pt x="41149" y="240187"/>
                  </a:lnTo>
                  <a:lnTo>
                    <a:pt x="41149" y="102873"/>
                  </a:lnTo>
                  <a:lnTo>
                    <a:pt x="27433" y="102873"/>
                  </a:lnTo>
                  <a:lnTo>
                    <a:pt x="27433" y="240187"/>
                  </a:lnTo>
                  <a:lnTo>
                    <a:pt x="13716" y="240187"/>
                  </a:lnTo>
                  <a:lnTo>
                    <a:pt x="13716" y="6858"/>
                  </a:lnTo>
                  <a:cubicBezTo>
                    <a:pt x="13716" y="3070"/>
                    <a:pt x="10646" y="0"/>
                    <a:pt x="6858" y="0"/>
                  </a:cubicBezTo>
                  <a:cubicBezTo>
                    <a:pt x="3070" y="0"/>
                    <a:pt x="0" y="3070"/>
                    <a:pt x="0" y="6858"/>
                  </a:cubicBezTo>
                  <a:lnTo>
                    <a:pt x="0" y="253903"/>
                  </a:lnTo>
                  <a:lnTo>
                    <a:pt x="68582" y="253903"/>
                  </a:lnTo>
                  <a:lnTo>
                    <a:pt x="68582" y="6858"/>
                  </a:lnTo>
                  <a:cubicBezTo>
                    <a:pt x="68582" y="3070"/>
                    <a:pt x="65511" y="0"/>
                    <a:pt x="61724" y="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Frihandsfigur: Form 20">
              <a:extLst>
                <a:ext uri="{FF2B5EF4-FFF2-40B4-BE49-F238E27FC236}">
                  <a16:creationId xmlns:a16="http://schemas.microsoft.com/office/drawing/2014/main" id="{E1DD132D-01D2-D3B7-0986-4B4F05AE9E10}"/>
                </a:ext>
              </a:extLst>
            </p:cNvPr>
            <p:cNvSpPr/>
            <p:nvPr/>
          </p:nvSpPr>
          <p:spPr>
            <a:xfrm>
              <a:off x="3888447"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Frihandsfigur: Form 21">
              <a:extLst>
                <a:ext uri="{FF2B5EF4-FFF2-40B4-BE49-F238E27FC236}">
                  <a16:creationId xmlns:a16="http://schemas.microsoft.com/office/drawing/2014/main" id="{D1EE3805-D585-4F5E-E306-E8D2070FA7B8}"/>
                </a:ext>
              </a:extLst>
            </p:cNvPr>
            <p:cNvSpPr/>
            <p:nvPr/>
          </p:nvSpPr>
          <p:spPr>
            <a:xfrm>
              <a:off x="3710135" y="6359204"/>
              <a:ext cx="68581" cy="68581"/>
            </a:xfrm>
            <a:custGeom>
              <a:avLst/>
              <a:gdLst>
                <a:gd name="connsiteX0" fmla="*/ 34291 w 68581"/>
                <a:gd name="connsiteY0" fmla="*/ 68582 h 68581"/>
                <a:gd name="connsiteX1" fmla="*/ 68582 w 68581"/>
                <a:gd name="connsiteY1" fmla="*/ 34291 h 68581"/>
                <a:gd name="connsiteX2" fmla="*/ 34291 w 68581"/>
                <a:gd name="connsiteY2" fmla="*/ 0 h 68581"/>
                <a:gd name="connsiteX3" fmla="*/ 0 w 68581"/>
                <a:gd name="connsiteY3" fmla="*/ 34291 h 68581"/>
                <a:gd name="connsiteX4" fmla="*/ 34291 w 68581"/>
                <a:gd name="connsiteY4" fmla="*/ 68582 h 68581"/>
                <a:gd name="connsiteX5" fmla="*/ 34291 w 68581"/>
                <a:gd name="connsiteY5" fmla="*/ 13716 h 68581"/>
                <a:gd name="connsiteX6" fmla="*/ 54865 w 68581"/>
                <a:gd name="connsiteY6" fmla="*/ 34291 h 68581"/>
                <a:gd name="connsiteX7" fmla="*/ 34291 w 68581"/>
                <a:gd name="connsiteY7" fmla="*/ 54865 h 68581"/>
                <a:gd name="connsiteX8" fmla="*/ 13716 w 68581"/>
                <a:gd name="connsiteY8" fmla="*/ 34291 h 68581"/>
                <a:gd name="connsiteX9" fmla="*/ 34291 w 68581"/>
                <a:gd name="connsiteY9" fmla="*/ 13716 h 6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1" h="68581">
                  <a:moveTo>
                    <a:pt x="34291" y="68582"/>
                  </a:moveTo>
                  <a:cubicBezTo>
                    <a:pt x="53229" y="68582"/>
                    <a:pt x="68582" y="53229"/>
                    <a:pt x="68582" y="34291"/>
                  </a:cubicBezTo>
                  <a:cubicBezTo>
                    <a:pt x="68582" y="15353"/>
                    <a:pt x="53229" y="0"/>
                    <a:pt x="34291" y="0"/>
                  </a:cubicBezTo>
                  <a:cubicBezTo>
                    <a:pt x="15353" y="0"/>
                    <a:pt x="0" y="15353"/>
                    <a:pt x="0" y="34291"/>
                  </a:cubicBezTo>
                  <a:cubicBezTo>
                    <a:pt x="23" y="53220"/>
                    <a:pt x="15362" y="68559"/>
                    <a:pt x="34291" y="68582"/>
                  </a:cubicBezTo>
                  <a:close/>
                  <a:moveTo>
                    <a:pt x="34291" y="13716"/>
                  </a:moveTo>
                  <a:cubicBezTo>
                    <a:pt x="45654" y="13716"/>
                    <a:pt x="54865" y="22928"/>
                    <a:pt x="54865" y="34291"/>
                  </a:cubicBezTo>
                  <a:cubicBezTo>
                    <a:pt x="54865" y="45654"/>
                    <a:pt x="45654" y="54865"/>
                    <a:pt x="34291" y="54865"/>
                  </a:cubicBezTo>
                  <a:cubicBezTo>
                    <a:pt x="22928" y="54865"/>
                    <a:pt x="13716" y="45654"/>
                    <a:pt x="13716" y="34291"/>
                  </a:cubicBezTo>
                  <a:cubicBezTo>
                    <a:pt x="13716" y="22928"/>
                    <a:pt x="22928" y="13716"/>
                    <a:pt x="34291"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3" name="Frihandsfigur: Form 22">
              <a:extLst>
                <a:ext uri="{FF2B5EF4-FFF2-40B4-BE49-F238E27FC236}">
                  <a16:creationId xmlns:a16="http://schemas.microsoft.com/office/drawing/2014/main" id="{C8BF2865-3A7B-352C-FAF1-240AE2996C01}"/>
                </a:ext>
              </a:extLst>
            </p:cNvPr>
            <p:cNvSpPr/>
            <p:nvPr/>
          </p:nvSpPr>
          <p:spPr>
            <a:xfrm>
              <a:off x="3664932" y="6441502"/>
              <a:ext cx="157988" cy="153309"/>
            </a:xfrm>
            <a:custGeom>
              <a:avLst/>
              <a:gdLst>
                <a:gd name="connsiteX0" fmla="*/ 140319 w 157988"/>
                <a:gd name="connsiteY0" fmla="*/ 29195 h 153309"/>
                <a:gd name="connsiteX1" fmla="*/ 140216 w 157988"/>
                <a:gd name="connsiteY1" fmla="*/ 28722 h 153309"/>
                <a:gd name="connsiteX2" fmla="*/ 133111 w 157988"/>
                <a:gd name="connsiteY2" fmla="*/ 17749 h 153309"/>
                <a:gd name="connsiteX3" fmla="*/ 104005 w 157988"/>
                <a:gd name="connsiteY3" fmla="*/ 3511 h 153309"/>
                <a:gd name="connsiteX4" fmla="*/ 79316 w 157988"/>
                <a:gd name="connsiteY4" fmla="*/ 0 h 153309"/>
                <a:gd name="connsiteX5" fmla="*/ 54016 w 157988"/>
                <a:gd name="connsiteY5" fmla="*/ 3498 h 153309"/>
                <a:gd name="connsiteX6" fmla="*/ 25212 w 157988"/>
                <a:gd name="connsiteY6" fmla="*/ 17488 h 153309"/>
                <a:gd name="connsiteX7" fmla="*/ 17784 w 157988"/>
                <a:gd name="connsiteY7" fmla="*/ 28722 h 153309"/>
                <a:gd name="connsiteX8" fmla="*/ 17784 w 157988"/>
                <a:gd name="connsiteY8" fmla="*/ 28969 h 153309"/>
                <a:gd name="connsiteX9" fmla="*/ 17695 w 157988"/>
                <a:gd name="connsiteY9" fmla="*/ 29195 h 153309"/>
                <a:gd name="connsiteX10" fmla="*/ 371 w 157988"/>
                <a:gd name="connsiteY10" fmla="*/ 127398 h 153309"/>
                <a:gd name="connsiteX11" fmla="*/ 12497 w 157988"/>
                <a:gd name="connsiteY11" fmla="*/ 152402 h 153309"/>
                <a:gd name="connsiteX12" fmla="*/ 21649 w 157988"/>
                <a:gd name="connsiteY12" fmla="*/ 149191 h 153309"/>
                <a:gd name="connsiteX13" fmla="*/ 18703 w 157988"/>
                <a:gd name="connsiteY13" fmla="*/ 140174 h 153309"/>
                <a:gd name="connsiteX14" fmla="*/ 13903 w 157988"/>
                <a:gd name="connsiteY14" fmla="*/ 129757 h 153309"/>
                <a:gd name="connsiteX15" fmla="*/ 31130 w 157988"/>
                <a:gd name="connsiteY15" fmla="*/ 32028 h 153309"/>
                <a:gd name="connsiteX16" fmla="*/ 33147 w 157988"/>
                <a:gd name="connsiteY16" fmla="*/ 28715 h 153309"/>
                <a:gd name="connsiteX17" fmla="*/ 57479 w 157988"/>
                <a:gd name="connsiteY17" fmla="*/ 16809 h 153309"/>
                <a:gd name="connsiteX18" fmla="*/ 79350 w 157988"/>
                <a:gd name="connsiteY18" fmla="*/ 13744 h 153309"/>
                <a:gd name="connsiteX19" fmla="*/ 100453 w 157988"/>
                <a:gd name="connsiteY19" fmla="*/ 16782 h 153309"/>
                <a:gd name="connsiteX20" fmla="*/ 124895 w 157988"/>
                <a:gd name="connsiteY20" fmla="*/ 28715 h 153309"/>
                <a:gd name="connsiteX21" fmla="*/ 126905 w 157988"/>
                <a:gd name="connsiteY21" fmla="*/ 32014 h 153309"/>
                <a:gd name="connsiteX22" fmla="*/ 144126 w 157988"/>
                <a:gd name="connsiteY22" fmla="*/ 129709 h 153309"/>
                <a:gd name="connsiteX23" fmla="*/ 139325 w 157988"/>
                <a:gd name="connsiteY23" fmla="*/ 140174 h 153309"/>
                <a:gd name="connsiteX24" fmla="*/ 135816 w 157988"/>
                <a:gd name="connsiteY24" fmla="*/ 149216 h 153309"/>
                <a:gd name="connsiteX25" fmla="*/ 144857 w 157988"/>
                <a:gd name="connsiteY25" fmla="*/ 152725 h 153309"/>
                <a:gd name="connsiteX26" fmla="*/ 145497 w 157988"/>
                <a:gd name="connsiteY26" fmla="*/ 152402 h 153309"/>
                <a:gd name="connsiteX27" fmla="*/ 157616 w 157988"/>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8"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7"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1" y="141907"/>
                    <a:pt x="18703" y="140174"/>
                  </a:cubicBezTo>
                  <a:cubicBezTo>
                    <a:pt x="15058" y="138069"/>
                    <a:pt x="13135" y="133896"/>
                    <a:pt x="13903" y="129757"/>
                  </a:cubicBezTo>
                  <a:lnTo>
                    <a:pt x="31130" y="32028"/>
                  </a:lnTo>
                  <a:cubicBezTo>
                    <a:pt x="31505" y="30768"/>
                    <a:pt x="32200" y="29627"/>
                    <a:pt x="33147" y="28715"/>
                  </a:cubicBezTo>
                  <a:cubicBezTo>
                    <a:pt x="40431" y="23243"/>
                    <a:pt x="48688"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Frihandsfigur: Form 23">
              <a:extLst>
                <a:ext uri="{FF2B5EF4-FFF2-40B4-BE49-F238E27FC236}">
                  <a16:creationId xmlns:a16="http://schemas.microsoft.com/office/drawing/2014/main" id="{EFB1B095-C8B1-AF24-3D8F-3A7A7F9AC41D}"/>
                </a:ext>
              </a:extLst>
            </p:cNvPr>
            <p:cNvSpPr/>
            <p:nvPr/>
          </p:nvSpPr>
          <p:spPr>
            <a:xfrm>
              <a:off x="3843244" y="6441502"/>
              <a:ext cx="157989" cy="153309"/>
            </a:xfrm>
            <a:custGeom>
              <a:avLst/>
              <a:gdLst>
                <a:gd name="connsiteX0" fmla="*/ 140319 w 157989"/>
                <a:gd name="connsiteY0" fmla="*/ 29195 h 153309"/>
                <a:gd name="connsiteX1" fmla="*/ 140216 w 157989"/>
                <a:gd name="connsiteY1" fmla="*/ 28722 h 153309"/>
                <a:gd name="connsiteX2" fmla="*/ 133111 w 157989"/>
                <a:gd name="connsiteY2" fmla="*/ 17749 h 153309"/>
                <a:gd name="connsiteX3" fmla="*/ 104005 w 157989"/>
                <a:gd name="connsiteY3" fmla="*/ 3511 h 153309"/>
                <a:gd name="connsiteX4" fmla="*/ 79316 w 157989"/>
                <a:gd name="connsiteY4" fmla="*/ 0 h 153309"/>
                <a:gd name="connsiteX5" fmla="*/ 54016 w 157989"/>
                <a:gd name="connsiteY5" fmla="*/ 3498 h 153309"/>
                <a:gd name="connsiteX6" fmla="*/ 25212 w 157989"/>
                <a:gd name="connsiteY6" fmla="*/ 17488 h 153309"/>
                <a:gd name="connsiteX7" fmla="*/ 17784 w 157989"/>
                <a:gd name="connsiteY7" fmla="*/ 28722 h 153309"/>
                <a:gd name="connsiteX8" fmla="*/ 17784 w 157989"/>
                <a:gd name="connsiteY8" fmla="*/ 28969 h 153309"/>
                <a:gd name="connsiteX9" fmla="*/ 17695 w 157989"/>
                <a:gd name="connsiteY9" fmla="*/ 29195 h 153309"/>
                <a:gd name="connsiteX10" fmla="*/ 371 w 157989"/>
                <a:gd name="connsiteY10" fmla="*/ 127398 h 153309"/>
                <a:gd name="connsiteX11" fmla="*/ 12497 w 157989"/>
                <a:gd name="connsiteY11" fmla="*/ 152402 h 153309"/>
                <a:gd name="connsiteX12" fmla="*/ 21649 w 157989"/>
                <a:gd name="connsiteY12" fmla="*/ 149191 h 153309"/>
                <a:gd name="connsiteX13" fmla="*/ 18703 w 157989"/>
                <a:gd name="connsiteY13" fmla="*/ 140174 h 153309"/>
                <a:gd name="connsiteX14" fmla="*/ 13903 w 157989"/>
                <a:gd name="connsiteY14" fmla="*/ 129757 h 153309"/>
                <a:gd name="connsiteX15" fmla="*/ 31130 w 157989"/>
                <a:gd name="connsiteY15" fmla="*/ 32028 h 153309"/>
                <a:gd name="connsiteX16" fmla="*/ 33147 w 157989"/>
                <a:gd name="connsiteY16" fmla="*/ 28715 h 153309"/>
                <a:gd name="connsiteX17" fmla="*/ 57479 w 157989"/>
                <a:gd name="connsiteY17" fmla="*/ 16809 h 153309"/>
                <a:gd name="connsiteX18" fmla="*/ 79350 w 157989"/>
                <a:gd name="connsiteY18" fmla="*/ 13744 h 153309"/>
                <a:gd name="connsiteX19" fmla="*/ 100453 w 157989"/>
                <a:gd name="connsiteY19" fmla="*/ 16782 h 153309"/>
                <a:gd name="connsiteX20" fmla="*/ 124895 w 157989"/>
                <a:gd name="connsiteY20" fmla="*/ 28715 h 153309"/>
                <a:gd name="connsiteX21" fmla="*/ 126905 w 157989"/>
                <a:gd name="connsiteY21" fmla="*/ 32014 h 153309"/>
                <a:gd name="connsiteX22" fmla="*/ 144126 w 157989"/>
                <a:gd name="connsiteY22" fmla="*/ 129709 h 153309"/>
                <a:gd name="connsiteX23" fmla="*/ 139325 w 157989"/>
                <a:gd name="connsiteY23" fmla="*/ 140174 h 153309"/>
                <a:gd name="connsiteX24" fmla="*/ 135816 w 157989"/>
                <a:gd name="connsiteY24" fmla="*/ 149216 h 153309"/>
                <a:gd name="connsiteX25" fmla="*/ 144857 w 157989"/>
                <a:gd name="connsiteY25" fmla="*/ 152725 h 153309"/>
                <a:gd name="connsiteX26" fmla="*/ 145497 w 157989"/>
                <a:gd name="connsiteY26" fmla="*/ 152402 h 153309"/>
                <a:gd name="connsiteX27" fmla="*/ 157616 w 157989"/>
                <a:gd name="connsiteY27" fmla="*/ 127370 h 15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989" h="153309">
                  <a:moveTo>
                    <a:pt x="140319" y="29195"/>
                  </a:moveTo>
                  <a:cubicBezTo>
                    <a:pt x="140319" y="29113"/>
                    <a:pt x="140244" y="28804"/>
                    <a:pt x="140216" y="28722"/>
                  </a:cubicBezTo>
                  <a:cubicBezTo>
                    <a:pt x="139208" y="24344"/>
                    <a:pt x="136693" y="20460"/>
                    <a:pt x="133111" y="17749"/>
                  </a:cubicBezTo>
                  <a:cubicBezTo>
                    <a:pt x="124400" y="11200"/>
                    <a:pt x="114522" y="6369"/>
                    <a:pt x="104005" y="3511"/>
                  </a:cubicBezTo>
                  <a:cubicBezTo>
                    <a:pt x="95968" y="1252"/>
                    <a:pt x="87665" y="71"/>
                    <a:pt x="79316" y="0"/>
                  </a:cubicBezTo>
                  <a:cubicBezTo>
                    <a:pt x="70771" y="126"/>
                    <a:pt x="62275" y="1301"/>
                    <a:pt x="54016" y="3498"/>
                  </a:cubicBezTo>
                  <a:cubicBezTo>
                    <a:pt x="43618" y="6302"/>
                    <a:pt x="33845" y="11049"/>
                    <a:pt x="25212" y="17488"/>
                  </a:cubicBezTo>
                  <a:cubicBezTo>
                    <a:pt x="21546" y="20294"/>
                    <a:pt x="18930" y="24251"/>
                    <a:pt x="17784" y="28722"/>
                  </a:cubicBezTo>
                  <a:cubicBezTo>
                    <a:pt x="17784" y="28804"/>
                    <a:pt x="17784" y="28887"/>
                    <a:pt x="17784" y="28969"/>
                  </a:cubicBezTo>
                  <a:cubicBezTo>
                    <a:pt x="17784" y="29051"/>
                    <a:pt x="17709" y="29113"/>
                    <a:pt x="17695" y="29195"/>
                  </a:cubicBezTo>
                  <a:lnTo>
                    <a:pt x="371" y="127398"/>
                  </a:lnTo>
                  <a:cubicBezTo>
                    <a:pt x="-1434" y="137480"/>
                    <a:pt x="3462" y="147577"/>
                    <a:pt x="12497" y="152402"/>
                  </a:cubicBezTo>
                  <a:cubicBezTo>
                    <a:pt x="15911" y="154043"/>
                    <a:pt x="20008" y="152605"/>
                    <a:pt x="21649" y="149191"/>
                  </a:cubicBezTo>
                  <a:cubicBezTo>
                    <a:pt x="23239" y="145882"/>
                    <a:pt x="21940" y="141907"/>
                    <a:pt x="18703" y="140174"/>
                  </a:cubicBezTo>
                  <a:cubicBezTo>
                    <a:pt x="15058" y="138069"/>
                    <a:pt x="13135" y="133896"/>
                    <a:pt x="13903" y="129757"/>
                  </a:cubicBezTo>
                  <a:lnTo>
                    <a:pt x="31130" y="32028"/>
                  </a:lnTo>
                  <a:cubicBezTo>
                    <a:pt x="31505" y="30768"/>
                    <a:pt x="32200" y="29627"/>
                    <a:pt x="33147" y="28715"/>
                  </a:cubicBezTo>
                  <a:cubicBezTo>
                    <a:pt x="40431" y="23243"/>
                    <a:pt x="48689" y="19203"/>
                    <a:pt x="57479" y="16809"/>
                  </a:cubicBezTo>
                  <a:cubicBezTo>
                    <a:pt x="64617" y="14898"/>
                    <a:pt x="71962" y="13868"/>
                    <a:pt x="79350" y="13744"/>
                  </a:cubicBezTo>
                  <a:cubicBezTo>
                    <a:pt x="86488" y="13816"/>
                    <a:pt x="93584" y="14838"/>
                    <a:pt x="100453" y="16782"/>
                  </a:cubicBezTo>
                  <a:cubicBezTo>
                    <a:pt x="109283" y="19175"/>
                    <a:pt x="117578" y="23225"/>
                    <a:pt x="124895" y="28715"/>
                  </a:cubicBezTo>
                  <a:cubicBezTo>
                    <a:pt x="125936" y="29542"/>
                    <a:pt x="126648" y="30711"/>
                    <a:pt x="126905" y="32014"/>
                  </a:cubicBezTo>
                  <a:lnTo>
                    <a:pt x="144126" y="129709"/>
                  </a:lnTo>
                  <a:cubicBezTo>
                    <a:pt x="144909" y="133863"/>
                    <a:pt x="142984" y="138059"/>
                    <a:pt x="139325" y="140174"/>
                  </a:cubicBezTo>
                  <a:cubicBezTo>
                    <a:pt x="135859" y="141702"/>
                    <a:pt x="134288" y="145750"/>
                    <a:pt x="135816" y="149216"/>
                  </a:cubicBezTo>
                  <a:cubicBezTo>
                    <a:pt x="137344" y="152682"/>
                    <a:pt x="141392" y="154253"/>
                    <a:pt x="144857" y="152725"/>
                  </a:cubicBezTo>
                  <a:cubicBezTo>
                    <a:pt x="145076" y="152629"/>
                    <a:pt x="145290" y="152521"/>
                    <a:pt x="145497" y="152402"/>
                  </a:cubicBezTo>
                  <a:cubicBezTo>
                    <a:pt x="154534" y="147565"/>
                    <a:pt x="159426" y="137458"/>
                    <a:pt x="157616" y="127370"/>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5" name="Frihandsfigur: Form 24">
              <a:extLst>
                <a:ext uri="{FF2B5EF4-FFF2-40B4-BE49-F238E27FC236}">
                  <a16:creationId xmlns:a16="http://schemas.microsoft.com/office/drawing/2014/main" id="{DB24EEEA-15ED-D7EC-8837-E194706A3190}"/>
                </a:ext>
              </a:extLst>
            </p:cNvPr>
            <p:cNvSpPr/>
            <p:nvPr/>
          </p:nvSpPr>
          <p:spPr>
            <a:xfrm>
              <a:off x="4022374" y="6591991"/>
              <a:ext cx="211067" cy="151964"/>
            </a:xfrm>
            <a:custGeom>
              <a:avLst/>
              <a:gdLst>
                <a:gd name="connsiteX0" fmla="*/ 110787 w 211067"/>
                <a:gd name="connsiteY0" fmla="*/ 137705 h 151964"/>
                <a:gd name="connsiteX1" fmla="*/ 13917 w 211067"/>
                <a:gd name="connsiteY1" fmla="*/ 41174 h 151964"/>
                <a:gd name="connsiteX2" fmla="*/ 16302 w 211067"/>
                <a:gd name="connsiteY2" fmla="*/ 19662 h 151964"/>
                <a:gd name="connsiteX3" fmla="*/ 10740 w 211067"/>
                <a:gd name="connsiteY3" fmla="*/ 8552 h 151964"/>
                <a:gd name="connsiteX4" fmla="*/ 8065 w 211067"/>
                <a:gd name="connsiteY4" fmla="*/ 0 h 151964"/>
                <a:gd name="connsiteX5" fmla="*/ 69210 w 211067"/>
                <a:gd name="connsiteY5" fmla="*/ 143905 h 151964"/>
                <a:gd name="connsiteX6" fmla="*/ 211067 w 211067"/>
                <a:gd name="connsiteY6" fmla="*/ 87510 h 151964"/>
                <a:gd name="connsiteX7" fmla="*/ 202419 w 211067"/>
                <a:gd name="connsiteY7" fmla="*/ 72217 h 151964"/>
                <a:gd name="connsiteX8" fmla="*/ 110787 w 211067"/>
                <a:gd name="connsiteY8" fmla="*/ 137705 h 15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067" h="151964">
                  <a:moveTo>
                    <a:pt x="110787" y="137705"/>
                  </a:moveTo>
                  <a:cubicBezTo>
                    <a:pt x="57381" y="137799"/>
                    <a:pt x="14011" y="94580"/>
                    <a:pt x="13917" y="41174"/>
                  </a:cubicBezTo>
                  <a:cubicBezTo>
                    <a:pt x="13905" y="33937"/>
                    <a:pt x="14704" y="26721"/>
                    <a:pt x="16302" y="19662"/>
                  </a:cubicBezTo>
                  <a:cubicBezTo>
                    <a:pt x="13809" y="16314"/>
                    <a:pt x="11927" y="12554"/>
                    <a:pt x="10740" y="8552"/>
                  </a:cubicBezTo>
                  <a:lnTo>
                    <a:pt x="8065" y="0"/>
                  </a:lnTo>
                  <a:cubicBezTo>
                    <a:pt x="-14789" y="56623"/>
                    <a:pt x="12587" y="121052"/>
                    <a:pt x="69210" y="143905"/>
                  </a:cubicBezTo>
                  <a:cubicBezTo>
                    <a:pt x="123968" y="166006"/>
                    <a:pt x="186429" y="141175"/>
                    <a:pt x="211067" y="87510"/>
                  </a:cubicBezTo>
                  <a:lnTo>
                    <a:pt x="202419" y="72217"/>
                  </a:lnTo>
                  <a:cubicBezTo>
                    <a:pt x="189144" y="111486"/>
                    <a:pt x="152239" y="137861"/>
                    <a:pt x="110787" y="137705"/>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ihandsfigur: Form 25">
              <a:extLst>
                <a:ext uri="{FF2B5EF4-FFF2-40B4-BE49-F238E27FC236}">
                  <a16:creationId xmlns:a16="http://schemas.microsoft.com/office/drawing/2014/main" id="{7F0E7B16-A42D-53BB-D417-F7F74F7022C9}"/>
                </a:ext>
              </a:extLst>
            </p:cNvPr>
            <p:cNvSpPr/>
            <p:nvPr/>
          </p:nvSpPr>
          <p:spPr>
            <a:xfrm>
              <a:off x="4024959" y="6462979"/>
              <a:ext cx="270925" cy="233868"/>
            </a:xfrm>
            <a:custGeom>
              <a:avLst/>
              <a:gdLst>
                <a:gd name="connsiteX0" fmla="*/ 267874 w 270925"/>
                <a:gd name="connsiteY0" fmla="*/ 199157 h 233868"/>
                <a:gd name="connsiteX1" fmla="*/ 218961 w 270925"/>
                <a:gd name="connsiteY1" fmla="*/ 113553 h 233868"/>
                <a:gd name="connsiteX2" fmla="*/ 198784 w 270925"/>
                <a:gd name="connsiteY2" fmla="*/ 101997 h 233868"/>
                <a:gd name="connsiteX3" fmla="*/ 139358 w 270925"/>
                <a:gd name="connsiteY3" fmla="*/ 101997 h 233868"/>
                <a:gd name="connsiteX4" fmla="*/ 131814 w 270925"/>
                <a:gd name="connsiteY4" fmla="*/ 32668 h 233868"/>
                <a:gd name="connsiteX5" fmla="*/ 115560 w 270925"/>
                <a:gd name="connsiteY5" fmla="*/ 7094 h 233868"/>
                <a:gd name="connsiteX6" fmla="*/ 85837 w 270925"/>
                <a:gd name="connsiteY6" fmla="*/ 682 h 233868"/>
                <a:gd name="connsiteX7" fmla="*/ 72690 w 270925"/>
                <a:gd name="connsiteY7" fmla="*/ 5585 h 233868"/>
                <a:gd name="connsiteX8" fmla="*/ 11501 w 270925"/>
                <a:gd name="connsiteY8" fmla="*/ 41858 h 233868"/>
                <a:gd name="connsiteX9" fmla="*/ 988 w 270925"/>
                <a:gd name="connsiteY9" fmla="*/ 68605 h 233868"/>
                <a:gd name="connsiteX10" fmla="*/ 21322 w 270925"/>
                <a:gd name="connsiteY10" fmla="*/ 133703 h 233868"/>
                <a:gd name="connsiteX11" fmla="*/ 43371 w 270925"/>
                <a:gd name="connsiteY11" fmla="*/ 150032 h 233868"/>
                <a:gd name="connsiteX12" fmla="*/ 49187 w 270925"/>
                <a:gd name="connsiteY12" fmla="*/ 149141 h 233868"/>
                <a:gd name="connsiteX13" fmla="*/ 54036 w 270925"/>
                <a:gd name="connsiteY13" fmla="*/ 142824 h 233868"/>
                <a:gd name="connsiteX14" fmla="*/ 53967 w 270925"/>
                <a:gd name="connsiteY14" fmla="*/ 141453 h 233868"/>
                <a:gd name="connsiteX15" fmla="*/ 47518 w 270925"/>
                <a:gd name="connsiteY15" fmla="*/ 135570 h 233868"/>
                <a:gd name="connsiteX16" fmla="*/ 46423 w 270925"/>
                <a:gd name="connsiteY16" fmla="*/ 135719 h 233868"/>
                <a:gd name="connsiteX17" fmla="*/ 43344 w 270925"/>
                <a:gd name="connsiteY17" fmla="*/ 136323 h 233868"/>
                <a:gd name="connsiteX18" fmla="*/ 34428 w 270925"/>
                <a:gd name="connsiteY18" fmla="*/ 129725 h 233868"/>
                <a:gd name="connsiteX19" fmla="*/ 14094 w 270925"/>
                <a:gd name="connsiteY19" fmla="*/ 64655 h 233868"/>
                <a:gd name="connsiteX20" fmla="*/ 18346 w 270925"/>
                <a:gd name="connsiteY20" fmla="*/ 53743 h 233868"/>
                <a:gd name="connsiteX21" fmla="*/ 79809 w 270925"/>
                <a:gd name="connsiteY21" fmla="*/ 17306 h 233868"/>
                <a:gd name="connsiteX22" fmla="*/ 107667 w 270925"/>
                <a:gd name="connsiteY22" fmla="*/ 18328 h 233868"/>
                <a:gd name="connsiteX23" fmla="*/ 118228 w 270925"/>
                <a:gd name="connsiteY23" fmla="*/ 34636 h 233868"/>
                <a:gd name="connsiteX24" fmla="*/ 127048 w 270925"/>
                <a:gd name="connsiteY24" fmla="*/ 115721 h 233868"/>
                <a:gd name="connsiteX25" fmla="*/ 198784 w 270925"/>
                <a:gd name="connsiteY25" fmla="*/ 115721 h 233868"/>
                <a:gd name="connsiteX26" fmla="*/ 207089 w 270925"/>
                <a:gd name="connsiteY26" fmla="*/ 120419 h 233868"/>
                <a:gd name="connsiteX27" fmla="*/ 255981 w 270925"/>
                <a:gd name="connsiteY27" fmla="*/ 206002 h 233868"/>
                <a:gd name="connsiteX28" fmla="*/ 252744 w 270925"/>
                <a:gd name="connsiteY28" fmla="*/ 218847 h 233868"/>
                <a:gd name="connsiteX29" fmla="*/ 247669 w 270925"/>
                <a:gd name="connsiteY29" fmla="*/ 220157 h 233868"/>
                <a:gd name="connsiteX30" fmla="*/ 239378 w 270925"/>
                <a:gd name="connsiteY30" fmla="*/ 215493 h 233868"/>
                <a:gd name="connsiteX31" fmla="*/ 193428 w 270925"/>
                <a:gd name="connsiteY31" fmla="*/ 134190 h 233868"/>
                <a:gd name="connsiteX32" fmla="*/ 105095 w 270925"/>
                <a:gd name="connsiteY32" fmla="*/ 134190 h 233868"/>
                <a:gd name="connsiteX33" fmla="*/ 79671 w 270925"/>
                <a:gd name="connsiteY33" fmla="*/ 112964 h 233868"/>
                <a:gd name="connsiteX34" fmla="*/ 70317 w 270925"/>
                <a:gd name="connsiteY34" fmla="*/ 60190 h 233868"/>
                <a:gd name="connsiteX35" fmla="*/ 75577 w 270925"/>
                <a:gd name="connsiteY35" fmla="*/ 57070 h 233868"/>
                <a:gd name="connsiteX36" fmla="*/ 77971 w 270925"/>
                <a:gd name="connsiteY36" fmla="*/ 47667 h 233868"/>
                <a:gd name="connsiteX37" fmla="*/ 68568 w 270925"/>
                <a:gd name="connsiteY37" fmla="*/ 45273 h 233868"/>
                <a:gd name="connsiteX38" fmla="*/ 44564 w 270925"/>
                <a:gd name="connsiteY38" fmla="*/ 59538 h 233868"/>
                <a:gd name="connsiteX39" fmla="*/ 42171 w 270925"/>
                <a:gd name="connsiteY39" fmla="*/ 68941 h 233868"/>
                <a:gd name="connsiteX40" fmla="*/ 51573 w 270925"/>
                <a:gd name="connsiteY40" fmla="*/ 71335 h 233868"/>
                <a:gd name="connsiteX41" fmla="*/ 57746 w 270925"/>
                <a:gd name="connsiteY41" fmla="*/ 67672 h 233868"/>
                <a:gd name="connsiteX42" fmla="*/ 66202 w 270925"/>
                <a:gd name="connsiteY42" fmla="*/ 115371 h 233868"/>
                <a:gd name="connsiteX43" fmla="*/ 105122 w 270925"/>
                <a:gd name="connsiteY43" fmla="*/ 147906 h 233868"/>
                <a:gd name="connsiteX44" fmla="*/ 185418 w 270925"/>
                <a:gd name="connsiteY44" fmla="*/ 147906 h 233868"/>
                <a:gd name="connsiteX45" fmla="*/ 227376 w 270925"/>
                <a:gd name="connsiteY45" fmla="*/ 222139 h 233868"/>
                <a:gd name="connsiteX46" fmla="*/ 247642 w 270925"/>
                <a:gd name="connsiteY46" fmla="*/ 233866 h 233868"/>
                <a:gd name="connsiteX47" fmla="*/ 259218 w 270925"/>
                <a:gd name="connsiteY47" fmla="*/ 230904 h 233868"/>
                <a:gd name="connsiteX48" fmla="*/ 267874 w 270925"/>
                <a:gd name="connsiteY48" fmla="*/ 199157 h 23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70925" h="233868">
                  <a:moveTo>
                    <a:pt x="267874" y="199157"/>
                  </a:moveTo>
                  <a:lnTo>
                    <a:pt x="218961" y="113553"/>
                  </a:lnTo>
                  <a:cubicBezTo>
                    <a:pt x="214762" y="106395"/>
                    <a:pt x="207083" y="101997"/>
                    <a:pt x="198784" y="101997"/>
                  </a:cubicBezTo>
                  <a:lnTo>
                    <a:pt x="139358" y="101997"/>
                  </a:lnTo>
                  <a:lnTo>
                    <a:pt x="131814" y="32668"/>
                  </a:lnTo>
                  <a:cubicBezTo>
                    <a:pt x="129999" y="22326"/>
                    <a:pt x="124154" y="13128"/>
                    <a:pt x="115560" y="7094"/>
                  </a:cubicBezTo>
                  <a:cubicBezTo>
                    <a:pt x="106924" y="1033"/>
                    <a:pt x="96204" y="-1280"/>
                    <a:pt x="85837" y="682"/>
                  </a:cubicBezTo>
                  <a:cubicBezTo>
                    <a:pt x="81191" y="1497"/>
                    <a:pt x="76735" y="3159"/>
                    <a:pt x="72690" y="5585"/>
                  </a:cubicBezTo>
                  <a:lnTo>
                    <a:pt x="11501" y="41858"/>
                  </a:lnTo>
                  <a:cubicBezTo>
                    <a:pt x="2242" y="47277"/>
                    <a:pt x="-2103" y="58331"/>
                    <a:pt x="988" y="68605"/>
                  </a:cubicBezTo>
                  <a:lnTo>
                    <a:pt x="21322" y="133703"/>
                  </a:lnTo>
                  <a:cubicBezTo>
                    <a:pt x="24272" y="143409"/>
                    <a:pt x="33226" y="150041"/>
                    <a:pt x="43371" y="150032"/>
                  </a:cubicBezTo>
                  <a:cubicBezTo>
                    <a:pt x="45331" y="149898"/>
                    <a:pt x="47277" y="149599"/>
                    <a:pt x="49187" y="149141"/>
                  </a:cubicBezTo>
                  <a:cubicBezTo>
                    <a:pt x="52127" y="148499"/>
                    <a:pt x="54175" y="145830"/>
                    <a:pt x="54036" y="142824"/>
                  </a:cubicBezTo>
                  <a:lnTo>
                    <a:pt x="53967" y="141453"/>
                  </a:lnTo>
                  <a:cubicBezTo>
                    <a:pt x="53811" y="138047"/>
                    <a:pt x="50923" y="135413"/>
                    <a:pt x="47518" y="135570"/>
                  </a:cubicBezTo>
                  <a:cubicBezTo>
                    <a:pt x="47149" y="135587"/>
                    <a:pt x="46783" y="135637"/>
                    <a:pt x="46423" y="135719"/>
                  </a:cubicBezTo>
                  <a:cubicBezTo>
                    <a:pt x="44873" y="136062"/>
                    <a:pt x="43611" y="136323"/>
                    <a:pt x="43344" y="136323"/>
                  </a:cubicBezTo>
                  <a:cubicBezTo>
                    <a:pt x="39239" y="136339"/>
                    <a:pt x="35612" y="133655"/>
                    <a:pt x="34428" y="129725"/>
                  </a:cubicBezTo>
                  <a:lnTo>
                    <a:pt x="14094" y="64655"/>
                  </a:lnTo>
                  <a:cubicBezTo>
                    <a:pt x="12902" y="60475"/>
                    <a:pt x="14641" y="56014"/>
                    <a:pt x="18346" y="53743"/>
                  </a:cubicBezTo>
                  <a:lnTo>
                    <a:pt x="79809" y="17306"/>
                  </a:lnTo>
                  <a:cubicBezTo>
                    <a:pt x="88514" y="12242"/>
                    <a:pt x="99356" y="12640"/>
                    <a:pt x="107667" y="18328"/>
                  </a:cubicBezTo>
                  <a:cubicBezTo>
                    <a:pt x="113180" y="22178"/>
                    <a:pt x="116970" y="28031"/>
                    <a:pt x="118228" y="34636"/>
                  </a:cubicBezTo>
                  <a:lnTo>
                    <a:pt x="127048" y="115721"/>
                  </a:lnTo>
                  <a:lnTo>
                    <a:pt x="198784" y="115721"/>
                  </a:lnTo>
                  <a:cubicBezTo>
                    <a:pt x="202194" y="115687"/>
                    <a:pt x="205361" y="117479"/>
                    <a:pt x="207089" y="120419"/>
                  </a:cubicBezTo>
                  <a:lnTo>
                    <a:pt x="255981" y="206002"/>
                  </a:lnTo>
                  <a:cubicBezTo>
                    <a:pt x="258476" y="210465"/>
                    <a:pt x="257056" y="216099"/>
                    <a:pt x="252744" y="218847"/>
                  </a:cubicBezTo>
                  <a:cubicBezTo>
                    <a:pt x="251173" y="219660"/>
                    <a:pt x="249438" y="220108"/>
                    <a:pt x="247669" y="220157"/>
                  </a:cubicBezTo>
                  <a:cubicBezTo>
                    <a:pt x="244259" y="220244"/>
                    <a:pt x="241075" y="218453"/>
                    <a:pt x="239378" y="215493"/>
                  </a:cubicBezTo>
                  <a:lnTo>
                    <a:pt x="193428" y="134190"/>
                  </a:lnTo>
                  <a:lnTo>
                    <a:pt x="105095" y="134190"/>
                  </a:lnTo>
                  <a:cubicBezTo>
                    <a:pt x="92596" y="134210"/>
                    <a:pt x="81882" y="125265"/>
                    <a:pt x="79671" y="112964"/>
                  </a:cubicBezTo>
                  <a:lnTo>
                    <a:pt x="70317" y="60190"/>
                  </a:lnTo>
                  <a:lnTo>
                    <a:pt x="75577" y="57070"/>
                  </a:lnTo>
                  <a:cubicBezTo>
                    <a:pt x="78835" y="55134"/>
                    <a:pt x="79906" y="50925"/>
                    <a:pt x="77971" y="47667"/>
                  </a:cubicBezTo>
                  <a:cubicBezTo>
                    <a:pt x="76035" y="44409"/>
                    <a:pt x="71826" y="43338"/>
                    <a:pt x="68568" y="45273"/>
                  </a:cubicBezTo>
                  <a:lnTo>
                    <a:pt x="44564" y="59538"/>
                  </a:lnTo>
                  <a:cubicBezTo>
                    <a:pt x="41307" y="61474"/>
                    <a:pt x="40236" y="65683"/>
                    <a:pt x="42171" y="68941"/>
                  </a:cubicBezTo>
                  <a:cubicBezTo>
                    <a:pt x="44106" y="72199"/>
                    <a:pt x="48316" y="73270"/>
                    <a:pt x="51573" y="71335"/>
                  </a:cubicBezTo>
                  <a:lnTo>
                    <a:pt x="57746" y="67672"/>
                  </a:lnTo>
                  <a:lnTo>
                    <a:pt x="66202" y="115371"/>
                  </a:lnTo>
                  <a:cubicBezTo>
                    <a:pt x="69573" y="134216"/>
                    <a:pt x="85977" y="147929"/>
                    <a:pt x="105122" y="147906"/>
                  </a:cubicBezTo>
                  <a:lnTo>
                    <a:pt x="185418" y="147906"/>
                  </a:lnTo>
                  <a:lnTo>
                    <a:pt x="227376" y="222139"/>
                  </a:lnTo>
                  <a:cubicBezTo>
                    <a:pt x="231464" y="229474"/>
                    <a:pt x="239245" y="233977"/>
                    <a:pt x="247642" y="233866"/>
                  </a:cubicBezTo>
                  <a:cubicBezTo>
                    <a:pt x="251681" y="233806"/>
                    <a:pt x="255647" y="232791"/>
                    <a:pt x="259218" y="230904"/>
                  </a:cubicBezTo>
                  <a:cubicBezTo>
                    <a:pt x="270351" y="224509"/>
                    <a:pt x="274220" y="210318"/>
                    <a:pt x="267874" y="199157"/>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ihandsfigur: Form 26">
              <a:extLst>
                <a:ext uri="{FF2B5EF4-FFF2-40B4-BE49-F238E27FC236}">
                  <a16:creationId xmlns:a16="http://schemas.microsoft.com/office/drawing/2014/main" id="{C9FD3C1E-1166-131A-CB7F-B2D658480990}"/>
                </a:ext>
              </a:extLst>
            </p:cNvPr>
            <p:cNvSpPr/>
            <p:nvPr/>
          </p:nvSpPr>
          <p:spPr>
            <a:xfrm>
              <a:off x="4075497" y="6386788"/>
              <a:ext cx="72984" cy="72984"/>
            </a:xfrm>
            <a:custGeom>
              <a:avLst/>
              <a:gdLst>
                <a:gd name="connsiteX0" fmla="*/ 36492 w 72984"/>
                <a:gd name="connsiteY0" fmla="*/ 72985 h 72984"/>
                <a:gd name="connsiteX1" fmla="*/ 72985 w 72984"/>
                <a:gd name="connsiteY1" fmla="*/ 36492 h 72984"/>
                <a:gd name="connsiteX2" fmla="*/ 36492 w 72984"/>
                <a:gd name="connsiteY2" fmla="*/ 0 h 72984"/>
                <a:gd name="connsiteX3" fmla="*/ 0 w 72984"/>
                <a:gd name="connsiteY3" fmla="*/ 36492 h 72984"/>
                <a:gd name="connsiteX4" fmla="*/ 36492 w 72984"/>
                <a:gd name="connsiteY4" fmla="*/ 72985 h 72984"/>
                <a:gd name="connsiteX5" fmla="*/ 36492 w 72984"/>
                <a:gd name="connsiteY5" fmla="*/ 13716 h 72984"/>
                <a:gd name="connsiteX6" fmla="*/ 59268 w 72984"/>
                <a:gd name="connsiteY6" fmla="*/ 36492 h 72984"/>
                <a:gd name="connsiteX7" fmla="*/ 36492 w 72984"/>
                <a:gd name="connsiteY7" fmla="*/ 59268 h 72984"/>
                <a:gd name="connsiteX8" fmla="*/ 13716 w 72984"/>
                <a:gd name="connsiteY8" fmla="*/ 36492 h 72984"/>
                <a:gd name="connsiteX9" fmla="*/ 36492 w 72984"/>
                <a:gd name="connsiteY9" fmla="*/ 13716 h 72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984" h="72984">
                  <a:moveTo>
                    <a:pt x="36492" y="72985"/>
                  </a:moveTo>
                  <a:cubicBezTo>
                    <a:pt x="56646" y="72985"/>
                    <a:pt x="72985" y="56646"/>
                    <a:pt x="72985" y="36492"/>
                  </a:cubicBezTo>
                  <a:cubicBezTo>
                    <a:pt x="72985" y="16338"/>
                    <a:pt x="56646" y="0"/>
                    <a:pt x="36492" y="0"/>
                  </a:cubicBezTo>
                  <a:cubicBezTo>
                    <a:pt x="16338" y="0"/>
                    <a:pt x="0" y="16338"/>
                    <a:pt x="0" y="36492"/>
                  </a:cubicBezTo>
                  <a:cubicBezTo>
                    <a:pt x="23" y="56637"/>
                    <a:pt x="16348" y="72962"/>
                    <a:pt x="36492" y="72985"/>
                  </a:cubicBezTo>
                  <a:close/>
                  <a:moveTo>
                    <a:pt x="36492" y="13716"/>
                  </a:moveTo>
                  <a:cubicBezTo>
                    <a:pt x="49071" y="13716"/>
                    <a:pt x="59268" y="23914"/>
                    <a:pt x="59268" y="36492"/>
                  </a:cubicBezTo>
                  <a:cubicBezTo>
                    <a:pt x="59268" y="49071"/>
                    <a:pt x="49071" y="59268"/>
                    <a:pt x="36492" y="59268"/>
                  </a:cubicBezTo>
                  <a:cubicBezTo>
                    <a:pt x="23914" y="59268"/>
                    <a:pt x="13716" y="49071"/>
                    <a:pt x="13716" y="36492"/>
                  </a:cubicBezTo>
                  <a:cubicBezTo>
                    <a:pt x="13731" y="23920"/>
                    <a:pt x="23920" y="13731"/>
                    <a:pt x="36492" y="13716"/>
                  </a:cubicBezTo>
                  <a:close/>
                </a:path>
              </a:pathLst>
            </a:custGeom>
            <a:solidFill>
              <a:schemeClr val="bg1"/>
            </a:solidFill>
            <a:ln w="684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29" name="Bild 28" descr="Förvirrad person kontur">
            <a:extLst>
              <a:ext uri="{FF2B5EF4-FFF2-40B4-BE49-F238E27FC236}">
                <a16:creationId xmlns:a16="http://schemas.microsoft.com/office/drawing/2014/main" id="{F3F2601E-24C4-62F0-B647-C23C4067F201}"/>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6757863" y="6347162"/>
            <a:ext cx="462874" cy="462874"/>
          </a:xfrm>
          <a:prstGeom prst="rect">
            <a:avLst/>
          </a:prstGeom>
        </p:spPr>
      </p:pic>
      <p:pic>
        <p:nvPicPr>
          <p:cNvPr id="31" name="Bild 30" descr="Dansar kontur">
            <a:extLst>
              <a:ext uri="{FF2B5EF4-FFF2-40B4-BE49-F238E27FC236}">
                <a16:creationId xmlns:a16="http://schemas.microsoft.com/office/drawing/2014/main" id="{42366605-B2B4-8CAD-9D11-EBC50F2BCA9E}"/>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1136988" y="6333649"/>
            <a:ext cx="499241" cy="499241"/>
          </a:xfrm>
          <a:prstGeom prst="rect">
            <a:avLst/>
          </a:prstGeom>
        </p:spPr>
      </p:pic>
      <p:pic>
        <p:nvPicPr>
          <p:cNvPr id="33" name="Bild 32" descr="Familj med två barn kontur">
            <a:extLst>
              <a:ext uri="{FF2B5EF4-FFF2-40B4-BE49-F238E27FC236}">
                <a16:creationId xmlns:a16="http://schemas.microsoft.com/office/drawing/2014/main" id="{78F4D0F1-8EFA-70BE-4757-0C3A97CCF881}"/>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0109600" y="6276695"/>
            <a:ext cx="637806" cy="637806"/>
          </a:xfrm>
          <a:prstGeom prst="rect">
            <a:avLst/>
          </a:prstGeom>
        </p:spPr>
      </p:pic>
      <p:pic>
        <p:nvPicPr>
          <p:cNvPr id="35" name="Bild 34" descr="Vandra kontur">
            <a:extLst>
              <a:ext uri="{FF2B5EF4-FFF2-40B4-BE49-F238E27FC236}">
                <a16:creationId xmlns:a16="http://schemas.microsoft.com/office/drawing/2014/main" id="{3FA3C3C8-90F0-3993-CB95-EFC060BC05D4}"/>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8643127" y="6327227"/>
            <a:ext cx="485876" cy="485876"/>
          </a:xfrm>
          <a:prstGeom prst="rect">
            <a:avLst/>
          </a:prstGeom>
        </p:spPr>
      </p:pic>
      <p:pic>
        <p:nvPicPr>
          <p:cNvPr id="37" name="Bild 36" descr="Jonglör kontur">
            <a:extLst>
              <a:ext uri="{FF2B5EF4-FFF2-40B4-BE49-F238E27FC236}">
                <a16:creationId xmlns:a16="http://schemas.microsoft.com/office/drawing/2014/main" id="{C8B2FAEF-5513-D996-9080-A3925EA4C14E}"/>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7602996" y="6295844"/>
            <a:ext cx="569390" cy="569390"/>
          </a:xfrm>
          <a:prstGeom prst="rect">
            <a:avLst/>
          </a:prstGeom>
        </p:spPr>
      </p:pic>
      <p:pic>
        <p:nvPicPr>
          <p:cNvPr id="41" name="Bild 40" descr="Meditation kontur">
            <a:extLst>
              <a:ext uri="{FF2B5EF4-FFF2-40B4-BE49-F238E27FC236}">
                <a16:creationId xmlns:a16="http://schemas.microsoft.com/office/drawing/2014/main" id="{EF991C6E-05DD-4912-1F2A-286C8AFDC4F0}"/>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5729460" y="6347162"/>
            <a:ext cx="485876" cy="485876"/>
          </a:xfrm>
          <a:prstGeom prst="rect">
            <a:avLst/>
          </a:prstGeom>
        </p:spPr>
      </p:pic>
      <p:pic>
        <p:nvPicPr>
          <p:cNvPr id="45" name="Bild 44" descr="Person i rullstol kontur">
            <a:extLst>
              <a:ext uri="{FF2B5EF4-FFF2-40B4-BE49-F238E27FC236}">
                <a16:creationId xmlns:a16="http://schemas.microsoft.com/office/drawing/2014/main" id="{41A08198-6B30-951F-9194-1144E8B0A9CA}"/>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5222924" y="6359602"/>
            <a:ext cx="485876" cy="485876"/>
          </a:xfrm>
          <a:prstGeom prst="rect">
            <a:avLst/>
          </a:prstGeom>
        </p:spPr>
      </p:pic>
      <p:pic>
        <p:nvPicPr>
          <p:cNvPr id="47" name="Bild 46" descr="Man med käpp kontur">
            <a:extLst>
              <a:ext uri="{FF2B5EF4-FFF2-40B4-BE49-F238E27FC236}">
                <a16:creationId xmlns:a16="http://schemas.microsoft.com/office/drawing/2014/main" id="{06D7AAFF-6F2F-2ECE-B06D-4218DA1009BC}"/>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4727083" y="6337869"/>
            <a:ext cx="441090" cy="498971"/>
          </a:xfrm>
          <a:prstGeom prst="rect">
            <a:avLst/>
          </a:prstGeom>
        </p:spPr>
      </p:pic>
      <p:pic>
        <p:nvPicPr>
          <p:cNvPr id="49" name="Bild 48" descr="Gravid kvinna kontur">
            <a:extLst>
              <a:ext uri="{FF2B5EF4-FFF2-40B4-BE49-F238E27FC236}">
                <a16:creationId xmlns:a16="http://schemas.microsoft.com/office/drawing/2014/main" id="{D66E27D8-7792-829A-4803-09B14942E827}"/>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4317030" y="6359602"/>
            <a:ext cx="474212" cy="474212"/>
          </a:xfrm>
          <a:prstGeom prst="rect">
            <a:avLst/>
          </a:prstGeom>
        </p:spPr>
      </p:pic>
      <p:pic>
        <p:nvPicPr>
          <p:cNvPr id="51" name="Bild 50" descr="Mitella kontur">
            <a:extLst>
              <a:ext uri="{FF2B5EF4-FFF2-40B4-BE49-F238E27FC236}">
                <a16:creationId xmlns:a16="http://schemas.microsoft.com/office/drawing/2014/main" id="{C354A536-A6CF-3AF0-0A8C-6A952A15F55E}"/>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7233563" y="6385763"/>
            <a:ext cx="441089" cy="427340"/>
          </a:xfrm>
          <a:prstGeom prst="rect">
            <a:avLst/>
          </a:prstGeom>
        </p:spPr>
      </p:pic>
      <p:pic>
        <p:nvPicPr>
          <p:cNvPr id="53" name="Bild 52" descr="Ledarhund kontur">
            <a:extLst>
              <a:ext uri="{FF2B5EF4-FFF2-40B4-BE49-F238E27FC236}">
                <a16:creationId xmlns:a16="http://schemas.microsoft.com/office/drawing/2014/main" id="{6B072A2A-D2D2-EF26-A1A1-19DE7031E126}"/>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3825507" y="6429742"/>
            <a:ext cx="485876" cy="485876"/>
          </a:xfrm>
          <a:prstGeom prst="rect">
            <a:avLst/>
          </a:prstGeom>
        </p:spPr>
      </p:pic>
      <p:pic>
        <p:nvPicPr>
          <p:cNvPr id="57" name="Bild 56" descr="Två män kontur">
            <a:extLst>
              <a:ext uri="{FF2B5EF4-FFF2-40B4-BE49-F238E27FC236}">
                <a16:creationId xmlns:a16="http://schemas.microsoft.com/office/drawing/2014/main" id="{15D11841-ED7E-70A8-FF2B-58EB046525D7}"/>
              </a:ext>
            </a:extLst>
          </p:cNvPr>
          <p:cNvPicPr>
            <a:picLocks noChangeAspect="1"/>
          </p:cNvPicPr>
          <p:nvPr/>
        </p:nvPicPr>
        <p:blipFill>
          <a:blip r:embed="rId40">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8189344" y="6370164"/>
            <a:ext cx="485876" cy="485876"/>
          </a:xfrm>
          <a:prstGeom prst="rect">
            <a:avLst/>
          </a:prstGeom>
        </p:spPr>
      </p:pic>
      <p:pic>
        <p:nvPicPr>
          <p:cNvPr id="59" name="Bild 58" descr="Två kvinnor kontur">
            <a:extLst>
              <a:ext uri="{FF2B5EF4-FFF2-40B4-BE49-F238E27FC236}">
                <a16:creationId xmlns:a16="http://schemas.microsoft.com/office/drawing/2014/main" id="{D027D17E-39C3-1F19-D508-585D992FA657}"/>
              </a:ext>
            </a:extLst>
          </p:cNvPr>
          <p:cNvPicPr>
            <a:picLocks noChangeAspect="1"/>
          </p:cNvPicPr>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3297737" y="6352660"/>
            <a:ext cx="485876" cy="485876"/>
          </a:xfrm>
          <a:prstGeom prst="rect">
            <a:avLst/>
          </a:prstGeom>
        </p:spPr>
      </p:pic>
      <p:pic>
        <p:nvPicPr>
          <p:cNvPr id="61" name="Bild 60" descr="Gå kontur">
            <a:extLst>
              <a:ext uri="{FF2B5EF4-FFF2-40B4-BE49-F238E27FC236}">
                <a16:creationId xmlns:a16="http://schemas.microsoft.com/office/drawing/2014/main" id="{4FBAA822-792A-042F-B093-7AD6E43505F4}"/>
              </a:ext>
            </a:extLst>
          </p:cNvPr>
          <p:cNvPicPr>
            <a:picLocks noChangeAspect="1"/>
          </p:cNvPicPr>
          <p:nvPr/>
        </p:nvPicPr>
        <p:blipFill>
          <a:blip r:embed="rId44">
            <a:extLst>
              <a:ext uri="{28A0092B-C50C-407E-A947-70E740481C1C}">
                <a14:useLocalDpi xmlns:a14="http://schemas.microsoft.com/office/drawing/2010/main" val="0"/>
              </a:ext>
              <a:ext uri="{96DAC541-7B7A-43D3-8B79-37D633B846F1}">
                <asvg:svgBlip xmlns:asvg="http://schemas.microsoft.com/office/drawing/2016/SVG/main" r:embed="rId45"/>
              </a:ext>
            </a:extLst>
          </a:blip>
          <a:stretch>
            <a:fillRect/>
          </a:stretch>
        </p:blipFill>
        <p:spPr>
          <a:xfrm>
            <a:off x="1174410" y="6370429"/>
            <a:ext cx="485876" cy="485876"/>
          </a:xfrm>
          <a:prstGeom prst="rect">
            <a:avLst/>
          </a:prstGeom>
        </p:spPr>
      </p:pic>
      <p:pic>
        <p:nvPicPr>
          <p:cNvPr id="63" name="Bild 62" descr="Kvinna som rycker på axlarna kontur">
            <a:extLst>
              <a:ext uri="{FF2B5EF4-FFF2-40B4-BE49-F238E27FC236}">
                <a16:creationId xmlns:a16="http://schemas.microsoft.com/office/drawing/2014/main" id="{FC9A2A8E-A45C-7CBE-FF23-6B7AEFAC2098}"/>
              </a:ext>
            </a:extLst>
          </p:cNvPr>
          <p:cNvPicPr>
            <a:picLocks noChangeAspect="1"/>
          </p:cNvPicPr>
          <p:nvPr/>
        </p:nvPicPr>
        <p:blipFill>
          <a:blip r:embed="rId46">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410927" y="6361158"/>
            <a:ext cx="451945" cy="451945"/>
          </a:xfrm>
          <a:prstGeom prst="rect">
            <a:avLst/>
          </a:prstGeom>
        </p:spPr>
      </p:pic>
      <p:pic>
        <p:nvPicPr>
          <p:cNvPr id="65" name="Bild 64" descr="Yoga kontur">
            <a:extLst>
              <a:ext uri="{FF2B5EF4-FFF2-40B4-BE49-F238E27FC236}">
                <a16:creationId xmlns:a16="http://schemas.microsoft.com/office/drawing/2014/main" id="{1F9592A2-D08A-158A-385A-663796835E2B}"/>
              </a:ext>
            </a:extLst>
          </p:cNvPr>
          <p:cNvPicPr>
            <a:picLocks noChangeAspect="1"/>
          </p:cNvPicPr>
          <p:nvPr/>
        </p:nvPicPr>
        <p:blipFill>
          <a:blip r:embed="rId48">
            <a:extLst>
              <a:ext uri="{28A0092B-C50C-407E-A947-70E740481C1C}">
                <a14:useLocalDpi xmlns:a14="http://schemas.microsoft.com/office/drawing/2010/main" val="0"/>
              </a:ext>
              <a:ext uri="{96DAC541-7B7A-43D3-8B79-37D633B846F1}">
                <asvg:svgBlip xmlns:asvg="http://schemas.microsoft.com/office/drawing/2016/SVG/main" r:embed="rId49"/>
              </a:ext>
            </a:extLst>
          </a:blip>
          <a:stretch>
            <a:fillRect/>
          </a:stretch>
        </p:blipFill>
        <p:spPr>
          <a:xfrm>
            <a:off x="50707" y="6393371"/>
            <a:ext cx="419732" cy="419732"/>
          </a:xfrm>
          <a:prstGeom prst="rect">
            <a:avLst/>
          </a:prstGeom>
        </p:spPr>
      </p:pic>
      <p:pic>
        <p:nvPicPr>
          <p:cNvPr id="67" name="Bild 66" descr="Yoga kontur">
            <a:extLst>
              <a:ext uri="{FF2B5EF4-FFF2-40B4-BE49-F238E27FC236}">
                <a16:creationId xmlns:a16="http://schemas.microsoft.com/office/drawing/2014/main" id="{91FF80D5-D519-6F97-4AD3-3DCAAAD07EE8}"/>
              </a:ext>
            </a:extLst>
          </p:cNvPr>
          <p:cNvPicPr>
            <a:picLocks noChangeAspect="1"/>
          </p:cNvPicPr>
          <p:nvPr/>
        </p:nvPicPr>
        <p:blipFill>
          <a:blip r:embed="rId50">
            <a:extLst>
              <a:ext uri="{28A0092B-C50C-407E-A947-70E740481C1C}">
                <a14:useLocalDpi xmlns:a14="http://schemas.microsoft.com/office/drawing/2010/main" val="0"/>
              </a:ext>
              <a:ext uri="{96DAC541-7B7A-43D3-8B79-37D633B846F1}">
                <asvg:svgBlip xmlns:asvg="http://schemas.microsoft.com/office/drawing/2016/SVG/main" r:embed="rId51"/>
              </a:ext>
            </a:extLst>
          </a:blip>
          <a:stretch>
            <a:fillRect/>
          </a:stretch>
        </p:blipFill>
        <p:spPr>
          <a:xfrm>
            <a:off x="9076238" y="6337869"/>
            <a:ext cx="485876" cy="485876"/>
          </a:xfrm>
          <a:prstGeom prst="rect">
            <a:avLst/>
          </a:prstGeom>
        </p:spPr>
      </p:pic>
      <p:pic>
        <p:nvPicPr>
          <p:cNvPr id="13" name="Bildobjekt 4" descr="En bild som visar text, Teckensnitt, Grafik, logotyp&#10;&#10;Automatiskt genererad beskrivning">
            <a:extLst>
              <a:ext uri="{FF2B5EF4-FFF2-40B4-BE49-F238E27FC236}">
                <a16:creationId xmlns:a16="http://schemas.microsoft.com/office/drawing/2014/main" id="{ED2B7F95-E3A2-ED9F-7E9C-8B4788472B60}"/>
              </a:ext>
            </a:extLst>
          </p:cNvPr>
          <p:cNvPicPr>
            <a:picLocks noChangeAspect="1"/>
          </p:cNvPicPr>
          <p:nvPr/>
        </p:nvPicPr>
        <p:blipFill>
          <a:blip r:embed="rId52">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615579" y="391985"/>
            <a:ext cx="6133780" cy="1240540"/>
          </a:xfrm>
          <a:prstGeom prst="rect">
            <a:avLst/>
          </a:prstGeom>
        </p:spPr>
      </p:pic>
    </p:spTree>
    <p:extLst>
      <p:ext uri="{BB962C8B-B14F-4D97-AF65-F5344CB8AC3E}">
        <p14:creationId xmlns:p14="http://schemas.microsoft.com/office/powerpoint/2010/main" val="3298077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E4FC044-1156-B9F0-DEB5-F5AE6679AEBB}"/>
              </a:ext>
            </a:extLst>
          </p:cNvPr>
          <p:cNvSpPr>
            <a:spLocks noGrp="1"/>
          </p:cNvSpPr>
          <p:nvPr>
            <p:ph type="ctrTitle"/>
          </p:nvPr>
        </p:nvSpPr>
        <p:spPr>
          <a:xfrm>
            <a:off x="1524000" y="502920"/>
            <a:ext cx="9144000" cy="1377990"/>
          </a:xfrm>
        </p:spPr>
        <p:txBody>
          <a:bodyPr/>
          <a:lstStyle/>
          <a:p>
            <a:r>
              <a:rPr lang="sv-SE">
                <a:latin typeface="Britannic Bold" panose="020B0903060703020204" pitchFamily="34" charset="0"/>
              </a:rPr>
              <a:t>Varför samverka? </a:t>
            </a:r>
          </a:p>
        </p:txBody>
      </p:sp>
      <p:pic>
        <p:nvPicPr>
          <p:cNvPr id="6" name="Bildobjekt 5">
            <a:extLst>
              <a:ext uri="{FF2B5EF4-FFF2-40B4-BE49-F238E27FC236}">
                <a16:creationId xmlns:a16="http://schemas.microsoft.com/office/drawing/2014/main" id="{1A261F75-9FA9-2DD0-51E8-B1F85D013176}"/>
              </a:ext>
            </a:extLst>
          </p:cNvPr>
          <p:cNvPicPr>
            <a:picLocks noChangeAspect="1"/>
          </p:cNvPicPr>
          <p:nvPr/>
        </p:nvPicPr>
        <p:blipFill>
          <a:blip r:embed="rId2"/>
          <a:stretch>
            <a:fillRect/>
          </a:stretch>
        </p:blipFill>
        <p:spPr>
          <a:xfrm>
            <a:off x="1342209" y="2272796"/>
            <a:ext cx="9846128" cy="3086099"/>
          </a:xfrm>
          <a:prstGeom prst="rect">
            <a:avLst/>
          </a:prstGeom>
        </p:spPr>
      </p:pic>
      <p:pic>
        <p:nvPicPr>
          <p:cNvPr id="5" name="Bildobjekt 4" descr="En bild som visar text, Teckensnitt, Grafik, logotyp&#10;&#10;Automatiskt genererad beskrivning">
            <a:extLst>
              <a:ext uri="{FF2B5EF4-FFF2-40B4-BE49-F238E27FC236}">
                <a16:creationId xmlns:a16="http://schemas.microsoft.com/office/drawing/2014/main" id="{33032EED-E2AA-0E23-E9ED-DB02306BE392}"/>
              </a:ext>
            </a:extLst>
          </p:cNvPr>
          <p:cNvPicPr>
            <a:picLocks noChangeAspect="1"/>
          </p:cNvPicPr>
          <p:nvPr/>
        </p:nvPicPr>
        <p:blipFill>
          <a:blip r:embed="rId3">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9508" y="5766805"/>
            <a:ext cx="3834174" cy="709863"/>
          </a:xfrm>
          <a:prstGeom prst="rect">
            <a:avLst/>
          </a:prstGeom>
        </p:spPr>
      </p:pic>
    </p:spTree>
    <p:extLst>
      <p:ext uri="{BB962C8B-B14F-4D97-AF65-F5344CB8AC3E}">
        <p14:creationId xmlns:p14="http://schemas.microsoft.com/office/powerpoint/2010/main" val="660147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E4FC044-1156-B9F0-DEB5-F5AE6679AEBB}"/>
              </a:ext>
            </a:extLst>
          </p:cNvPr>
          <p:cNvSpPr>
            <a:spLocks noGrp="1"/>
          </p:cNvSpPr>
          <p:nvPr>
            <p:ph type="ctrTitle"/>
          </p:nvPr>
        </p:nvSpPr>
        <p:spPr>
          <a:xfrm>
            <a:off x="1028700" y="453934"/>
            <a:ext cx="9873343" cy="1377990"/>
          </a:xfrm>
        </p:spPr>
        <p:txBody>
          <a:bodyPr>
            <a:normAutofit fontScale="90000"/>
          </a:bodyPr>
          <a:lstStyle/>
          <a:p>
            <a:r>
              <a:rPr lang="sv-SE">
                <a:latin typeface="Britannic Bold" panose="020B0903060703020204" pitchFamily="34" charset="0"/>
              </a:rPr>
              <a:t>Vad är målet med samverkan? </a:t>
            </a:r>
          </a:p>
        </p:txBody>
      </p:sp>
      <p:pic>
        <p:nvPicPr>
          <p:cNvPr id="5" name="Bildobjekt 4">
            <a:extLst>
              <a:ext uri="{FF2B5EF4-FFF2-40B4-BE49-F238E27FC236}">
                <a16:creationId xmlns:a16="http://schemas.microsoft.com/office/drawing/2014/main" id="{371110D6-07C4-257A-E45A-867CFE1F7C2C}"/>
              </a:ext>
            </a:extLst>
          </p:cNvPr>
          <p:cNvPicPr>
            <a:picLocks noChangeAspect="1"/>
          </p:cNvPicPr>
          <p:nvPr/>
        </p:nvPicPr>
        <p:blipFill>
          <a:blip r:embed="rId2"/>
          <a:stretch>
            <a:fillRect/>
          </a:stretch>
        </p:blipFill>
        <p:spPr>
          <a:xfrm>
            <a:off x="789214" y="2088991"/>
            <a:ext cx="10613571" cy="3661003"/>
          </a:xfrm>
          <a:prstGeom prst="rect">
            <a:avLst/>
          </a:prstGeom>
        </p:spPr>
      </p:pic>
      <p:pic>
        <p:nvPicPr>
          <p:cNvPr id="6" name="Bildobjekt 4" descr="En bild som visar text, Teckensnitt, Grafik, logotyp&#10;&#10;Automatiskt genererad beskrivning">
            <a:extLst>
              <a:ext uri="{FF2B5EF4-FFF2-40B4-BE49-F238E27FC236}">
                <a16:creationId xmlns:a16="http://schemas.microsoft.com/office/drawing/2014/main" id="{AE909CEF-3609-A970-CC18-25D00551E6E0}"/>
              </a:ext>
            </a:extLst>
          </p:cNvPr>
          <p:cNvPicPr>
            <a:picLocks noChangeAspect="1"/>
          </p:cNvPicPr>
          <p:nvPr/>
        </p:nvPicPr>
        <p:blipFill>
          <a:blip r:embed="rId3">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02614" y="5902877"/>
            <a:ext cx="3929425" cy="737077"/>
          </a:xfrm>
          <a:prstGeom prst="rect">
            <a:avLst/>
          </a:prstGeom>
        </p:spPr>
      </p:pic>
    </p:spTree>
    <p:extLst>
      <p:ext uri="{BB962C8B-B14F-4D97-AF65-F5344CB8AC3E}">
        <p14:creationId xmlns:p14="http://schemas.microsoft.com/office/powerpoint/2010/main" val="285995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Vårdsamverkan FyrBoDal">
  <a:themeElements>
    <a:clrScheme name="Varm blå">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5410</Words>
  <Application>Microsoft Office PowerPoint</Application>
  <PresentationFormat>Bredbild</PresentationFormat>
  <Paragraphs>585</Paragraphs>
  <Slides>33</Slides>
  <Notes>31</Notes>
  <HiddenSlides>0</HiddenSlides>
  <MMClips>0</MMClips>
  <ScaleCrop>false</ScaleCrop>
  <HeadingPairs>
    <vt:vector size="6" baseType="variant">
      <vt:variant>
        <vt:lpstr>Använt teckensnitt</vt:lpstr>
      </vt:variant>
      <vt:variant>
        <vt:i4>16</vt:i4>
      </vt:variant>
      <vt:variant>
        <vt:lpstr>Tema</vt:lpstr>
      </vt:variant>
      <vt:variant>
        <vt:i4>2</vt:i4>
      </vt:variant>
      <vt:variant>
        <vt:lpstr>Bildrubriker</vt:lpstr>
      </vt:variant>
      <vt:variant>
        <vt:i4>33</vt:i4>
      </vt:variant>
    </vt:vector>
  </HeadingPairs>
  <TitlesOfParts>
    <vt:vector size="51" baseType="lpstr">
      <vt:lpstr>Abadi</vt:lpstr>
      <vt:lpstr>Aptos</vt:lpstr>
      <vt:lpstr>Arial</vt:lpstr>
      <vt:lpstr>Britannic Bold</vt:lpstr>
      <vt:lpstr>Brush Script MT</vt:lpstr>
      <vt:lpstr>Calibri</vt:lpstr>
      <vt:lpstr>Calibri Light</vt:lpstr>
      <vt:lpstr>Cambria</vt:lpstr>
      <vt:lpstr>Cambria-BoldItalic</vt:lpstr>
      <vt:lpstr>Chiller</vt:lpstr>
      <vt:lpstr>Helvetica</vt:lpstr>
      <vt:lpstr>PT Serif</vt:lpstr>
      <vt:lpstr>Symbol</vt:lpstr>
      <vt:lpstr>SymbolMT</vt:lpstr>
      <vt:lpstr>Times New Roman</vt:lpstr>
      <vt:lpstr>VGR Sans</vt:lpstr>
      <vt:lpstr>Office-tema</vt:lpstr>
      <vt:lpstr>Vårdsamverkan FyrBoDal</vt:lpstr>
      <vt:lpstr>PowerPoint-presentation</vt:lpstr>
      <vt:lpstr> Innehållsförteckning</vt:lpstr>
      <vt:lpstr>  Vårdsamverkan Västra Götaland</vt:lpstr>
      <vt:lpstr>PowerPoint-presentation</vt:lpstr>
      <vt:lpstr>PowerPoint-presentation</vt:lpstr>
      <vt:lpstr>Samverkansstrukturer</vt:lpstr>
      <vt:lpstr>Nya  Vårdsamverkan Fyrbodal</vt:lpstr>
      <vt:lpstr>Varför samverka? </vt:lpstr>
      <vt:lpstr>Vad är målet med samverkan? </vt:lpstr>
      <vt:lpstr>PowerPoint-presentation</vt:lpstr>
      <vt:lpstr>PowerPoint-presentation</vt:lpstr>
      <vt:lpstr>Samverkanskontoret</vt:lpstr>
      <vt:lpstr>PowerPoint-presentation</vt:lpstr>
      <vt:lpstr>PowerPoint-presentation</vt:lpstr>
      <vt:lpstr>Länsgemensamma styrdokument i Västra Götalands vårdsamverkan</vt:lpstr>
      <vt:lpstr>PowerPoint-presentation</vt:lpstr>
      <vt:lpstr>PowerPoint-presentation</vt:lpstr>
      <vt:lpstr>Delregionalt politiskt samråd </vt:lpstr>
      <vt:lpstr>Styrgruppens uppdrag</vt:lpstr>
      <vt:lpstr>Utvecklingsformens uppdrag</vt:lpstr>
      <vt:lpstr>Beredningsgruppens uppdrag</vt:lpstr>
      <vt:lpstr>Lokala vårdsamverkansgrupper</vt:lpstr>
      <vt:lpstr>Lokala vårdsamverkansgrupper</vt:lpstr>
      <vt:lpstr>Lokal vårdsamverkansgrupp</vt:lpstr>
      <vt:lpstr>Att tänka på innan mötet…</vt:lpstr>
      <vt:lpstr>Att tänka på under mötet…</vt:lpstr>
      <vt:lpstr>Att tänka på efter mötet…</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Info till dig i lokal vårdsamverkan slutversionen</dc:title>
  <dc:creator>Emma Lind</dc:creator>
  <keywords/>
  <lastModifiedBy>Maria Klingberg</lastModifiedBy>
  <revision>1</revision>
  <dcterms:created xsi:type="dcterms:W3CDTF">2024-06-27T09:10:42.0000000Z</dcterms:created>
  <dcterms:modified xsi:type="dcterms:W3CDTF">2025-02-07T10:24:27.0000000Z</dcterms:modified>
</coreProperties>
</file>