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38"/>
  </p:notesMasterIdLst>
  <p:sldIdLst>
    <p:sldId id="2147482319" r:id="rId6"/>
    <p:sldId id="262" r:id="rId7"/>
    <p:sldId id="2145872918" r:id="rId8"/>
    <p:sldId id="2147482315" r:id="rId9"/>
    <p:sldId id="2145872923" r:id="rId10"/>
    <p:sldId id="2145872705" r:id="rId11"/>
    <p:sldId id="2145872920" r:id="rId12"/>
    <p:sldId id="2147482316" r:id="rId13"/>
    <p:sldId id="2145872934" r:id="rId14"/>
    <p:sldId id="2145872928" r:id="rId15"/>
    <p:sldId id="2147482313" r:id="rId16"/>
    <p:sldId id="2145872938" r:id="rId17"/>
    <p:sldId id="2145872939" r:id="rId18"/>
    <p:sldId id="280" r:id="rId19"/>
    <p:sldId id="2147482317" r:id="rId20"/>
    <p:sldId id="2145872935" r:id="rId21"/>
    <p:sldId id="2145872936" r:id="rId22"/>
    <p:sldId id="2145872927" r:id="rId23"/>
    <p:sldId id="2145872937" r:id="rId24"/>
    <p:sldId id="2147482318" r:id="rId25"/>
    <p:sldId id="2145872919" r:id="rId26"/>
    <p:sldId id="2145872932" r:id="rId27"/>
    <p:sldId id="2147482314" r:id="rId28"/>
    <p:sldId id="2145872933" r:id="rId29"/>
    <p:sldId id="2145872931" r:id="rId30"/>
    <p:sldId id="2145872944" r:id="rId31"/>
    <p:sldId id="2145872921" r:id="rId32"/>
    <p:sldId id="2145872904" r:id="rId33"/>
    <p:sldId id="2145872942" r:id="rId34"/>
    <p:sldId id="2145872941" r:id="rId35"/>
    <p:sldId id="261" r:id="rId36"/>
    <p:sldId id="259" r:id="rId3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99BF"/>
    <a:srgbClr val="008F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0C3D72-4389-3441-D92E-2B8921E00B03}" v="69" dt="2026-04-21T20:32:46.089"/>
    <p1510:client id="{78332E9D-E631-4D49-9F1A-6EE755AC512A}" v="1" dt="2026-04-22T06:15:22.167"/>
    <p1510:client id="{EF007CD5-CBC0-004F-7C4A-B30E8AD16BDF}" v="26" dt="2026-04-21T20:35:01.2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13" autoAdjust="0"/>
    <p:restoredTop sz="83268" autoAdjust="0"/>
  </p:normalViewPr>
  <p:slideViewPr>
    <p:cSldViewPr snapToGrid="0">
      <p:cViewPr varScale="1">
        <p:scale>
          <a:sx n="68" d="100"/>
          <a:sy n="68" d="100"/>
        </p:scale>
        <p:origin x="1296" y="72"/>
      </p:cViewPr>
      <p:guideLst/>
    </p:cSldViewPr>
  </p:slideViewPr>
  <p:notesTextViewPr>
    <p:cViewPr>
      <p:scale>
        <a:sx n="1" d="1"/>
        <a:sy n="1" d="1"/>
      </p:scale>
      <p:origin x="0" y="0"/>
    </p:cViewPr>
  </p:notesTextViewPr>
  <p:sorterViewPr>
    <p:cViewPr varScale="1">
      <p:scale>
        <a:sx n="100" d="100"/>
        <a:sy n="100" d="100"/>
      </p:scale>
      <p:origin x="0" y="-11276"/>
    </p:cViewPr>
  </p:sorter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8.xml" Id="rId13" /><Relationship Type="http://schemas.openxmlformats.org/officeDocument/2006/relationships/slide" Target="slides/slide13.xml" Id="rId18" /><Relationship Type="http://schemas.openxmlformats.org/officeDocument/2006/relationships/slide" Target="slides/slide21.xml" Id="rId26" /><Relationship Type="http://schemas.openxmlformats.org/officeDocument/2006/relationships/presProps" Target="presProps.xml" Id="rId39" /><Relationship Type="http://schemas.openxmlformats.org/officeDocument/2006/relationships/slide" Target="slides/slide16.xml" Id="rId21" /><Relationship Type="http://schemas.openxmlformats.org/officeDocument/2006/relationships/slide" Target="slides/slide29.xml" Id="rId34" /><Relationship Type="http://schemas.openxmlformats.org/officeDocument/2006/relationships/tableStyles" Target="tableStyles.xml" Id="rId42" /><Relationship Type="http://schemas.openxmlformats.org/officeDocument/2006/relationships/slide" Target="slides/slide2.xml" Id="rId7" /><Relationship Type="http://schemas.openxmlformats.org/officeDocument/2006/relationships/slide" Target="slides/slide11.xml" Id="rId16" /><Relationship Type="http://schemas.openxmlformats.org/officeDocument/2006/relationships/slide" Target="slides/slide15.xml" Id="rId20" /><Relationship Type="http://schemas.openxmlformats.org/officeDocument/2006/relationships/slide" Target="slides/slide24.xml" Id="rId29" /><Relationship Type="http://schemas.openxmlformats.org/officeDocument/2006/relationships/theme" Target="theme/theme1.xml" Id="rId41" /><Relationship Type="http://schemas.openxmlformats.org/officeDocument/2006/relationships/slide" Target="slides/slide1.xml" Id="rId6" /><Relationship Type="http://schemas.openxmlformats.org/officeDocument/2006/relationships/slide" Target="slides/slide6.xml" Id="rId11" /><Relationship Type="http://schemas.openxmlformats.org/officeDocument/2006/relationships/slide" Target="slides/slide19.xml" Id="rId24" /><Relationship Type="http://schemas.openxmlformats.org/officeDocument/2006/relationships/slide" Target="slides/slide27.xml" Id="rId32" /><Relationship Type="http://schemas.openxmlformats.org/officeDocument/2006/relationships/slide" Target="slides/slide32.xml" Id="rId37" /><Relationship Type="http://schemas.openxmlformats.org/officeDocument/2006/relationships/viewProps" Target="viewProps.xml" Id="rId40" /><Relationship Type="http://schemas.openxmlformats.org/officeDocument/2006/relationships/slideMaster" Target="slideMasters/slideMaster1.xml" Id="rId5" /><Relationship Type="http://schemas.openxmlformats.org/officeDocument/2006/relationships/slide" Target="slides/slide10.xml" Id="rId15" /><Relationship Type="http://schemas.openxmlformats.org/officeDocument/2006/relationships/slide" Target="slides/slide18.xml" Id="rId23" /><Relationship Type="http://schemas.openxmlformats.org/officeDocument/2006/relationships/slide" Target="slides/slide23.xml" Id="rId28" /><Relationship Type="http://schemas.openxmlformats.org/officeDocument/2006/relationships/slide" Target="slides/slide31.xml" Id="rId36" /><Relationship Type="http://schemas.openxmlformats.org/officeDocument/2006/relationships/slide" Target="slides/slide5.xml" Id="rId10" /><Relationship Type="http://schemas.openxmlformats.org/officeDocument/2006/relationships/slide" Target="slides/slide14.xml" Id="rId19" /><Relationship Type="http://schemas.openxmlformats.org/officeDocument/2006/relationships/slide" Target="slides/slide26.xml" Id="rId31" /><Relationship Type="http://schemas.openxmlformats.org/officeDocument/2006/relationships/slide" Target="slides/slide4.xml" Id="rId9" /><Relationship Type="http://schemas.openxmlformats.org/officeDocument/2006/relationships/slide" Target="slides/slide9.xml" Id="rId14" /><Relationship Type="http://schemas.openxmlformats.org/officeDocument/2006/relationships/slide" Target="slides/slide17.xml" Id="rId22" /><Relationship Type="http://schemas.openxmlformats.org/officeDocument/2006/relationships/slide" Target="slides/slide22.xml" Id="rId27" /><Relationship Type="http://schemas.openxmlformats.org/officeDocument/2006/relationships/slide" Target="slides/slide25.xml" Id="rId30" /><Relationship Type="http://schemas.openxmlformats.org/officeDocument/2006/relationships/slide" Target="slides/slide30.xml" Id="rId35" /><Relationship Type="http://schemas.microsoft.com/office/2015/10/relationships/revisionInfo" Target="revisionInfo.xml" Id="rId43" /><Relationship Type="http://schemas.openxmlformats.org/officeDocument/2006/relationships/slide" Target="slides/slide3.xml" Id="rId8" /><Relationship Type="http://schemas.openxmlformats.org/officeDocument/2006/relationships/slide" Target="slides/slide7.xml" Id="rId12" /><Relationship Type="http://schemas.openxmlformats.org/officeDocument/2006/relationships/slide" Target="slides/slide12.xml" Id="rId17" /><Relationship Type="http://schemas.openxmlformats.org/officeDocument/2006/relationships/slide" Target="slides/slide20.xml" Id="rId25" /><Relationship Type="http://schemas.openxmlformats.org/officeDocument/2006/relationships/slide" Target="slides/slide28.xml" Id="rId33" /><Relationship Type="http://schemas.openxmlformats.org/officeDocument/2006/relationships/notesMaster" Target="notesMasters/notesMaster1.xml" Id="rId38"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84FDBD-70AF-DA44-B0E8-F7E2C5CF52A8}" type="datetimeFigureOut">
              <a:rPr lang="sv-SE" smtClean="0"/>
              <a:t>2026-09-15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1ECD58-43F8-684F-B170-3EC650516F65}" type="slidenum">
              <a:rPr lang="sv-SE" smtClean="0"/>
              <a:t>‹#›</a:t>
            </a:fld>
            <a:endParaRPr lang="sv-SE"/>
          </a:p>
        </p:txBody>
      </p:sp>
    </p:spTree>
    <p:extLst>
      <p:ext uri="{BB962C8B-B14F-4D97-AF65-F5344CB8AC3E}">
        <p14:creationId xmlns:p14="http://schemas.microsoft.com/office/powerpoint/2010/main" val="835672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detta bildspel kommer du att få information om både den länsgemensamma, delregionala och lokala vårdsamverkan. </a:t>
            </a:r>
          </a:p>
          <a:p>
            <a:endParaRPr lang="sv-SE" dirty="0"/>
          </a:p>
          <a:p>
            <a:r>
              <a:rPr lang="sv-SE" dirty="0"/>
              <a:t>I anteckningarna under bilderna i detta bildspel kommer det att finnas text som förklarar bilden ytterligare. </a:t>
            </a:r>
          </a:p>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1</a:t>
            </a:fld>
            <a:endParaRPr lang="sv-SE"/>
          </a:p>
        </p:txBody>
      </p:sp>
    </p:spTree>
    <p:extLst>
      <p:ext uri="{BB962C8B-B14F-4D97-AF65-F5344CB8AC3E}">
        <p14:creationId xmlns:p14="http://schemas.microsoft.com/office/powerpoint/2010/main" val="4214521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dirty="0">
                <a:solidFill>
                  <a:srgbClr val="494746"/>
                </a:solidFill>
                <a:effectLst/>
                <a:latin typeface="Helvetica" panose="020B0604020202020204" pitchFamily="34" charset="0"/>
              </a:rPr>
              <a:t>I Västra Götaland är både Västra Götalandsregionen och kommunerna ansvariga för hälso- och sjukvården. Det gemensamma ansvaret kräver en väl utvecklad samverkan och förekomsten av regionala avtal/överenskommelser som förtydligar ansvaret mellan de båda huvudmännen.</a:t>
            </a:r>
          </a:p>
          <a:p>
            <a:endParaRPr lang="sv-SE" dirty="0">
              <a:solidFill>
                <a:srgbClr val="494746"/>
              </a:solidFill>
              <a:latin typeface="Helvetica" panose="020B0604020202020204" pitchFamily="34" charset="0"/>
            </a:endParaRPr>
          </a:p>
          <a:p>
            <a:pPr algn="l"/>
            <a:r>
              <a:rPr lang="sv-SE" dirty="0">
                <a:solidFill>
                  <a:srgbClr val="494746"/>
                </a:solidFill>
                <a:latin typeface="Helvetica" panose="020B0604020202020204" pitchFamily="34" charset="0"/>
              </a:rPr>
              <a:t>När en person behöver insatser från både kommun och sjukvård har verksamheterna ett uppdrag att arbeta tillsammans och ge bästa möjliga vård, stöd och omsorg. Samverkan mellan Västra Götalandsregionen och länets kommuner ska utjämna skillnader i hälsa och den enskilde ska få god säker vård, stöd och omsorg.</a:t>
            </a:r>
          </a:p>
          <a:p>
            <a:pPr algn="l"/>
            <a:endParaRPr lang="sv-SE" b="0" i="0" dirty="0">
              <a:solidFill>
                <a:srgbClr val="494746"/>
              </a:solidFill>
              <a:effectLst/>
              <a:latin typeface="PT Serif" panose="020A0603040505020204" pitchFamily="18" charset="0"/>
            </a:endParaRPr>
          </a:p>
          <a:p>
            <a:r>
              <a:rPr lang="sv-SE" b="1" i="0" dirty="0">
                <a:solidFill>
                  <a:srgbClr val="494746"/>
                </a:solidFill>
                <a:effectLst/>
                <a:latin typeface="PT Serif" panose="020A0603040505020204" pitchFamily="18" charset="0"/>
              </a:rPr>
              <a:t>Vårdsamverkan Västra Götaland</a:t>
            </a:r>
          </a:p>
          <a:p>
            <a:r>
              <a:rPr lang="sv-SE" b="0" i="0" dirty="0">
                <a:solidFill>
                  <a:srgbClr val="494746"/>
                </a:solidFill>
                <a:effectLst/>
                <a:latin typeface="PT Serif" panose="020A0603040505020204" pitchFamily="18" charset="0"/>
              </a:rPr>
              <a:t>Vårdsamverkan Västra Götaland, VVG, är den regionala ledningsstrukturen för samverkan mellan länets 49 kommuner och Västra Götalandsregionen. VVG upprättades den 1 januari 2017. Representanter i VVG utses från de befintliga delregionala vårdsamverkansgrupperna, </a:t>
            </a:r>
            <a:r>
              <a:rPr lang="sv-SE" b="0" i="0" dirty="0" err="1">
                <a:solidFill>
                  <a:srgbClr val="494746"/>
                </a:solidFill>
                <a:effectLst/>
                <a:latin typeface="PT Serif" panose="020A0603040505020204" pitchFamily="18" charset="0"/>
              </a:rPr>
              <a:t>VästKom</a:t>
            </a:r>
            <a:r>
              <a:rPr lang="sv-SE" b="0" i="0" dirty="0">
                <a:solidFill>
                  <a:srgbClr val="494746"/>
                </a:solidFill>
                <a:effectLst/>
                <a:latin typeface="PT Serif" panose="020A0603040505020204" pitchFamily="18" charset="0"/>
              </a:rPr>
              <a:t> samt Västra Götalandsregionens Koncernledning.</a:t>
            </a:r>
          </a:p>
          <a:p>
            <a:endParaRPr lang="sv-SE" b="0" i="0" dirty="0">
              <a:solidFill>
                <a:srgbClr val="494746"/>
              </a:solidFill>
              <a:effectLst/>
              <a:latin typeface="PT Serif" panose="020A0603040505020204" pitchFamily="18" charset="0"/>
            </a:endParaRPr>
          </a:p>
          <a:p>
            <a:pPr algn="l"/>
            <a:r>
              <a:rPr lang="sv-SE" b="1" i="0" dirty="0">
                <a:solidFill>
                  <a:srgbClr val="494746"/>
                </a:solidFill>
                <a:effectLst/>
                <a:latin typeface="Helvetica" panose="020B0604020202020204" pitchFamily="34" charset="0"/>
              </a:rPr>
              <a:t>Politiskt samrådsorgan, SRO</a:t>
            </a:r>
          </a:p>
          <a:p>
            <a:pPr algn="l"/>
            <a:r>
              <a:rPr lang="sv-SE" b="0" i="0" dirty="0">
                <a:solidFill>
                  <a:srgbClr val="494746"/>
                </a:solidFill>
                <a:effectLst/>
                <a:latin typeface="Helvetica" panose="020B0604020202020204" pitchFamily="34" charset="0"/>
              </a:rPr>
              <a:t>Samverkans- och ansvarsfrågor mellan Västra Götalandsregionen och länets 49 kommuner hanteras i det politiska samrådsorganet, SRO, som består av politiker från Västra Götalandsregionen och </a:t>
            </a:r>
            <a:r>
              <a:rPr lang="sv-SE" b="0" i="0" dirty="0" err="1">
                <a:solidFill>
                  <a:srgbClr val="494746"/>
                </a:solidFill>
                <a:effectLst/>
                <a:latin typeface="Helvetica" panose="020B0604020202020204" pitchFamily="34" charset="0"/>
              </a:rPr>
              <a:t>VästKom</a:t>
            </a:r>
            <a:r>
              <a:rPr lang="sv-SE" b="0" i="0" dirty="0">
                <a:solidFill>
                  <a:srgbClr val="494746"/>
                </a:solidFill>
                <a:effectLst/>
                <a:latin typeface="Helvetica" panose="020B0604020202020204" pitchFamily="34" charset="0"/>
              </a:rPr>
              <a:t>.</a:t>
            </a:r>
          </a:p>
          <a:p>
            <a:endParaRPr lang="sv-SE" dirty="0">
              <a:solidFill>
                <a:srgbClr val="494746"/>
              </a:solidFill>
              <a:latin typeface="Helvetica"/>
              <a:cs typeface="Helvetica"/>
            </a:endParaRPr>
          </a:p>
          <a:p>
            <a:pPr algn="l"/>
            <a:r>
              <a:rPr lang="sv-SE" b="0" i="0" dirty="0">
                <a:solidFill>
                  <a:srgbClr val="494746"/>
                </a:solidFill>
                <a:effectLst/>
                <a:latin typeface="PT Serif" panose="020A0603040505020204" pitchFamily="18" charset="0"/>
              </a:rPr>
              <a:t>SRO har inget mandat att fatta länsövergripande beslut utan är en samrådsgrupp som avhandlar och rekommenderar huvudmännen att fatta beslut i frågor som rör samtliga 49 kommuner och Västra Götalandsregionen.</a:t>
            </a:r>
          </a:p>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2</a:t>
            </a:fld>
            <a:endParaRPr lang="sv-SE"/>
          </a:p>
        </p:txBody>
      </p:sp>
    </p:spTree>
    <p:extLst>
      <p:ext uri="{BB962C8B-B14F-4D97-AF65-F5344CB8AC3E}">
        <p14:creationId xmlns:p14="http://schemas.microsoft.com/office/powerpoint/2010/main" val="1482710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81E30-0B44-1F86-09AB-7D9E4C41759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91C0C22-F8F5-FC47-7338-F0B43134EDB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0621610-8EAF-DFD2-F211-B213F1E0FBA5}"/>
              </a:ext>
            </a:extLst>
          </p:cNvPr>
          <p:cNvSpPr>
            <a:spLocks noGrp="1"/>
          </p:cNvSpPr>
          <p:nvPr>
            <p:ph type="body" idx="1"/>
          </p:nvPr>
        </p:nvSpPr>
        <p:spPr/>
        <p:txBody>
          <a:bodyPr/>
          <a:lstStyle/>
          <a:p>
            <a:r>
              <a:rPr lang="sv-SE" b="1" dirty="0"/>
              <a:t>Organisation för </a:t>
            </a:r>
            <a:r>
              <a:rPr lang="sv-SE" b="1" dirty="0" err="1"/>
              <a:t>vårdsamverkan</a:t>
            </a:r>
            <a:endParaRPr lang="en-US" dirty="0"/>
          </a:p>
          <a:p>
            <a:r>
              <a:rPr lang="sv-SE" dirty="0"/>
              <a:t>I Västra Götaland är både Västra Götalandsregionen och kommunerna ansvariga för hälso- och sjukvården. Det gemensamma ansvaret kräver en väl utvecklad samverkan och förekomsten av regionala avtal/överenskommelser som förtydligar ansvaret mellan de båda huvudmännen.</a:t>
            </a:r>
          </a:p>
          <a:p>
            <a:r>
              <a:rPr lang="sv-SE" dirty="0"/>
              <a:t>När en person behöver insatser från både kommun och sjukvård har verksamheterna ett uppdrag att arbeta tillsammans och ge bästa möjliga vård, stöd och omsorg. Samverkan mellan Västra Götalandsregionen och länets kommuner ska utjämna skillnader i hälsa och den enskilde ska få god säker vård, stöd och omsorg.</a:t>
            </a:r>
          </a:p>
          <a:p>
            <a:endParaRPr lang="sv-SE" dirty="0"/>
          </a:p>
          <a:p>
            <a:r>
              <a:rPr lang="sv-SE" b="1" dirty="0"/>
              <a:t>Kommunerna</a:t>
            </a:r>
            <a:r>
              <a:rPr lang="sv-SE" dirty="0"/>
              <a:t> har ansvar för hälso- och sjukvården i särskilt boende och för all sjukvård i ordinärt boende upp till och med sjuksköterskenivå. Kommunal vård och omsorg omfattar också äldreomsorg, socialtjänst och elevhälsa.</a:t>
            </a:r>
          </a:p>
          <a:p>
            <a:endParaRPr lang="sv-SE" dirty="0"/>
          </a:p>
          <a:p>
            <a:r>
              <a:rPr lang="sv-SE" b="1" dirty="0"/>
              <a:t>Västra Götalandsregionen</a:t>
            </a:r>
            <a:r>
              <a:rPr lang="sv-SE" dirty="0"/>
              <a:t> bedriver hälso- och sjukvård i verksamheterna Vårdval Vårdcentral, Vårdval Rehab, sjukhus, habilitering och hälsa och tandvård.</a:t>
            </a:r>
          </a:p>
          <a:p>
            <a:endParaRPr lang="sv-SE" dirty="0"/>
          </a:p>
          <a:p>
            <a:r>
              <a:rPr lang="sv-SE" dirty="0"/>
              <a:t>Avtal tecknas alltid mellan parterna samtidigt som det finns en ledningsstruktur för att diskutera samverkan. På länsnivå representeras parterna av Koncernkontoret VGR och </a:t>
            </a:r>
            <a:r>
              <a:rPr lang="sv-SE" dirty="0" err="1"/>
              <a:t>Västkom</a:t>
            </a:r>
            <a:r>
              <a:rPr lang="sv-SE" dirty="0"/>
              <a:t>, som är de västsvenska kommunalförbundens samorganisation.</a:t>
            </a:r>
          </a:p>
          <a:p>
            <a:endParaRPr lang="sv-SE" dirty="0"/>
          </a:p>
          <a:p>
            <a:endParaRPr lang="sv-SE" dirty="0"/>
          </a:p>
          <a:p>
            <a:endParaRPr lang="sv-SE" dirty="0"/>
          </a:p>
          <a:p>
            <a:endParaRPr lang="sv-SE" dirty="0"/>
          </a:p>
        </p:txBody>
      </p:sp>
      <p:sp>
        <p:nvSpPr>
          <p:cNvPr id="4" name="Platshållare för bildnummer 3">
            <a:extLst>
              <a:ext uri="{FF2B5EF4-FFF2-40B4-BE49-F238E27FC236}">
                <a16:creationId xmlns:a16="http://schemas.microsoft.com/office/drawing/2014/main" id="{FE7088A0-1457-161E-6A0E-D6059ED5965F}"/>
              </a:ext>
            </a:extLst>
          </p:cNvPr>
          <p:cNvSpPr>
            <a:spLocks noGrp="1"/>
          </p:cNvSpPr>
          <p:nvPr>
            <p:ph type="sldNum" sz="quarter" idx="5"/>
          </p:nvPr>
        </p:nvSpPr>
        <p:spPr/>
        <p:txBody>
          <a:bodyPr/>
          <a:lstStyle/>
          <a:p>
            <a:fld id="{861ECD58-43F8-684F-B170-3EC650516F65}" type="slidenum">
              <a:rPr lang="sv-SE" smtClean="0"/>
              <a:t>3</a:t>
            </a:fld>
            <a:endParaRPr lang="sv-SE"/>
          </a:p>
        </p:txBody>
      </p:sp>
    </p:spTree>
    <p:extLst>
      <p:ext uri="{BB962C8B-B14F-4D97-AF65-F5344CB8AC3E}">
        <p14:creationId xmlns:p14="http://schemas.microsoft.com/office/powerpoint/2010/main" val="3055040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494746"/>
                </a:solidFill>
                <a:effectLst/>
                <a:uLnTx/>
                <a:uFillTx/>
                <a:latin typeface="Helvetica" panose="020B0604020202020204" pitchFamily="34" charset="0"/>
                <a:ea typeface="+mn-ea"/>
                <a:cs typeface="+mn-cs"/>
              </a:rPr>
              <a:t>Politiskt samrådsorgan, SRO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494746"/>
                </a:solidFill>
                <a:effectLst/>
                <a:uLnTx/>
                <a:uFillTx/>
                <a:latin typeface="Helvetica" panose="020B0604020202020204" pitchFamily="34" charset="0"/>
                <a:ea typeface="+mn-ea"/>
                <a:cs typeface="+mn-cs"/>
              </a:rPr>
              <a:t>Samverkans- och ansvarsfrågor mellan Västra Götalandsregionen och länets 49 kommuner hanteras i det politiska samrådsorganet, SRO, som består av politiker från Västra Götalandsregionen och </a:t>
            </a:r>
            <a:r>
              <a:rPr kumimoji="0" lang="sv-SE" sz="1200" b="0" i="0" u="none" strike="noStrike" kern="1200" cap="none" spc="0" normalizeH="0" baseline="0" noProof="0" dirty="0" err="1">
                <a:ln>
                  <a:noFill/>
                </a:ln>
                <a:solidFill>
                  <a:srgbClr val="494746"/>
                </a:solidFill>
                <a:effectLst/>
                <a:uLnTx/>
                <a:uFillTx/>
                <a:latin typeface="Helvetica" panose="020B0604020202020204" pitchFamily="34" charset="0"/>
                <a:ea typeface="+mn-ea"/>
                <a:cs typeface="+mn-cs"/>
              </a:rPr>
              <a:t>VästKom</a:t>
            </a:r>
            <a:r>
              <a:rPr kumimoji="0" lang="sv-SE" sz="1200" b="0" i="0" u="none" strike="noStrike" kern="1200" cap="none" spc="0" normalizeH="0" baseline="0" noProof="0" dirty="0">
                <a:ln>
                  <a:noFill/>
                </a:ln>
                <a:solidFill>
                  <a:srgbClr val="494746"/>
                </a:solidFill>
                <a:effectLst/>
                <a:uLnTx/>
                <a:uFillTx/>
                <a:latin typeface="Helvetica" panose="020B0604020202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494746"/>
              </a:solidFill>
              <a:effectLst/>
              <a:uLnTx/>
              <a:uFillTx/>
              <a:latin typeface="Helvetica"/>
              <a:ea typeface="+mn-ea"/>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494746"/>
                </a:solidFill>
                <a:effectLst/>
                <a:uLnTx/>
                <a:uFillTx/>
                <a:latin typeface="PT Serif" panose="020A0603040505020204" pitchFamily="18" charset="0"/>
                <a:ea typeface="+mn-ea"/>
                <a:cs typeface="+mn-cs"/>
              </a:rPr>
              <a:t>SRO har inget mandat att fatta länsövergripande beslut utan är en samrådsgrupp som avhandlar och rekommenderar huvudmännen att fatta beslut i frågor som rör samtliga 49 kommuner och Västra Götalandsregionen.</a:t>
            </a:r>
          </a:p>
          <a:p>
            <a:endParaRPr lang="sv-SE" b="1" i="0" dirty="0">
              <a:solidFill>
                <a:srgbClr val="494746"/>
              </a:solidFill>
              <a:effectLst/>
              <a:latin typeface="PT Serif" panose="020A0603040505020204" pitchFamily="18" charset="0"/>
            </a:endParaRPr>
          </a:p>
          <a:p>
            <a:r>
              <a:rPr lang="sv-SE" b="1" i="0" dirty="0">
                <a:solidFill>
                  <a:srgbClr val="494746"/>
                </a:solidFill>
                <a:effectLst/>
                <a:latin typeface="PT Serif" panose="020A0603040505020204" pitchFamily="18" charset="0"/>
              </a:rPr>
              <a:t>Vårdsamverkan Västra Götaland</a:t>
            </a:r>
          </a:p>
          <a:p>
            <a:r>
              <a:rPr lang="sv-SE" b="0" i="0" dirty="0">
                <a:solidFill>
                  <a:srgbClr val="494746"/>
                </a:solidFill>
                <a:effectLst/>
                <a:latin typeface="PT Serif" panose="020A0603040505020204" pitchFamily="18" charset="0"/>
              </a:rPr>
              <a:t>Vårdsamverkan Västra Götaland, VVG, är den regionala ledningsstrukturen för samverkan mellan länets 49 kommuner och Västra Götalandsregionen. VVG upprättades den 1 januari 2017. Representanter i VVG utses från de befintliga delregionala vårdsamverkansgrupperna, </a:t>
            </a:r>
            <a:r>
              <a:rPr lang="sv-SE" b="0" i="0" dirty="0" err="1">
                <a:solidFill>
                  <a:srgbClr val="494746"/>
                </a:solidFill>
                <a:effectLst/>
                <a:latin typeface="PT Serif" panose="020A0603040505020204" pitchFamily="18" charset="0"/>
              </a:rPr>
              <a:t>VästKom</a:t>
            </a:r>
            <a:r>
              <a:rPr lang="sv-SE" b="0" i="0" dirty="0">
                <a:solidFill>
                  <a:srgbClr val="494746"/>
                </a:solidFill>
                <a:effectLst/>
                <a:latin typeface="PT Serif" panose="020A0603040505020204" pitchFamily="18" charset="0"/>
              </a:rPr>
              <a:t> samt Västra Götalandsregionens Koncernledning.</a:t>
            </a:r>
          </a:p>
          <a:p>
            <a:endParaRPr lang="sv-SE" b="1" dirty="0"/>
          </a:p>
          <a:p>
            <a:endParaRPr lang="sv-SE" b="1" dirty="0"/>
          </a:p>
          <a:p>
            <a:r>
              <a:rPr lang="sv-SE" b="1" dirty="0" err="1"/>
              <a:t>VästKom</a:t>
            </a:r>
            <a:r>
              <a:rPr lang="sv-SE" b="1" dirty="0"/>
              <a:t> - en politiskt styrd organisation som arbetar i ett 49-perspektiv</a:t>
            </a:r>
            <a:endParaRPr lang="en-US" b="1" dirty="0"/>
          </a:p>
          <a:p>
            <a:r>
              <a:rPr lang="sv-SE" dirty="0" err="1"/>
              <a:t>VästKom</a:t>
            </a:r>
            <a:r>
              <a:rPr lang="sv-SE" dirty="0"/>
              <a:t> är en sammanslutning av de fyra kommunalförbunden i Västra Götalands län (medlemmarna) och ska på regional nivå företräda och samordna intressen inom kommunal hälso- och sjukvård inklusive dess digitalisering, med ett tydligt 49-perspektiv.</a:t>
            </a:r>
          </a:p>
          <a:p>
            <a:r>
              <a:rPr lang="sv-SE" dirty="0"/>
              <a:t>Uppdraget innefattar även samordning av intressen inom hjälpmedelsförsörjning. </a:t>
            </a:r>
            <a:r>
              <a:rPr lang="sv-SE" dirty="0" err="1"/>
              <a:t>VästKom</a:t>
            </a:r>
            <a:r>
              <a:rPr lang="sv-SE" dirty="0"/>
              <a:t> hanterar frågor som inte kan hanteras lika bra eller bättre hos kommunalförbunden eller kommunerna.</a:t>
            </a:r>
          </a:p>
          <a:p>
            <a:r>
              <a:rPr lang="sv-SE" dirty="0" err="1"/>
              <a:t>VästKom</a:t>
            </a:r>
            <a:r>
              <a:rPr lang="sv-SE" dirty="0"/>
              <a:t> är kommunalförbundens länsgemensamma samverkansaktör som företräder och biträder i samverkansfrågor och förhandlingar, med fokus på kommunal hälso- och sjukvård inklusive dess digitalisering, med ett tydligt 49-perspektiv.</a:t>
            </a:r>
          </a:p>
          <a:p>
            <a:endParaRPr lang="sv-SE" dirty="0"/>
          </a:p>
          <a:p>
            <a:r>
              <a:rPr lang="sv-SE" b="1" dirty="0" err="1"/>
              <a:t>VästKom</a:t>
            </a:r>
            <a:r>
              <a:rPr lang="sv-SE" b="1" dirty="0"/>
              <a:t> företräder och samverkar med de fyra kommunalförbunden i Västra Götaland:</a:t>
            </a:r>
          </a:p>
          <a:p>
            <a:pPr marL="171450" indent="-171450">
              <a:buFont typeface="Arial"/>
              <a:buChar char="•"/>
            </a:pPr>
            <a:r>
              <a:rPr lang="sv-SE" dirty="0"/>
              <a:t>Boråsregionen Sjuhärads Kommunalförbund</a:t>
            </a:r>
          </a:p>
          <a:p>
            <a:pPr marL="171450" indent="-171450">
              <a:buFont typeface="Arial"/>
              <a:buChar char="•"/>
            </a:pPr>
            <a:r>
              <a:rPr lang="sv-SE" dirty="0"/>
              <a:t>Fyrbodals Kommunalförbund</a:t>
            </a:r>
          </a:p>
          <a:p>
            <a:pPr marL="171450" indent="-171450">
              <a:buFont typeface="Arial"/>
              <a:buChar char="•"/>
            </a:pPr>
            <a:r>
              <a:rPr lang="sv-SE" dirty="0"/>
              <a:t>Göteborgsregionens Kommunalförbund</a:t>
            </a:r>
          </a:p>
          <a:p>
            <a:pPr marL="171450" indent="-171450">
              <a:buFont typeface="Arial"/>
              <a:buChar char="•"/>
            </a:pPr>
            <a:r>
              <a:rPr lang="sv-SE" dirty="0"/>
              <a:t>Skaraborgs Kommunalförbund</a:t>
            </a:r>
          </a:p>
          <a:p>
            <a:endParaRPr lang="sv-SE" dirty="0"/>
          </a:p>
          <a:p>
            <a:r>
              <a:rPr lang="sv-SE" b="1" dirty="0" err="1"/>
              <a:t>VästKoms</a:t>
            </a:r>
            <a:r>
              <a:rPr lang="sv-SE" b="1" dirty="0"/>
              <a:t> uppdrag är att</a:t>
            </a:r>
          </a:p>
          <a:p>
            <a:pPr marL="171450" indent="-171450">
              <a:buFont typeface="Arial"/>
              <a:buChar char="•"/>
            </a:pPr>
            <a:r>
              <a:rPr lang="sv-SE" dirty="0"/>
              <a:t>Biträda de fyra kommunalförbunden i arbetet med att utveckla samverkan mellan de 49 kommunerna i Västra Götaland</a:t>
            </a:r>
          </a:p>
          <a:p>
            <a:pPr marL="171450" indent="-171450">
              <a:buFont typeface="Arial"/>
              <a:buChar char="•"/>
            </a:pPr>
            <a:r>
              <a:rPr lang="sv-SE" dirty="0"/>
              <a:t>Biträda och företräda kommunerna/kommunalförbunden i arbetet med att utveckla samverkan mellan kommunerna och andra länsorgan såsom Västra Götalandsregionen, Länsstyrelsen och andra organ</a:t>
            </a:r>
          </a:p>
          <a:p>
            <a:pPr marL="171450" indent="-171450">
              <a:buFont typeface="Arial"/>
              <a:buChar char="•"/>
            </a:pPr>
            <a:r>
              <a:rPr lang="sv-SE" dirty="0"/>
              <a:t>Företräda medlemmarna och kommunerna i samarbetet med nationella och internationella organ</a:t>
            </a:r>
          </a:p>
          <a:p>
            <a:pPr marL="171450" indent="-171450">
              <a:buFont typeface="Arial"/>
              <a:buChar char="•"/>
            </a:pPr>
            <a:r>
              <a:rPr lang="sv-SE" dirty="0"/>
              <a:t>Tillsammans med kommunalförbunden utgöra en proaktiv och kreativ mötesplats samt skapa nätverk för en god kommunal samverkan och utveckling</a:t>
            </a:r>
          </a:p>
          <a:p>
            <a:pPr algn="l"/>
            <a:r>
              <a:rPr lang="sv-SE" b="0" i="0" dirty="0">
                <a:solidFill>
                  <a:srgbClr val="494746"/>
                </a:solidFill>
                <a:effectLst/>
                <a:latin typeface="Helvetica" panose="020B0604020202020204" pitchFamily="34" charset="0"/>
              </a:rPr>
              <a:t>I Västra Götaland är både Västra Götalandsregionen och kommunerna ansvariga för hälso- och sjukvården. Det gemensamma ansvaret kräver en väl utvecklad samverkan och förekomsten av regionala avtal/överenskommelser som förtydligar ansvaret mellan de båda huvudmännen.</a:t>
            </a:r>
          </a:p>
          <a:p>
            <a:endParaRPr lang="sv-SE" dirty="0">
              <a:solidFill>
                <a:srgbClr val="494746"/>
              </a:solidFill>
              <a:latin typeface="Helvetica" panose="020B0604020202020204" pitchFamily="34" charset="0"/>
            </a:endParaRPr>
          </a:p>
          <a:p>
            <a:pPr algn="l"/>
            <a:r>
              <a:rPr lang="sv-SE" dirty="0">
                <a:solidFill>
                  <a:srgbClr val="494746"/>
                </a:solidFill>
                <a:latin typeface="Helvetica" panose="020B0604020202020204" pitchFamily="34" charset="0"/>
              </a:rPr>
              <a:t>När en person behöver insatser från både kommun och sjukvård har verksamheterna ett uppdrag att arbeta tillsammans och ge bästa möjliga vård, stöd och omsorg. Samverkan mellan Västra Götalandsregionen och länets kommuner ska utjämna skillnader i hälsa och den enskilde ska få god säker vård, stöd och omsorg.</a:t>
            </a:r>
          </a:p>
          <a:p>
            <a:pPr algn="l"/>
            <a:endParaRPr lang="sv-SE" b="0" i="0" dirty="0">
              <a:solidFill>
                <a:srgbClr val="494746"/>
              </a:solidFill>
              <a:effectLst/>
              <a:latin typeface="PT Serif" panose="020A0603040505020204" pitchFamily="18" charset="0"/>
            </a:endParaRPr>
          </a:p>
          <a:p>
            <a:endParaRPr lang="sv-SE" b="0" i="0" dirty="0">
              <a:solidFill>
                <a:srgbClr val="494746"/>
              </a:solidFill>
              <a:effectLst/>
              <a:latin typeface="PT Serif" panose="020A060304050502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494746"/>
              </a:solidFill>
              <a:effectLst/>
              <a:uLnTx/>
              <a:uFillTx/>
              <a:latin typeface="PT Serif" panose="020A0603040505020204" pitchFamily="18" charset="0"/>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4</a:t>
            </a:fld>
            <a:endParaRPr lang="sv-SE"/>
          </a:p>
        </p:txBody>
      </p:sp>
    </p:spTree>
    <p:extLst>
      <p:ext uri="{BB962C8B-B14F-4D97-AF65-F5344CB8AC3E}">
        <p14:creationId xmlns:p14="http://schemas.microsoft.com/office/powerpoint/2010/main" val="3271877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5</a:t>
            </a:fld>
            <a:endParaRPr lang="sv-SE"/>
          </a:p>
        </p:txBody>
      </p:sp>
    </p:spTree>
    <p:extLst>
      <p:ext uri="{BB962C8B-B14F-4D97-AF65-F5344CB8AC3E}">
        <p14:creationId xmlns:p14="http://schemas.microsoft.com/office/powerpoint/2010/main" val="3922829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Kommunalförbund</a:t>
            </a:r>
          </a:p>
          <a:p>
            <a:r>
              <a:rPr lang="sv-SE" dirty="0"/>
              <a:t>Kommunalförbund kan bildas mellan kommuner och regioner. Medlemmarna överlämnar kommunal verksamhet till förbundet. Kommunalförbundet är en egen offentligrättslig juridisk person med egen rättskapacitet, fristående från medlemmarna, ofta sägs kommunalförbundet vara en slags specialkommun.</a:t>
            </a:r>
          </a:p>
          <a:p>
            <a:r>
              <a:rPr lang="sv-SE" dirty="0"/>
              <a:t>Organisatoriskt är ett kommunalförbund uppbyggt på i princip samma sätt som en kommun eller en region. Det finns kommunalförbund med eget fullmäktige och kommunalförbund med direktion. I varje kommunalförbund ska det finnas en förbundsordning. Varje medlem ska vara representerad i förbundets fullmäktige eller direktion</a:t>
            </a:r>
          </a:p>
          <a:p>
            <a:endParaRPr lang="sv-SE" b="1" dirty="0"/>
          </a:p>
          <a:p>
            <a:r>
              <a:rPr lang="sv-SE" b="1" dirty="0"/>
              <a:t>Vårdsamverkan Västra Götaland (VVG)</a:t>
            </a:r>
            <a:br>
              <a:rPr lang="sv-SE" b="1" dirty="0">
                <a:cs typeface="+mn-lt"/>
              </a:rPr>
            </a:br>
            <a:r>
              <a:rPr lang="sv-SE" dirty="0"/>
              <a:t>VVG ansvarar för det länsgemensamma samverkansarbetet. Västra Götaland är indelat i sex delregionala vårdsamverkansområden. Vårdsamverkan Fyrbodal är ett av dessa. Övriga delregionala vårdsamverkansområden är Kommun och sjukvård Samverkan i Göteborgsområdet, Närvårdssamverkan Södra Älvsborg, SAMLA - Samverkan i Lerum och Alingsås, SIMBA (Ale, Kungälv, </a:t>
            </a:r>
            <a:r>
              <a:rPr lang="sv-SE" dirty="0" err="1"/>
              <a:t>Stenungsund</a:t>
            </a:r>
            <a:r>
              <a:rPr lang="sv-SE" dirty="0"/>
              <a:t>, Tjörn), Vårdsamverkan Skaraborg. </a:t>
            </a:r>
            <a:endParaRPr lang="sv-SE" b="1" dirty="0"/>
          </a:p>
          <a:p>
            <a:endParaRPr lang="sv-SE" b="1" dirty="0"/>
          </a:p>
          <a:p>
            <a:r>
              <a:rPr lang="sv-SE" b="1" dirty="0"/>
              <a:t>Nämndområden</a:t>
            </a:r>
          </a:p>
          <a:p>
            <a:r>
              <a:rPr lang="sv-SE" dirty="0"/>
              <a:t>De delregionala nämnderna verkar för att realisera Västra Götalandsregionens måldokument och strategiska planer inom hälso- och sjukvård och folkhälsa i sitt geografiska område.</a:t>
            </a:r>
          </a:p>
          <a:p>
            <a:endParaRPr lang="sv-SE" dirty="0"/>
          </a:p>
          <a:p>
            <a:r>
              <a:rPr lang="sv-SE" dirty="0"/>
              <a:t>Inom områdena hälso- och sjukvård och folkhälsa ansvarar nämnderna för dialog med kommuner, intresseorganisationer och civila samhället. Nämnderna följer hälso- och sjukvårdens utveckling i sitt geografiska område med särskilt fokus på den nära vården och samordnar dialogen med hälso- och sjukvårdens utförare och kommunerna.</a:t>
            </a:r>
          </a:p>
          <a:p>
            <a:endParaRPr lang="sv-SE" dirty="0"/>
          </a:p>
          <a:p>
            <a:r>
              <a:rPr lang="sv-SE" dirty="0"/>
              <a:t>Nämnderna kan även agera som part för att hantera andra frågor som ligger inom den regionala kompetensen.</a:t>
            </a:r>
          </a:p>
          <a:p>
            <a:endParaRPr lang="sv-SE" b="1"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286AB1-6D9F-473E-9857-547DB3AD1DC3}"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0849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C2288-4275-2680-1596-177E58FAECA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D460360-C1B5-F7FD-0A69-0BFFBBB63C3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55A2149-C6FD-78DD-516B-E8D42A9D2BF1}"/>
              </a:ext>
            </a:extLst>
          </p:cNvPr>
          <p:cNvSpPr>
            <a:spLocks noGrp="1"/>
          </p:cNvSpPr>
          <p:nvPr>
            <p:ph type="body" idx="1"/>
          </p:nvPr>
        </p:nvSpPr>
        <p:spPr/>
        <p:txBody>
          <a:bodyPr/>
          <a:lstStyle/>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Bakgrund </a:t>
            </a:r>
          </a:p>
          <a:p>
            <a:r>
              <a:rPr lang="sv-SE" sz="1200" b="0" i="0" u="none" strike="noStrike" kern="1200" baseline="0" dirty="0">
                <a:solidFill>
                  <a:schemeClr val="tx1"/>
                </a:solidFill>
                <a:latin typeface="+mn-lt"/>
                <a:ea typeface="+mn-ea"/>
                <a:cs typeface="+mn-cs"/>
              </a:rPr>
              <a:t>Vårdsamverkan Fyrbodal är en samverkansorganisering som sedan 2000 arbetar enligt ett samverkansavtal mellan Västra Götalandsregionen och kommunerna Bengtsfors, Dals-Ed, Färgelanda, Lilla Edet, Lysekil, Mellerud, Munkedal, Orust, Sotenäs, Strömstad, Tanum, Trollhättan, Uddevalla, Vänersborg och Åmål. </a:t>
            </a: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Samverkansplan Vårdsamverkan Fyrbodal 2026–2027 beskriver hur kommunal primärvård, socialtjänst, skola/elevhälsa, regional primärvård, tandvård och specialistsjukvård i Fyrbodals kommunerna samt Lilla Edet ska samverka för att skapa förutsättningar för samordnade insatser mellan berörda aktörer. Parterna ska samverka utifrån respektive organisations politiska mål och uppdrag för ökad effektivitet i samordnade processer. Samverkansplanen 2026–2027 baseras på gällande lagstiftning, avtal och styrdokument för ingående parter. </a:t>
            </a: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Grunden för respektive huvudmans samverkansuppdrag regleras i lagar, författningar, avtal, överenskommelser och politiska beslut. I praktiken är det både ledning och medarbetare som behöver se till att det blir samverkan. I regel är det huvudmännen, det vill säga regionen eller kommunerna, som ansvarar för att samverkan sker i enlighet med gällande lagstiftning, avtal och styrdokument. I vissa fall ligger det lagstadgade ansvaret i stället hos den aktör som ansvarar för eller bedriver verksamheten, exempelvis vårdgivare eller utförare inom socialtjänsten. </a:t>
            </a: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Vårdsamverkan Fyrbodal ska fungera som en gemensam arena för samverkan mellan berörda huvudmän i frågor som berör båda parter. Samverkan ska även bidra till att resurser används på ett optimalt sätt och skapa förutsättningar för att individen ska uppleva insatserna som en helhet utan gränser. Västra Götalandsregionen och kommunerna har var för sig och tillsammans ansvar för hela befolkningen.</a:t>
            </a: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Vårdsamverkansarbetet ska säkra att ett gemensamt ansvar tas för invånarna på regional, delregional och lokal nivå, för att ingen ska ”falla mellan stolarna ”eller ”bollas runt i vård- och omsorgssystemet”. </a:t>
            </a:r>
            <a:endParaRPr lang="sv-SE" dirty="0"/>
          </a:p>
          <a:p>
            <a:endParaRPr lang="sv-SE" dirty="0"/>
          </a:p>
        </p:txBody>
      </p:sp>
      <p:sp>
        <p:nvSpPr>
          <p:cNvPr id="4" name="Platshållare för bildnummer 3">
            <a:extLst>
              <a:ext uri="{FF2B5EF4-FFF2-40B4-BE49-F238E27FC236}">
                <a16:creationId xmlns:a16="http://schemas.microsoft.com/office/drawing/2014/main" id="{F5C222D8-1A60-3A42-F941-AC580805F6F9}"/>
              </a:ext>
            </a:extLst>
          </p:cNvPr>
          <p:cNvSpPr>
            <a:spLocks noGrp="1"/>
          </p:cNvSpPr>
          <p:nvPr>
            <p:ph type="sldNum" sz="quarter" idx="5"/>
          </p:nvPr>
        </p:nvSpPr>
        <p:spPr/>
        <p:txBody>
          <a:bodyPr/>
          <a:lstStyle/>
          <a:p>
            <a:fld id="{861ECD58-43F8-684F-B170-3EC650516F65}" type="slidenum">
              <a:rPr lang="sv-SE" smtClean="0"/>
              <a:t>7</a:t>
            </a:fld>
            <a:endParaRPr lang="sv-SE"/>
          </a:p>
        </p:txBody>
      </p:sp>
    </p:spTree>
    <p:extLst>
      <p:ext uri="{BB962C8B-B14F-4D97-AF65-F5344CB8AC3E}">
        <p14:creationId xmlns:p14="http://schemas.microsoft.com/office/powerpoint/2010/main" val="2243961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8</a:t>
            </a:fld>
            <a:endParaRPr lang="sv-SE"/>
          </a:p>
        </p:txBody>
      </p:sp>
    </p:spTree>
    <p:extLst>
      <p:ext uri="{BB962C8B-B14F-4D97-AF65-F5344CB8AC3E}">
        <p14:creationId xmlns:p14="http://schemas.microsoft.com/office/powerpoint/2010/main" val="2127582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1" u="none" strike="noStrike" kern="1200" baseline="0" dirty="0">
                <a:solidFill>
                  <a:schemeClr val="tx1"/>
                </a:solidFill>
                <a:latin typeface="+mn-lt"/>
                <a:ea typeface="+mn-ea"/>
                <a:cs typeface="+mn-cs"/>
              </a:rPr>
              <a:t>Representation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 Sammansättningen i utvecklingsforum utses av styrgruppen och det ska finnas representation från samtliga huvudmän </a:t>
            </a:r>
          </a:p>
          <a:p>
            <a:r>
              <a:rPr lang="sv-SE" sz="1200" b="0" i="0" u="none" strike="noStrike" kern="1200" baseline="0" dirty="0">
                <a:solidFill>
                  <a:schemeClr val="tx1"/>
                </a:solidFill>
                <a:latin typeface="+mn-lt"/>
                <a:ea typeface="+mn-ea"/>
                <a:cs typeface="+mn-cs"/>
              </a:rPr>
              <a:t>• Samtliga representanter är ordinarie och några ersättare utses i regel inte </a:t>
            </a:r>
          </a:p>
          <a:p>
            <a:r>
              <a:rPr lang="sv-SE" sz="1200" b="0" i="0" u="none" strike="noStrike" kern="1200" baseline="0" dirty="0">
                <a:solidFill>
                  <a:schemeClr val="tx1"/>
                </a:solidFill>
                <a:latin typeface="+mn-lt"/>
                <a:ea typeface="+mn-ea"/>
                <a:cs typeface="+mn-cs"/>
              </a:rPr>
              <a:t>• Ordförandeskapet roterar vartannat år mellan kommun och region </a:t>
            </a:r>
          </a:p>
          <a:p>
            <a:r>
              <a:rPr lang="sv-SE" sz="1200" b="0" i="0" u="none" strike="noStrike" kern="1200" baseline="0" dirty="0">
                <a:solidFill>
                  <a:schemeClr val="tx1"/>
                </a:solidFill>
                <a:latin typeface="+mn-lt"/>
                <a:ea typeface="+mn-ea"/>
                <a:cs typeface="+mn-cs"/>
              </a:rPr>
              <a:t>• Ordförande eller vice ordförande i varje utvecklingsforum ska även vara ledamot i styrgruppen för regelbunden återkoppling på styrgruppens möten </a:t>
            </a:r>
          </a:p>
          <a:p>
            <a:r>
              <a:rPr lang="sv-SE" sz="1200" b="0" i="0" u="none" strike="noStrike" kern="1200" baseline="0" dirty="0">
                <a:solidFill>
                  <a:schemeClr val="tx1"/>
                </a:solidFill>
                <a:latin typeface="+mn-lt"/>
                <a:ea typeface="+mn-ea"/>
                <a:cs typeface="+mn-cs"/>
              </a:rPr>
              <a:t>• Representantskapet innebär att man i utvecklingsforum representerar en profession, ett verksamhetsområde eller ett nätverk </a:t>
            </a:r>
          </a:p>
          <a:p>
            <a:r>
              <a:rPr lang="sv-SE" sz="1200" b="0" i="0" u="none" strike="noStrike" kern="1200" baseline="0" dirty="0">
                <a:solidFill>
                  <a:schemeClr val="tx1"/>
                </a:solidFill>
                <a:latin typeface="+mn-lt"/>
                <a:ea typeface="+mn-ea"/>
                <a:cs typeface="+mn-cs"/>
              </a:rPr>
              <a:t>• Representanterna får mandat från respektive huvudman </a:t>
            </a:r>
          </a:p>
          <a:p>
            <a:r>
              <a:rPr lang="sv-SE" sz="1200" b="0" i="0" u="none" strike="noStrike" kern="1200" baseline="0" dirty="0">
                <a:solidFill>
                  <a:schemeClr val="tx1"/>
                </a:solidFill>
                <a:latin typeface="+mn-lt"/>
                <a:ea typeface="+mn-ea"/>
                <a:cs typeface="+mn-cs"/>
              </a:rPr>
              <a:t>• Nyckelpersoner med specifik kunskap kan adjungeras in vid behov, ordförande och vice ordförande kan fatta detta beslut </a:t>
            </a:r>
          </a:p>
          <a:p>
            <a:r>
              <a:rPr lang="sv-SE" sz="1200" b="0" i="0" u="none" strike="noStrike" kern="1200" baseline="0" dirty="0">
                <a:solidFill>
                  <a:schemeClr val="tx1"/>
                </a:solidFill>
                <a:latin typeface="+mn-lt"/>
                <a:ea typeface="+mn-ea"/>
                <a:cs typeface="+mn-cs"/>
              </a:rPr>
              <a:t>• Då en representant slutar ska aktuellt nätverk eller verksamhetsområde utse ny representant </a:t>
            </a:r>
          </a:p>
          <a:p>
            <a:r>
              <a:rPr lang="sv-SE" sz="1200" b="0" i="0" u="none" strike="noStrike" kern="1200" baseline="0" dirty="0">
                <a:solidFill>
                  <a:schemeClr val="tx1"/>
                </a:solidFill>
                <a:latin typeface="+mn-lt"/>
                <a:ea typeface="+mn-ea"/>
                <a:cs typeface="+mn-cs"/>
              </a:rPr>
              <a:t>• Processtöd från Samverkanskontoret </a:t>
            </a:r>
          </a:p>
          <a:p>
            <a:endParaRPr lang="sv-SE" sz="1200" b="0" i="0" u="none" strike="noStrike" kern="1200" baseline="0" dirty="0">
              <a:solidFill>
                <a:schemeClr val="tx1"/>
              </a:solidFill>
              <a:latin typeface="+mn-lt"/>
              <a:ea typeface="+mn-ea"/>
              <a:cs typeface="+mn-cs"/>
            </a:endParaRPr>
          </a:p>
          <a:p>
            <a:r>
              <a:rPr lang="sv-SE" sz="1200" b="1" i="1" u="none" strike="noStrike" kern="1200" baseline="0" dirty="0">
                <a:solidFill>
                  <a:schemeClr val="tx1"/>
                </a:solidFill>
                <a:latin typeface="+mn-lt"/>
                <a:ea typeface="+mn-ea"/>
                <a:cs typeface="+mn-cs"/>
              </a:rPr>
              <a:t>Uppföljning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 Mötesanteckningar förs vid varje möte </a:t>
            </a:r>
          </a:p>
          <a:p>
            <a:r>
              <a:rPr lang="sv-SE" sz="1200" b="0" i="0" u="none" strike="noStrike" kern="1200" baseline="0" dirty="0">
                <a:solidFill>
                  <a:schemeClr val="tx1"/>
                </a:solidFill>
                <a:latin typeface="+mn-lt"/>
                <a:ea typeface="+mn-ea"/>
                <a:cs typeface="+mn-cs"/>
              </a:rPr>
              <a:t>• Uppföljning av </a:t>
            </a:r>
            <a:r>
              <a:rPr lang="sv-SE" sz="1200" b="0" i="0" u="none" strike="noStrike" kern="1200" baseline="0" dirty="0" err="1">
                <a:solidFill>
                  <a:schemeClr val="tx1"/>
                </a:solidFill>
                <a:latin typeface="+mn-lt"/>
                <a:ea typeface="+mn-ea"/>
                <a:cs typeface="+mn-cs"/>
              </a:rPr>
              <a:t>utvecklingsforums</a:t>
            </a:r>
            <a:r>
              <a:rPr lang="sv-SE" sz="1200" b="0" i="0" u="none" strike="noStrike" kern="1200" baseline="0" dirty="0">
                <a:solidFill>
                  <a:schemeClr val="tx1"/>
                </a:solidFill>
                <a:latin typeface="+mn-lt"/>
                <a:ea typeface="+mn-ea"/>
                <a:cs typeface="+mn-cs"/>
              </a:rPr>
              <a:t> arbete görs i årsberättelsen för Vårdsamverkan Fyrbodal </a:t>
            </a:r>
          </a:p>
          <a:p>
            <a:r>
              <a:rPr lang="sv-SE" sz="1200" b="0" i="0" u="none" strike="noStrike" kern="1200" baseline="0" dirty="0">
                <a:solidFill>
                  <a:schemeClr val="tx1"/>
                </a:solidFill>
                <a:latin typeface="+mn-lt"/>
                <a:ea typeface="+mn-ea"/>
                <a:cs typeface="+mn-cs"/>
              </a:rPr>
              <a:t>• Ordförande och vice ordförande i de lokala vårdsamverkansgrupperna träffas tillsammans med delregionalt politiskt samråd, styrgruppen, ordförande och vice ordförande för utvecklingsforum på Vårdsamverkan Fyrbodals strategidag </a:t>
            </a:r>
          </a:p>
          <a:p>
            <a:endParaRPr lang="sv-SE" sz="1200" b="0" i="0" u="none" strike="noStrike" kern="1200" baseline="0" dirty="0">
              <a:solidFill>
                <a:schemeClr val="tx1"/>
              </a:solidFill>
              <a:latin typeface="+mn-lt"/>
              <a:ea typeface="+mn-ea"/>
              <a:cs typeface="+mn-cs"/>
            </a:endParaRPr>
          </a:p>
          <a:p>
            <a:r>
              <a:rPr lang="sv-SE" sz="1200" b="1" i="0" u="none" strike="noStrike" kern="1200" baseline="0" dirty="0">
                <a:solidFill>
                  <a:schemeClr val="tx1"/>
                </a:solidFill>
                <a:latin typeface="+mn-lt"/>
                <a:ea typeface="+mn-ea"/>
                <a:cs typeface="+mn-cs"/>
              </a:rPr>
              <a:t>Beredningsgrupp </a:t>
            </a:r>
            <a:endParaRPr lang="sv-SE" sz="1200" b="0" i="0" u="none" strike="noStrike" kern="1200" baseline="0" dirty="0">
              <a:solidFill>
                <a:schemeClr val="tx1"/>
              </a:solidFill>
              <a:latin typeface="+mn-lt"/>
              <a:ea typeface="+mn-ea"/>
              <a:cs typeface="+mn-cs"/>
            </a:endParaRP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Varje utvecklingsforum har en beredningsgrupp bestående av ordförande och vice ordförande samt processledare från samverkanskontoret. Beredningsgruppen förbereder ärenden och sätter agendan inför möten i utvecklingsforum. </a:t>
            </a:r>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9</a:t>
            </a:fld>
            <a:endParaRPr lang="sv-SE"/>
          </a:p>
        </p:txBody>
      </p:sp>
    </p:spTree>
    <p:extLst>
      <p:ext uri="{BB962C8B-B14F-4D97-AF65-F5344CB8AC3E}">
        <p14:creationId xmlns:p14="http://schemas.microsoft.com/office/powerpoint/2010/main" val="3046883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u="none" strike="noStrike" kern="1200" baseline="0" dirty="0">
                <a:solidFill>
                  <a:schemeClr val="tx1"/>
                </a:solidFill>
                <a:latin typeface="+mn-lt"/>
                <a:ea typeface="+mn-ea"/>
                <a:cs typeface="+mn-cs"/>
              </a:rPr>
              <a:t>Arbetssätt och kultur i samverkan </a:t>
            </a:r>
          </a:p>
          <a:p>
            <a:r>
              <a:rPr lang="sv-SE" sz="1200" b="0" i="0" u="none" strike="noStrike" kern="1200" baseline="0" dirty="0">
                <a:solidFill>
                  <a:schemeClr val="tx1"/>
                </a:solidFill>
                <a:latin typeface="+mn-lt"/>
                <a:ea typeface="+mn-ea"/>
                <a:cs typeface="+mn-cs"/>
              </a:rPr>
              <a:t>Alla verksamheter inom region och kommun har en skyldighet att samarbeta och samverka. Avgörande för att samverkan ska lyckas är att det finns arenor, mötesplatser och forum för att relationer mellan samverkansparterna ska utvecklas. En välfungerande samverkan kräver ett aktivt arbete både på strategisk och operativ nivå samt att samtliga aktörer avsätter tid. Förhållningsättet behöver därför genomsyras av att alla parter prioriterar tiden och resurserna för samordningen och samverkan samt bjuder in till dialog. </a:t>
            </a:r>
          </a:p>
          <a:p>
            <a:r>
              <a:rPr lang="sv-SE" sz="1200" b="0" i="0" u="none" strike="noStrike" kern="1200" baseline="0" dirty="0">
                <a:solidFill>
                  <a:schemeClr val="tx1"/>
                </a:solidFill>
                <a:latin typeface="+mn-lt"/>
                <a:ea typeface="+mn-ea"/>
                <a:cs typeface="+mn-cs"/>
              </a:rPr>
              <a:t>Det personcentrerade arbetssättet ska vara det förhållningssätt som genomsyrar all samverkan. Alla aktörer har ett ansvar för att skapa en struktur som underlättar relationsbyggandet och ansvarstagandet. </a:t>
            </a:r>
          </a:p>
          <a:p>
            <a:r>
              <a:rPr lang="sv-SE" sz="1200" b="0" i="0" u="none" strike="noStrike" kern="1200" baseline="0" dirty="0">
                <a:solidFill>
                  <a:schemeClr val="tx1"/>
                </a:solidFill>
                <a:latin typeface="+mn-lt"/>
                <a:ea typeface="+mn-ea"/>
                <a:cs typeface="+mn-cs"/>
              </a:rPr>
              <a:t>Arbetssättet i Vårdsamverkan Fyrbodal ska präglas av: </a:t>
            </a:r>
          </a:p>
          <a:p>
            <a:r>
              <a:rPr lang="sv-SE" sz="1200" b="0" i="0" u="none" strike="noStrike" kern="1200" baseline="0" dirty="0">
                <a:solidFill>
                  <a:schemeClr val="tx1"/>
                </a:solidFill>
                <a:latin typeface="+mn-lt"/>
                <a:ea typeface="+mn-ea"/>
                <a:cs typeface="+mn-cs"/>
              </a:rPr>
              <a:t>- välvilja </a:t>
            </a:r>
          </a:p>
          <a:p>
            <a:r>
              <a:rPr lang="sv-SE" sz="1200" b="0" i="0" u="none" strike="noStrike" kern="1200" baseline="0" dirty="0">
                <a:solidFill>
                  <a:schemeClr val="tx1"/>
                </a:solidFill>
                <a:latin typeface="+mn-lt"/>
                <a:ea typeface="+mn-ea"/>
                <a:cs typeface="+mn-cs"/>
              </a:rPr>
              <a:t>- ett gott arbetsklimat </a:t>
            </a:r>
          </a:p>
          <a:p>
            <a:r>
              <a:rPr lang="sv-SE" sz="1200" b="0" i="0" u="none" strike="noStrike" kern="1200" baseline="0" dirty="0">
                <a:solidFill>
                  <a:schemeClr val="tx1"/>
                </a:solidFill>
                <a:latin typeface="+mn-lt"/>
                <a:ea typeface="+mn-ea"/>
                <a:cs typeface="+mn-cs"/>
              </a:rPr>
              <a:t>- lösningsfokuserat arbetssätt </a:t>
            </a: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Samverkansparternas kultur ska präglas av tillit och respekt för hur andra gör och jobbar. För en gynnsam samverkan behövs både samverkanskunskaper samt att alla chefer och medarbetare har tillräckliga kunskaper om både sitt eget och sina samverkansparters verksamhets- och ansvarsområden. </a:t>
            </a: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I samverkan krävs det att alla bidrar för att skapa ett gott samarbetsklimat och ökad förståelse och respekt för varandras uppdrag. Det är viktigt att våga lyfta frågeställningar för att identifiera skav, svaga länkar eller problem som uppstår i samverkan och hitta gemensamma lösningar. </a:t>
            </a:r>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10</a:t>
            </a:fld>
            <a:endParaRPr lang="sv-SE"/>
          </a:p>
        </p:txBody>
      </p:sp>
    </p:spTree>
    <p:extLst>
      <p:ext uri="{BB962C8B-B14F-4D97-AF65-F5344CB8AC3E}">
        <p14:creationId xmlns:p14="http://schemas.microsoft.com/office/powerpoint/2010/main" val="2639268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u="none" strike="noStrike" kern="1200" baseline="0" dirty="0">
                <a:solidFill>
                  <a:schemeClr val="tx1"/>
                </a:solidFill>
                <a:latin typeface="+mn-lt"/>
                <a:ea typeface="+mn-ea"/>
                <a:cs typeface="+mn-cs"/>
              </a:rPr>
              <a:t>Hur vi organiserar arbetet </a:t>
            </a:r>
          </a:p>
          <a:p>
            <a:r>
              <a:rPr lang="sv-SE" sz="1200" b="0" i="0" u="none" strike="noStrike" kern="1200" baseline="0" dirty="0">
                <a:solidFill>
                  <a:schemeClr val="tx1"/>
                </a:solidFill>
                <a:latin typeface="+mn-lt"/>
                <a:ea typeface="+mn-ea"/>
                <a:cs typeface="+mn-cs"/>
              </a:rPr>
              <a:t>Samverkan i Vårdsamverkan Fyrbodal sker på politisk-, förvaltnings- och verksamhetsnivå och omfattas av </a:t>
            </a:r>
          </a:p>
          <a:p>
            <a:r>
              <a:rPr lang="sv-SE" sz="1200" b="0" i="0" u="none" strike="noStrike" kern="1200" baseline="0" dirty="0">
                <a:solidFill>
                  <a:schemeClr val="tx1"/>
                </a:solidFill>
                <a:latin typeface="+mn-lt"/>
                <a:ea typeface="+mn-ea"/>
                <a:cs typeface="+mn-cs"/>
              </a:rPr>
              <a:t>• regional primärvård </a:t>
            </a:r>
          </a:p>
          <a:p>
            <a:r>
              <a:rPr lang="sv-SE" sz="1200" b="0" i="0" u="none" strike="noStrike" kern="1200" baseline="0" dirty="0">
                <a:solidFill>
                  <a:schemeClr val="tx1"/>
                </a:solidFill>
                <a:latin typeface="+mn-lt"/>
                <a:ea typeface="+mn-ea"/>
                <a:cs typeface="+mn-cs"/>
              </a:rPr>
              <a:t>• tandvård </a:t>
            </a:r>
          </a:p>
          <a:p>
            <a:r>
              <a:rPr lang="sv-SE" sz="1200" b="0" i="0" u="none" strike="noStrike" kern="1200" baseline="0" dirty="0">
                <a:solidFill>
                  <a:schemeClr val="tx1"/>
                </a:solidFill>
                <a:latin typeface="+mn-lt"/>
                <a:ea typeface="+mn-ea"/>
                <a:cs typeface="+mn-cs"/>
              </a:rPr>
              <a:t>• specialistsjukvård </a:t>
            </a:r>
          </a:p>
          <a:p>
            <a:r>
              <a:rPr lang="sv-SE" sz="1200" b="0" i="0" u="none" strike="noStrike" kern="1200" baseline="0" dirty="0">
                <a:solidFill>
                  <a:schemeClr val="tx1"/>
                </a:solidFill>
                <a:latin typeface="+mn-lt"/>
                <a:ea typeface="+mn-ea"/>
                <a:cs typeface="+mn-cs"/>
              </a:rPr>
              <a:t>• kommunal primärvård, socialtjänst och skola/elevhälsa </a:t>
            </a:r>
          </a:p>
          <a:p>
            <a:r>
              <a:rPr lang="sv-SE" sz="1200" b="0" i="0" u="none" strike="noStrike" kern="1200" baseline="0" dirty="0">
                <a:solidFill>
                  <a:schemeClr val="tx1"/>
                </a:solidFill>
                <a:latin typeface="+mn-lt"/>
                <a:ea typeface="+mn-ea"/>
                <a:cs typeface="+mn-cs"/>
              </a:rPr>
              <a:t>• delregional nämnd norra. </a:t>
            </a: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Utöver ovan nämnda samverkansaktörer kan vid behov ytterligare aktörer bjudas in, till exempel patientnämnden, brukarföreningar och intresseorganisationer. </a:t>
            </a:r>
          </a:p>
          <a:p>
            <a:r>
              <a:rPr lang="sv-SE" sz="1200" b="0" i="0" u="none" strike="noStrike" kern="1200" baseline="0" dirty="0">
                <a:solidFill>
                  <a:schemeClr val="tx1"/>
                </a:solidFill>
                <a:latin typeface="+mn-lt"/>
                <a:ea typeface="+mn-ea"/>
                <a:cs typeface="+mn-cs"/>
              </a:rPr>
              <a:t>Vårdsamverkan Fyrbodal är en av sex delregionala </a:t>
            </a:r>
            <a:r>
              <a:rPr lang="sv-SE" sz="1200" b="0" i="0" u="none" strike="noStrike" kern="1200" baseline="0" dirty="0" err="1">
                <a:solidFill>
                  <a:schemeClr val="tx1"/>
                </a:solidFill>
                <a:latin typeface="+mn-lt"/>
                <a:ea typeface="+mn-ea"/>
                <a:cs typeface="+mn-cs"/>
              </a:rPr>
              <a:t>vårdsamverkan</a:t>
            </a:r>
            <a:r>
              <a:rPr lang="sv-SE" sz="1200" b="0" i="0" u="none" strike="noStrike" kern="1200" baseline="0" dirty="0">
                <a:solidFill>
                  <a:schemeClr val="tx1"/>
                </a:solidFill>
                <a:latin typeface="+mn-lt"/>
                <a:ea typeface="+mn-ea"/>
                <a:cs typeface="+mn-cs"/>
              </a:rPr>
              <a:t> i Västra Götaland. På övergripande nivå finns Vårdsamverkan i Västra Götaland (VVG) som är en länsövergripande samverkan mellan de 49 kommunerna och Västra götalandsregionen. </a:t>
            </a:r>
          </a:p>
          <a:p>
            <a:r>
              <a:rPr lang="sv-SE" sz="1200" b="0" i="0" u="none" strike="noStrike" kern="1200" baseline="0" dirty="0">
                <a:solidFill>
                  <a:schemeClr val="tx1"/>
                </a:solidFill>
                <a:latin typeface="+mn-lt"/>
                <a:ea typeface="+mn-ea"/>
                <a:cs typeface="+mn-cs"/>
              </a:rPr>
              <a:t>Även inom Vårdsamverkan Fyrbodal sker samverkan på olika nivåer. På lokal nivå finns lokala vårdsamverkansgrupper för att arbeta utifrån behoven i närområdet. På delregional nivå finns tre utvecklingsforum för barn och unga, vuxna och äldre. I dessa forum lyfts frågor som rör hela det geografiska området och som särskilt behöver penetreras och utredas. På delregional nivå finns även en SAMSA-förvaltargrupp. Styrgruppen har det övergripande ansvaret för strategiska frågor och delregionalt politiskt samråd arbetar med vision och strategisk inriktning för Vårdsamverkan Fyrbodal. </a:t>
            </a:r>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11</a:t>
            </a:fld>
            <a:endParaRPr lang="sv-SE"/>
          </a:p>
        </p:txBody>
      </p:sp>
    </p:spTree>
    <p:extLst>
      <p:ext uri="{BB962C8B-B14F-4D97-AF65-F5344CB8AC3E}">
        <p14:creationId xmlns:p14="http://schemas.microsoft.com/office/powerpoint/2010/main" val="3567657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u="none" strike="noStrike" kern="1200" baseline="0" dirty="0">
                <a:solidFill>
                  <a:schemeClr val="tx1"/>
                </a:solidFill>
                <a:latin typeface="+mn-lt"/>
                <a:ea typeface="+mn-ea"/>
                <a:cs typeface="+mn-cs"/>
              </a:rPr>
              <a:t>Lokala vårdsamverkansgrupper </a:t>
            </a:r>
          </a:p>
          <a:p>
            <a:r>
              <a:rPr lang="sv-SE" sz="1200" b="0" i="0" u="none" strike="noStrike" kern="1200" baseline="0" dirty="0">
                <a:solidFill>
                  <a:schemeClr val="tx1"/>
                </a:solidFill>
                <a:latin typeface="+mn-lt"/>
                <a:ea typeface="+mn-ea"/>
                <a:cs typeface="+mn-cs"/>
              </a:rPr>
              <a:t>Det finns 14 lokala vårdsamverkansgrupper i Fyrbodal: Dals-Ed, Färgelanda, Lilla Edet, Lysekil, Mellerud/Bengtsfors, Munkedal, Orust, Sotenäs, Strömstad, Tanum, Trollhättan, Uddevalla, Vänersborg och Åmål. </a:t>
            </a:r>
          </a:p>
          <a:p>
            <a:r>
              <a:rPr lang="sv-SE" sz="1200" b="1" i="1" u="none" strike="noStrike" kern="1200" baseline="0" dirty="0">
                <a:solidFill>
                  <a:schemeClr val="tx1"/>
                </a:solidFill>
                <a:latin typeface="+mn-lt"/>
                <a:ea typeface="+mn-ea"/>
                <a:cs typeface="+mn-cs"/>
              </a:rPr>
              <a:t>Uppdrag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 Arbeta med delregionala rutiner och överenskommelser genom att konkretisera dem på lokal nivå och ta ansvar för implementering. </a:t>
            </a:r>
          </a:p>
          <a:p>
            <a:r>
              <a:rPr lang="sv-SE" sz="1200" b="0" i="0" u="none" strike="noStrike" kern="1200" baseline="0" dirty="0">
                <a:solidFill>
                  <a:schemeClr val="tx1"/>
                </a:solidFill>
                <a:latin typeface="+mn-lt"/>
                <a:ea typeface="+mn-ea"/>
                <a:cs typeface="+mn-cs"/>
              </a:rPr>
              <a:t>• De lokala vårdsamverkansgruppernas uppdrag är att gemensamt arbeta utifrån både behoven lokalt och vad styrgruppen prioriterat på delregional nivå. </a:t>
            </a:r>
          </a:p>
          <a:p>
            <a:r>
              <a:rPr lang="sv-SE" sz="1200" b="0" i="0" u="none" strike="noStrike" kern="1200" baseline="0" dirty="0">
                <a:solidFill>
                  <a:schemeClr val="tx1"/>
                </a:solidFill>
                <a:latin typeface="+mn-lt"/>
                <a:ea typeface="+mn-ea"/>
                <a:cs typeface="+mn-cs"/>
              </a:rPr>
              <a:t>• Vid behov ta fram lokala handlingsplaner med fokus på lokala vårdsamverkansfrågor utifrån prioriterade samverkansområden </a:t>
            </a:r>
          </a:p>
          <a:p>
            <a:r>
              <a:rPr lang="sv-SE" sz="1200" b="0" i="0" u="none" strike="noStrike" kern="1200" baseline="0" dirty="0">
                <a:solidFill>
                  <a:schemeClr val="tx1"/>
                </a:solidFill>
                <a:latin typeface="+mn-lt"/>
                <a:ea typeface="+mn-ea"/>
                <a:cs typeface="+mn-cs"/>
              </a:rPr>
              <a:t>• Vara informationsbärare till och från den lokala samverkansarenan, inom den organisation/verksamhet man representerar </a:t>
            </a:r>
          </a:p>
          <a:p>
            <a:r>
              <a:rPr lang="sv-SE" sz="1200" b="0" i="0" u="none" strike="noStrike" kern="1200" baseline="0" dirty="0">
                <a:solidFill>
                  <a:schemeClr val="tx1"/>
                </a:solidFill>
                <a:latin typeface="+mn-lt"/>
                <a:ea typeface="+mn-ea"/>
                <a:cs typeface="+mn-cs"/>
              </a:rPr>
              <a:t>• Förankra ställningstagande/beslut i den organisation/verksamhet man representerar mellan möten, så att beslut i samförstånd/överenskommelse om gemensamma arbeten kan fattas </a:t>
            </a:r>
          </a:p>
          <a:p>
            <a:endParaRPr lang="sv-SE" sz="1200" b="0" i="0" u="none" strike="noStrike" kern="1200" baseline="0" dirty="0">
              <a:solidFill>
                <a:schemeClr val="tx1"/>
              </a:solidFill>
              <a:latin typeface="+mn-lt"/>
              <a:ea typeface="+mn-ea"/>
              <a:cs typeface="+mn-cs"/>
            </a:endParaRPr>
          </a:p>
          <a:p>
            <a:r>
              <a:rPr lang="sv-SE" sz="1200" b="1" i="1" u="none" strike="noStrike" kern="1200" baseline="0" dirty="0">
                <a:solidFill>
                  <a:schemeClr val="tx1"/>
                </a:solidFill>
                <a:latin typeface="+mn-lt"/>
                <a:ea typeface="+mn-ea"/>
                <a:cs typeface="+mn-cs"/>
              </a:rPr>
              <a:t>Representation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 Huvudmannen ger mandat att representera, samarbeta, diskutera och efter förankring besluta i strategiska frågor </a:t>
            </a:r>
          </a:p>
          <a:p>
            <a:r>
              <a:rPr lang="sv-SE" sz="1200" b="0" i="0" u="none" strike="noStrike" kern="1200" baseline="0" dirty="0">
                <a:solidFill>
                  <a:schemeClr val="tx1"/>
                </a:solidFill>
                <a:latin typeface="+mn-lt"/>
                <a:ea typeface="+mn-ea"/>
                <a:cs typeface="+mn-cs"/>
              </a:rPr>
              <a:t>• De lokala vårdsamverkansgrupperna ska bestå av representanter från kommunal primärvård, socialtjänst, skola/elevhälsa, regional primärvård, specialistsjukvård, tandvård i närområdet, Regionhälsan och </a:t>
            </a:r>
            <a:r>
              <a:rPr lang="sv-SE" sz="1200" b="0" i="0" u="none" strike="noStrike" kern="1200" baseline="0" dirty="0" err="1">
                <a:solidFill>
                  <a:schemeClr val="tx1"/>
                </a:solidFill>
                <a:latin typeface="+mn-lt"/>
                <a:ea typeface="+mn-ea"/>
                <a:cs typeface="+mn-cs"/>
              </a:rPr>
              <a:t>folkhälsostrateg</a:t>
            </a:r>
            <a:r>
              <a:rPr lang="sv-SE" sz="1200" b="0" i="0" u="none" strike="noStrike" kern="1200" baseline="0" dirty="0">
                <a:solidFill>
                  <a:schemeClr val="tx1"/>
                </a:solidFill>
                <a:latin typeface="+mn-lt"/>
                <a:ea typeface="+mn-ea"/>
                <a:cs typeface="+mn-cs"/>
              </a:rPr>
              <a:t>. Medverkan planeras utifrån lokala förutsättningar </a:t>
            </a:r>
          </a:p>
          <a:p>
            <a:r>
              <a:rPr lang="sv-SE" sz="1200" b="0" i="0" u="none" strike="noStrike" kern="1200" baseline="0" dirty="0">
                <a:solidFill>
                  <a:schemeClr val="tx1"/>
                </a:solidFill>
                <a:latin typeface="+mn-lt"/>
                <a:ea typeface="+mn-ea"/>
                <a:cs typeface="+mn-cs"/>
              </a:rPr>
              <a:t>• Ledamöterna i de lokala vårdsamverkansgrupperna utses av respektive organisation </a:t>
            </a:r>
          </a:p>
          <a:p>
            <a:r>
              <a:rPr lang="sv-SE" sz="1200" b="0" i="0" u="none" strike="noStrike" kern="1200" baseline="0" dirty="0">
                <a:solidFill>
                  <a:schemeClr val="tx1"/>
                </a:solidFill>
                <a:latin typeface="+mn-lt"/>
                <a:ea typeface="+mn-ea"/>
                <a:cs typeface="+mn-cs"/>
              </a:rPr>
              <a:t>• Ordförande och vice ordförande ska vara vårdcentralchef och socialchef eller motsvarande </a:t>
            </a:r>
          </a:p>
          <a:p>
            <a:r>
              <a:rPr lang="sv-SE" sz="1200" b="0" i="0" u="none" strike="noStrike" kern="1200" baseline="0" dirty="0">
                <a:solidFill>
                  <a:schemeClr val="tx1"/>
                </a:solidFill>
                <a:latin typeface="+mn-lt"/>
                <a:ea typeface="+mn-ea"/>
                <a:cs typeface="+mn-cs"/>
              </a:rPr>
              <a:t>• Ordförandeskapet roterar årsvis mellan kommun och region. Ordförande och vice ordförande planerar tillsammans möte och agenda </a:t>
            </a:r>
          </a:p>
          <a:p>
            <a:r>
              <a:rPr lang="sv-SE" sz="1200" b="0" i="0" u="none" strike="noStrike" kern="1200" baseline="0" dirty="0">
                <a:solidFill>
                  <a:schemeClr val="tx1"/>
                </a:solidFill>
                <a:latin typeface="+mn-lt"/>
                <a:ea typeface="+mn-ea"/>
                <a:cs typeface="+mn-cs"/>
              </a:rPr>
              <a:t>• Processtöd från Samverkanskontoret </a:t>
            </a:r>
          </a:p>
          <a:p>
            <a:endParaRPr lang="sv-SE" sz="1200" b="0" i="0" u="none" strike="noStrike" kern="1200" baseline="0" dirty="0">
              <a:solidFill>
                <a:schemeClr val="tx1"/>
              </a:solidFill>
              <a:latin typeface="+mn-lt"/>
              <a:ea typeface="+mn-ea"/>
              <a:cs typeface="+mn-cs"/>
            </a:endParaRPr>
          </a:p>
          <a:p>
            <a:r>
              <a:rPr lang="sv-SE" sz="1200" b="1" i="1" u="none" strike="noStrike" kern="1200" baseline="0" dirty="0">
                <a:solidFill>
                  <a:schemeClr val="tx1"/>
                </a:solidFill>
                <a:latin typeface="+mn-lt"/>
                <a:ea typeface="+mn-ea"/>
                <a:cs typeface="+mn-cs"/>
              </a:rPr>
              <a:t>Uppföljning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 Mötesanteckningar förs vid varje möte och skickas till Vårdsamverkan Fyrbodals funktionsbrevlåda vardsamverkan.fyrbodal@vgregion.se </a:t>
            </a:r>
          </a:p>
          <a:p>
            <a:r>
              <a:rPr lang="sv-SE" sz="1200" b="0" i="0" u="none" strike="noStrike" kern="1200" baseline="0" dirty="0">
                <a:solidFill>
                  <a:schemeClr val="tx1"/>
                </a:solidFill>
                <a:latin typeface="+mn-lt"/>
                <a:ea typeface="+mn-ea"/>
                <a:cs typeface="+mn-cs"/>
              </a:rPr>
              <a:t>• Underlag till Vårdsamverkan Fyrbodals årsberättelse sammanställs och överlämnas på uppmaning </a:t>
            </a:r>
          </a:p>
          <a:p>
            <a:r>
              <a:rPr lang="sv-SE" sz="1200" b="0" i="0" u="none" strike="noStrike" kern="1200" baseline="0" dirty="0">
                <a:solidFill>
                  <a:schemeClr val="tx1"/>
                </a:solidFill>
                <a:latin typeface="+mn-lt"/>
                <a:ea typeface="+mn-ea"/>
                <a:cs typeface="+mn-cs"/>
              </a:rPr>
              <a:t>• Ordförande och vice ordförande i de lokala vårdsamverkansgrupperna träffas tillsammans med delregionalt politiskt samråd, styrgruppen, ordförande och vice ordförande för utvecklingsforum på Vårdsamverkan Fyrbodals strategidag </a:t>
            </a:r>
          </a:p>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12</a:t>
            </a:fld>
            <a:endParaRPr lang="sv-SE"/>
          </a:p>
        </p:txBody>
      </p:sp>
    </p:spTree>
    <p:extLst>
      <p:ext uri="{BB962C8B-B14F-4D97-AF65-F5344CB8AC3E}">
        <p14:creationId xmlns:p14="http://schemas.microsoft.com/office/powerpoint/2010/main" val="2110043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1" u="none" strike="noStrike" kern="1200" baseline="0" dirty="0">
                <a:solidFill>
                  <a:schemeClr val="tx1"/>
                </a:solidFill>
                <a:latin typeface="+mn-lt"/>
                <a:ea typeface="+mn-ea"/>
                <a:cs typeface="+mn-cs"/>
              </a:rPr>
              <a:t>Uppföljning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 Mötesanteckningar förs vid varje möte och skickas till Vårdsamverkan Fyrbodals funktionsbrevlåda vardsamverkan.fyrbodal@vgregion.se </a:t>
            </a:r>
          </a:p>
          <a:p>
            <a:r>
              <a:rPr lang="sv-SE" sz="1200" b="0" i="0" u="none" strike="noStrike" kern="1200" baseline="0" dirty="0">
                <a:solidFill>
                  <a:schemeClr val="tx1"/>
                </a:solidFill>
                <a:latin typeface="+mn-lt"/>
                <a:ea typeface="+mn-ea"/>
                <a:cs typeface="+mn-cs"/>
              </a:rPr>
              <a:t>• Underlag till Vårdsamverkan Fyrbodals årsberättelse sammanställs och överlämnas på uppmaning </a:t>
            </a:r>
          </a:p>
          <a:p>
            <a:r>
              <a:rPr lang="sv-SE" sz="1200" b="0" i="0" u="none" strike="noStrike" kern="1200" baseline="0" dirty="0">
                <a:solidFill>
                  <a:schemeClr val="tx1"/>
                </a:solidFill>
                <a:latin typeface="+mn-lt"/>
                <a:ea typeface="+mn-ea"/>
                <a:cs typeface="+mn-cs"/>
              </a:rPr>
              <a:t>• Ordförande och vice ordförande i de lokala vårdsamverkansgrupperna träffas tillsammans med delregionalt politiskt samråd, styrgruppen, ordförande och vice ordförande för utvecklingsforum på Vårdsamverkan Fyrbodals strategidag </a:t>
            </a:r>
          </a:p>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13</a:t>
            </a:fld>
            <a:endParaRPr lang="sv-SE"/>
          </a:p>
        </p:txBody>
      </p:sp>
    </p:spTree>
    <p:extLst>
      <p:ext uri="{BB962C8B-B14F-4D97-AF65-F5344CB8AC3E}">
        <p14:creationId xmlns:p14="http://schemas.microsoft.com/office/powerpoint/2010/main" val="2975778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u="none" strike="noStrike" kern="1200" baseline="0" dirty="0">
                <a:solidFill>
                  <a:schemeClr val="tx1"/>
                </a:solidFill>
                <a:latin typeface="+mn-lt"/>
                <a:ea typeface="+mn-ea"/>
                <a:cs typeface="+mn-cs"/>
              </a:rPr>
              <a:t>Prioriterade processer </a:t>
            </a:r>
          </a:p>
          <a:p>
            <a:r>
              <a:rPr lang="sv-SE" sz="1200" b="0" i="0" u="none" strike="noStrike" kern="1200" baseline="0" dirty="0">
                <a:solidFill>
                  <a:schemeClr val="tx1"/>
                </a:solidFill>
                <a:latin typeface="+mn-lt"/>
                <a:ea typeface="+mn-ea"/>
                <a:cs typeface="+mn-cs"/>
              </a:rPr>
              <a:t>Samverkansarbetet inom Vårdsamverkan Fyrbodal utgår från gällande Hälso- och sjukvårdsavtal med överenskommelser samt de samverkansprocesser Vårdsamverkan i Västra Götaland, VVG, arbetat fram. Styrgruppen för Vårdsamverkan Fyrbodal har valt att prioritera några huvudprocesser som bedöms vara särskilt viktiga att arbeta med. Processernas betydelse varierar mellan olika målgrupper, men de utgör sammantaget de övergripande och gemensamma processer som styrgruppen prioriterar. </a:t>
            </a:r>
            <a:endParaRPr lang="sv-SE" sz="2000" b="1" dirty="0"/>
          </a:p>
          <a:p>
            <a:pPr marL="571500" indent="-571500">
              <a:buFont typeface="Arial" panose="020B0604020202020204" pitchFamily="34" charset="0"/>
              <a:buChar char="•"/>
            </a:pPr>
            <a:endParaRPr lang="sv-SE" sz="2000" b="1" dirty="0"/>
          </a:p>
          <a:p>
            <a:pPr marL="571500" indent="-571500">
              <a:buFont typeface="Arial" panose="020B0604020202020204" pitchFamily="34" charset="0"/>
              <a:buChar char="•"/>
            </a:pPr>
            <a:endParaRPr lang="sv-SE" sz="2000" b="1" dirty="0"/>
          </a:p>
          <a:p>
            <a:pPr marL="571500" indent="-571500">
              <a:buFont typeface="Arial" panose="020B0604020202020204" pitchFamily="34" charset="0"/>
              <a:buChar char="•"/>
            </a:pPr>
            <a:endParaRPr lang="sv-SE" sz="2000" b="1" dirty="0"/>
          </a:p>
          <a:p>
            <a:pPr marL="571500" indent="-571500">
              <a:buFont typeface="Arial" panose="020B0604020202020204" pitchFamily="34" charset="0"/>
              <a:buChar char="•"/>
            </a:pPr>
            <a:endParaRPr lang="sv-SE" sz="2000" b="1" dirty="0"/>
          </a:p>
          <a:p>
            <a:pPr marL="571500" indent="-571500">
              <a:buFont typeface="Arial" panose="020B0604020202020204" pitchFamily="34" charset="0"/>
              <a:buChar char="•"/>
            </a:pPr>
            <a:endParaRPr lang="sv-SE" sz="2000" b="1" dirty="0"/>
          </a:p>
          <a:p>
            <a:pPr marL="571500" indent="-571500">
              <a:buFont typeface="Arial" panose="020B0604020202020204" pitchFamily="34" charset="0"/>
              <a:buChar char="•"/>
            </a:pPr>
            <a:r>
              <a:rPr lang="sv-SE" sz="2000" b="1" dirty="0"/>
              <a:t>In- och utskrivningsprocessen </a:t>
            </a:r>
          </a:p>
          <a:p>
            <a:r>
              <a:rPr lang="sv-SE" sz="1200" dirty="0"/>
              <a:t>(Avser samverkan mellan berörda parter vid in- och utskrivning från sluten vård, med fokus på trygg övergång, tydlig ansvarsfördelning och god informationsöverföring)</a:t>
            </a:r>
          </a:p>
          <a:p>
            <a:endParaRPr lang="sv-SE" sz="1200" dirty="0"/>
          </a:p>
          <a:p>
            <a:pPr marL="457200" indent="-457200">
              <a:buFont typeface="Arial" panose="020B0604020202020204" pitchFamily="34" charset="0"/>
              <a:buChar char="•"/>
            </a:pPr>
            <a:r>
              <a:rPr lang="sv-SE" sz="1400" dirty="0"/>
              <a:t> </a:t>
            </a:r>
            <a:r>
              <a:rPr lang="sv-SE" sz="2000" b="1" dirty="0"/>
              <a:t>Öppenvårdsprocessen </a:t>
            </a:r>
          </a:p>
          <a:p>
            <a:r>
              <a:rPr lang="sv-SE" sz="1200" dirty="0"/>
              <a:t>(Omfattar samordning och samverkan kring personer med behov av insatser från flera aktörer inom öppenvård, i syfte att säkerställa kontinuitet och tillgänglighet)</a:t>
            </a:r>
          </a:p>
          <a:p>
            <a:endParaRPr lang="sv-SE" sz="1200" dirty="0"/>
          </a:p>
          <a:p>
            <a:pPr marL="571500" indent="-571500">
              <a:buFont typeface="Arial" panose="020B0604020202020204" pitchFamily="34" charset="0"/>
              <a:buChar char="•"/>
            </a:pPr>
            <a:r>
              <a:rPr lang="sv-SE" sz="2000" b="1" dirty="0"/>
              <a:t>SIP-processen </a:t>
            </a:r>
          </a:p>
          <a:p>
            <a:r>
              <a:rPr lang="sv-SE" sz="1200" dirty="0"/>
              <a:t>(Reglerar hur samordnad individuell plan (SIP) initieras, genomförs och följs upp för personer som har behov av samordnade insatser från flera huvudmän)</a:t>
            </a:r>
          </a:p>
          <a:p>
            <a:endParaRPr lang="sv-SE" sz="1400" dirty="0"/>
          </a:p>
          <a:p>
            <a:pPr marL="571500" indent="-571500">
              <a:buFont typeface="Arial" panose="020B0604020202020204" pitchFamily="34" charset="0"/>
              <a:buChar char="•"/>
            </a:pPr>
            <a:r>
              <a:rPr lang="sv-SE" sz="2000" b="1" dirty="0"/>
              <a:t>Egenvårdsprocessen</a:t>
            </a:r>
            <a:r>
              <a:rPr lang="sv-SE" sz="2000" dirty="0"/>
              <a:t> </a:t>
            </a:r>
          </a:p>
          <a:p>
            <a:r>
              <a:rPr lang="sv-SE" sz="1200" dirty="0"/>
              <a:t>(Avser gemensamma arbetssätt för bedömning, beslut och uppföljning av egenvård, med utgångspunkt i gällande regelverk och personens förutsättningar)</a:t>
            </a:r>
          </a:p>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14</a:t>
            </a:fld>
            <a:endParaRPr lang="sv-SE"/>
          </a:p>
        </p:txBody>
      </p:sp>
    </p:spTree>
    <p:extLst>
      <p:ext uri="{BB962C8B-B14F-4D97-AF65-F5344CB8AC3E}">
        <p14:creationId xmlns:p14="http://schemas.microsoft.com/office/powerpoint/2010/main" val="733339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u="none" strike="noStrike" kern="1200" baseline="0" dirty="0">
                <a:solidFill>
                  <a:schemeClr val="tx1"/>
                </a:solidFill>
                <a:latin typeface="+mn-lt"/>
                <a:ea typeface="+mn-ea"/>
                <a:cs typeface="+mn-cs"/>
              </a:rPr>
              <a:t>Styrgrupp </a:t>
            </a:r>
          </a:p>
          <a:p>
            <a:r>
              <a:rPr lang="sv-SE" sz="1200" b="0" i="0" u="none" strike="noStrike" kern="1200" baseline="0" dirty="0">
                <a:solidFill>
                  <a:schemeClr val="tx1"/>
                </a:solidFill>
                <a:latin typeface="+mn-lt"/>
                <a:ea typeface="+mn-ea"/>
                <a:cs typeface="+mn-cs"/>
              </a:rPr>
              <a:t>Styrgruppen har det övergripande ansvaret för strategiska frågor. Representanter utses av respektive huvudman. Samtliga representanter är ordinarie och några ersättare utses inte. </a:t>
            </a:r>
          </a:p>
          <a:p>
            <a:r>
              <a:rPr lang="sv-SE" sz="1200" b="1" i="1" u="none" strike="noStrike" kern="1200" baseline="0" dirty="0">
                <a:solidFill>
                  <a:schemeClr val="tx1"/>
                </a:solidFill>
                <a:latin typeface="+mn-lt"/>
                <a:ea typeface="+mn-ea"/>
                <a:cs typeface="+mn-cs"/>
              </a:rPr>
              <a:t>Uppdrag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 Driva strategiska frågor inom beslutade fokusområden samt besluta om samverkansplan </a:t>
            </a:r>
          </a:p>
          <a:p>
            <a:r>
              <a:rPr lang="sv-SE" sz="1200" b="0" i="0" u="none" strike="noStrike" kern="1200" baseline="0" dirty="0">
                <a:solidFill>
                  <a:schemeClr val="tx1"/>
                </a:solidFill>
                <a:latin typeface="+mn-lt"/>
                <a:ea typeface="+mn-ea"/>
                <a:cs typeface="+mn-cs"/>
              </a:rPr>
              <a:t>• Besluta om indikatorer och måltal för uppföljning </a:t>
            </a:r>
          </a:p>
          <a:p>
            <a:r>
              <a:rPr lang="sv-SE" sz="1200" b="0" i="0" u="none" strike="noStrike" kern="1200" baseline="0" dirty="0">
                <a:solidFill>
                  <a:schemeClr val="tx1"/>
                </a:solidFill>
                <a:latin typeface="+mn-lt"/>
                <a:ea typeface="+mn-ea"/>
                <a:cs typeface="+mn-cs"/>
              </a:rPr>
              <a:t>• Remissinstans för Västra Götalandsregionen, Kommunalförbundet Fyrbodal, </a:t>
            </a:r>
            <a:r>
              <a:rPr lang="sv-SE" sz="1200" b="0" i="0" u="none" strike="noStrike" kern="1200" baseline="0" dirty="0" err="1">
                <a:solidFill>
                  <a:schemeClr val="tx1"/>
                </a:solidFill>
                <a:latin typeface="+mn-lt"/>
                <a:ea typeface="+mn-ea"/>
                <a:cs typeface="+mn-cs"/>
              </a:rPr>
              <a:t>Västkom</a:t>
            </a:r>
            <a:r>
              <a:rPr lang="sv-SE" sz="1200" b="0" i="0" u="none" strike="noStrike" kern="1200" baseline="0" dirty="0">
                <a:solidFill>
                  <a:schemeClr val="tx1"/>
                </a:solidFill>
                <a:latin typeface="+mn-lt"/>
                <a:ea typeface="+mn-ea"/>
                <a:cs typeface="+mn-cs"/>
              </a:rPr>
              <a:t> och Vårdsamverkan Västra Götaland (VVG) med flera </a:t>
            </a:r>
          </a:p>
          <a:p>
            <a:r>
              <a:rPr lang="sv-SE" sz="1200" b="0" i="0" u="none" strike="noStrike" kern="1200" baseline="0" dirty="0">
                <a:solidFill>
                  <a:schemeClr val="tx1"/>
                </a:solidFill>
                <a:latin typeface="+mn-lt"/>
                <a:ea typeface="+mn-ea"/>
                <a:cs typeface="+mn-cs"/>
              </a:rPr>
              <a:t>• Förankra och kommunicera ställningstagande/beslut i den organisation/verksamhet/nätverk man representerar mellan möten, så att beslut i samförstånd/överenskommelse om gemensamma arbeten kan fattas och genomföras </a:t>
            </a:r>
          </a:p>
          <a:p>
            <a:r>
              <a:rPr lang="sv-SE" sz="1200" b="0" i="0" u="none" strike="noStrike" kern="1200" baseline="0" dirty="0">
                <a:solidFill>
                  <a:schemeClr val="tx1"/>
                </a:solidFill>
                <a:latin typeface="+mn-lt"/>
                <a:ea typeface="+mn-ea"/>
                <a:cs typeface="+mn-cs"/>
              </a:rPr>
              <a:t>• Ansvar för budget och uppföljning </a:t>
            </a:r>
          </a:p>
          <a:p>
            <a:r>
              <a:rPr lang="sv-SE" sz="1200" b="0" i="0" u="none" strike="noStrike" kern="1200" baseline="0" dirty="0">
                <a:solidFill>
                  <a:schemeClr val="tx1"/>
                </a:solidFill>
                <a:latin typeface="+mn-lt"/>
                <a:ea typeface="+mn-ea"/>
                <a:cs typeface="+mn-cs"/>
              </a:rPr>
              <a:t>• Strategiskt besluta om fördelning av statsbidrag </a:t>
            </a:r>
          </a:p>
          <a:p>
            <a:r>
              <a:rPr lang="sv-SE" sz="1200" b="0" i="0" u="none" strike="noStrike" kern="1200" baseline="0" dirty="0">
                <a:solidFill>
                  <a:schemeClr val="tx1"/>
                </a:solidFill>
                <a:latin typeface="+mn-lt"/>
                <a:ea typeface="+mn-ea"/>
                <a:cs typeface="+mn-cs"/>
              </a:rPr>
              <a:t>• Prioritera, fördela och följa upp ärenden till utvecklingsforum </a:t>
            </a:r>
          </a:p>
          <a:p>
            <a:r>
              <a:rPr lang="sv-SE" sz="1200" b="0" i="0" u="none" strike="noStrike" kern="1200" baseline="0" dirty="0">
                <a:solidFill>
                  <a:schemeClr val="tx1"/>
                </a:solidFill>
                <a:latin typeface="+mn-lt"/>
                <a:ea typeface="+mn-ea"/>
                <a:cs typeface="+mn-cs"/>
              </a:rPr>
              <a:t>• Tillsätta arbetsgrupper vid behov och/eller ta hjälp av referensgrupper </a:t>
            </a:r>
          </a:p>
          <a:p>
            <a:r>
              <a:rPr lang="sv-SE" sz="1200" b="0" i="0" u="none" strike="noStrike" kern="1200" baseline="0" dirty="0">
                <a:solidFill>
                  <a:schemeClr val="tx1"/>
                </a:solidFill>
                <a:latin typeface="+mn-lt"/>
                <a:ea typeface="+mn-ea"/>
                <a:cs typeface="+mn-cs"/>
              </a:rPr>
              <a:t>• Ordförande och vice ordförande tillsammans med en av processledarna är representanter i Vårdsamverkan Västra Götaland, VVG </a:t>
            </a:r>
          </a:p>
          <a:p>
            <a:endParaRPr lang="sv-SE" sz="1200" b="0" i="0" u="none" strike="noStrike" kern="1200" baseline="0" dirty="0">
              <a:solidFill>
                <a:schemeClr val="tx1"/>
              </a:solidFill>
              <a:latin typeface="+mn-lt"/>
              <a:ea typeface="+mn-ea"/>
              <a:cs typeface="+mn-cs"/>
            </a:endParaRPr>
          </a:p>
          <a:p>
            <a:r>
              <a:rPr lang="sv-SE" sz="1200" b="1" i="1" u="none" strike="noStrike" kern="1200" baseline="0" dirty="0">
                <a:solidFill>
                  <a:schemeClr val="tx1"/>
                </a:solidFill>
                <a:latin typeface="+mn-lt"/>
                <a:ea typeface="+mn-ea"/>
                <a:cs typeface="+mn-cs"/>
              </a:rPr>
              <a:t>Representation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 NU-sjukvården: tre representanter </a:t>
            </a:r>
          </a:p>
          <a:p>
            <a:r>
              <a:rPr lang="sv-SE" sz="1200" b="0" i="0" u="none" strike="noStrike" kern="1200" baseline="0" dirty="0">
                <a:solidFill>
                  <a:schemeClr val="tx1"/>
                </a:solidFill>
                <a:latin typeface="+mn-lt"/>
                <a:ea typeface="+mn-ea"/>
                <a:cs typeface="+mn-cs"/>
              </a:rPr>
              <a:t>• Vårdval vårdcentral: en representant för Närhälsan och en representant för privata vårdcentraler </a:t>
            </a:r>
          </a:p>
          <a:p>
            <a:r>
              <a:rPr lang="sv-SE" sz="1200" b="0" i="0" u="none" strike="noStrike" kern="1200" baseline="0" dirty="0">
                <a:solidFill>
                  <a:schemeClr val="tx1"/>
                </a:solidFill>
                <a:latin typeface="+mn-lt"/>
                <a:ea typeface="+mn-ea"/>
                <a:cs typeface="+mn-cs"/>
              </a:rPr>
              <a:t>• Vårdval rehab: en representant för Närhälsan och en representant för privata rehab </a:t>
            </a:r>
          </a:p>
          <a:p>
            <a:r>
              <a:rPr lang="sv-SE" sz="1200" b="0" i="0" u="none" strike="noStrike" kern="1200" baseline="0" dirty="0">
                <a:solidFill>
                  <a:schemeClr val="tx1"/>
                </a:solidFill>
                <a:latin typeface="+mn-lt"/>
                <a:ea typeface="+mn-ea"/>
                <a:cs typeface="+mn-cs"/>
              </a:rPr>
              <a:t>• Regionhälsan: en representant </a:t>
            </a:r>
          </a:p>
          <a:p>
            <a:r>
              <a:rPr lang="sv-SE" sz="1200" b="0" i="0" u="none" strike="noStrike" kern="1200" baseline="0" dirty="0">
                <a:solidFill>
                  <a:schemeClr val="tx1"/>
                </a:solidFill>
                <a:latin typeface="+mn-lt"/>
                <a:ea typeface="+mn-ea"/>
                <a:cs typeface="+mn-cs"/>
              </a:rPr>
              <a:t>• Ansvarig tjänsteperson för delregional nämnd norra </a:t>
            </a:r>
          </a:p>
          <a:p>
            <a:r>
              <a:rPr lang="sv-SE" sz="1200" b="0" i="0" u="none" strike="noStrike" kern="1200" baseline="0" dirty="0">
                <a:solidFill>
                  <a:schemeClr val="tx1"/>
                </a:solidFill>
                <a:latin typeface="+mn-lt"/>
                <a:ea typeface="+mn-ea"/>
                <a:cs typeface="+mn-cs"/>
              </a:rPr>
              <a:t>• Kommunerna: tre representanter för socialtjänst/kommunal primärvård, två representanter för skola/elevhälsa samt tjänsteperson från Fyrbodals kommunalförbund </a:t>
            </a:r>
          </a:p>
          <a:p>
            <a:r>
              <a:rPr lang="sv-SE" sz="1200" b="0" i="0" u="none" strike="noStrike" kern="1200" baseline="0" dirty="0">
                <a:solidFill>
                  <a:schemeClr val="tx1"/>
                </a:solidFill>
                <a:latin typeface="+mn-lt"/>
                <a:ea typeface="+mn-ea"/>
                <a:cs typeface="+mn-cs"/>
              </a:rPr>
              <a:t>• Ordförandeskapet roterar under tvåårsperioder mellan kommun och region. Inför val av ny ordförande tillsätts en valberedning. Valberedningen ska bestå av tre representanter, en från kommun, en från regional primärvård och en från specialistsjukvård, ej sittande ordförande och vice ordförande </a:t>
            </a:r>
          </a:p>
          <a:p>
            <a:r>
              <a:rPr lang="sv-SE" sz="1200" b="0" i="0" u="none" strike="noStrike" kern="1200" baseline="0" dirty="0">
                <a:solidFill>
                  <a:schemeClr val="tx1"/>
                </a:solidFill>
                <a:latin typeface="+mn-lt"/>
                <a:ea typeface="+mn-ea"/>
                <a:cs typeface="+mn-cs"/>
              </a:rPr>
              <a:t>• Processtöd från Samverkanskontoret </a:t>
            </a:r>
          </a:p>
          <a:p>
            <a:endParaRPr lang="sv-SE" sz="1200" b="0" i="0" u="none" strike="noStrike" kern="1200" baseline="0" dirty="0">
              <a:solidFill>
                <a:schemeClr val="tx1"/>
              </a:solidFill>
              <a:latin typeface="+mn-lt"/>
              <a:ea typeface="+mn-ea"/>
              <a:cs typeface="+mn-cs"/>
            </a:endParaRPr>
          </a:p>
          <a:p>
            <a:r>
              <a:rPr lang="sv-SE" sz="1200" b="1" i="1" u="none" strike="noStrike" kern="1200" baseline="0" dirty="0">
                <a:solidFill>
                  <a:schemeClr val="tx1"/>
                </a:solidFill>
                <a:latin typeface="+mn-lt"/>
                <a:ea typeface="+mn-ea"/>
                <a:cs typeface="+mn-cs"/>
              </a:rPr>
              <a:t>Uppföljning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 Mötesanteckningar förs vid varje möte </a:t>
            </a:r>
          </a:p>
          <a:p>
            <a:r>
              <a:rPr lang="sv-SE" sz="1200" b="0" i="0" u="none" strike="noStrike" kern="1200" baseline="0" dirty="0">
                <a:solidFill>
                  <a:schemeClr val="tx1"/>
                </a:solidFill>
                <a:latin typeface="+mn-lt"/>
                <a:ea typeface="+mn-ea"/>
                <a:cs typeface="+mn-cs"/>
              </a:rPr>
              <a:t>• Följa övergripande måltal och indikatorer </a:t>
            </a:r>
          </a:p>
          <a:p>
            <a:r>
              <a:rPr lang="sv-SE" sz="1200" b="0" i="0" u="none" strike="noStrike" kern="1200" baseline="0" dirty="0">
                <a:solidFill>
                  <a:schemeClr val="tx1"/>
                </a:solidFill>
                <a:latin typeface="+mn-lt"/>
                <a:ea typeface="+mn-ea"/>
                <a:cs typeface="+mn-cs"/>
              </a:rPr>
              <a:t>• Uppföljning av styrgruppens arbete görs i årsberättelsen för Vårdsamverkan Fyrbodal </a:t>
            </a:r>
          </a:p>
          <a:p>
            <a:r>
              <a:rPr lang="sv-SE" sz="1200" b="0" i="0" u="none" strike="noStrike" kern="1200" baseline="0" dirty="0">
                <a:solidFill>
                  <a:schemeClr val="tx1"/>
                </a:solidFill>
                <a:latin typeface="+mn-lt"/>
                <a:ea typeface="+mn-ea"/>
                <a:cs typeface="+mn-cs"/>
              </a:rPr>
              <a:t>• Ordförande och vice ordförande i de lokala vårdsamverkansgrupperna träffas tillsammans med delregionalt politiskt samråd, styrgruppen, ordförande och vice ordförande för utvecklingsforum på Vårdsamverkan Fyrbodals strategidag </a:t>
            </a:r>
          </a:p>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16</a:t>
            </a:fld>
            <a:endParaRPr lang="sv-SE"/>
          </a:p>
        </p:txBody>
      </p:sp>
    </p:spTree>
    <p:extLst>
      <p:ext uri="{BB962C8B-B14F-4D97-AF65-F5344CB8AC3E}">
        <p14:creationId xmlns:p14="http://schemas.microsoft.com/office/powerpoint/2010/main" val="1474260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u="none" strike="noStrike" kern="1200" baseline="0" dirty="0">
                <a:solidFill>
                  <a:schemeClr val="tx1"/>
                </a:solidFill>
                <a:latin typeface="+mn-lt"/>
                <a:ea typeface="+mn-ea"/>
                <a:cs typeface="+mn-cs"/>
              </a:rPr>
              <a:t>Delregionalt politiskt samråd </a:t>
            </a:r>
          </a:p>
          <a:p>
            <a:r>
              <a:rPr lang="sv-SE" sz="1200" b="0" i="0" u="none" strike="noStrike" kern="1200" baseline="0" dirty="0">
                <a:solidFill>
                  <a:schemeClr val="tx1"/>
                </a:solidFill>
                <a:latin typeface="+mn-lt"/>
                <a:ea typeface="+mn-ea"/>
                <a:cs typeface="+mn-cs"/>
              </a:rPr>
              <a:t>Delregionalt politiskt samråd bildades 2011 och består av samverkansparternas politiska representanter. </a:t>
            </a:r>
          </a:p>
          <a:p>
            <a:r>
              <a:rPr lang="sv-SE" sz="1200" b="1" i="1" u="none" strike="noStrike" kern="1200" baseline="0" dirty="0">
                <a:solidFill>
                  <a:schemeClr val="tx1"/>
                </a:solidFill>
                <a:latin typeface="+mn-lt"/>
                <a:ea typeface="+mn-ea"/>
                <a:cs typeface="+mn-cs"/>
              </a:rPr>
              <a:t>Uppdrag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 Tar fram vision och strategisk inriktning för Vårdsamverkan Fyrbodal </a:t>
            </a:r>
          </a:p>
          <a:p>
            <a:r>
              <a:rPr lang="sv-SE" sz="1200" b="0" i="0" u="none" strike="noStrike" kern="1200" baseline="0" dirty="0">
                <a:solidFill>
                  <a:schemeClr val="tx1"/>
                </a:solidFill>
                <a:latin typeface="+mn-lt"/>
                <a:ea typeface="+mn-ea"/>
                <a:cs typeface="+mn-cs"/>
              </a:rPr>
              <a:t>• Kan lyfta frågor och ärenden till styrgruppen </a:t>
            </a:r>
          </a:p>
          <a:p>
            <a:r>
              <a:rPr lang="sv-SE" sz="1200" b="0" i="0" u="none" strike="noStrike" kern="1200" baseline="0" dirty="0">
                <a:solidFill>
                  <a:schemeClr val="tx1"/>
                </a:solidFill>
                <a:latin typeface="+mn-lt"/>
                <a:ea typeface="+mn-ea"/>
                <a:cs typeface="+mn-cs"/>
              </a:rPr>
              <a:t>• Parternas representanter har ansvar för att den politiska viljeinriktningen blir känd och får genomslag i huvudmännens uppdrag </a:t>
            </a:r>
          </a:p>
          <a:p>
            <a:endParaRPr lang="sv-SE" sz="1200" b="0" i="0" u="none" strike="noStrike" kern="1200" baseline="0" dirty="0">
              <a:solidFill>
                <a:schemeClr val="tx1"/>
              </a:solidFill>
              <a:latin typeface="+mn-lt"/>
              <a:ea typeface="+mn-ea"/>
              <a:cs typeface="+mn-cs"/>
            </a:endParaRPr>
          </a:p>
          <a:p>
            <a:r>
              <a:rPr lang="sv-SE" sz="1200" b="1" i="1" u="none" strike="noStrike" kern="1200" baseline="0" dirty="0">
                <a:solidFill>
                  <a:schemeClr val="tx1"/>
                </a:solidFill>
                <a:latin typeface="+mn-lt"/>
                <a:ea typeface="+mn-ea"/>
                <a:cs typeface="+mn-cs"/>
              </a:rPr>
              <a:t>Representation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 Per kommun vald politisk representant eller utsedd ersättare </a:t>
            </a:r>
          </a:p>
          <a:p>
            <a:r>
              <a:rPr lang="sv-SE" sz="1200" b="0" i="0" u="none" strike="noStrike" kern="1200" baseline="0" dirty="0">
                <a:solidFill>
                  <a:schemeClr val="tx1"/>
                </a:solidFill>
                <a:latin typeface="+mn-lt"/>
                <a:ea typeface="+mn-ea"/>
                <a:cs typeface="+mn-cs"/>
              </a:rPr>
              <a:t>• Presidiet för delregional nämnd norra eller utsedd ersättare </a:t>
            </a:r>
          </a:p>
          <a:p>
            <a:r>
              <a:rPr lang="sv-SE" sz="1200" b="0" i="0" u="none" strike="noStrike" kern="1200" baseline="0" dirty="0">
                <a:solidFill>
                  <a:schemeClr val="tx1"/>
                </a:solidFill>
                <a:latin typeface="+mn-lt"/>
                <a:ea typeface="+mn-ea"/>
                <a:cs typeface="+mn-cs"/>
              </a:rPr>
              <a:t>• Presidiet styrelsen för Regionhälsan </a:t>
            </a:r>
          </a:p>
          <a:p>
            <a:r>
              <a:rPr lang="sv-SE" sz="1200" b="0" i="0" u="none" strike="noStrike" kern="1200" baseline="0" dirty="0">
                <a:solidFill>
                  <a:schemeClr val="tx1"/>
                </a:solidFill>
                <a:latin typeface="+mn-lt"/>
                <a:ea typeface="+mn-ea"/>
                <a:cs typeface="+mn-cs"/>
              </a:rPr>
              <a:t>• Presidiet styrelsen för Närhälsan </a:t>
            </a:r>
          </a:p>
          <a:p>
            <a:r>
              <a:rPr lang="sv-SE" sz="1200" b="0" i="0" u="none" strike="noStrike" kern="1200" baseline="0" dirty="0">
                <a:solidFill>
                  <a:schemeClr val="tx1"/>
                </a:solidFill>
                <a:latin typeface="+mn-lt"/>
                <a:ea typeface="+mn-ea"/>
                <a:cs typeface="+mn-cs"/>
              </a:rPr>
              <a:t>• Presidiet styrelsen för NU-sjukvården </a:t>
            </a:r>
          </a:p>
          <a:p>
            <a:r>
              <a:rPr lang="sv-SE" sz="1200" b="0" i="0" u="none" strike="noStrike" kern="1200" baseline="0" dirty="0">
                <a:solidFill>
                  <a:schemeClr val="tx1"/>
                </a:solidFill>
                <a:latin typeface="+mn-lt"/>
                <a:ea typeface="+mn-ea"/>
                <a:cs typeface="+mn-cs"/>
              </a:rPr>
              <a:t>• Presidiet styrelsen för Habilitering &amp; Hälsa </a:t>
            </a:r>
          </a:p>
          <a:p>
            <a:r>
              <a:rPr lang="sv-SE" sz="1200" b="0" i="0" u="none" strike="noStrike" kern="1200" baseline="0" dirty="0">
                <a:solidFill>
                  <a:schemeClr val="tx1"/>
                </a:solidFill>
                <a:latin typeface="+mn-lt"/>
                <a:ea typeface="+mn-ea"/>
                <a:cs typeface="+mn-cs"/>
              </a:rPr>
              <a:t>• Presidiet för styrelsen för Folktandvården </a:t>
            </a:r>
          </a:p>
          <a:p>
            <a:r>
              <a:rPr lang="sv-SE" sz="1200" b="0" i="0" u="none" strike="noStrike" kern="1200" baseline="0" dirty="0">
                <a:solidFill>
                  <a:schemeClr val="tx1"/>
                </a:solidFill>
                <a:latin typeface="+mn-lt"/>
                <a:ea typeface="+mn-ea"/>
                <a:cs typeface="+mn-cs"/>
              </a:rPr>
              <a:t>• Ansvarig tjänsteperson för delregional nämnd norra </a:t>
            </a:r>
          </a:p>
          <a:p>
            <a:r>
              <a:rPr lang="sv-SE" sz="1200" b="0" i="0" u="none" strike="noStrike" kern="1200" baseline="0" dirty="0">
                <a:solidFill>
                  <a:schemeClr val="tx1"/>
                </a:solidFill>
                <a:latin typeface="+mn-lt"/>
                <a:ea typeface="+mn-ea"/>
                <a:cs typeface="+mn-cs"/>
              </a:rPr>
              <a:t>• Tjänsteperson för Fyrbodals kommunalförbund </a:t>
            </a:r>
          </a:p>
          <a:p>
            <a:r>
              <a:rPr lang="sv-SE" sz="1200" b="0" i="0" u="none" strike="noStrike" kern="1200" baseline="0" dirty="0">
                <a:solidFill>
                  <a:schemeClr val="tx1"/>
                </a:solidFill>
                <a:latin typeface="+mn-lt"/>
                <a:ea typeface="+mn-ea"/>
                <a:cs typeface="+mn-cs"/>
              </a:rPr>
              <a:t>• Representant för privata vårdcentraler </a:t>
            </a:r>
          </a:p>
          <a:p>
            <a:r>
              <a:rPr lang="sv-SE" sz="1200" b="0" i="0" u="none" strike="noStrike" kern="1200" baseline="0" dirty="0">
                <a:solidFill>
                  <a:schemeClr val="tx1"/>
                </a:solidFill>
                <a:latin typeface="+mn-lt"/>
                <a:ea typeface="+mn-ea"/>
                <a:cs typeface="+mn-cs"/>
              </a:rPr>
              <a:t>• Representant för privata rehab </a:t>
            </a:r>
          </a:p>
          <a:p>
            <a:r>
              <a:rPr lang="sv-SE" sz="1200" b="0" i="0" u="none" strike="noStrike" kern="1200" baseline="0" dirty="0">
                <a:solidFill>
                  <a:schemeClr val="tx1"/>
                </a:solidFill>
                <a:latin typeface="+mn-lt"/>
                <a:ea typeface="+mn-ea"/>
                <a:cs typeface="+mn-cs"/>
              </a:rPr>
              <a:t>• Styrgruppens arbetsutskott deltar också på delregionalt politiskt samråd </a:t>
            </a:r>
          </a:p>
          <a:p>
            <a:r>
              <a:rPr lang="sv-SE" sz="1200" b="0" i="0" u="none" strike="noStrike" kern="1200" baseline="0" dirty="0">
                <a:solidFill>
                  <a:schemeClr val="tx1"/>
                </a:solidFill>
                <a:latin typeface="+mn-lt"/>
                <a:ea typeface="+mn-ea"/>
                <a:cs typeface="+mn-cs"/>
              </a:rPr>
              <a:t>• Delregionalt politiskt samråd utser ordförande och vice ordförande för två år i taget </a:t>
            </a:r>
          </a:p>
          <a:p>
            <a:r>
              <a:rPr lang="sv-SE" sz="1200" b="0" i="0" u="none" strike="noStrike" kern="1200" baseline="0" dirty="0">
                <a:solidFill>
                  <a:schemeClr val="tx1"/>
                </a:solidFill>
                <a:latin typeface="+mn-lt"/>
                <a:ea typeface="+mn-ea"/>
                <a:cs typeface="+mn-cs"/>
              </a:rPr>
              <a:t>• Ordförandeskapet och vice ordförandeskapet alternerar mellan kommun och Västra Götalandsregionen </a:t>
            </a:r>
          </a:p>
          <a:p>
            <a:endParaRPr lang="sv-SE" sz="1200" b="0" i="0" u="none" strike="noStrike" kern="1200" baseline="0" dirty="0">
              <a:solidFill>
                <a:schemeClr val="tx1"/>
              </a:solidFill>
              <a:latin typeface="+mn-lt"/>
              <a:ea typeface="+mn-ea"/>
              <a:cs typeface="+mn-cs"/>
            </a:endParaRPr>
          </a:p>
          <a:p>
            <a:r>
              <a:rPr lang="sv-SE" sz="1200" b="1" i="1" u="none" strike="noStrike" kern="1200" baseline="0" dirty="0">
                <a:solidFill>
                  <a:schemeClr val="tx1"/>
                </a:solidFill>
                <a:latin typeface="+mn-lt"/>
                <a:ea typeface="+mn-ea"/>
                <a:cs typeface="+mn-cs"/>
              </a:rPr>
              <a:t>Uppföljning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 Mötesanteckningar förs vid varje möte </a:t>
            </a:r>
          </a:p>
          <a:p>
            <a:r>
              <a:rPr lang="sv-SE" sz="1200" b="0" i="0" u="none" strike="noStrike" kern="1200" baseline="0" dirty="0">
                <a:solidFill>
                  <a:schemeClr val="tx1"/>
                </a:solidFill>
                <a:latin typeface="+mn-lt"/>
                <a:ea typeface="+mn-ea"/>
                <a:cs typeface="+mn-cs"/>
              </a:rPr>
              <a:t>• Uppföljning av samrådets arbete görs i årsberättelsen för Vårdsamverkan Fyrbodal </a:t>
            </a:r>
          </a:p>
          <a:p>
            <a:r>
              <a:rPr lang="sv-SE" sz="1200" b="0" i="0" u="none" strike="noStrike" kern="1200" baseline="0" dirty="0">
                <a:solidFill>
                  <a:schemeClr val="tx1"/>
                </a:solidFill>
                <a:latin typeface="+mn-lt"/>
                <a:ea typeface="+mn-ea"/>
                <a:cs typeface="+mn-cs"/>
              </a:rPr>
              <a:t>• Ordförande och vice ordförande i de lokala vårdsamverkansgrupperna träffas tillsammans med delregionalt politiskt samråd, styrgruppen, ordförande och vice ordförande för </a:t>
            </a:r>
            <a:r>
              <a:rPr lang="sv-SE" sz="1200" b="0" i="0" u="none" strike="noStrike" kern="1200" baseline="0" dirty="0" err="1">
                <a:solidFill>
                  <a:schemeClr val="tx1"/>
                </a:solidFill>
                <a:latin typeface="+mn-lt"/>
                <a:ea typeface="+mn-ea"/>
                <a:cs typeface="+mn-cs"/>
              </a:rPr>
              <a:t>utvecklingsforumen</a:t>
            </a:r>
            <a:r>
              <a:rPr lang="sv-SE" sz="1200" b="0" i="0" u="none" strike="noStrike" kern="1200" baseline="0" dirty="0">
                <a:solidFill>
                  <a:schemeClr val="tx1"/>
                </a:solidFill>
                <a:latin typeface="+mn-lt"/>
                <a:ea typeface="+mn-ea"/>
                <a:cs typeface="+mn-cs"/>
              </a:rPr>
              <a:t> på Vårdsamverkan Fyrbodals strategidag </a:t>
            </a:r>
          </a:p>
          <a:p>
            <a:endParaRPr lang="sv-SE" sz="1200" b="0" i="0" u="none" strike="noStrike" kern="1200" baseline="0" dirty="0">
              <a:solidFill>
                <a:schemeClr val="tx1"/>
              </a:solidFill>
              <a:latin typeface="+mn-lt"/>
              <a:ea typeface="+mn-ea"/>
              <a:cs typeface="+mn-cs"/>
            </a:endParaRPr>
          </a:p>
          <a:p>
            <a:r>
              <a:rPr lang="sv-SE" sz="1200" b="1" i="0" u="none" strike="noStrike" kern="1200" baseline="0" dirty="0">
                <a:solidFill>
                  <a:schemeClr val="tx1"/>
                </a:solidFill>
                <a:latin typeface="+mn-lt"/>
                <a:ea typeface="+mn-ea"/>
                <a:cs typeface="+mn-cs"/>
              </a:rPr>
              <a:t>Presidium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Presidiet består av det delregionala politiska samrådets ordförande och vice </a:t>
            </a:r>
          </a:p>
          <a:p>
            <a:r>
              <a:rPr lang="sv-SE" sz="1200" b="0" i="0" u="none" strike="noStrike" kern="1200" baseline="0" dirty="0">
                <a:solidFill>
                  <a:schemeClr val="tx1"/>
                </a:solidFill>
                <a:latin typeface="+mn-lt"/>
                <a:ea typeface="+mn-ea"/>
                <a:cs typeface="+mn-cs"/>
              </a:rPr>
              <a:t>ordförande, ansvarig tjänsteperson för delregional nämnd norra, tjänsteperson för Fyrbodals kommunalförbund, styrgruppens arbetsutskott samt processledare från Samverkanskontoret. Presidiet sätter agendan inför möte i det delregionala politiska samrådet. </a:t>
            </a:r>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17</a:t>
            </a:fld>
            <a:endParaRPr lang="sv-SE"/>
          </a:p>
        </p:txBody>
      </p:sp>
    </p:spTree>
    <p:extLst>
      <p:ext uri="{BB962C8B-B14F-4D97-AF65-F5344CB8AC3E}">
        <p14:creationId xmlns:p14="http://schemas.microsoft.com/office/powerpoint/2010/main" val="3729570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u="none" strike="noStrike" kern="1200" baseline="0" dirty="0">
                <a:solidFill>
                  <a:schemeClr val="tx1"/>
                </a:solidFill>
                <a:latin typeface="+mn-lt"/>
                <a:ea typeface="+mn-ea"/>
                <a:cs typeface="+mn-cs"/>
              </a:rPr>
              <a:t>Samverkanskontoret </a:t>
            </a:r>
          </a:p>
          <a:p>
            <a:r>
              <a:rPr lang="sv-SE" sz="1200" b="0" i="0" u="none" strike="noStrike" kern="1200" baseline="0" dirty="0">
                <a:solidFill>
                  <a:schemeClr val="tx1"/>
                </a:solidFill>
                <a:latin typeface="+mn-lt"/>
                <a:ea typeface="+mn-ea"/>
                <a:cs typeface="+mn-cs"/>
              </a:rPr>
              <a:t>Samverkanskontoret är Vårdsamverkan Fyrbodals samordnings- och stödfunktion. Kontoret inklusive verksamhetens budget är organiserad under Närhälsan. Samverkanskontoret leds av en chefssamordningsgrupp med processledarnas närmsta chefer. Huvudbemanningen är fyra tjänster, två med hemvist inom Fyrbodals kommunalförbund, en med hemvist i NU-sjukvården och en med hemvist i Närhälsan. Samtliga fyra tjänster är budgeterade inom ramarna för Vårdsamverkan Fyrbodal. </a:t>
            </a:r>
          </a:p>
          <a:p>
            <a:r>
              <a:rPr lang="sv-SE" sz="1200" b="1" i="1" u="none" strike="noStrike" kern="1200" baseline="0" dirty="0">
                <a:solidFill>
                  <a:schemeClr val="tx1"/>
                </a:solidFill>
                <a:latin typeface="+mn-lt"/>
                <a:ea typeface="+mn-ea"/>
                <a:cs typeface="+mn-cs"/>
              </a:rPr>
              <a:t>Uppdrag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Medarbetarna på Samverkanskontoret har i uppdrag att </a:t>
            </a:r>
          </a:p>
          <a:p>
            <a:r>
              <a:rPr lang="sv-SE" sz="1200" b="0" i="0" u="none" strike="noStrike" kern="1200" baseline="0" dirty="0">
                <a:solidFill>
                  <a:schemeClr val="tx1"/>
                </a:solidFill>
                <a:latin typeface="+mn-lt"/>
                <a:ea typeface="+mn-ea"/>
                <a:cs typeface="+mn-cs"/>
              </a:rPr>
              <a:t>• ge processtöd på samtliga nivåer i Vårdsamverkan Fyrbodal </a:t>
            </a:r>
          </a:p>
          <a:p>
            <a:r>
              <a:rPr lang="sv-SE" sz="1200" b="0" i="0" u="none" strike="noStrike" kern="1200" baseline="0" dirty="0">
                <a:solidFill>
                  <a:schemeClr val="tx1"/>
                </a:solidFill>
                <a:latin typeface="+mn-lt"/>
                <a:ea typeface="+mn-ea"/>
                <a:cs typeface="+mn-cs"/>
              </a:rPr>
              <a:t>• koordinera, stödja, omvärldsbevaka, bereda ärenden och följa upp samverkan </a:t>
            </a:r>
          </a:p>
          <a:p>
            <a:r>
              <a:rPr lang="sv-SE" sz="1200" b="0" i="0" u="none" strike="noStrike" kern="1200" baseline="0" dirty="0">
                <a:solidFill>
                  <a:schemeClr val="tx1"/>
                </a:solidFill>
                <a:latin typeface="+mn-lt"/>
                <a:ea typeface="+mn-ea"/>
                <a:cs typeface="+mn-cs"/>
              </a:rPr>
              <a:t>• processledare på Samverkanskontoret ska ha ett opartiskt förhållningssätt gentemot huvudmännen oavsett var hen har sin organisatoriska tillhörighet. </a:t>
            </a:r>
          </a:p>
          <a:p>
            <a:endParaRPr lang="sv-SE" sz="1200" b="0" i="0" u="none" strike="noStrike" kern="1200" baseline="0" dirty="0">
              <a:solidFill>
                <a:schemeClr val="tx1"/>
              </a:solidFill>
              <a:latin typeface="+mn-lt"/>
              <a:ea typeface="+mn-ea"/>
              <a:cs typeface="+mn-cs"/>
            </a:endParaRPr>
          </a:p>
          <a:p>
            <a:r>
              <a:rPr lang="sv-SE" sz="1200" b="1" i="1" u="none" strike="noStrike" kern="1200" baseline="0" dirty="0">
                <a:solidFill>
                  <a:schemeClr val="tx1"/>
                </a:solidFill>
                <a:latin typeface="+mn-lt"/>
                <a:ea typeface="+mn-ea"/>
                <a:cs typeface="+mn-cs"/>
              </a:rPr>
              <a:t>Representation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Samverkanskontoret består av </a:t>
            </a:r>
          </a:p>
          <a:p>
            <a:r>
              <a:rPr lang="sv-SE" sz="1200" b="0" i="0" u="none" strike="noStrike" kern="1200" baseline="0" dirty="0">
                <a:solidFill>
                  <a:schemeClr val="tx1"/>
                </a:solidFill>
                <a:latin typeface="+mn-lt"/>
                <a:ea typeface="+mn-ea"/>
                <a:cs typeface="+mn-cs"/>
              </a:rPr>
              <a:t>• processledare som utsetts av Fyrbodals kommunalförbund, regional primärvård och specialiserad vård. Arbetsgivaransvaret är kvar hos ursprunglig verksamhet. Processledarnas närmsta chefer bildar en chefsamordningsgrupp. Dessa närmsta chefer bör ingå i styrgruppen. </a:t>
            </a:r>
          </a:p>
          <a:p>
            <a:r>
              <a:rPr lang="sv-SE" sz="1200" b="0" i="0" u="none" strike="noStrike" kern="1200" baseline="0" dirty="0">
                <a:solidFill>
                  <a:schemeClr val="tx1"/>
                </a:solidFill>
                <a:latin typeface="+mn-lt"/>
                <a:ea typeface="+mn-ea"/>
                <a:cs typeface="+mn-cs"/>
              </a:rPr>
              <a:t>• tillfälliga projektanställningar kan vara aktuella för att förstärka resurserna på Samverkanskontoret, till exempel via statliga bidrag eller liknande. </a:t>
            </a:r>
          </a:p>
          <a:p>
            <a:endParaRPr lang="sv-SE" dirty="0"/>
          </a:p>
          <a:p>
            <a:r>
              <a:rPr lang="sv-SE" sz="1200" b="1" i="1" u="none" strike="noStrike" kern="1200" baseline="0" dirty="0">
                <a:solidFill>
                  <a:schemeClr val="tx1"/>
                </a:solidFill>
                <a:latin typeface="+mn-lt"/>
                <a:ea typeface="+mn-ea"/>
                <a:cs typeface="+mn-cs"/>
              </a:rPr>
              <a:t>Uppföljning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Samverkanskontoret har ansvar för att övergripande strategiska samverkansfrågor mellan samverkansaktörerna bevakas, bereds, utvärderas och följs upp. </a:t>
            </a:r>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18</a:t>
            </a:fld>
            <a:endParaRPr lang="sv-SE"/>
          </a:p>
        </p:txBody>
      </p:sp>
    </p:spTree>
    <p:extLst>
      <p:ext uri="{BB962C8B-B14F-4D97-AF65-F5344CB8AC3E}">
        <p14:creationId xmlns:p14="http://schemas.microsoft.com/office/powerpoint/2010/main" val="3685568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u="none" strike="noStrike" kern="1200" baseline="0" dirty="0">
                <a:solidFill>
                  <a:schemeClr val="tx1"/>
                </a:solidFill>
                <a:latin typeface="+mn-lt"/>
                <a:ea typeface="+mn-ea"/>
                <a:cs typeface="+mn-cs"/>
              </a:rPr>
              <a:t>Ärendegång och beslutsprocess </a:t>
            </a:r>
          </a:p>
          <a:p>
            <a:r>
              <a:rPr lang="sv-SE" sz="1200" b="0" i="0" u="none" strike="noStrike" kern="1200" baseline="0" dirty="0">
                <a:solidFill>
                  <a:schemeClr val="tx1"/>
                </a:solidFill>
                <a:latin typeface="+mn-lt"/>
                <a:ea typeface="+mn-ea"/>
                <a:cs typeface="+mn-cs"/>
              </a:rPr>
              <a:t>Utvecklingsbehov och samverkansskav kan uppmärksammas av alla verksamheter inom </a:t>
            </a:r>
            <a:r>
              <a:rPr lang="sv-SE" sz="1200" b="0" i="0" u="none" strike="noStrike" kern="1200" baseline="0" dirty="0" err="1">
                <a:solidFill>
                  <a:schemeClr val="tx1"/>
                </a:solidFill>
                <a:latin typeface="+mn-lt"/>
                <a:ea typeface="+mn-ea"/>
                <a:cs typeface="+mn-cs"/>
              </a:rPr>
              <a:t>vårdsamverkan</a:t>
            </a:r>
            <a:r>
              <a:rPr lang="sv-SE" sz="1200" b="0" i="0" u="none" strike="noStrike" kern="1200" baseline="0" dirty="0">
                <a:solidFill>
                  <a:schemeClr val="tx1"/>
                </a:solidFill>
                <a:latin typeface="+mn-lt"/>
                <a:ea typeface="+mn-ea"/>
                <a:cs typeface="+mn-cs"/>
              </a:rPr>
              <a:t>. Ärenden som inte kan hanteras lokalt lyfts in via samverkanskontoret till en gemensam ärendeberedning. </a:t>
            </a:r>
          </a:p>
          <a:p>
            <a:r>
              <a:rPr lang="sv-SE" sz="1200" b="0" i="0" u="none" strike="noStrike" kern="1200" baseline="0" dirty="0">
                <a:solidFill>
                  <a:schemeClr val="tx1"/>
                </a:solidFill>
                <a:latin typeface="+mn-lt"/>
                <a:ea typeface="+mn-ea"/>
                <a:cs typeface="+mn-cs"/>
              </a:rPr>
              <a:t>• Arbetsutskottet (AU) för Vårdsamverkan Fyrbodal fungerar som gemensam ingång och gör en första sortering och prioritering utifrån styrgruppens beslutade fokusområden. </a:t>
            </a:r>
          </a:p>
          <a:p>
            <a:r>
              <a:rPr lang="sv-SE" sz="1200" b="0" i="0" u="none" strike="noStrike" kern="1200" baseline="0" dirty="0">
                <a:solidFill>
                  <a:schemeClr val="tx1"/>
                </a:solidFill>
                <a:latin typeface="+mn-lt"/>
                <a:ea typeface="+mn-ea"/>
                <a:cs typeface="+mn-cs"/>
              </a:rPr>
              <a:t>• AU avgör om ärendet ska lyftas direkt till styrgruppen eller beredas vidare. </a:t>
            </a:r>
          </a:p>
          <a:p>
            <a:r>
              <a:rPr lang="sv-SE" sz="1200" b="0" i="0" u="none" strike="noStrike" kern="1200" baseline="0" dirty="0">
                <a:solidFill>
                  <a:schemeClr val="tx1"/>
                </a:solidFill>
                <a:latin typeface="+mn-lt"/>
                <a:ea typeface="+mn-ea"/>
                <a:cs typeface="+mn-cs"/>
              </a:rPr>
              <a:t>• Styrgruppen för Vårdsamverkan Fyrbodal ansvarar för beslut om prioriteringar och uppdrag. </a:t>
            </a:r>
          </a:p>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19</a:t>
            </a:fld>
            <a:endParaRPr lang="sv-SE"/>
          </a:p>
        </p:txBody>
      </p:sp>
    </p:spTree>
    <p:extLst>
      <p:ext uri="{BB962C8B-B14F-4D97-AF65-F5344CB8AC3E}">
        <p14:creationId xmlns:p14="http://schemas.microsoft.com/office/powerpoint/2010/main" val="2860829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F132E-6396-6369-99AB-EEE86F34724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2DC136D-6765-AC6A-F08D-CE8FBC88D98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A496938-151C-7E98-97F3-1A402A087F8C}"/>
              </a:ext>
            </a:extLst>
          </p:cNvPr>
          <p:cNvSpPr>
            <a:spLocks noGrp="1"/>
          </p:cNvSpPr>
          <p:nvPr>
            <p:ph type="body" idx="1"/>
          </p:nvPr>
        </p:nvSpPr>
        <p:spPr/>
        <p:txBody>
          <a:bodyPr/>
          <a:lstStyle/>
          <a:p>
            <a:r>
              <a:rPr lang="sv-SE" sz="1200" b="1" i="0" u="none" strike="noStrike" kern="1200" baseline="0" dirty="0">
                <a:solidFill>
                  <a:schemeClr val="tx1"/>
                </a:solidFill>
                <a:latin typeface="+mn-lt"/>
                <a:ea typeface="+mn-ea"/>
                <a:cs typeface="+mn-cs"/>
              </a:rPr>
              <a:t>Ärendegång och beslutsprocess </a:t>
            </a:r>
          </a:p>
          <a:p>
            <a:r>
              <a:rPr lang="sv-SE" sz="1200" b="0" i="0" u="none" strike="noStrike" kern="1200" baseline="0" dirty="0">
                <a:solidFill>
                  <a:schemeClr val="tx1"/>
                </a:solidFill>
                <a:latin typeface="+mn-lt"/>
                <a:ea typeface="+mn-ea"/>
                <a:cs typeface="+mn-cs"/>
              </a:rPr>
              <a:t>Utvecklingsbehov och samverkansskav kan uppmärksammas av alla verksamheter inom </a:t>
            </a:r>
            <a:r>
              <a:rPr lang="sv-SE" sz="1200" b="0" i="0" u="none" strike="noStrike" kern="1200" baseline="0" dirty="0" err="1">
                <a:solidFill>
                  <a:schemeClr val="tx1"/>
                </a:solidFill>
                <a:latin typeface="+mn-lt"/>
                <a:ea typeface="+mn-ea"/>
                <a:cs typeface="+mn-cs"/>
              </a:rPr>
              <a:t>vårdsamverkan</a:t>
            </a:r>
            <a:r>
              <a:rPr lang="sv-SE" sz="1200" b="0" i="0" u="none" strike="noStrike" kern="1200" baseline="0" dirty="0">
                <a:solidFill>
                  <a:schemeClr val="tx1"/>
                </a:solidFill>
                <a:latin typeface="+mn-lt"/>
                <a:ea typeface="+mn-ea"/>
                <a:cs typeface="+mn-cs"/>
              </a:rPr>
              <a:t>. Ärenden som inte kan hanteras lokalt lyfts in via samverkanskontoret till en gemensam ärendeberedning. </a:t>
            </a:r>
          </a:p>
          <a:p>
            <a:r>
              <a:rPr lang="sv-SE" sz="1200" b="0" i="0" u="none" strike="noStrike" kern="1200" baseline="0" dirty="0">
                <a:solidFill>
                  <a:schemeClr val="tx1"/>
                </a:solidFill>
                <a:latin typeface="+mn-lt"/>
                <a:ea typeface="+mn-ea"/>
                <a:cs typeface="+mn-cs"/>
              </a:rPr>
              <a:t>• Arbetsutskottet (AU) för Vårdsamverkan Fyrbodal fungerar som gemensam ingång och gör en första sortering och prioritering utifrån styrgruppens beslutade fokusområden. </a:t>
            </a:r>
          </a:p>
          <a:p>
            <a:r>
              <a:rPr lang="sv-SE" sz="1200" b="0" i="0" u="none" strike="noStrike" kern="1200" baseline="0" dirty="0">
                <a:solidFill>
                  <a:schemeClr val="tx1"/>
                </a:solidFill>
                <a:latin typeface="+mn-lt"/>
                <a:ea typeface="+mn-ea"/>
                <a:cs typeface="+mn-cs"/>
              </a:rPr>
              <a:t>• AU avgör om ärendet ska lyftas direkt till styrgruppen eller beredas vidare. </a:t>
            </a:r>
          </a:p>
          <a:p>
            <a:r>
              <a:rPr lang="sv-SE" sz="1200" b="0" i="0" u="none" strike="noStrike" kern="1200" baseline="0" dirty="0">
                <a:solidFill>
                  <a:schemeClr val="tx1"/>
                </a:solidFill>
                <a:latin typeface="+mn-lt"/>
                <a:ea typeface="+mn-ea"/>
                <a:cs typeface="+mn-cs"/>
              </a:rPr>
              <a:t>• Styrgruppen för Vårdsamverkan Fyrbodal ansvarar för beslut om prioriteringar och uppdrag. </a:t>
            </a:r>
          </a:p>
          <a:p>
            <a:endParaRPr lang="sv-SE" dirty="0"/>
          </a:p>
        </p:txBody>
      </p:sp>
      <p:sp>
        <p:nvSpPr>
          <p:cNvPr id="4" name="Platshållare för bildnummer 3">
            <a:extLst>
              <a:ext uri="{FF2B5EF4-FFF2-40B4-BE49-F238E27FC236}">
                <a16:creationId xmlns:a16="http://schemas.microsoft.com/office/drawing/2014/main" id="{9CBD286B-22D0-F7D2-D8B4-11E272428A3A}"/>
              </a:ext>
            </a:extLst>
          </p:cNvPr>
          <p:cNvSpPr>
            <a:spLocks noGrp="1"/>
          </p:cNvSpPr>
          <p:nvPr>
            <p:ph type="sldNum" sz="quarter" idx="5"/>
          </p:nvPr>
        </p:nvSpPr>
        <p:spPr/>
        <p:txBody>
          <a:bodyPr/>
          <a:lstStyle/>
          <a:p>
            <a:fld id="{861ECD58-43F8-684F-B170-3EC650516F65}" type="slidenum">
              <a:rPr lang="sv-SE" smtClean="0"/>
              <a:t>20</a:t>
            </a:fld>
            <a:endParaRPr lang="sv-SE"/>
          </a:p>
        </p:txBody>
      </p:sp>
    </p:spTree>
    <p:extLst>
      <p:ext uri="{BB962C8B-B14F-4D97-AF65-F5344CB8AC3E}">
        <p14:creationId xmlns:p14="http://schemas.microsoft.com/office/powerpoint/2010/main" val="3087995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FA926-0448-D120-F9B1-2715A13FCD9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82859D4-87D2-2909-1683-57AC0F574CA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8F8D3B7-DEBE-CFB0-B593-60B5415E56B6}"/>
              </a:ext>
            </a:extLst>
          </p:cNvPr>
          <p:cNvSpPr>
            <a:spLocks noGrp="1"/>
          </p:cNvSpPr>
          <p:nvPr>
            <p:ph type="body" idx="1"/>
          </p:nvPr>
        </p:nvSpPr>
        <p:spPr/>
        <p:txBody>
          <a:bodyPr/>
          <a:lstStyle/>
          <a:p>
            <a:r>
              <a:rPr lang="sv-SE" sz="1200" b="1" i="0" u="none" strike="noStrike" kern="1200" baseline="0" dirty="0">
                <a:solidFill>
                  <a:schemeClr val="tx1"/>
                </a:solidFill>
                <a:latin typeface="+mn-lt"/>
                <a:ea typeface="+mn-ea"/>
                <a:cs typeface="+mn-cs"/>
              </a:rPr>
              <a:t>Länsövergripande styrande dokument </a:t>
            </a:r>
          </a:p>
          <a:p>
            <a:r>
              <a:rPr lang="sv-SE" sz="1200" b="0" i="0" u="none" strike="noStrike" kern="1200" baseline="0" dirty="0">
                <a:solidFill>
                  <a:schemeClr val="tx1"/>
                </a:solidFill>
                <a:latin typeface="+mn-lt"/>
                <a:ea typeface="+mn-ea"/>
                <a:cs typeface="+mn-cs"/>
              </a:rPr>
              <a:t>Samverkansarbetet utgår från gällande lagstiftning och författningar som reglerar huvudmännens ansvar. De länsgemensamma avtalen, överenskommelserna och styrdokumenten vilar på dessa regelverk, exempelvis Hälso- och sjukvårdsavtalet i Västra Götaland, </a:t>
            </a:r>
            <a:r>
              <a:rPr lang="sv-SE" sz="1200" b="0" i="1" u="none" strike="noStrike" kern="1200" baseline="0" dirty="0">
                <a:solidFill>
                  <a:schemeClr val="tx1"/>
                </a:solidFill>
                <a:latin typeface="+mn-lt"/>
                <a:ea typeface="+mn-ea"/>
                <a:cs typeface="+mn-cs"/>
              </a:rPr>
              <a:t>Färdplan – länsgemensam strategi för god och nära vård </a:t>
            </a:r>
            <a:r>
              <a:rPr lang="sv-SE" sz="1200" b="0" i="0" u="none" strike="noStrike" kern="1200" baseline="0" dirty="0">
                <a:solidFill>
                  <a:schemeClr val="tx1"/>
                </a:solidFill>
                <a:latin typeface="+mn-lt"/>
                <a:ea typeface="+mn-ea"/>
                <a:cs typeface="+mn-cs"/>
              </a:rPr>
              <a:t>samt </a:t>
            </a:r>
            <a:r>
              <a:rPr lang="sv-SE" sz="1200" b="0" i="1" u="none" strike="noStrike" kern="1200" baseline="0" dirty="0">
                <a:solidFill>
                  <a:schemeClr val="tx1"/>
                </a:solidFill>
                <a:latin typeface="+mn-lt"/>
                <a:ea typeface="+mn-ea"/>
                <a:cs typeface="+mn-cs"/>
              </a:rPr>
              <a:t>Samverkan för barns och ungas hälsa</a:t>
            </a:r>
            <a:r>
              <a:rPr lang="sv-SE" sz="1200" b="0" i="0" u="none" strike="noStrike" kern="1200" baseline="0" dirty="0">
                <a:solidFill>
                  <a:schemeClr val="tx1"/>
                </a:solidFill>
                <a:latin typeface="+mn-lt"/>
                <a:ea typeface="+mn-ea"/>
                <a:cs typeface="+mn-cs"/>
              </a:rPr>
              <a:t>. Vårdsamverkan Fyrbodal arbetar utifrån dessa styrdokument i samtliga forum och på alla nivåer. Syftet är att skapa gemensamma tolkningar genom dialog, där vi möts i ett personcentrerat arbetssätt och är beredda att kompromissa med utgångspunkten att göra det som är bäst för dem vi är till för. </a:t>
            </a:r>
            <a:endParaRPr lang="sv-SE" dirty="0"/>
          </a:p>
        </p:txBody>
      </p:sp>
      <p:sp>
        <p:nvSpPr>
          <p:cNvPr id="4" name="Platshållare för bildnummer 3">
            <a:extLst>
              <a:ext uri="{FF2B5EF4-FFF2-40B4-BE49-F238E27FC236}">
                <a16:creationId xmlns:a16="http://schemas.microsoft.com/office/drawing/2014/main" id="{ABD1337C-D77E-5DA4-F96E-FEA2C15FF395}"/>
              </a:ext>
            </a:extLst>
          </p:cNvPr>
          <p:cNvSpPr>
            <a:spLocks noGrp="1"/>
          </p:cNvSpPr>
          <p:nvPr>
            <p:ph type="sldNum" sz="quarter" idx="5"/>
          </p:nvPr>
        </p:nvSpPr>
        <p:spPr/>
        <p:txBody>
          <a:bodyPr/>
          <a:lstStyle/>
          <a:p>
            <a:fld id="{861ECD58-43F8-684F-B170-3EC650516F65}" type="slidenum">
              <a:rPr lang="sv-SE" smtClean="0"/>
              <a:t>21</a:t>
            </a:fld>
            <a:endParaRPr lang="sv-SE"/>
          </a:p>
        </p:txBody>
      </p:sp>
    </p:spTree>
    <p:extLst>
      <p:ext uri="{BB962C8B-B14F-4D97-AF65-F5344CB8AC3E}">
        <p14:creationId xmlns:p14="http://schemas.microsoft.com/office/powerpoint/2010/main" val="26117493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22</a:t>
            </a:fld>
            <a:endParaRPr lang="sv-SE"/>
          </a:p>
        </p:txBody>
      </p:sp>
    </p:spTree>
    <p:extLst>
      <p:ext uri="{BB962C8B-B14F-4D97-AF65-F5344CB8AC3E}">
        <p14:creationId xmlns:p14="http://schemas.microsoft.com/office/powerpoint/2010/main" val="2426879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23</a:t>
            </a:fld>
            <a:endParaRPr lang="sv-SE"/>
          </a:p>
        </p:txBody>
      </p:sp>
    </p:spTree>
    <p:extLst>
      <p:ext uri="{BB962C8B-B14F-4D97-AF65-F5344CB8AC3E}">
        <p14:creationId xmlns:p14="http://schemas.microsoft.com/office/powerpoint/2010/main" val="28728719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6366D-F510-577A-800C-BB23776B9DE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0609FE3-9A24-27A9-4CC8-2CE0DE652B5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73222F6-9C8B-3672-1CCA-80EA98A77B6B}"/>
              </a:ext>
            </a:extLst>
          </p:cNvPr>
          <p:cNvSpPr>
            <a:spLocks noGrp="1"/>
          </p:cNvSpPr>
          <p:nvPr>
            <p:ph type="body" idx="1"/>
          </p:nvPr>
        </p:nvSpPr>
        <p:spPr/>
        <p:txBody>
          <a:bodyPr/>
          <a:lstStyle/>
          <a:p>
            <a:r>
              <a:rPr lang="sv-SE" sz="1200" b="1" i="0" u="none" strike="noStrike" kern="1200" baseline="0" dirty="0">
                <a:solidFill>
                  <a:schemeClr val="tx1"/>
                </a:solidFill>
                <a:latin typeface="+mn-lt"/>
                <a:ea typeface="+mn-ea"/>
                <a:cs typeface="+mn-cs"/>
              </a:rPr>
              <a:t>Delregionala styrande dokument </a:t>
            </a:r>
          </a:p>
          <a:p>
            <a:r>
              <a:rPr lang="sv-SE" sz="1200" b="0" i="0" u="none" strike="noStrike" kern="1200" baseline="0" dirty="0">
                <a:solidFill>
                  <a:schemeClr val="tx1"/>
                </a:solidFill>
                <a:latin typeface="+mn-lt"/>
                <a:ea typeface="+mn-ea"/>
                <a:cs typeface="+mn-cs"/>
              </a:rPr>
              <a:t>I vissa fall behöver en delregional tillämpning av ett länsövergripande styrdokument tas fram då styrdokumenten ofta är allmänt formulerade vilket kan leda till olika tolkningar och behöver därför konkretiseras och förtydligas. </a:t>
            </a: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Ett utvecklingsforum eller en arbetsgrupp kan då, på uppdrag av styrgruppen, arbeta fram en delregional rutin. Arbetet med att ta fram en ny delregional rutin eller att revidera en befintlig rutin kräver ett omfattande förankringsarbete. Det är alltid styrgruppen som fattar beslut om att anta en ny eller reviderad delregional rutin innan den börjar gälla. </a:t>
            </a: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Efter beslut följer ett omfattande implementeringsarbete, vilket ofta ingår i uppdraget från styrgruppen till utvecklingsforumet eller arbetsgruppen. Även linjeorganisationerna, med styrgruppsrepresentanterna i ledande roller, har en viktig och avgörande funktion i implementeringen. </a:t>
            </a:r>
            <a:endParaRPr lang="sv-SE" dirty="0"/>
          </a:p>
        </p:txBody>
      </p:sp>
      <p:sp>
        <p:nvSpPr>
          <p:cNvPr id="4" name="Platshållare för bildnummer 3">
            <a:extLst>
              <a:ext uri="{FF2B5EF4-FFF2-40B4-BE49-F238E27FC236}">
                <a16:creationId xmlns:a16="http://schemas.microsoft.com/office/drawing/2014/main" id="{FC882BC3-A983-F173-33C7-6B01C2CCA8CD}"/>
              </a:ext>
            </a:extLst>
          </p:cNvPr>
          <p:cNvSpPr>
            <a:spLocks noGrp="1"/>
          </p:cNvSpPr>
          <p:nvPr>
            <p:ph type="sldNum" sz="quarter" idx="5"/>
          </p:nvPr>
        </p:nvSpPr>
        <p:spPr/>
        <p:txBody>
          <a:bodyPr/>
          <a:lstStyle/>
          <a:p>
            <a:fld id="{861ECD58-43F8-684F-B170-3EC650516F65}" type="slidenum">
              <a:rPr lang="sv-SE" smtClean="0"/>
              <a:t>24</a:t>
            </a:fld>
            <a:endParaRPr lang="sv-SE"/>
          </a:p>
        </p:txBody>
      </p:sp>
    </p:spTree>
    <p:extLst>
      <p:ext uri="{BB962C8B-B14F-4D97-AF65-F5344CB8AC3E}">
        <p14:creationId xmlns:p14="http://schemas.microsoft.com/office/powerpoint/2010/main" val="35443485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25</a:t>
            </a:fld>
            <a:endParaRPr lang="sv-SE"/>
          </a:p>
        </p:txBody>
      </p:sp>
    </p:spTree>
    <p:extLst>
      <p:ext uri="{BB962C8B-B14F-4D97-AF65-F5344CB8AC3E}">
        <p14:creationId xmlns:p14="http://schemas.microsoft.com/office/powerpoint/2010/main" val="40915425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Under hösten 2025 har Vårdsamverkan Fyrbodal putsat på och uppdaterat sin grafiska profil. Som ett led i detta har nu alla lokala vårdsamverkansgrupper fått en egen logotyp där alla samverkande verksamheter kan samlas under samma symbol lokalt, både regionens och kommunens verksamheter, både privata och offentliga aktörer. Varje lokal vårdsamverkansgrupp har också fått ett paket med mallar för mötesagenda, mötesanteckningar, inbjudningar, handlingsplaner och powerpointpresentationer med sina respektive logotyper.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26</a:t>
            </a:fld>
            <a:endParaRPr lang="sv-SE"/>
          </a:p>
        </p:txBody>
      </p:sp>
    </p:spTree>
    <p:extLst>
      <p:ext uri="{BB962C8B-B14F-4D97-AF65-F5344CB8AC3E}">
        <p14:creationId xmlns:p14="http://schemas.microsoft.com/office/powerpoint/2010/main" val="12534839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CA9F3-226E-E1E3-8460-002708F7036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A42B9AE-0155-F091-1965-9FCC1C8C9E0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899B700-7C74-74A1-0B9C-C450B013427D}"/>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72C54A4C-59E9-0051-16EF-41477005333E}"/>
              </a:ext>
            </a:extLst>
          </p:cNvPr>
          <p:cNvSpPr>
            <a:spLocks noGrp="1"/>
          </p:cNvSpPr>
          <p:nvPr>
            <p:ph type="sldNum" sz="quarter" idx="5"/>
          </p:nvPr>
        </p:nvSpPr>
        <p:spPr/>
        <p:txBody>
          <a:bodyPr/>
          <a:lstStyle/>
          <a:p>
            <a:fld id="{861ECD58-43F8-684F-B170-3EC650516F65}" type="slidenum">
              <a:rPr lang="sv-SE" smtClean="0"/>
              <a:t>27</a:t>
            </a:fld>
            <a:endParaRPr lang="sv-SE"/>
          </a:p>
        </p:txBody>
      </p:sp>
    </p:spTree>
    <p:extLst>
      <p:ext uri="{BB962C8B-B14F-4D97-AF65-F5344CB8AC3E}">
        <p14:creationId xmlns:p14="http://schemas.microsoft.com/office/powerpoint/2010/main" val="2030126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Att hålla i ett möte, särskilt om det handlar om strategiska diskussioner eller viktiga beslut, kräver noggrann förberedelse och ett medvetet ledarskap under själva mötet. Här är några viktiga saker att tänka på innan du håller i ett möte för att säkerställa att det blir produktivt och effektivt:</a:t>
            </a:r>
          </a:p>
          <a:p>
            <a:pPr>
              <a:lnSpc>
                <a:spcPct val="107000"/>
              </a:lnSpc>
              <a:spcAft>
                <a:spcPts val="800"/>
              </a:spcAft>
            </a:pPr>
            <a:endParaRPr lang="sv-SE"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sv-SE" sz="1200" b="1" kern="100" dirty="0">
                <a:effectLst/>
                <a:latin typeface="Aptos" panose="020B0004020202020204" pitchFamily="34" charset="0"/>
                <a:ea typeface="Aptos" panose="020B0004020202020204" pitchFamily="34" charset="0"/>
                <a:cs typeface="Times New Roman" panose="02020603050405020304" pitchFamily="18" charset="0"/>
              </a:rPr>
              <a:t>Tydligt syfte och mål</a:t>
            </a:r>
          </a:p>
          <a:p>
            <a:pPr>
              <a:lnSpc>
                <a:spcPct val="107000"/>
              </a:lnSpc>
              <a:spcAft>
                <a:spcPts val="800"/>
              </a:spcAf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Vad är syftet med mötet? Definiera tydligt varför mötet hålls och vad du hoppas uppnå. Ska ni fatta beslut, informera deltagarna eller lösa ett problem?</a:t>
            </a:r>
          </a:p>
          <a:p>
            <a:pPr>
              <a:lnSpc>
                <a:spcPct val="107000"/>
              </a:lnSpc>
              <a:spcAft>
                <a:spcPts val="800"/>
              </a:spcAf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Vad är målet för mötet? Tänk på vad du vill att deltagarna ska ta med sig från mötet (t.ex. handlingspunkter, nya insikter eller beslut).</a:t>
            </a:r>
          </a:p>
          <a:p>
            <a:pPr>
              <a:lnSpc>
                <a:spcPct val="107000"/>
              </a:lnSpc>
              <a:spcAft>
                <a:spcPts val="800"/>
              </a:spcAft>
            </a:pPr>
            <a:endParaRPr lang="sv-SE"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sv-SE" sz="1200" b="1" kern="100" dirty="0">
                <a:effectLst/>
                <a:latin typeface="Aptos" panose="020B0004020202020204" pitchFamily="34" charset="0"/>
                <a:ea typeface="Aptos" panose="020B0004020202020204" pitchFamily="34" charset="0"/>
                <a:cs typeface="Times New Roman" panose="02020603050405020304" pitchFamily="18" charset="0"/>
              </a:rPr>
              <a:t>Deltagarlista och roller</a:t>
            </a:r>
          </a:p>
          <a:p>
            <a:pPr>
              <a:lnSpc>
                <a:spcPct val="107000"/>
              </a:lnSpc>
              <a:spcAft>
                <a:spcPts val="800"/>
              </a:spcAf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Vilka ska delta? Se till att du bjuder in de rätta personerna som har kompetens, inflytande eller ansvar för de ämnen som ska tas upp.</a:t>
            </a:r>
          </a:p>
          <a:p>
            <a:pPr>
              <a:lnSpc>
                <a:spcPct val="107000"/>
              </a:lnSpc>
              <a:spcAft>
                <a:spcPts val="800"/>
              </a:spcAf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Har deltagarna rätt bakgrundsinformation? Skicka ut agenda och eventuellt förberedelsematerial i god tid så att alla är på samma nivå och kan bidra effektivt.</a:t>
            </a:r>
          </a:p>
          <a:p>
            <a:pPr>
              <a:lnSpc>
                <a:spcPct val="107000"/>
              </a:lnSpc>
              <a:spcAft>
                <a:spcPts val="800"/>
              </a:spcAft>
            </a:pPr>
            <a:endParaRPr lang="sv-SE"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sv-SE" sz="1200" b="1" kern="100" dirty="0">
                <a:effectLst/>
                <a:latin typeface="Aptos" panose="020B0004020202020204" pitchFamily="34" charset="0"/>
                <a:ea typeface="Aptos" panose="020B0004020202020204" pitchFamily="34" charset="0"/>
                <a:cs typeface="Times New Roman" panose="02020603050405020304" pitchFamily="18" charset="0"/>
              </a:rPr>
              <a:t>Agenda och struktur</a:t>
            </a:r>
          </a:p>
          <a:p>
            <a:pPr>
              <a:lnSpc>
                <a:spcPct val="107000"/>
              </a:lnSpc>
              <a:spcAft>
                <a:spcPts val="800"/>
              </a:spcAf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Skapa en tydlig agenda: Sätt upp en detaljerad agenda med specifika punkter och tidsramar för varje del. Detta gör att alla vet vad som förväntas och mötet hålls på rätt spår.</a:t>
            </a:r>
          </a:p>
          <a:p>
            <a:endParaRPr lang="sv-SE" dirty="0"/>
          </a:p>
          <a:p>
            <a:pPr marL="0" lvl="0" indent="0">
              <a:lnSpc>
                <a:spcPct val="107000"/>
              </a:lnSpc>
              <a:spcAft>
                <a:spcPts val="800"/>
              </a:spcAft>
              <a:buFont typeface="Arial" panose="020B0604020202020204" pitchFamily="34" charset="0"/>
              <a:buNone/>
              <a:tabLst>
                <a:tab pos="457200" algn="l"/>
              </a:tabLst>
            </a:pPr>
            <a:r>
              <a:rPr lang="sv-SE" sz="1200" b="1" kern="100" dirty="0">
                <a:effectLst/>
                <a:latin typeface="Aptos" panose="020B0004020202020204" pitchFamily="34" charset="0"/>
                <a:ea typeface="Aptos" panose="020B0004020202020204" pitchFamily="34" charset="0"/>
                <a:cs typeface="Times New Roman" panose="02020603050405020304" pitchFamily="18" charset="0"/>
              </a:rPr>
              <a:t>Prioritera punkter</a:t>
            </a:r>
            <a:r>
              <a:rPr lang="sv-SE" sz="1200" kern="100" dirty="0">
                <a:effectLst/>
                <a:latin typeface="Aptos" panose="020B0004020202020204" pitchFamily="34" charset="0"/>
                <a:ea typeface="Aptos" panose="020B0004020202020204" pitchFamily="34" charset="0"/>
                <a:cs typeface="Times New Roman" panose="02020603050405020304" pitchFamily="18" charset="0"/>
              </a:rPr>
              <a:t>:</a:t>
            </a:r>
          </a:p>
          <a:p>
            <a:pPr marL="0" lvl="0" indent="0">
              <a:lnSpc>
                <a:spcPct val="107000"/>
              </a:lnSpc>
              <a:spcAft>
                <a:spcPts val="800"/>
              </a:spcAft>
              <a:buFont typeface="Arial" panose="020B0604020202020204" pitchFamily="34" charset="0"/>
              <a:buNone/>
              <a:tabLst>
                <a:tab pos="457200" algn="l"/>
              </a:tabLs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Fokusera på de viktigaste och mest relevanta ämnena. Lämna mindre viktiga diskussioner för ett senare tillfälle om tiden inte räcker till.</a:t>
            </a:r>
          </a:p>
          <a:p>
            <a:pPr marL="0" lvl="0" indent="0">
              <a:lnSpc>
                <a:spcPct val="107000"/>
              </a:lnSpc>
              <a:spcAft>
                <a:spcPts val="800"/>
              </a:spcAft>
              <a:buFont typeface="Arial" panose="020B0604020202020204" pitchFamily="34" charset="0"/>
              <a:buNone/>
              <a:tabLst>
                <a:tab pos="457200" algn="l"/>
              </a:tabLs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Flexibilitet: Var beredd att justera agendan om det uppstår oväntade diskussioner eller om det är något som verkligen måste tas upp.</a:t>
            </a:r>
          </a:p>
          <a:p>
            <a:pPr marL="0" lvl="0" indent="0">
              <a:lnSpc>
                <a:spcPct val="107000"/>
              </a:lnSpc>
              <a:spcAft>
                <a:spcPts val="800"/>
              </a:spcAft>
              <a:buFont typeface="Arial" panose="020B0604020202020204" pitchFamily="34" charset="0"/>
              <a:buNone/>
              <a:tabLst>
                <a:tab pos="457200" algn="l"/>
              </a:tabLst>
            </a:pPr>
            <a:endParaRPr lang="sv-SE"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sv-SE" sz="1200" b="1" kern="100" dirty="0">
                <a:effectLst/>
                <a:latin typeface="Aptos" panose="020B0004020202020204" pitchFamily="34" charset="0"/>
                <a:ea typeface="Aptos" panose="020B0004020202020204" pitchFamily="34" charset="0"/>
                <a:cs typeface="Times New Roman" panose="02020603050405020304" pitchFamily="18" charset="0"/>
              </a:rPr>
              <a:t>Logistik och miljö:</a:t>
            </a:r>
          </a:p>
          <a:p>
            <a:pPr marL="0" lvl="0" indent="0">
              <a:lnSpc>
                <a:spcPct val="107000"/>
              </a:lnSpc>
              <a:spcAft>
                <a:spcPts val="800"/>
              </a:spcAft>
              <a:buFont typeface="Arial" panose="020B0604020202020204" pitchFamily="34" charset="0"/>
              <a:buNone/>
              <a:tabLst>
                <a:tab pos="457200" algn="l"/>
              </a:tabLs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Möteslokal: Se till att mötesrummet är lämpligt för antalet deltagare och att det finns rätt teknisk utrustning (projektor, skärm, mikrofoner, internetuppkoppling).</a:t>
            </a:r>
          </a:p>
          <a:p>
            <a:pPr marL="0" lvl="0" indent="0">
              <a:lnSpc>
                <a:spcPct val="107000"/>
              </a:lnSpc>
              <a:spcAft>
                <a:spcPts val="800"/>
              </a:spcAft>
              <a:buFont typeface="Arial" panose="020B0604020202020204" pitchFamily="34" charset="0"/>
              <a:buNone/>
              <a:tabLst>
                <a:tab pos="457200" algn="l"/>
              </a:tabLst>
            </a:pPr>
            <a:endParaRPr lang="sv-SE"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spcAft>
                <a:spcPts val="800"/>
              </a:spcAft>
              <a:buFont typeface="Arial" panose="020B0604020202020204" pitchFamily="34" charset="0"/>
              <a:buNone/>
              <a:tabLst>
                <a:tab pos="457200" algn="l"/>
              </a:tabLs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Teknologi: Om det är ett virtuellt möte, kontrollera att alla har rätt tekniska förutsättningar, att länkar fungerar och att alla har rätt tillgång till mötesplattformen.</a:t>
            </a:r>
          </a:p>
          <a:p>
            <a:pPr marL="0" lvl="0" indent="0">
              <a:lnSpc>
                <a:spcPct val="107000"/>
              </a:lnSpc>
              <a:spcAft>
                <a:spcPts val="800"/>
              </a:spcAft>
              <a:buFont typeface="Arial" panose="020B0604020202020204" pitchFamily="34" charset="0"/>
              <a:buNone/>
              <a:tabLst>
                <a:tab pos="457200" algn="l"/>
              </a:tabLs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Bekvämlighet: Tänk på bekvämligheten för deltagarna – ordna med vatten, kaffe och eventuellt snacks om mötet är längre. En bra miljö gör det lättare att hålla fokus.</a:t>
            </a:r>
          </a:p>
          <a:p>
            <a:pPr>
              <a:lnSpc>
                <a:spcPct val="107000"/>
              </a:lnSpc>
              <a:spcAft>
                <a:spcPts val="800"/>
              </a:spcAft>
            </a:pPr>
            <a:endParaRPr lang="sv-SE" sz="12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sv-SE" sz="1200" b="1" kern="100" dirty="0">
                <a:effectLst/>
                <a:latin typeface="Aptos" panose="020B0004020202020204" pitchFamily="34" charset="0"/>
                <a:ea typeface="Aptos" panose="020B0004020202020204" pitchFamily="34" charset="0"/>
                <a:cs typeface="Times New Roman" panose="02020603050405020304" pitchFamily="18" charset="0"/>
              </a:rPr>
              <a:t>Förberedelse av innehåll</a:t>
            </a:r>
          </a:p>
          <a:p>
            <a:pPr marL="0" lvl="0" indent="0">
              <a:lnSpc>
                <a:spcPct val="107000"/>
              </a:lnSpc>
              <a:spcAft>
                <a:spcPts val="800"/>
              </a:spcAft>
              <a:buFont typeface="Arial" panose="020B0604020202020204" pitchFamily="34" charset="0"/>
              <a:buNone/>
              <a:tabLst>
                <a:tab pos="457200" algn="l"/>
              </a:tabLs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Samla och förbered information: Samla relevant data och material som behövs för diskussionerna. Detta kan vara rapporter, analyser, feedback eller tidigare beslutsunderlag.</a:t>
            </a:r>
          </a:p>
          <a:p>
            <a:pPr marL="0" lvl="0" indent="0">
              <a:lnSpc>
                <a:spcPct val="107000"/>
              </a:lnSpc>
              <a:spcAft>
                <a:spcPts val="800"/>
              </a:spcAft>
              <a:buFont typeface="Arial" panose="020B0604020202020204" pitchFamily="34" charset="0"/>
              <a:buNone/>
              <a:tabLst>
                <a:tab pos="457200" algn="l"/>
              </a:tabLst>
            </a:pPr>
            <a:endParaRPr lang="sv-SE"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spcAft>
                <a:spcPts val="800"/>
              </a:spcAft>
              <a:buFont typeface="Arial" panose="020B0604020202020204" pitchFamily="34" charset="0"/>
              <a:buNone/>
              <a:tabLst>
                <a:tab pos="457200" algn="l"/>
              </a:tabLs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Tänk på perspektiv och lösningar: Förbered dig på att presentera både problem och lösningar, och tänk på olika perspektiv för att skapa en balanserad diskussion.</a:t>
            </a:r>
          </a:p>
          <a:p>
            <a:pPr marL="0" lvl="0" indent="0">
              <a:lnSpc>
                <a:spcPct val="107000"/>
              </a:lnSpc>
              <a:spcAft>
                <a:spcPts val="800"/>
              </a:spcAft>
              <a:buFont typeface="Arial" panose="020B0604020202020204" pitchFamily="34" charset="0"/>
              <a:buNone/>
              <a:tabLst>
                <a:tab pos="457200" algn="l"/>
              </a:tabLst>
            </a:pPr>
            <a:endParaRPr lang="sv-SE"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spcAft>
                <a:spcPts val="800"/>
              </a:spcAft>
              <a:buFont typeface="Arial" panose="020B0604020202020204" pitchFamily="34" charset="0"/>
              <a:buNone/>
              <a:tabLst>
                <a:tab pos="457200" algn="l"/>
              </a:tabLs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Värdera vad som behöver diskuteras: Tänk på vad som är mest viktigt för deltagarna att veta. Det kan vara bra att börja med en kort sammanfattning för att sätta scenen och ge kontext</a:t>
            </a:r>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28</a:t>
            </a:fld>
            <a:endParaRPr lang="sv-SE"/>
          </a:p>
        </p:txBody>
      </p:sp>
    </p:spTree>
    <p:extLst>
      <p:ext uri="{BB962C8B-B14F-4D97-AF65-F5344CB8AC3E}">
        <p14:creationId xmlns:p14="http://schemas.microsoft.com/office/powerpoint/2010/main" val="36715455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200" b="1" kern="100" dirty="0">
                <a:effectLst/>
                <a:latin typeface="Aptos" panose="020B0004020202020204" pitchFamily="34" charset="0"/>
                <a:ea typeface="Aptos" panose="020B0004020202020204" pitchFamily="34" charset="0"/>
                <a:cs typeface="Times New Roman" panose="02020603050405020304" pitchFamily="18" charset="0"/>
              </a:rPr>
              <a:t>Tydlig kommunikation och engagemang</a:t>
            </a:r>
          </a:p>
          <a:p>
            <a:pPr marL="0" lvl="0" indent="0">
              <a:lnSpc>
                <a:spcPct val="107000"/>
              </a:lnSpc>
              <a:spcAft>
                <a:spcPts val="800"/>
              </a:spcAft>
              <a:buFont typeface="Arial" panose="020B0604020202020204" pitchFamily="34" charset="0"/>
              <a:buNone/>
              <a:tabLst>
                <a:tab pos="457200" algn="l"/>
              </a:tabLst>
            </a:pPr>
            <a:endParaRPr lang="sv-SE" sz="1200" b="1"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spcAft>
                <a:spcPts val="800"/>
              </a:spcAft>
              <a:buFont typeface="Arial" panose="020B0604020202020204" pitchFamily="34" charset="0"/>
              <a:buNone/>
              <a:tabLst>
                <a:tab pos="457200" algn="l"/>
              </a:tabLs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Frågor och diskussion: Uppmuntra aktivt deltagande och öppna frågor. Skapa en miljö där alla känner sig bekväma att dela sina åsikter och idéer.</a:t>
            </a:r>
          </a:p>
          <a:p>
            <a:pPr marL="0" lvl="0" indent="0">
              <a:lnSpc>
                <a:spcPct val="107000"/>
              </a:lnSpc>
              <a:spcAft>
                <a:spcPts val="800"/>
              </a:spcAft>
              <a:buFont typeface="Arial" panose="020B0604020202020204" pitchFamily="34" charset="0"/>
              <a:buNone/>
              <a:tabLst>
                <a:tab pos="457200" algn="l"/>
              </a:tabLst>
            </a:pPr>
            <a:endParaRPr lang="sv-SE"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spcAft>
                <a:spcPts val="800"/>
              </a:spcAft>
              <a:buFont typeface="Arial" panose="020B0604020202020204" pitchFamily="34" charset="0"/>
              <a:buNone/>
              <a:tabLst>
                <a:tab pos="457200" algn="l"/>
              </a:tabLs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Var lyhörd: Lyssna på deltagarna och bekräfta deras synpunkter. Att känna sig hörd stärker engagemanget och skapar en mer produktiv diskussion.</a:t>
            </a:r>
          </a:p>
          <a:p>
            <a:pPr marL="0" lvl="0" indent="0">
              <a:lnSpc>
                <a:spcPct val="107000"/>
              </a:lnSpc>
              <a:spcAft>
                <a:spcPts val="800"/>
              </a:spcAft>
              <a:buFont typeface="Arial" panose="020B0604020202020204" pitchFamily="34" charset="0"/>
              <a:buNone/>
              <a:tabLst>
                <a:tab pos="457200" algn="l"/>
              </a:tabLst>
            </a:pPr>
            <a:endParaRPr lang="sv-SE"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spcAft>
                <a:spcPts val="800"/>
              </a:spcAft>
              <a:buFont typeface="Arial" panose="020B0604020202020204" pitchFamily="34" charset="0"/>
              <a:buNone/>
              <a:tabLst>
                <a:tab pos="457200" algn="l"/>
              </a:tabLst>
            </a:pPr>
            <a:r>
              <a:rPr lang="sv-SE" sz="1200" kern="100" dirty="0">
                <a:effectLst/>
                <a:latin typeface="Aptos" panose="020B0004020202020204" pitchFamily="34" charset="0"/>
                <a:ea typeface="Aptos" panose="020B0004020202020204" pitchFamily="34" charset="0"/>
                <a:cs typeface="Times New Roman" panose="02020603050405020304" pitchFamily="18" charset="0"/>
              </a:rPr>
              <a:t>Sammanfattningar: Summera viktiga diskussioner och beslut under mötets gång för att säkerställa att alla är på samma sida.</a:t>
            </a:r>
          </a:p>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29</a:t>
            </a:fld>
            <a:endParaRPr lang="sv-SE"/>
          </a:p>
        </p:txBody>
      </p:sp>
    </p:spTree>
    <p:extLst>
      <p:ext uri="{BB962C8B-B14F-4D97-AF65-F5344CB8AC3E}">
        <p14:creationId xmlns:p14="http://schemas.microsoft.com/office/powerpoint/2010/main" val="31811077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Efter mötet</a:t>
            </a:r>
          </a:p>
          <a:p>
            <a:endParaRPr lang="sv-SE" b="1" dirty="0"/>
          </a:p>
          <a:p>
            <a:r>
              <a:rPr lang="sv-SE" dirty="0"/>
              <a:t>Sammanfattning: </a:t>
            </a:r>
          </a:p>
          <a:p>
            <a:r>
              <a:rPr lang="sv-SE" dirty="0"/>
              <a:t>Efter mötet, skicka ut en sammanfattning eller mötesanteckningar med beslut, åtgärder och ansvariga personer. Detta ger tydligheten som behövs för att säkerställa att åtgärder verkligen genomförs.</a:t>
            </a:r>
          </a:p>
          <a:p>
            <a:endParaRPr lang="sv-SE" dirty="0"/>
          </a:p>
          <a:p>
            <a:r>
              <a:rPr lang="sv-SE" dirty="0"/>
              <a:t>Ansvarsfördelning: Tydliggör vem som ansvarar för vilka uppgifter och sätt upp en plan för uppföljning av beslut och åtgärder.</a:t>
            </a:r>
          </a:p>
          <a:p>
            <a:endParaRPr lang="sv-SE" b="1" dirty="0"/>
          </a:p>
          <a:p>
            <a:r>
              <a:rPr lang="sv-SE" b="1" dirty="0"/>
              <a:t>Reflektion och förbättring</a:t>
            </a:r>
          </a:p>
          <a:p>
            <a:endParaRPr lang="sv-SE" b="1" dirty="0"/>
          </a:p>
          <a:p>
            <a:r>
              <a:rPr lang="sv-SE" dirty="0"/>
              <a:t>Efter mötet: </a:t>
            </a:r>
          </a:p>
          <a:p>
            <a:r>
              <a:rPr lang="sv-SE" dirty="0"/>
              <a:t>Reflektera över vad som gick bra och vad som kan förbättras inför nästa gång. Kanske behövs en justering i mötesformatet eller i hur du leder diskussionerna.</a:t>
            </a:r>
          </a:p>
          <a:p>
            <a:r>
              <a:rPr lang="sv-SE" dirty="0"/>
              <a:t>Att hålla i ett möte kräver både förberedelse och ledarskap under själva genomförandet. Genom att tänka på ovanstående punkter kan du säkerställa att mötet blir välstrukturerat, produktivt och att deltagarna känner sig engagerade och delaktiga.</a:t>
            </a:r>
          </a:p>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30</a:t>
            </a:fld>
            <a:endParaRPr lang="sv-SE"/>
          </a:p>
        </p:txBody>
      </p:sp>
    </p:spTree>
    <p:extLst>
      <p:ext uri="{BB962C8B-B14F-4D97-AF65-F5344CB8AC3E}">
        <p14:creationId xmlns:p14="http://schemas.microsoft.com/office/powerpoint/2010/main" val="29400971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31</a:t>
            </a:fld>
            <a:endParaRPr lang="sv-SE"/>
          </a:p>
        </p:txBody>
      </p:sp>
    </p:spTree>
    <p:extLst>
      <p:ext uri="{BB962C8B-B14F-4D97-AF65-F5344CB8AC3E}">
        <p14:creationId xmlns:p14="http://schemas.microsoft.com/office/powerpoint/2010/main" val="37506630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kern="1200" baseline="0" dirty="0">
                <a:solidFill>
                  <a:schemeClr val="tx1"/>
                </a:solidFill>
                <a:latin typeface="+mn-lt"/>
                <a:ea typeface="+mn-ea"/>
                <a:cs typeface="+mn-cs"/>
              </a:rPr>
              <a:t>Processledare på Samverkanskontoret finns som stöd inom samtliga grupperingar och forum inom Vårdsamverkan Fyrbodal. </a:t>
            </a: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På Vårdsamverkan Fyrbodals hemsida finns mötesanteckningar, protokoll, mallar, utbildnings- och informationsmaterial med mera samlat. </a:t>
            </a:r>
          </a:p>
          <a:p>
            <a:r>
              <a:rPr lang="sv-SE" sz="1200" b="0" i="0" u="none" strike="noStrike" kern="1200" baseline="0" dirty="0">
                <a:solidFill>
                  <a:schemeClr val="tx1"/>
                </a:solidFill>
                <a:latin typeface="+mn-lt"/>
                <a:ea typeface="+mn-ea"/>
                <a:cs typeface="+mn-cs"/>
              </a:rPr>
              <a:t>Årsberättelse för Vårdsamverkan Fyrbodals arbete samt samverkansplan finns publicerade på webbsidan. </a:t>
            </a:r>
            <a:endParaRPr lang="sv-SE" dirty="0"/>
          </a:p>
        </p:txBody>
      </p:sp>
      <p:sp>
        <p:nvSpPr>
          <p:cNvPr id="4" name="Platshållare för bildnummer 3"/>
          <p:cNvSpPr>
            <a:spLocks noGrp="1"/>
          </p:cNvSpPr>
          <p:nvPr>
            <p:ph type="sldNum" sz="quarter" idx="5"/>
          </p:nvPr>
        </p:nvSpPr>
        <p:spPr/>
        <p:txBody>
          <a:bodyPr/>
          <a:lstStyle/>
          <a:p>
            <a:fld id="{861ECD58-43F8-684F-B170-3EC650516F65}" type="slidenum">
              <a:rPr lang="sv-SE" smtClean="0"/>
              <a:t>32</a:t>
            </a:fld>
            <a:endParaRPr lang="sv-SE"/>
          </a:p>
        </p:txBody>
      </p:sp>
    </p:spTree>
    <p:extLst>
      <p:ext uri="{BB962C8B-B14F-4D97-AF65-F5344CB8AC3E}">
        <p14:creationId xmlns:p14="http://schemas.microsoft.com/office/powerpoint/2010/main" val="19234933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Rektangel med rundade hörn diagonalt 6">
            <a:extLst>
              <a:ext uri="{FF2B5EF4-FFF2-40B4-BE49-F238E27FC236}">
                <a16:creationId xmlns:a16="http://schemas.microsoft.com/office/drawing/2014/main" id="{97202DA7-8793-4BDF-1D9B-2FFC54FDBA03}"/>
              </a:ext>
            </a:extLst>
          </p:cNvPr>
          <p:cNvSpPr/>
          <p:nvPr userDrawn="1"/>
        </p:nvSpPr>
        <p:spPr>
          <a:xfrm>
            <a:off x="286248" y="286247"/>
            <a:ext cx="11616854" cy="5713060"/>
          </a:xfrm>
          <a:prstGeom prst="round2DiagRect">
            <a:avLst/>
          </a:prstGeom>
          <a:blipFill dpi="0" rotWithShape="1">
            <a:blip r:embed="rId2">
              <a:extLst>
                <a:ext uri="{28A0092B-C50C-407E-A947-70E740481C1C}">
                  <a14:useLocalDpi xmlns:a14="http://schemas.microsoft.com/office/drawing/2010/main" val="0"/>
                </a:ext>
              </a:extLst>
            </a:blip>
            <a:srcRect/>
            <a:stretch>
              <a:fillRect l="-37212" t="-1356" r="-1908" b="-36285"/>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 </a:t>
            </a:r>
          </a:p>
        </p:txBody>
      </p:sp>
      <p:pic>
        <p:nvPicPr>
          <p:cNvPr id="8" name="Bildobjekt 7">
            <a:extLst>
              <a:ext uri="{FF2B5EF4-FFF2-40B4-BE49-F238E27FC236}">
                <a16:creationId xmlns:a16="http://schemas.microsoft.com/office/drawing/2014/main" id="{57A6A947-D380-6245-976D-430B89F5A11C}"/>
              </a:ext>
            </a:extLst>
          </p:cNvPr>
          <p:cNvPicPr>
            <a:picLocks noChangeAspect="1"/>
          </p:cNvPicPr>
          <p:nvPr userDrawn="1"/>
        </p:nvPicPr>
        <p:blipFill>
          <a:blip r:embed="rId3"/>
          <a:stretch>
            <a:fillRect/>
          </a:stretch>
        </p:blipFill>
        <p:spPr>
          <a:xfrm>
            <a:off x="9269212" y="6202016"/>
            <a:ext cx="2615722" cy="417443"/>
          </a:xfrm>
          <a:prstGeom prst="rect">
            <a:avLst/>
          </a:prstGeom>
        </p:spPr>
      </p:pic>
      <p:sp>
        <p:nvSpPr>
          <p:cNvPr id="9" name="Rektangel med rundade hörn diagonalt 8">
            <a:extLst>
              <a:ext uri="{FF2B5EF4-FFF2-40B4-BE49-F238E27FC236}">
                <a16:creationId xmlns:a16="http://schemas.microsoft.com/office/drawing/2014/main" id="{D941B3B3-2A75-A190-9B2C-1F1CBD067D49}"/>
              </a:ext>
            </a:extLst>
          </p:cNvPr>
          <p:cNvSpPr/>
          <p:nvPr userDrawn="1"/>
        </p:nvSpPr>
        <p:spPr>
          <a:xfrm>
            <a:off x="286248" y="286247"/>
            <a:ext cx="11616854" cy="5713060"/>
          </a:xfrm>
          <a:prstGeom prst="round2DiagRect">
            <a:avLst/>
          </a:prstGeom>
          <a:blipFill dpi="0" rotWithShape="1">
            <a:blip r:embed="rId4">
              <a:alphaModFix amt="16000"/>
              <a:extLst>
                <a:ext uri="{28A0092B-C50C-407E-A947-70E740481C1C}">
                  <a14:useLocalDpi xmlns:a14="http://schemas.microsoft.com/office/drawing/2010/main" val="0"/>
                </a:ext>
              </a:extLst>
            </a:blip>
            <a:srcRect/>
            <a:stretch>
              <a:fillRect l="-37665" t="-836" r="16957" b="-19874"/>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 </a:t>
            </a:r>
          </a:p>
        </p:txBody>
      </p:sp>
      <p:sp>
        <p:nvSpPr>
          <p:cNvPr id="2" name="Rubrik 1">
            <a:extLst>
              <a:ext uri="{FF2B5EF4-FFF2-40B4-BE49-F238E27FC236}">
                <a16:creationId xmlns:a16="http://schemas.microsoft.com/office/drawing/2014/main" id="{110ACE33-1201-B9DB-29D5-6DF7D4EEC137}"/>
              </a:ext>
            </a:extLst>
          </p:cNvPr>
          <p:cNvSpPr>
            <a:spLocks noGrp="1"/>
          </p:cNvSpPr>
          <p:nvPr>
            <p:ph type="ctrTitle" hasCustomPrompt="1"/>
          </p:nvPr>
        </p:nvSpPr>
        <p:spPr>
          <a:xfrm>
            <a:off x="1524000" y="1122363"/>
            <a:ext cx="9144000" cy="2387600"/>
          </a:xfrm>
        </p:spPr>
        <p:txBody>
          <a:bodyPr anchor="b"/>
          <a:lstStyle>
            <a:lvl1pPr algn="l">
              <a:defRPr sz="6000" b="1" i="0">
                <a:latin typeface="Aptos" panose="020B0004020202020204" pitchFamily="34" charset="0"/>
              </a:defRPr>
            </a:lvl1pPr>
          </a:lstStyle>
          <a:p>
            <a:r>
              <a:rPr lang="sv-SE" dirty="0"/>
              <a:t>Mötesnamn</a:t>
            </a:r>
          </a:p>
        </p:txBody>
      </p:sp>
      <p:sp>
        <p:nvSpPr>
          <p:cNvPr id="3" name="Underrubrik 2">
            <a:extLst>
              <a:ext uri="{FF2B5EF4-FFF2-40B4-BE49-F238E27FC236}">
                <a16:creationId xmlns:a16="http://schemas.microsoft.com/office/drawing/2014/main" id="{5D053E8E-550B-B68E-0764-8E6CEF8CF79D}"/>
              </a:ext>
            </a:extLst>
          </p:cNvPr>
          <p:cNvSpPr>
            <a:spLocks noGrp="1"/>
          </p:cNvSpPr>
          <p:nvPr>
            <p:ph type="subTitle" idx="1" hasCustomPrompt="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PLATS 30 10 2026</a:t>
            </a:r>
          </a:p>
        </p:txBody>
      </p:sp>
    </p:spTree>
    <p:extLst>
      <p:ext uri="{BB962C8B-B14F-4D97-AF65-F5344CB8AC3E}">
        <p14:creationId xmlns:p14="http://schemas.microsoft.com/office/powerpoint/2010/main" val="967723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7" name="Rektangel med rundade hörn diagonalt 6">
            <a:extLst>
              <a:ext uri="{FF2B5EF4-FFF2-40B4-BE49-F238E27FC236}">
                <a16:creationId xmlns:a16="http://schemas.microsoft.com/office/drawing/2014/main" id="{D7E80B52-8140-0D96-A4A8-81C1A23F211B}"/>
              </a:ext>
            </a:extLst>
          </p:cNvPr>
          <p:cNvSpPr/>
          <p:nvPr userDrawn="1"/>
        </p:nvSpPr>
        <p:spPr>
          <a:xfrm>
            <a:off x="286248" y="286247"/>
            <a:ext cx="11616854" cy="6257428"/>
          </a:xfrm>
          <a:prstGeom prst="round2DiagRect">
            <a:avLst/>
          </a:prstGeom>
          <a:blipFill dpi="0" rotWithShape="1">
            <a:blip r:embed="rId2">
              <a:extLst>
                <a:ext uri="{28A0092B-C50C-407E-A947-70E740481C1C}">
                  <a14:useLocalDpi xmlns:a14="http://schemas.microsoft.com/office/drawing/2010/main" val="0"/>
                </a:ext>
              </a:extLst>
            </a:blip>
            <a:srcRect/>
            <a:stretch>
              <a:fillRect l="-37212" t="-1356" r="-1908" b="-36285"/>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 </a:t>
            </a:r>
          </a:p>
        </p:txBody>
      </p:sp>
      <p:sp>
        <p:nvSpPr>
          <p:cNvPr id="16" name="Platshållare för bild 15">
            <a:extLst>
              <a:ext uri="{FF2B5EF4-FFF2-40B4-BE49-F238E27FC236}">
                <a16:creationId xmlns:a16="http://schemas.microsoft.com/office/drawing/2014/main" id="{E2D66EB7-EAC9-C576-7682-5C16E5048554}"/>
              </a:ext>
            </a:extLst>
          </p:cNvPr>
          <p:cNvSpPr>
            <a:spLocks noGrp="1"/>
          </p:cNvSpPr>
          <p:nvPr>
            <p:ph type="pic" sz="quarter" idx="11"/>
          </p:nvPr>
        </p:nvSpPr>
        <p:spPr>
          <a:xfrm>
            <a:off x="6143625" y="286247"/>
            <a:ext cx="5759477" cy="6257428"/>
          </a:xfrm>
          <a:custGeom>
            <a:avLst/>
            <a:gdLst>
              <a:gd name="connsiteX0" fmla="*/ 1057308 w 6763882"/>
              <a:gd name="connsiteY0" fmla="*/ 0 h 6229350"/>
              <a:gd name="connsiteX1" fmla="*/ 6763882 w 6763882"/>
              <a:gd name="connsiteY1" fmla="*/ 0 h 6229350"/>
              <a:gd name="connsiteX2" fmla="*/ 6763882 w 6763882"/>
              <a:gd name="connsiteY2" fmla="*/ 0 h 6229350"/>
              <a:gd name="connsiteX3" fmla="*/ 6763882 w 6763882"/>
              <a:gd name="connsiteY3" fmla="*/ 5172042 h 6229350"/>
              <a:gd name="connsiteX4" fmla="*/ 5706574 w 6763882"/>
              <a:gd name="connsiteY4" fmla="*/ 6229350 h 6229350"/>
              <a:gd name="connsiteX5" fmla="*/ 0 w 6763882"/>
              <a:gd name="connsiteY5" fmla="*/ 6229350 h 6229350"/>
              <a:gd name="connsiteX6" fmla="*/ 0 w 6763882"/>
              <a:gd name="connsiteY6" fmla="*/ 6229350 h 6229350"/>
              <a:gd name="connsiteX7" fmla="*/ 0 w 6763882"/>
              <a:gd name="connsiteY7" fmla="*/ 1057308 h 6229350"/>
              <a:gd name="connsiteX8" fmla="*/ 1057308 w 6763882"/>
              <a:gd name="connsiteY8" fmla="*/ 0 h 6229350"/>
              <a:gd name="connsiteX0" fmla="*/ 1057308 w 6763882"/>
              <a:gd name="connsiteY0" fmla="*/ 0 h 6229350"/>
              <a:gd name="connsiteX1" fmla="*/ 1347305 w 6763882"/>
              <a:gd name="connsiteY1" fmla="*/ 0 h 6229350"/>
              <a:gd name="connsiteX2" fmla="*/ 6763882 w 6763882"/>
              <a:gd name="connsiteY2" fmla="*/ 0 h 6229350"/>
              <a:gd name="connsiteX3" fmla="*/ 6763882 w 6763882"/>
              <a:gd name="connsiteY3" fmla="*/ 0 h 6229350"/>
              <a:gd name="connsiteX4" fmla="*/ 6763882 w 6763882"/>
              <a:gd name="connsiteY4" fmla="*/ 5172042 h 6229350"/>
              <a:gd name="connsiteX5" fmla="*/ 5706574 w 6763882"/>
              <a:gd name="connsiteY5" fmla="*/ 6229350 h 6229350"/>
              <a:gd name="connsiteX6" fmla="*/ 0 w 6763882"/>
              <a:gd name="connsiteY6" fmla="*/ 6229350 h 6229350"/>
              <a:gd name="connsiteX7" fmla="*/ 0 w 6763882"/>
              <a:gd name="connsiteY7" fmla="*/ 6229350 h 6229350"/>
              <a:gd name="connsiteX8" fmla="*/ 0 w 6763882"/>
              <a:gd name="connsiteY8" fmla="*/ 1057308 h 6229350"/>
              <a:gd name="connsiteX9" fmla="*/ 1057308 w 6763882"/>
              <a:gd name="connsiteY9" fmla="*/ 0 h 6229350"/>
              <a:gd name="connsiteX0" fmla="*/ 0 w 6763882"/>
              <a:gd name="connsiteY0" fmla="*/ 1057308 h 6229350"/>
              <a:gd name="connsiteX1" fmla="*/ 1347305 w 6763882"/>
              <a:gd name="connsiteY1" fmla="*/ 0 h 6229350"/>
              <a:gd name="connsiteX2" fmla="*/ 6763882 w 6763882"/>
              <a:gd name="connsiteY2" fmla="*/ 0 h 6229350"/>
              <a:gd name="connsiteX3" fmla="*/ 6763882 w 6763882"/>
              <a:gd name="connsiteY3" fmla="*/ 0 h 6229350"/>
              <a:gd name="connsiteX4" fmla="*/ 6763882 w 6763882"/>
              <a:gd name="connsiteY4" fmla="*/ 5172042 h 6229350"/>
              <a:gd name="connsiteX5" fmla="*/ 5706574 w 6763882"/>
              <a:gd name="connsiteY5" fmla="*/ 6229350 h 6229350"/>
              <a:gd name="connsiteX6" fmla="*/ 0 w 6763882"/>
              <a:gd name="connsiteY6" fmla="*/ 6229350 h 6229350"/>
              <a:gd name="connsiteX7" fmla="*/ 0 w 6763882"/>
              <a:gd name="connsiteY7" fmla="*/ 6229350 h 6229350"/>
              <a:gd name="connsiteX8" fmla="*/ 0 w 6763882"/>
              <a:gd name="connsiteY8" fmla="*/ 1057308 h 6229350"/>
              <a:gd name="connsiteX0" fmla="*/ 14770 w 6778652"/>
              <a:gd name="connsiteY0" fmla="*/ 1057308 h 6229350"/>
              <a:gd name="connsiteX1" fmla="*/ 1362075 w 6778652"/>
              <a:gd name="connsiteY1" fmla="*/ 0 h 6229350"/>
              <a:gd name="connsiteX2" fmla="*/ 6778652 w 6778652"/>
              <a:gd name="connsiteY2" fmla="*/ 0 h 6229350"/>
              <a:gd name="connsiteX3" fmla="*/ 6778652 w 6778652"/>
              <a:gd name="connsiteY3" fmla="*/ 0 h 6229350"/>
              <a:gd name="connsiteX4" fmla="*/ 6778652 w 6778652"/>
              <a:gd name="connsiteY4" fmla="*/ 5172042 h 6229350"/>
              <a:gd name="connsiteX5" fmla="*/ 5721344 w 6778652"/>
              <a:gd name="connsiteY5" fmla="*/ 6229350 h 6229350"/>
              <a:gd name="connsiteX6" fmla="*/ 14770 w 6778652"/>
              <a:gd name="connsiteY6" fmla="*/ 6229350 h 6229350"/>
              <a:gd name="connsiteX7" fmla="*/ 14770 w 6778652"/>
              <a:gd name="connsiteY7" fmla="*/ 6229350 h 6229350"/>
              <a:gd name="connsiteX8" fmla="*/ 0 w 6778652"/>
              <a:gd name="connsiteY8" fmla="*/ 1295400 h 6229350"/>
              <a:gd name="connsiteX9" fmla="*/ 14770 w 6778652"/>
              <a:gd name="connsiteY9" fmla="*/ 1057308 h 6229350"/>
              <a:gd name="connsiteX0" fmla="*/ 0 w 6778652"/>
              <a:gd name="connsiteY0" fmla="*/ 1295400 h 6229350"/>
              <a:gd name="connsiteX1" fmla="*/ 1362075 w 6778652"/>
              <a:gd name="connsiteY1" fmla="*/ 0 h 6229350"/>
              <a:gd name="connsiteX2" fmla="*/ 6778652 w 6778652"/>
              <a:gd name="connsiteY2" fmla="*/ 0 h 6229350"/>
              <a:gd name="connsiteX3" fmla="*/ 6778652 w 6778652"/>
              <a:gd name="connsiteY3" fmla="*/ 0 h 6229350"/>
              <a:gd name="connsiteX4" fmla="*/ 6778652 w 6778652"/>
              <a:gd name="connsiteY4" fmla="*/ 5172042 h 6229350"/>
              <a:gd name="connsiteX5" fmla="*/ 5721344 w 6778652"/>
              <a:gd name="connsiteY5" fmla="*/ 6229350 h 6229350"/>
              <a:gd name="connsiteX6" fmla="*/ 14770 w 6778652"/>
              <a:gd name="connsiteY6" fmla="*/ 6229350 h 6229350"/>
              <a:gd name="connsiteX7" fmla="*/ 14770 w 6778652"/>
              <a:gd name="connsiteY7" fmla="*/ 6229350 h 6229350"/>
              <a:gd name="connsiteX8" fmla="*/ 0 w 6778652"/>
              <a:gd name="connsiteY8" fmla="*/ 1295400 h 6229350"/>
              <a:gd name="connsiteX0" fmla="*/ 0 w 6778652"/>
              <a:gd name="connsiteY0" fmla="*/ 0 h 6238875"/>
              <a:gd name="connsiteX1" fmla="*/ 1362075 w 6778652"/>
              <a:gd name="connsiteY1" fmla="*/ 9525 h 6238875"/>
              <a:gd name="connsiteX2" fmla="*/ 6778652 w 6778652"/>
              <a:gd name="connsiteY2" fmla="*/ 9525 h 6238875"/>
              <a:gd name="connsiteX3" fmla="*/ 6778652 w 6778652"/>
              <a:gd name="connsiteY3" fmla="*/ 9525 h 6238875"/>
              <a:gd name="connsiteX4" fmla="*/ 6778652 w 6778652"/>
              <a:gd name="connsiteY4" fmla="*/ 5181567 h 6238875"/>
              <a:gd name="connsiteX5" fmla="*/ 5721344 w 6778652"/>
              <a:gd name="connsiteY5" fmla="*/ 6238875 h 6238875"/>
              <a:gd name="connsiteX6" fmla="*/ 14770 w 6778652"/>
              <a:gd name="connsiteY6" fmla="*/ 6238875 h 6238875"/>
              <a:gd name="connsiteX7" fmla="*/ 14770 w 6778652"/>
              <a:gd name="connsiteY7" fmla="*/ 6238875 h 6238875"/>
              <a:gd name="connsiteX8" fmla="*/ 0 w 6778652"/>
              <a:gd name="connsiteY8" fmla="*/ 0 h 6238875"/>
              <a:gd name="connsiteX0" fmla="*/ 0 w 6778652"/>
              <a:gd name="connsiteY0" fmla="*/ 0 h 6238875"/>
              <a:gd name="connsiteX1" fmla="*/ 1362075 w 6778652"/>
              <a:gd name="connsiteY1" fmla="*/ 9525 h 6238875"/>
              <a:gd name="connsiteX2" fmla="*/ 6778652 w 6778652"/>
              <a:gd name="connsiteY2" fmla="*/ 9525 h 6238875"/>
              <a:gd name="connsiteX3" fmla="*/ 6778652 w 6778652"/>
              <a:gd name="connsiteY3" fmla="*/ 9525 h 6238875"/>
              <a:gd name="connsiteX4" fmla="*/ 6778652 w 6778652"/>
              <a:gd name="connsiteY4" fmla="*/ 5181567 h 6238875"/>
              <a:gd name="connsiteX5" fmla="*/ 5721344 w 6778652"/>
              <a:gd name="connsiteY5" fmla="*/ 6238875 h 6238875"/>
              <a:gd name="connsiteX6" fmla="*/ 14770 w 6778652"/>
              <a:gd name="connsiteY6" fmla="*/ 6238875 h 6238875"/>
              <a:gd name="connsiteX7" fmla="*/ 452920 w 6778652"/>
              <a:gd name="connsiteY7" fmla="*/ 6219825 h 6238875"/>
              <a:gd name="connsiteX8" fmla="*/ 0 w 6778652"/>
              <a:gd name="connsiteY8" fmla="*/ 0 h 6238875"/>
              <a:gd name="connsiteX0" fmla="*/ 1013930 w 6763882"/>
              <a:gd name="connsiteY0" fmla="*/ 0 h 6229350"/>
              <a:gd name="connsiteX1" fmla="*/ 1347305 w 6763882"/>
              <a:gd name="connsiteY1" fmla="*/ 0 h 6229350"/>
              <a:gd name="connsiteX2" fmla="*/ 6763882 w 6763882"/>
              <a:gd name="connsiteY2" fmla="*/ 0 h 6229350"/>
              <a:gd name="connsiteX3" fmla="*/ 6763882 w 6763882"/>
              <a:gd name="connsiteY3" fmla="*/ 0 h 6229350"/>
              <a:gd name="connsiteX4" fmla="*/ 6763882 w 6763882"/>
              <a:gd name="connsiteY4" fmla="*/ 5172042 h 6229350"/>
              <a:gd name="connsiteX5" fmla="*/ 5706574 w 6763882"/>
              <a:gd name="connsiteY5" fmla="*/ 6229350 h 6229350"/>
              <a:gd name="connsiteX6" fmla="*/ 0 w 6763882"/>
              <a:gd name="connsiteY6" fmla="*/ 6229350 h 6229350"/>
              <a:gd name="connsiteX7" fmla="*/ 438150 w 6763882"/>
              <a:gd name="connsiteY7" fmla="*/ 6210300 h 6229350"/>
              <a:gd name="connsiteX8" fmla="*/ 1013930 w 6763882"/>
              <a:gd name="connsiteY8" fmla="*/ 0 h 6229350"/>
              <a:gd name="connsiteX0" fmla="*/ 1013930 w 6763882"/>
              <a:gd name="connsiteY0" fmla="*/ 0 h 6229350"/>
              <a:gd name="connsiteX1" fmla="*/ 1347305 w 6763882"/>
              <a:gd name="connsiteY1" fmla="*/ 0 h 6229350"/>
              <a:gd name="connsiteX2" fmla="*/ 6763882 w 6763882"/>
              <a:gd name="connsiteY2" fmla="*/ 0 h 6229350"/>
              <a:gd name="connsiteX3" fmla="*/ 6763882 w 6763882"/>
              <a:gd name="connsiteY3" fmla="*/ 0 h 6229350"/>
              <a:gd name="connsiteX4" fmla="*/ 6763882 w 6763882"/>
              <a:gd name="connsiteY4" fmla="*/ 5172042 h 6229350"/>
              <a:gd name="connsiteX5" fmla="*/ 5706574 w 6763882"/>
              <a:gd name="connsiteY5" fmla="*/ 6229350 h 6229350"/>
              <a:gd name="connsiteX6" fmla="*/ 0 w 6763882"/>
              <a:gd name="connsiteY6" fmla="*/ 6229350 h 6229350"/>
              <a:gd name="connsiteX7" fmla="*/ 1038225 w 6763882"/>
              <a:gd name="connsiteY7" fmla="*/ 6219825 h 6229350"/>
              <a:gd name="connsiteX8" fmla="*/ 1013930 w 6763882"/>
              <a:gd name="connsiteY8" fmla="*/ 0 h 6229350"/>
              <a:gd name="connsiteX0" fmla="*/ 0 w 5749952"/>
              <a:gd name="connsiteY0" fmla="*/ 0 h 6229350"/>
              <a:gd name="connsiteX1" fmla="*/ 333375 w 5749952"/>
              <a:gd name="connsiteY1" fmla="*/ 0 h 6229350"/>
              <a:gd name="connsiteX2" fmla="*/ 5749952 w 5749952"/>
              <a:gd name="connsiteY2" fmla="*/ 0 h 6229350"/>
              <a:gd name="connsiteX3" fmla="*/ 5749952 w 5749952"/>
              <a:gd name="connsiteY3" fmla="*/ 0 h 6229350"/>
              <a:gd name="connsiteX4" fmla="*/ 5749952 w 5749952"/>
              <a:gd name="connsiteY4" fmla="*/ 5172042 h 6229350"/>
              <a:gd name="connsiteX5" fmla="*/ 4692644 w 5749952"/>
              <a:gd name="connsiteY5" fmla="*/ 6229350 h 6229350"/>
              <a:gd name="connsiteX6" fmla="*/ 24295 w 5749952"/>
              <a:gd name="connsiteY6" fmla="*/ 6219825 h 6229350"/>
              <a:gd name="connsiteX7" fmla="*/ 0 w 5749952"/>
              <a:gd name="connsiteY7" fmla="*/ 0 h 6229350"/>
              <a:gd name="connsiteX0" fmla="*/ 0 w 5749952"/>
              <a:gd name="connsiteY0" fmla="*/ 0 h 6229350"/>
              <a:gd name="connsiteX1" fmla="*/ 333375 w 5749952"/>
              <a:gd name="connsiteY1" fmla="*/ 0 h 6229350"/>
              <a:gd name="connsiteX2" fmla="*/ 5749952 w 5749952"/>
              <a:gd name="connsiteY2" fmla="*/ 0 h 6229350"/>
              <a:gd name="connsiteX3" fmla="*/ 5749952 w 5749952"/>
              <a:gd name="connsiteY3" fmla="*/ 0 h 6229350"/>
              <a:gd name="connsiteX4" fmla="*/ 5749952 w 5749952"/>
              <a:gd name="connsiteY4" fmla="*/ 5172042 h 6229350"/>
              <a:gd name="connsiteX5" fmla="*/ 4692644 w 5749952"/>
              <a:gd name="connsiteY5" fmla="*/ 6229350 h 6229350"/>
              <a:gd name="connsiteX6" fmla="*/ 43345 w 5749952"/>
              <a:gd name="connsiteY6" fmla="*/ 6229350 h 6229350"/>
              <a:gd name="connsiteX7" fmla="*/ 0 w 5749952"/>
              <a:gd name="connsiteY7" fmla="*/ 0 h 6229350"/>
              <a:gd name="connsiteX0" fmla="*/ 0 w 5749952"/>
              <a:gd name="connsiteY0" fmla="*/ 0 h 6229350"/>
              <a:gd name="connsiteX1" fmla="*/ 333375 w 5749952"/>
              <a:gd name="connsiteY1" fmla="*/ 0 h 6229350"/>
              <a:gd name="connsiteX2" fmla="*/ 5749952 w 5749952"/>
              <a:gd name="connsiteY2" fmla="*/ 0 h 6229350"/>
              <a:gd name="connsiteX3" fmla="*/ 5749952 w 5749952"/>
              <a:gd name="connsiteY3" fmla="*/ 0 h 6229350"/>
              <a:gd name="connsiteX4" fmla="*/ 5749952 w 5749952"/>
              <a:gd name="connsiteY4" fmla="*/ 5172042 h 6229350"/>
              <a:gd name="connsiteX5" fmla="*/ 4692644 w 5749952"/>
              <a:gd name="connsiteY5" fmla="*/ 6229350 h 6229350"/>
              <a:gd name="connsiteX6" fmla="*/ 43345 w 5749952"/>
              <a:gd name="connsiteY6" fmla="*/ 6229350 h 6229350"/>
              <a:gd name="connsiteX7" fmla="*/ 0 w 5749952"/>
              <a:gd name="connsiteY7" fmla="*/ 0 h 6229350"/>
              <a:gd name="connsiteX0" fmla="*/ 0 w 5749952"/>
              <a:gd name="connsiteY0" fmla="*/ 0 h 6229350"/>
              <a:gd name="connsiteX1" fmla="*/ 5749952 w 5749952"/>
              <a:gd name="connsiteY1" fmla="*/ 0 h 6229350"/>
              <a:gd name="connsiteX2" fmla="*/ 5749952 w 5749952"/>
              <a:gd name="connsiteY2" fmla="*/ 0 h 6229350"/>
              <a:gd name="connsiteX3" fmla="*/ 5749952 w 5749952"/>
              <a:gd name="connsiteY3" fmla="*/ 5172042 h 6229350"/>
              <a:gd name="connsiteX4" fmla="*/ 4692644 w 5749952"/>
              <a:gd name="connsiteY4" fmla="*/ 6229350 h 6229350"/>
              <a:gd name="connsiteX5" fmla="*/ 43345 w 5749952"/>
              <a:gd name="connsiteY5" fmla="*/ 6229350 h 6229350"/>
              <a:gd name="connsiteX6" fmla="*/ 0 w 5749952"/>
              <a:gd name="connsiteY6" fmla="*/ 0 h 6229350"/>
              <a:gd name="connsiteX0" fmla="*/ 0 w 5749952"/>
              <a:gd name="connsiteY0" fmla="*/ 0 h 6229350"/>
              <a:gd name="connsiteX1" fmla="*/ 5749952 w 5749952"/>
              <a:gd name="connsiteY1" fmla="*/ 0 h 6229350"/>
              <a:gd name="connsiteX2" fmla="*/ 5749952 w 5749952"/>
              <a:gd name="connsiteY2" fmla="*/ 0 h 6229350"/>
              <a:gd name="connsiteX3" fmla="*/ 5749952 w 5749952"/>
              <a:gd name="connsiteY3" fmla="*/ 5172042 h 6229350"/>
              <a:gd name="connsiteX4" fmla="*/ 4692644 w 5749952"/>
              <a:gd name="connsiteY4" fmla="*/ 6229350 h 6229350"/>
              <a:gd name="connsiteX5" fmla="*/ 43345 w 5749952"/>
              <a:gd name="connsiteY5" fmla="*/ 6229350 h 6229350"/>
              <a:gd name="connsiteX6" fmla="*/ 0 w 5749952"/>
              <a:gd name="connsiteY6" fmla="*/ 0 h 6229350"/>
              <a:gd name="connsiteX0" fmla="*/ 0 w 5749952"/>
              <a:gd name="connsiteY0" fmla="*/ 0 h 6229350"/>
              <a:gd name="connsiteX1" fmla="*/ 5749952 w 5749952"/>
              <a:gd name="connsiteY1" fmla="*/ 0 h 6229350"/>
              <a:gd name="connsiteX2" fmla="*/ 5749952 w 5749952"/>
              <a:gd name="connsiteY2" fmla="*/ 0 h 6229350"/>
              <a:gd name="connsiteX3" fmla="*/ 5749952 w 5749952"/>
              <a:gd name="connsiteY3" fmla="*/ 5172042 h 6229350"/>
              <a:gd name="connsiteX4" fmla="*/ 4692644 w 5749952"/>
              <a:gd name="connsiteY4" fmla="*/ 6229350 h 6229350"/>
              <a:gd name="connsiteX5" fmla="*/ 52870 w 5749952"/>
              <a:gd name="connsiteY5" fmla="*/ 6229350 h 6229350"/>
              <a:gd name="connsiteX6" fmla="*/ 0 w 5749952"/>
              <a:gd name="connsiteY6" fmla="*/ 0 h 622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9952" h="6229350">
                <a:moveTo>
                  <a:pt x="0" y="0"/>
                </a:moveTo>
                <a:lnTo>
                  <a:pt x="5749952" y="0"/>
                </a:lnTo>
                <a:lnTo>
                  <a:pt x="5749952" y="0"/>
                </a:lnTo>
                <a:lnTo>
                  <a:pt x="5749952" y="5172042"/>
                </a:lnTo>
                <a:cubicBezTo>
                  <a:pt x="5749952" y="5755977"/>
                  <a:pt x="5276579" y="6229350"/>
                  <a:pt x="4692644" y="6229350"/>
                </a:cubicBezTo>
                <a:lnTo>
                  <a:pt x="52870" y="6229350"/>
                </a:lnTo>
                <a:cubicBezTo>
                  <a:pt x="28897" y="2822575"/>
                  <a:pt x="4923" y="1644650"/>
                  <a:pt x="0" y="0"/>
                </a:cubicBezTo>
                <a:close/>
              </a:path>
            </a:pathLst>
          </a:custGeom>
        </p:spPr>
        <p:txBody>
          <a:bodyPr/>
          <a:lstStyle>
            <a:lvl1pPr>
              <a:buNone/>
              <a:defRPr/>
            </a:lvl1pPr>
          </a:lstStyle>
          <a:p>
            <a:endParaRPr lang="sv-SE" dirty="0"/>
          </a:p>
        </p:txBody>
      </p:sp>
      <p:sp>
        <p:nvSpPr>
          <p:cNvPr id="11" name="Underrubrik 2">
            <a:extLst>
              <a:ext uri="{FF2B5EF4-FFF2-40B4-BE49-F238E27FC236}">
                <a16:creationId xmlns:a16="http://schemas.microsoft.com/office/drawing/2014/main" id="{976FB5CB-24DF-3139-71CB-17A54CB33BED}"/>
              </a:ext>
            </a:extLst>
          </p:cNvPr>
          <p:cNvSpPr>
            <a:spLocks noGrp="1"/>
          </p:cNvSpPr>
          <p:nvPr>
            <p:ph type="subTitle" idx="10" hasCustomPrompt="1"/>
          </p:nvPr>
        </p:nvSpPr>
        <p:spPr>
          <a:xfrm>
            <a:off x="981075"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PLATS 30 10 2026</a:t>
            </a:r>
          </a:p>
        </p:txBody>
      </p:sp>
      <p:sp>
        <p:nvSpPr>
          <p:cNvPr id="17" name="Rubrik 1">
            <a:extLst>
              <a:ext uri="{FF2B5EF4-FFF2-40B4-BE49-F238E27FC236}">
                <a16:creationId xmlns:a16="http://schemas.microsoft.com/office/drawing/2014/main" id="{15C03BF9-7664-8B79-8E77-4F9F4CFBB0F2}"/>
              </a:ext>
            </a:extLst>
          </p:cNvPr>
          <p:cNvSpPr>
            <a:spLocks noGrp="1"/>
          </p:cNvSpPr>
          <p:nvPr>
            <p:ph type="ctrTitle" hasCustomPrompt="1"/>
          </p:nvPr>
        </p:nvSpPr>
        <p:spPr>
          <a:xfrm>
            <a:off x="981075" y="1122363"/>
            <a:ext cx="9144000" cy="2387600"/>
          </a:xfrm>
        </p:spPr>
        <p:txBody>
          <a:bodyPr anchor="b"/>
          <a:lstStyle>
            <a:lvl1pPr algn="l">
              <a:defRPr sz="6000" b="1" i="0">
                <a:latin typeface="Aptos" panose="020B0004020202020204" pitchFamily="34" charset="0"/>
              </a:defRPr>
            </a:lvl1pPr>
          </a:lstStyle>
          <a:p>
            <a:r>
              <a:rPr lang="sv-SE" dirty="0"/>
              <a:t>Kapitelsida</a:t>
            </a:r>
          </a:p>
        </p:txBody>
      </p:sp>
    </p:spTree>
    <p:extLst>
      <p:ext uri="{BB962C8B-B14F-4D97-AF65-F5344CB8AC3E}">
        <p14:creationId xmlns:p14="http://schemas.microsoft.com/office/powerpoint/2010/main" val="1692057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D668563C-AC9E-2E0D-557B-A2C52B4A7A61}"/>
              </a:ext>
            </a:extLst>
          </p:cNvPr>
          <p:cNvSpPr>
            <a:spLocks noGrp="1"/>
          </p:cNvSpPr>
          <p:nvPr>
            <p:ph type="body" idx="1" hasCustomPrompt="1"/>
          </p:nvPr>
        </p:nvSpPr>
        <p:spPr>
          <a:xfrm>
            <a:off x="611151" y="879908"/>
            <a:ext cx="5484849" cy="1500187"/>
          </a:xfrm>
        </p:spPr>
        <p:txBody>
          <a:bodyPr/>
          <a:lstStyle>
            <a:lvl1pPr marL="0" indent="0">
              <a:buNone/>
              <a:defRPr sz="4800" b="1" i="0">
                <a:solidFill>
                  <a:schemeClr val="tx1"/>
                </a:solidFill>
                <a:latin typeface="Aptos" panose="020B00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Rubrik som passar </a:t>
            </a:r>
            <a:br>
              <a:rPr lang="sv-SE" dirty="0"/>
            </a:br>
            <a:r>
              <a:rPr lang="sv-SE" dirty="0"/>
              <a:t>till en punktlista.</a:t>
            </a:r>
          </a:p>
        </p:txBody>
      </p:sp>
      <p:sp>
        <p:nvSpPr>
          <p:cNvPr id="8" name="Rektangel med rundade hörn diagonalt 7">
            <a:extLst>
              <a:ext uri="{FF2B5EF4-FFF2-40B4-BE49-F238E27FC236}">
                <a16:creationId xmlns:a16="http://schemas.microsoft.com/office/drawing/2014/main" id="{A7521AE0-B937-941F-9F34-E81DC0AE143C}"/>
              </a:ext>
            </a:extLst>
          </p:cNvPr>
          <p:cNvSpPr/>
          <p:nvPr userDrawn="1"/>
        </p:nvSpPr>
        <p:spPr>
          <a:xfrm flipH="1">
            <a:off x="116235" y="6356645"/>
            <a:ext cx="11168176" cy="377371"/>
          </a:xfrm>
          <a:prstGeom prst="round2DiagRect">
            <a:avLst>
              <a:gd name="adj1" fmla="val 50000"/>
              <a:gd name="adj2" fmla="val 0"/>
            </a:avLst>
          </a:prstGeom>
          <a:blipFill dpi="0" rotWithShape="1">
            <a:blip r:embed="rId2">
              <a:extLst>
                <a:ext uri="{28A0092B-C50C-407E-A947-70E740481C1C}">
                  <a14:useLocalDpi xmlns:a14="http://schemas.microsoft.com/office/drawing/2010/main" val="0"/>
                </a:ext>
              </a:extLst>
            </a:blip>
            <a:srcRect/>
            <a:stretch>
              <a:fillRect l="-1888" t="-693947" r="-15973" b="-511519"/>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2" name="Bildobjekt 11" descr="En bild som visar Grafik, symbol, konst, kreativitet&#10;&#10;AI-genererat innehåll kan vara felaktigt.">
            <a:extLst>
              <a:ext uri="{FF2B5EF4-FFF2-40B4-BE49-F238E27FC236}">
                <a16:creationId xmlns:a16="http://schemas.microsoft.com/office/drawing/2014/main" id="{63C0D8E5-BDC8-4668-00ED-BA20CD82EAC3}"/>
              </a:ext>
            </a:extLst>
          </p:cNvPr>
          <p:cNvPicPr>
            <a:picLocks noChangeAspect="1"/>
          </p:cNvPicPr>
          <p:nvPr userDrawn="1"/>
        </p:nvPicPr>
        <p:blipFill>
          <a:blip r:embed="rId3"/>
          <a:stretch>
            <a:fillRect/>
          </a:stretch>
        </p:blipFill>
        <p:spPr>
          <a:xfrm>
            <a:off x="11424075" y="6356643"/>
            <a:ext cx="556570" cy="377371"/>
          </a:xfrm>
          <a:prstGeom prst="rect">
            <a:avLst/>
          </a:prstGeom>
        </p:spPr>
      </p:pic>
      <p:pic>
        <p:nvPicPr>
          <p:cNvPr id="14" name="Bildobjekt 13" descr="En bild som visar Teckensnitt, text, Grafik, logotyp&#10;&#10;AI-genererat innehåll kan vara felaktigt.">
            <a:extLst>
              <a:ext uri="{FF2B5EF4-FFF2-40B4-BE49-F238E27FC236}">
                <a16:creationId xmlns:a16="http://schemas.microsoft.com/office/drawing/2014/main" id="{13699460-588C-15E3-A110-B5797A2851F4}"/>
              </a:ext>
            </a:extLst>
          </p:cNvPr>
          <p:cNvPicPr>
            <a:picLocks noChangeAspect="1"/>
          </p:cNvPicPr>
          <p:nvPr userDrawn="1"/>
        </p:nvPicPr>
        <p:blipFill>
          <a:blip r:embed="rId4"/>
          <a:srcRect l="23278" t="31176"/>
          <a:stretch>
            <a:fillRect/>
          </a:stretch>
        </p:blipFill>
        <p:spPr>
          <a:xfrm>
            <a:off x="9286758" y="6415466"/>
            <a:ext cx="1839993" cy="259723"/>
          </a:xfrm>
          <a:prstGeom prst="rect">
            <a:avLst/>
          </a:prstGeom>
        </p:spPr>
      </p:pic>
      <p:sp>
        <p:nvSpPr>
          <p:cNvPr id="15" name="Platshållare för text 2">
            <a:extLst>
              <a:ext uri="{FF2B5EF4-FFF2-40B4-BE49-F238E27FC236}">
                <a16:creationId xmlns:a16="http://schemas.microsoft.com/office/drawing/2014/main" id="{AEEE7D96-E1A0-9158-74CB-1838068E875D}"/>
              </a:ext>
            </a:extLst>
          </p:cNvPr>
          <p:cNvSpPr>
            <a:spLocks noGrp="1"/>
          </p:cNvSpPr>
          <p:nvPr>
            <p:ph type="body" idx="10" hasCustomPrompt="1"/>
          </p:nvPr>
        </p:nvSpPr>
        <p:spPr>
          <a:xfrm>
            <a:off x="611151" y="2815936"/>
            <a:ext cx="5484849" cy="3162156"/>
          </a:xfrm>
        </p:spPr>
        <p:txBody>
          <a:bodyPr/>
          <a:lstStyle>
            <a:lvl1pPr marL="0" indent="0">
              <a:buFont typeface="Arial" panose="020B0604020202020204" pitchFamily="34" charset="0"/>
              <a:buChar char="•"/>
              <a:defRPr sz="2400" b="0" i="0">
                <a:solidFill>
                  <a:schemeClr val="tx1"/>
                </a:solidFill>
                <a:latin typeface="Aptos" panose="020B00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Text till punktlista</a:t>
            </a:r>
          </a:p>
          <a:p>
            <a:pPr lvl="0"/>
            <a:endParaRPr lang="sv-SE" dirty="0"/>
          </a:p>
        </p:txBody>
      </p:sp>
      <p:sp>
        <p:nvSpPr>
          <p:cNvPr id="16" name="Rektangel 15">
            <a:extLst>
              <a:ext uri="{FF2B5EF4-FFF2-40B4-BE49-F238E27FC236}">
                <a16:creationId xmlns:a16="http://schemas.microsoft.com/office/drawing/2014/main" id="{DA6BE25C-9299-0E5A-6A58-B286755BA8C4}"/>
              </a:ext>
            </a:extLst>
          </p:cNvPr>
          <p:cNvSpPr/>
          <p:nvPr userDrawn="1"/>
        </p:nvSpPr>
        <p:spPr>
          <a:xfrm>
            <a:off x="6463145" y="879908"/>
            <a:ext cx="4821266" cy="463766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ln>
                <a:noFill/>
              </a:ln>
            </a:endParaRPr>
          </a:p>
        </p:txBody>
      </p:sp>
      <p:sp>
        <p:nvSpPr>
          <p:cNvPr id="18" name="Platshållare för bild 17">
            <a:extLst>
              <a:ext uri="{FF2B5EF4-FFF2-40B4-BE49-F238E27FC236}">
                <a16:creationId xmlns:a16="http://schemas.microsoft.com/office/drawing/2014/main" id="{48668E15-FDE8-465F-9594-265FBDDB9111}"/>
              </a:ext>
            </a:extLst>
          </p:cNvPr>
          <p:cNvSpPr>
            <a:spLocks noGrp="1"/>
          </p:cNvSpPr>
          <p:nvPr>
            <p:ph type="pic" sz="quarter" idx="11"/>
          </p:nvPr>
        </p:nvSpPr>
        <p:spPr>
          <a:xfrm>
            <a:off x="6767571" y="1172729"/>
            <a:ext cx="4212413" cy="4052022"/>
          </a:xfrm>
          <a:prstGeom prst="round2DiagRect">
            <a:avLst>
              <a:gd name="adj1" fmla="val 16411"/>
              <a:gd name="adj2" fmla="val 0"/>
            </a:avLst>
          </a:prstGeom>
        </p:spPr>
        <p:txBody>
          <a:bodyPr/>
          <a:lstStyle/>
          <a:p>
            <a:endParaRPr lang="sv-SE"/>
          </a:p>
        </p:txBody>
      </p:sp>
    </p:spTree>
    <p:extLst>
      <p:ext uri="{BB962C8B-B14F-4D97-AF65-F5344CB8AC3E}">
        <p14:creationId xmlns:p14="http://schemas.microsoft.com/office/powerpoint/2010/main" val="2554434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Avsnittsrubrik">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D668563C-AC9E-2E0D-557B-A2C52B4A7A61}"/>
              </a:ext>
            </a:extLst>
          </p:cNvPr>
          <p:cNvSpPr>
            <a:spLocks noGrp="1"/>
          </p:cNvSpPr>
          <p:nvPr>
            <p:ph type="body" idx="1" hasCustomPrompt="1"/>
          </p:nvPr>
        </p:nvSpPr>
        <p:spPr>
          <a:xfrm>
            <a:off x="6062915" y="879908"/>
            <a:ext cx="5484849" cy="1500187"/>
          </a:xfrm>
        </p:spPr>
        <p:txBody>
          <a:bodyPr/>
          <a:lstStyle>
            <a:lvl1pPr marL="0" indent="0">
              <a:buNone/>
              <a:defRPr sz="4800" b="1" i="0">
                <a:solidFill>
                  <a:schemeClr val="tx1"/>
                </a:solidFill>
                <a:latin typeface="Aptos" panose="020B00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Rubrik som passar </a:t>
            </a:r>
            <a:br>
              <a:rPr lang="sv-SE" dirty="0"/>
            </a:br>
            <a:r>
              <a:rPr lang="sv-SE" dirty="0"/>
              <a:t>till en punktlista.</a:t>
            </a:r>
          </a:p>
        </p:txBody>
      </p:sp>
      <p:sp>
        <p:nvSpPr>
          <p:cNvPr id="8" name="Rektangel med rundade hörn diagonalt 7">
            <a:extLst>
              <a:ext uri="{FF2B5EF4-FFF2-40B4-BE49-F238E27FC236}">
                <a16:creationId xmlns:a16="http://schemas.microsoft.com/office/drawing/2014/main" id="{A7521AE0-B937-941F-9F34-E81DC0AE143C}"/>
              </a:ext>
            </a:extLst>
          </p:cNvPr>
          <p:cNvSpPr/>
          <p:nvPr userDrawn="1"/>
        </p:nvSpPr>
        <p:spPr>
          <a:xfrm flipH="1">
            <a:off x="116235" y="6356645"/>
            <a:ext cx="11168176" cy="377371"/>
          </a:xfrm>
          <a:prstGeom prst="round2DiagRect">
            <a:avLst>
              <a:gd name="adj1" fmla="val 50000"/>
              <a:gd name="adj2" fmla="val 0"/>
            </a:avLst>
          </a:prstGeom>
          <a:blipFill dpi="0" rotWithShape="1">
            <a:blip r:embed="rId2">
              <a:extLst>
                <a:ext uri="{28A0092B-C50C-407E-A947-70E740481C1C}">
                  <a14:useLocalDpi xmlns:a14="http://schemas.microsoft.com/office/drawing/2010/main" val="0"/>
                </a:ext>
              </a:extLst>
            </a:blip>
            <a:srcRect/>
            <a:stretch>
              <a:fillRect l="-1888" t="-693947" r="-15973" b="-511519"/>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2" name="Bildobjekt 11" descr="En bild som visar Grafik, symbol, konst, kreativitet&#10;&#10;AI-genererat innehåll kan vara felaktigt.">
            <a:extLst>
              <a:ext uri="{FF2B5EF4-FFF2-40B4-BE49-F238E27FC236}">
                <a16:creationId xmlns:a16="http://schemas.microsoft.com/office/drawing/2014/main" id="{63C0D8E5-BDC8-4668-00ED-BA20CD82EAC3}"/>
              </a:ext>
            </a:extLst>
          </p:cNvPr>
          <p:cNvPicPr>
            <a:picLocks noChangeAspect="1"/>
          </p:cNvPicPr>
          <p:nvPr userDrawn="1"/>
        </p:nvPicPr>
        <p:blipFill>
          <a:blip r:embed="rId3"/>
          <a:stretch>
            <a:fillRect/>
          </a:stretch>
        </p:blipFill>
        <p:spPr>
          <a:xfrm>
            <a:off x="11424075" y="6356643"/>
            <a:ext cx="556570" cy="377371"/>
          </a:xfrm>
          <a:prstGeom prst="rect">
            <a:avLst/>
          </a:prstGeom>
        </p:spPr>
      </p:pic>
      <p:pic>
        <p:nvPicPr>
          <p:cNvPr id="14" name="Bildobjekt 13" descr="En bild som visar Teckensnitt, text, Grafik, logotyp&#10;&#10;AI-genererat innehåll kan vara felaktigt.">
            <a:extLst>
              <a:ext uri="{FF2B5EF4-FFF2-40B4-BE49-F238E27FC236}">
                <a16:creationId xmlns:a16="http://schemas.microsoft.com/office/drawing/2014/main" id="{13699460-588C-15E3-A110-B5797A2851F4}"/>
              </a:ext>
            </a:extLst>
          </p:cNvPr>
          <p:cNvPicPr>
            <a:picLocks noChangeAspect="1"/>
          </p:cNvPicPr>
          <p:nvPr userDrawn="1"/>
        </p:nvPicPr>
        <p:blipFill>
          <a:blip r:embed="rId4"/>
          <a:srcRect l="23278" t="31176"/>
          <a:stretch>
            <a:fillRect/>
          </a:stretch>
        </p:blipFill>
        <p:spPr>
          <a:xfrm>
            <a:off x="9286758" y="6415466"/>
            <a:ext cx="1839993" cy="259723"/>
          </a:xfrm>
          <a:prstGeom prst="rect">
            <a:avLst/>
          </a:prstGeom>
        </p:spPr>
      </p:pic>
      <p:sp>
        <p:nvSpPr>
          <p:cNvPr id="15" name="Platshållare för text 2">
            <a:extLst>
              <a:ext uri="{FF2B5EF4-FFF2-40B4-BE49-F238E27FC236}">
                <a16:creationId xmlns:a16="http://schemas.microsoft.com/office/drawing/2014/main" id="{AEEE7D96-E1A0-9158-74CB-1838068E875D}"/>
              </a:ext>
            </a:extLst>
          </p:cNvPr>
          <p:cNvSpPr>
            <a:spLocks noGrp="1"/>
          </p:cNvSpPr>
          <p:nvPr>
            <p:ph type="body" idx="10" hasCustomPrompt="1"/>
          </p:nvPr>
        </p:nvSpPr>
        <p:spPr>
          <a:xfrm>
            <a:off x="6062915" y="2815936"/>
            <a:ext cx="5484849" cy="3162156"/>
          </a:xfrm>
        </p:spPr>
        <p:txBody>
          <a:bodyPr/>
          <a:lstStyle>
            <a:lvl1pPr marL="0" indent="0">
              <a:buFont typeface="Arial" panose="020B0604020202020204" pitchFamily="34" charset="0"/>
              <a:buChar char="•"/>
              <a:defRPr sz="2400" b="0" i="0">
                <a:solidFill>
                  <a:schemeClr val="tx1"/>
                </a:solidFill>
                <a:latin typeface="Aptos" panose="020B00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Text till punktlista</a:t>
            </a:r>
          </a:p>
          <a:p>
            <a:pPr lvl="0"/>
            <a:endParaRPr lang="sv-SE" dirty="0"/>
          </a:p>
        </p:txBody>
      </p:sp>
      <p:sp>
        <p:nvSpPr>
          <p:cNvPr id="16" name="Rektangel 15">
            <a:extLst>
              <a:ext uri="{FF2B5EF4-FFF2-40B4-BE49-F238E27FC236}">
                <a16:creationId xmlns:a16="http://schemas.microsoft.com/office/drawing/2014/main" id="{DA6BE25C-9299-0E5A-6A58-B286755BA8C4}"/>
              </a:ext>
            </a:extLst>
          </p:cNvPr>
          <p:cNvSpPr/>
          <p:nvPr userDrawn="1"/>
        </p:nvSpPr>
        <p:spPr>
          <a:xfrm>
            <a:off x="613063" y="879908"/>
            <a:ext cx="4821266" cy="463766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ln>
                <a:noFill/>
              </a:ln>
            </a:endParaRPr>
          </a:p>
        </p:txBody>
      </p:sp>
      <p:sp>
        <p:nvSpPr>
          <p:cNvPr id="18" name="Platshållare för bild 17">
            <a:extLst>
              <a:ext uri="{FF2B5EF4-FFF2-40B4-BE49-F238E27FC236}">
                <a16:creationId xmlns:a16="http://schemas.microsoft.com/office/drawing/2014/main" id="{48668E15-FDE8-465F-9594-265FBDDB9111}"/>
              </a:ext>
            </a:extLst>
          </p:cNvPr>
          <p:cNvSpPr>
            <a:spLocks noGrp="1"/>
          </p:cNvSpPr>
          <p:nvPr>
            <p:ph type="pic" sz="quarter" idx="11"/>
          </p:nvPr>
        </p:nvSpPr>
        <p:spPr>
          <a:xfrm>
            <a:off x="917489" y="1172729"/>
            <a:ext cx="4212413" cy="4052022"/>
          </a:xfrm>
          <a:prstGeom prst="round2DiagRect">
            <a:avLst>
              <a:gd name="adj1" fmla="val 16411"/>
              <a:gd name="adj2" fmla="val 0"/>
            </a:avLst>
          </a:prstGeom>
        </p:spPr>
        <p:txBody>
          <a:bodyPr/>
          <a:lstStyle/>
          <a:p>
            <a:endParaRPr lang="sv-SE"/>
          </a:p>
        </p:txBody>
      </p:sp>
    </p:spTree>
    <p:extLst>
      <p:ext uri="{BB962C8B-B14F-4D97-AF65-F5344CB8AC3E}">
        <p14:creationId xmlns:p14="http://schemas.microsoft.com/office/powerpoint/2010/main" val="4130159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vsnittsrubrik">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D668563C-AC9E-2E0D-557B-A2C52B4A7A61}"/>
              </a:ext>
            </a:extLst>
          </p:cNvPr>
          <p:cNvSpPr>
            <a:spLocks noGrp="1"/>
          </p:cNvSpPr>
          <p:nvPr>
            <p:ph type="body" idx="1" hasCustomPrompt="1"/>
          </p:nvPr>
        </p:nvSpPr>
        <p:spPr>
          <a:xfrm>
            <a:off x="611151" y="879908"/>
            <a:ext cx="10673260" cy="751465"/>
          </a:xfrm>
        </p:spPr>
        <p:txBody>
          <a:bodyPr/>
          <a:lstStyle>
            <a:lvl1pPr marL="0" indent="0">
              <a:buNone/>
              <a:defRPr sz="4800" b="1" i="0">
                <a:solidFill>
                  <a:schemeClr val="tx1"/>
                </a:solidFill>
                <a:latin typeface="Aptos" panose="020B00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Rubrik som passar till en brödtext.</a:t>
            </a:r>
          </a:p>
        </p:txBody>
      </p:sp>
      <p:sp>
        <p:nvSpPr>
          <p:cNvPr id="8" name="Rektangel med rundade hörn diagonalt 7">
            <a:extLst>
              <a:ext uri="{FF2B5EF4-FFF2-40B4-BE49-F238E27FC236}">
                <a16:creationId xmlns:a16="http://schemas.microsoft.com/office/drawing/2014/main" id="{A7521AE0-B937-941F-9F34-E81DC0AE143C}"/>
              </a:ext>
            </a:extLst>
          </p:cNvPr>
          <p:cNvSpPr/>
          <p:nvPr userDrawn="1"/>
        </p:nvSpPr>
        <p:spPr>
          <a:xfrm flipH="1">
            <a:off x="116235" y="6356645"/>
            <a:ext cx="11168176" cy="377371"/>
          </a:xfrm>
          <a:prstGeom prst="round2DiagRect">
            <a:avLst>
              <a:gd name="adj1" fmla="val 50000"/>
              <a:gd name="adj2" fmla="val 0"/>
            </a:avLst>
          </a:prstGeom>
          <a:blipFill dpi="0" rotWithShape="1">
            <a:blip r:embed="rId2">
              <a:extLst>
                <a:ext uri="{28A0092B-C50C-407E-A947-70E740481C1C}">
                  <a14:useLocalDpi xmlns:a14="http://schemas.microsoft.com/office/drawing/2010/main" val="0"/>
                </a:ext>
              </a:extLst>
            </a:blip>
            <a:srcRect/>
            <a:stretch>
              <a:fillRect l="-1888" t="-693947" r="-15973" b="-511519"/>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2" name="Bildobjekt 11" descr="En bild som visar Grafik, symbol, konst, kreativitet&#10;&#10;AI-genererat innehåll kan vara felaktigt.">
            <a:extLst>
              <a:ext uri="{FF2B5EF4-FFF2-40B4-BE49-F238E27FC236}">
                <a16:creationId xmlns:a16="http://schemas.microsoft.com/office/drawing/2014/main" id="{63C0D8E5-BDC8-4668-00ED-BA20CD82EAC3}"/>
              </a:ext>
            </a:extLst>
          </p:cNvPr>
          <p:cNvPicPr>
            <a:picLocks noChangeAspect="1"/>
          </p:cNvPicPr>
          <p:nvPr userDrawn="1"/>
        </p:nvPicPr>
        <p:blipFill>
          <a:blip r:embed="rId3"/>
          <a:stretch>
            <a:fillRect/>
          </a:stretch>
        </p:blipFill>
        <p:spPr>
          <a:xfrm>
            <a:off x="11424075" y="6356643"/>
            <a:ext cx="556570" cy="377371"/>
          </a:xfrm>
          <a:prstGeom prst="rect">
            <a:avLst/>
          </a:prstGeom>
        </p:spPr>
      </p:pic>
      <p:pic>
        <p:nvPicPr>
          <p:cNvPr id="14" name="Bildobjekt 13" descr="En bild som visar Teckensnitt, text, Grafik, logotyp&#10;&#10;AI-genererat innehåll kan vara felaktigt.">
            <a:extLst>
              <a:ext uri="{FF2B5EF4-FFF2-40B4-BE49-F238E27FC236}">
                <a16:creationId xmlns:a16="http://schemas.microsoft.com/office/drawing/2014/main" id="{13699460-588C-15E3-A110-B5797A2851F4}"/>
              </a:ext>
            </a:extLst>
          </p:cNvPr>
          <p:cNvPicPr>
            <a:picLocks noChangeAspect="1"/>
          </p:cNvPicPr>
          <p:nvPr userDrawn="1"/>
        </p:nvPicPr>
        <p:blipFill>
          <a:blip r:embed="rId4"/>
          <a:srcRect l="23278" t="31176"/>
          <a:stretch>
            <a:fillRect/>
          </a:stretch>
        </p:blipFill>
        <p:spPr>
          <a:xfrm>
            <a:off x="9286758" y="6415466"/>
            <a:ext cx="1839993" cy="259723"/>
          </a:xfrm>
          <a:prstGeom prst="rect">
            <a:avLst/>
          </a:prstGeom>
        </p:spPr>
      </p:pic>
      <p:sp>
        <p:nvSpPr>
          <p:cNvPr id="15" name="Platshållare för text 2">
            <a:extLst>
              <a:ext uri="{FF2B5EF4-FFF2-40B4-BE49-F238E27FC236}">
                <a16:creationId xmlns:a16="http://schemas.microsoft.com/office/drawing/2014/main" id="{AEEE7D96-E1A0-9158-74CB-1838068E875D}"/>
              </a:ext>
            </a:extLst>
          </p:cNvPr>
          <p:cNvSpPr>
            <a:spLocks noGrp="1"/>
          </p:cNvSpPr>
          <p:nvPr>
            <p:ph type="body" idx="10" hasCustomPrompt="1"/>
          </p:nvPr>
        </p:nvSpPr>
        <p:spPr>
          <a:xfrm>
            <a:off x="611151" y="1986323"/>
            <a:ext cx="10673260" cy="3162156"/>
          </a:xfrm>
        </p:spPr>
        <p:txBody>
          <a:bodyPr/>
          <a:lstStyle>
            <a:lvl1pPr marL="0" indent="0">
              <a:buFont typeface="Arial" panose="020B0604020202020204" pitchFamily="34" charset="0"/>
              <a:buNone/>
              <a:defRPr sz="3200" b="0" i="0">
                <a:solidFill>
                  <a:schemeClr val="tx1"/>
                </a:solidFill>
                <a:latin typeface="Aptos" panose="020B00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Text till brödtext.</a:t>
            </a:r>
          </a:p>
          <a:p>
            <a:pPr lvl="0"/>
            <a:endParaRPr lang="sv-SE" dirty="0"/>
          </a:p>
        </p:txBody>
      </p:sp>
    </p:spTree>
    <p:extLst>
      <p:ext uri="{BB962C8B-B14F-4D97-AF65-F5344CB8AC3E}">
        <p14:creationId xmlns:p14="http://schemas.microsoft.com/office/powerpoint/2010/main" val="2352496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6B37BD-6E61-1E45-54BB-DE0BEEA73F7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7E06860-7DDC-39F4-50AB-FCB76E582676}"/>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3312BC41-A3D1-B187-043A-BE7A2AD490D5}"/>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B1842BB6-E54B-03BB-1C0A-1934CBE5B42E}"/>
              </a:ext>
            </a:extLst>
          </p:cNvPr>
          <p:cNvSpPr>
            <a:spLocks noGrp="1"/>
          </p:cNvSpPr>
          <p:nvPr>
            <p:ph type="dt" sz="half" idx="10"/>
          </p:nvPr>
        </p:nvSpPr>
        <p:spPr/>
        <p:txBody>
          <a:bodyPr/>
          <a:lstStyle/>
          <a:p>
            <a:fld id="{99195191-6176-824B-A70E-684FE23BB252}" type="datetimeFigureOut">
              <a:rPr lang="sv-SE" smtClean="0"/>
              <a:t>2026-09-15</a:t>
            </a:fld>
            <a:endParaRPr lang="sv-SE"/>
          </a:p>
        </p:txBody>
      </p:sp>
      <p:sp>
        <p:nvSpPr>
          <p:cNvPr id="6" name="Platshållare för sidfot 5">
            <a:extLst>
              <a:ext uri="{FF2B5EF4-FFF2-40B4-BE49-F238E27FC236}">
                <a16:creationId xmlns:a16="http://schemas.microsoft.com/office/drawing/2014/main" id="{6C88D584-34AF-5C82-EB8E-DFF66E4A6B1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A1F8B75-BE2A-ABB5-450F-7CDF2015A1A8}"/>
              </a:ext>
            </a:extLst>
          </p:cNvPr>
          <p:cNvSpPr>
            <a:spLocks noGrp="1"/>
          </p:cNvSpPr>
          <p:nvPr>
            <p:ph type="sldNum" sz="quarter" idx="12"/>
          </p:nvPr>
        </p:nvSpPr>
        <p:spPr/>
        <p:txBody>
          <a:bodyPr/>
          <a:lstStyle/>
          <a:p>
            <a:fld id="{404089D1-928A-A74C-B96D-E02BECCF263E}" type="slidenum">
              <a:rPr lang="sv-SE" smtClean="0"/>
              <a:t>‹#›</a:t>
            </a:fld>
            <a:endParaRPr lang="sv-SE"/>
          </a:p>
        </p:txBody>
      </p:sp>
    </p:spTree>
    <p:extLst>
      <p:ext uri="{BB962C8B-B14F-4D97-AF65-F5344CB8AC3E}">
        <p14:creationId xmlns:p14="http://schemas.microsoft.com/office/powerpoint/2010/main" val="3899765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E8015F-33E4-562E-DAF1-BBC54F0457BF}"/>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4604C7F-C4A7-FF41-6E2B-92674098F7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CC0FECBD-F9E0-D523-87C3-83D942C2F526}"/>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02B11D1-C82F-D3DD-2BCB-1C5232BBD0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276BB0C8-6BCF-591B-AD2B-E67334DC1E86}"/>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7FAC533-CBCD-21EF-D008-05A72580C38C}"/>
              </a:ext>
            </a:extLst>
          </p:cNvPr>
          <p:cNvSpPr>
            <a:spLocks noGrp="1"/>
          </p:cNvSpPr>
          <p:nvPr>
            <p:ph type="dt" sz="half" idx="10"/>
          </p:nvPr>
        </p:nvSpPr>
        <p:spPr/>
        <p:txBody>
          <a:bodyPr/>
          <a:lstStyle/>
          <a:p>
            <a:fld id="{99195191-6176-824B-A70E-684FE23BB252}" type="datetimeFigureOut">
              <a:rPr lang="sv-SE" smtClean="0"/>
              <a:t>2026-09-15</a:t>
            </a:fld>
            <a:endParaRPr lang="sv-SE"/>
          </a:p>
        </p:txBody>
      </p:sp>
      <p:sp>
        <p:nvSpPr>
          <p:cNvPr id="8" name="Platshållare för sidfot 7">
            <a:extLst>
              <a:ext uri="{FF2B5EF4-FFF2-40B4-BE49-F238E27FC236}">
                <a16:creationId xmlns:a16="http://schemas.microsoft.com/office/drawing/2014/main" id="{A6E1E37E-F527-1933-73A5-7115302E1B57}"/>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D24BAAAF-C132-07C9-F24F-99B43CB290AA}"/>
              </a:ext>
            </a:extLst>
          </p:cNvPr>
          <p:cNvSpPr>
            <a:spLocks noGrp="1"/>
          </p:cNvSpPr>
          <p:nvPr>
            <p:ph type="sldNum" sz="quarter" idx="12"/>
          </p:nvPr>
        </p:nvSpPr>
        <p:spPr/>
        <p:txBody>
          <a:bodyPr/>
          <a:lstStyle/>
          <a:p>
            <a:fld id="{404089D1-928A-A74C-B96D-E02BECCF263E}" type="slidenum">
              <a:rPr lang="sv-SE" smtClean="0"/>
              <a:t>‹#›</a:t>
            </a:fld>
            <a:endParaRPr lang="sv-SE"/>
          </a:p>
        </p:txBody>
      </p:sp>
    </p:spTree>
    <p:extLst>
      <p:ext uri="{BB962C8B-B14F-4D97-AF65-F5344CB8AC3E}">
        <p14:creationId xmlns:p14="http://schemas.microsoft.com/office/powerpoint/2010/main" val="1240224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69EF6BE-E505-D3D2-BF16-0DFB3A4F2FB1}"/>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4B21A3EA-2470-7D39-3187-75B1A05624AB}"/>
              </a:ext>
            </a:extLst>
          </p:cNvPr>
          <p:cNvSpPr>
            <a:spLocks noGrp="1"/>
          </p:cNvSpPr>
          <p:nvPr>
            <p:ph type="dt" sz="half" idx="10"/>
          </p:nvPr>
        </p:nvSpPr>
        <p:spPr/>
        <p:txBody>
          <a:bodyPr/>
          <a:lstStyle/>
          <a:p>
            <a:fld id="{99195191-6176-824B-A70E-684FE23BB252}" type="datetimeFigureOut">
              <a:rPr lang="sv-SE" smtClean="0"/>
              <a:t>2026-09-15</a:t>
            </a:fld>
            <a:endParaRPr lang="sv-SE"/>
          </a:p>
        </p:txBody>
      </p:sp>
      <p:sp>
        <p:nvSpPr>
          <p:cNvPr id="4" name="Platshållare för sidfot 3">
            <a:extLst>
              <a:ext uri="{FF2B5EF4-FFF2-40B4-BE49-F238E27FC236}">
                <a16:creationId xmlns:a16="http://schemas.microsoft.com/office/drawing/2014/main" id="{66F2CF15-B431-279E-AC89-C8BF36294A9B}"/>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7918CA1A-D27E-AA32-603F-2E91BB1D1BD8}"/>
              </a:ext>
            </a:extLst>
          </p:cNvPr>
          <p:cNvSpPr>
            <a:spLocks noGrp="1"/>
          </p:cNvSpPr>
          <p:nvPr>
            <p:ph type="sldNum" sz="quarter" idx="12"/>
          </p:nvPr>
        </p:nvSpPr>
        <p:spPr/>
        <p:txBody>
          <a:bodyPr/>
          <a:lstStyle/>
          <a:p>
            <a:fld id="{404089D1-928A-A74C-B96D-E02BECCF263E}" type="slidenum">
              <a:rPr lang="sv-SE" smtClean="0"/>
              <a:t>‹#›</a:t>
            </a:fld>
            <a:endParaRPr lang="sv-SE"/>
          </a:p>
        </p:txBody>
      </p:sp>
    </p:spTree>
    <p:extLst>
      <p:ext uri="{BB962C8B-B14F-4D97-AF65-F5344CB8AC3E}">
        <p14:creationId xmlns:p14="http://schemas.microsoft.com/office/powerpoint/2010/main" val="1860651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E8B8FB3-C51B-A058-A960-AD0D0D7A5168}"/>
              </a:ext>
            </a:extLst>
          </p:cNvPr>
          <p:cNvSpPr>
            <a:spLocks noGrp="1"/>
          </p:cNvSpPr>
          <p:nvPr>
            <p:ph type="dt" sz="half" idx="10"/>
          </p:nvPr>
        </p:nvSpPr>
        <p:spPr/>
        <p:txBody>
          <a:bodyPr/>
          <a:lstStyle/>
          <a:p>
            <a:fld id="{99195191-6176-824B-A70E-684FE23BB252}" type="datetimeFigureOut">
              <a:rPr lang="sv-SE" smtClean="0"/>
              <a:t>2026-09-15</a:t>
            </a:fld>
            <a:endParaRPr lang="sv-SE"/>
          </a:p>
        </p:txBody>
      </p:sp>
      <p:sp>
        <p:nvSpPr>
          <p:cNvPr id="3" name="Platshållare för sidfot 2">
            <a:extLst>
              <a:ext uri="{FF2B5EF4-FFF2-40B4-BE49-F238E27FC236}">
                <a16:creationId xmlns:a16="http://schemas.microsoft.com/office/drawing/2014/main" id="{4DDE1EF5-9FE1-4A27-FAE1-4EA7C5DB9E3B}"/>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50D59BC-2CA2-51A6-2ABB-29D5E9ABD879}"/>
              </a:ext>
            </a:extLst>
          </p:cNvPr>
          <p:cNvSpPr>
            <a:spLocks noGrp="1"/>
          </p:cNvSpPr>
          <p:nvPr>
            <p:ph type="sldNum" sz="quarter" idx="12"/>
          </p:nvPr>
        </p:nvSpPr>
        <p:spPr/>
        <p:txBody>
          <a:bodyPr/>
          <a:lstStyle/>
          <a:p>
            <a:fld id="{404089D1-928A-A74C-B96D-E02BECCF263E}" type="slidenum">
              <a:rPr lang="sv-SE" smtClean="0"/>
              <a:t>‹#›</a:t>
            </a:fld>
            <a:endParaRPr lang="sv-SE"/>
          </a:p>
        </p:txBody>
      </p:sp>
    </p:spTree>
    <p:extLst>
      <p:ext uri="{BB962C8B-B14F-4D97-AF65-F5344CB8AC3E}">
        <p14:creationId xmlns:p14="http://schemas.microsoft.com/office/powerpoint/2010/main" val="2479567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26479B-7857-6A55-3E94-8F9EA1057B2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D7F209E-BE76-B087-28C9-C991928537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B2CDE3F-935C-2C9F-998F-4E898EBEB6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6F63E83-994B-C3C8-DB37-F885FC9F0442}"/>
              </a:ext>
            </a:extLst>
          </p:cNvPr>
          <p:cNvSpPr>
            <a:spLocks noGrp="1"/>
          </p:cNvSpPr>
          <p:nvPr>
            <p:ph type="dt" sz="half" idx="10"/>
          </p:nvPr>
        </p:nvSpPr>
        <p:spPr/>
        <p:txBody>
          <a:bodyPr/>
          <a:lstStyle/>
          <a:p>
            <a:fld id="{99195191-6176-824B-A70E-684FE23BB252}" type="datetimeFigureOut">
              <a:rPr lang="sv-SE" smtClean="0"/>
              <a:t>2026-09-15</a:t>
            </a:fld>
            <a:endParaRPr lang="sv-SE"/>
          </a:p>
        </p:txBody>
      </p:sp>
      <p:sp>
        <p:nvSpPr>
          <p:cNvPr id="6" name="Platshållare för sidfot 5">
            <a:extLst>
              <a:ext uri="{FF2B5EF4-FFF2-40B4-BE49-F238E27FC236}">
                <a16:creationId xmlns:a16="http://schemas.microsoft.com/office/drawing/2014/main" id="{C3FC42CB-3F22-ED08-F4DD-02DCBE7DC07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92A5785-9B59-F1AF-28B9-B712FAD83D1D}"/>
              </a:ext>
            </a:extLst>
          </p:cNvPr>
          <p:cNvSpPr>
            <a:spLocks noGrp="1"/>
          </p:cNvSpPr>
          <p:nvPr>
            <p:ph type="sldNum" sz="quarter" idx="12"/>
          </p:nvPr>
        </p:nvSpPr>
        <p:spPr/>
        <p:txBody>
          <a:bodyPr/>
          <a:lstStyle/>
          <a:p>
            <a:fld id="{404089D1-928A-A74C-B96D-E02BECCF263E}" type="slidenum">
              <a:rPr lang="sv-SE" smtClean="0"/>
              <a:t>‹#›</a:t>
            </a:fld>
            <a:endParaRPr lang="sv-SE"/>
          </a:p>
        </p:txBody>
      </p:sp>
    </p:spTree>
    <p:extLst>
      <p:ext uri="{BB962C8B-B14F-4D97-AF65-F5344CB8AC3E}">
        <p14:creationId xmlns:p14="http://schemas.microsoft.com/office/powerpoint/2010/main" val="966855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F897AA-0C67-C50A-8046-8EB2A24FCEF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C1E8D37-FF90-F97B-1711-8B449C96C9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B93CE91F-BBE3-D9E2-04FB-8B5C67EE01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26D9BEC-6228-241F-73CC-F25CD6092227}"/>
              </a:ext>
            </a:extLst>
          </p:cNvPr>
          <p:cNvSpPr>
            <a:spLocks noGrp="1"/>
          </p:cNvSpPr>
          <p:nvPr>
            <p:ph type="dt" sz="half" idx="10"/>
          </p:nvPr>
        </p:nvSpPr>
        <p:spPr/>
        <p:txBody>
          <a:bodyPr/>
          <a:lstStyle/>
          <a:p>
            <a:fld id="{99195191-6176-824B-A70E-684FE23BB252}" type="datetimeFigureOut">
              <a:rPr lang="sv-SE" smtClean="0"/>
              <a:t>2026-09-15</a:t>
            </a:fld>
            <a:endParaRPr lang="sv-SE"/>
          </a:p>
        </p:txBody>
      </p:sp>
      <p:sp>
        <p:nvSpPr>
          <p:cNvPr id="6" name="Platshållare för sidfot 5">
            <a:extLst>
              <a:ext uri="{FF2B5EF4-FFF2-40B4-BE49-F238E27FC236}">
                <a16:creationId xmlns:a16="http://schemas.microsoft.com/office/drawing/2014/main" id="{9013D7F3-8F0F-D170-5841-94A9B92C933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7E9CCD6-9FD9-6C6A-044D-A0802F3188F1}"/>
              </a:ext>
            </a:extLst>
          </p:cNvPr>
          <p:cNvSpPr>
            <a:spLocks noGrp="1"/>
          </p:cNvSpPr>
          <p:nvPr>
            <p:ph type="sldNum" sz="quarter" idx="12"/>
          </p:nvPr>
        </p:nvSpPr>
        <p:spPr/>
        <p:txBody>
          <a:bodyPr/>
          <a:lstStyle/>
          <a:p>
            <a:fld id="{404089D1-928A-A74C-B96D-E02BECCF263E}" type="slidenum">
              <a:rPr lang="sv-SE" smtClean="0"/>
              <a:t>‹#›</a:t>
            </a:fld>
            <a:endParaRPr lang="sv-SE"/>
          </a:p>
        </p:txBody>
      </p:sp>
    </p:spTree>
    <p:extLst>
      <p:ext uri="{BB962C8B-B14F-4D97-AF65-F5344CB8AC3E}">
        <p14:creationId xmlns:p14="http://schemas.microsoft.com/office/powerpoint/2010/main" val="3145507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EA21CA-486E-7DFC-23D2-E61B8B5B34CF}"/>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6478952-027F-19F6-96EA-7BFC4E3238DC}"/>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4B926E6-FC72-E575-36EA-C0CE93FEBE08}"/>
              </a:ext>
            </a:extLst>
          </p:cNvPr>
          <p:cNvSpPr>
            <a:spLocks noGrp="1"/>
          </p:cNvSpPr>
          <p:nvPr>
            <p:ph type="dt" sz="half" idx="10"/>
          </p:nvPr>
        </p:nvSpPr>
        <p:spPr/>
        <p:txBody>
          <a:bodyPr/>
          <a:lstStyle/>
          <a:p>
            <a:fld id="{99195191-6176-824B-A70E-684FE23BB252}" type="datetimeFigureOut">
              <a:rPr lang="sv-SE" smtClean="0"/>
              <a:t>2026-09-15</a:t>
            </a:fld>
            <a:endParaRPr lang="sv-SE"/>
          </a:p>
        </p:txBody>
      </p:sp>
      <p:sp>
        <p:nvSpPr>
          <p:cNvPr id="5" name="Platshållare för sidfot 4">
            <a:extLst>
              <a:ext uri="{FF2B5EF4-FFF2-40B4-BE49-F238E27FC236}">
                <a16:creationId xmlns:a16="http://schemas.microsoft.com/office/drawing/2014/main" id="{8C9207B4-0D1C-1887-086B-1E79EDC2057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FCE6D30-203E-F766-9157-9482C9D311F4}"/>
              </a:ext>
            </a:extLst>
          </p:cNvPr>
          <p:cNvSpPr>
            <a:spLocks noGrp="1"/>
          </p:cNvSpPr>
          <p:nvPr>
            <p:ph type="sldNum" sz="quarter" idx="12"/>
          </p:nvPr>
        </p:nvSpPr>
        <p:spPr/>
        <p:txBody>
          <a:bodyPr/>
          <a:lstStyle/>
          <a:p>
            <a:fld id="{404089D1-928A-A74C-B96D-E02BECCF263E}" type="slidenum">
              <a:rPr lang="sv-SE" smtClean="0"/>
              <a:t>‹#›</a:t>
            </a:fld>
            <a:endParaRPr lang="sv-SE"/>
          </a:p>
        </p:txBody>
      </p:sp>
    </p:spTree>
    <p:extLst>
      <p:ext uri="{BB962C8B-B14F-4D97-AF65-F5344CB8AC3E}">
        <p14:creationId xmlns:p14="http://schemas.microsoft.com/office/powerpoint/2010/main" val="1183389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D28D3EB4-0870-00D1-1906-F2425BF191F6}"/>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2880DA5-CD99-062F-3C4B-ED12F291DCA2}"/>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74AAC86-BF92-5BB3-E9C9-75743DE7CB16}"/>
              </a:ext>
            </a:extLst>
          </p:cNvPr>
          <p:cNvSpPr>
            <a:spLocks noGrp="1"/>
          </p:cNvSpPr>
          <p:nvPr>
            <p:ph type="dt" sz="half" idx="10"/>
          </p:nvPr>
        </p:nvSpPr>
        <p:spPr/>
        <p:txBody>
          <a:bodyPr/>
          <a:lstStyle/>
          <a:p>
            <a:fld id="{99195191-6176-824B-A70E-684FE23BB252}" type="datetimeFigureOut">
              <a:rPr lang="sv-SE" smtClean="0"/>
              <a:t>2026-09-15</a:t>
            </a:fld>
            <a:endParaRPr lang="sv-SE"/>
          </a:p>
        </p:txBody>
      </p:sp>
      <p:sp>
        <p:nvSpPr>
          <p:cNvPr id="5" name="Platshållare för sidfot 4">
            <a:extLst>
              <a:ext uri="{FF2B5EF4-FFF2-40B4-BE49-F238E27FC236}">
                <a16:creationId xmlns:a16="http://schemas.microsoft.com/office/drawing/2014/main" id="{476E354C-2C34-5904-59D5-586060C0FBE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2D9644F-7564-9D8F-B613-8D7685C29BDB}"/>
              </a:ext>
            </a:extLst>
          </p:cNvPr>
          <p:cNvSpPr>
            <a:spLocks noGrp="1"/>
          </p:cNvSpPr>
          <p:nvPr>
            <p:ph type="sldNum" sz="quarter" idx="12"/>
          </p:nvPr>
        </p:nvSpPr>
        <p:spPr/>
        <p:txBody>
          <a:bodyPr/>
          <a:lstStyle/>
          <a:p>
            <a:fld id="{404089D1-928A-A74C-B96D-E02BECCF263E}" type="slidenum">
              <a:rPr lang="sv-SE" smtClean="0"/>
              <a:t>‹#›</a:t>
            </a:fld>
            <a:endParaRPr lang="sv-SE"/>
          </a:p>
        </p:txBody>
      </p:sp>
    </p:spTree>
    <p:extLst>
      <p:ext uri="{BB962C8B-B14F-4D97-AF65-F5344CB8AC3E}">
        <p14:creationId xmlns:p14="http://schemas.microsoft.com/office/powerpoint/2010/main" val="2962119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33E808C5-F9F4-9644-199D-363F59CF87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1572D27-5FF0-385F-B06F-EDEC034535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A8F6471-72C1-936D-351F-28A2923A5C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9195191-6176-824B-A70E-684FE23BB252}" type="datetimeFigureOut">
              <a:rPr lang="sv-SE" smtClean="0"/>
              <a:t>2026-09-15</a:t>
            </a:fld>
            <a:endParaRPr lang="sv-SE"/>
          </a:p>
        </p:txBody>
      </p:sp>
      <p:sp>
        <p:nvSpPr>
          <p:cNvPr id="5" name="Platshållare för sidfot 4">
            <a:extLst>
              <a:ext uri="{FF2B5EF4-FFF2-40B4-BE49-F238E27FC236}">
                <a16:creationId xmlns:a16="http://schemas.microsoft.com/office/drawing/2014/main" id="{EBE15B9C-A498-4637-6623-3089C16AEB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0E869DAD-484F-0F28-64A1-72B23B877F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4089D1-928A-A74C-B96D-E02BECCF263E}" type="slidenum">
              <a:rPr lang="sv-SE" smtClean="0"/>
              <a:t>‹#›</a:t>
            </a:fld>
            <a:endParaRPr lang="sv-SE"/>
          </a:p>
        </p:txBody>
      </p:sp>
    </p:spTree>
    <p:extLst>
      <p:ext uri="{BB962C8B-B14F-4D97-AF65-F5344CB8AC3E}">
        <p14:creationId xmlns:p14="http://schemas.microsoft.com/office/powerpoint/2010/main" val="3224306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0"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hyperlink" Target="https://mellanarkiv-offentlig.vgregion.se/alfresco/s/archive/stream/public/v1/source/available/sofia/pvv15984-1013997536-37041/surrogate/Samverkansplan%20V%C3%A5rdsamverkan%20Fyrbodal%202026-2027.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8.sv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6.jpg"/><Relationship Id="rId4" Type="http://schemas.openxmlformats.org/officeDocument/2006/relationships/hyperlink" Target="https://mellanarkiv-offentlig.vgregion.se/alfresco/s/archive/stream/public/v1/source/available/sofia/pvv15984-1013997536-37041/surrogate/Samverkansplan%20V%C3%A5rdsamverkan%20Fyrbodal%202026-2027.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8.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18.svg"/><Relationship Id="rId4" Type="http://schemas.openxmlformats.org/officeDocument/2006/relationships/image" Target="../media/image6.jpg"/></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8.sv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7.png"/><Relationship Id="rId11" Type="http://schemas.openxmlformats.org/officeDocument/2006/relationships/hyperlink" Target="https://www.vardsamverkan.se/dokument/lansgemensammadokument/" TargetMode="External"/><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hyperlink" Target="https://www.vardsamverkan.se/dokument/lansgemensammadokument/"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8.png"/><Relationship Id="rId7"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1.png"/><Relationship Id="rId4" Type="http://schemas.openxmlformats.org/officeDocument/2006/relationships/image" Target="../media/image36.png"/><Relationship Id="rId9" Type="http://schemas.openxmlformats.org/officeDocument/2006/relationships/hyperlink" Target="https://www.vardsamverkan.se/organisation/delregionalvardsamverkan/fyrbodal/dokument/vardsamverkan-fyrbodal/"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vardsamverkan.se/organisation/delregionalvardsamverkan/fyrbodal/"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hyperlink" Target="https://www.vardsamverkan.se/organisation/delregionalvardsamverkan/fyrbodal/organisation/lokala-samverkansgrupper/"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18.svg"/><Relationship Id="rId4" Type="http://schemas.openxmlformats.org/officeDocument/2006/relationships/image" Target="../media/image6.jpg"/></Relationships>
</file>

<file path=ppt/slides/_rels/slide2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18.svg"/><Relationship Id="rId4" Type="http://schemas.openxmlformats.org/officeDocument/2006/relationships/image" Target="../media/image44.svg"/></Relationships>
</file>

<file path=ppt/slides/_rels/slide30.xml.rels><?xml version="1.0" encoding="UTF-8" standalone="yes"?>
<Relationships xmlns="http://schemas.openxmlformats.org/package/2006/relationships"><Relationship Id="rId3" Type="http://schemas.openxmlformats.org/officeDocument/2006/relationships/hyperlink" Target="mailto:vardsamverkan.fyrbodal@vgregion.se"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18.svg"/><Relationship Id="rId5" Type="http://schemas.openxmlformats.org/officeDocument/2006/relationships/image" Target="../media/image45.svg"/><Relationship Id="rId4" Type="http://schemas.openxmlformats.org/officeDocument/2006/relationships/image" Target="../media/image6.jpg"/></Relationships>
</file>

<file path=ppt/slides/_rels/slide31.xml.rels><?xml version="1.0" encoding="UTF-8" standalone="yes"?>
<Relationships xmlns="http://schemas.openxmlformats.org/package/2006/relationships"><Relationship Id="rId3" Type="http://schemas.openxmlformats.org/officeDocument/2006/relationships/hyperlink" Target="https://vgregion.esmaker.net/s.aspx?id=038bec9dd787" TargetMode="External"/><Relationship Id="rId7" Type="http://schemas.openxmlformats.org/officeDocument/2006/relationships/image" Target="../media/image18.sv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6.jpg"/><Relationship Id="rId5" Type="http://schemas.openxmlformats.org/officeDocument/2006/relationships/image" Target="../media/image46.png"/><Relationship Id="rId4" Type="http://schemas.openxmlformats.org/officeDocument/2006/relationships/hyperlink" Target="https://www.vardsamverkan.se/organisation/delregionalvardsamverkan/fyrbodal/organisation/lokala-samverkansgrupper/"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1.xml"/><Relationship Id="rId1" Type="http://schemas.openxmlformats.org/officeDocument/2006/relationships/slideLayout" Target="../slideLayouts/slideLayout9.xml"/><Relationship Id="rId5" Type="http://schemas.openxmlformats.org/officeDocument/2006/relationships/image" Target="../media/image47.jpe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diagonala rundade hörn 5">
            <a:extLst>
              <a:ext uri="{FF2B5EF4-FFF2-40B4-BE49-F238E27FC236}">
                <a16:creationId xmlns:a16="http://schemas.microsoft.com/office/drawing/2014/main" id="{AFAD783C-B6F4-9878-5930-58008A05A205}"/>
              </a:ext>
            </a:extLst>
          </p:cNvPr>
          <p:cNvSpPr/>
          <p:nvPr/>
        </p:nvSpPr>
        <p:spPr>
          <a:xfrm>
            <a:off x="266700" y="163776"/>
            <a:ext cx="11684000" cy="5808761"/>
          </a:xfrm>
          <a:prstGeom prst="round2Diag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1" name="Rubrik 16">
            <a:extLst>
              <a:ext uri="{FF2B5EF4-FFF2-40B4-BE49-F238E27FC236}">
                <a16:creationId xmlns:a16="http://schemas.microsoft.com/office/drawing/2014/main" id="{E2122C21-5B2D-860D-DB00-F8016F60430D}"/>
              </a:ext>
            </a:extLst>
          </p:cNvPr>
          <p:cNvSpPr txBox="1">
            <a:spLocks/>
          </p:cNvSpPr>
          <p:nvPr/>
        </p:nvSpPr>
        <p:spPr>
          <a:xfrm>
            <a:off x="598176" y="2839690"/>
            <a:ext cx="10480767" cy="2387600"/>
          </a:xfrm>
          <a:prstGeom prst="rect">
            <a:avLst/>
          </a:prstGeom>
          <a:effectLst/>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chemeClr val="bg1"/>
                </a:solidFill>
              </a:rPr>
              <a:t>Lokal vårdsamverkan – en introduktion</a:t>
            </a:r>
          </a:p>
          <a:p>
            <a:r>
              <a:rPr lang="sv-SE" sz="2700" dirty="0">
                <a:solidFill>
                  <a:schemeClr val="bg1"/>
                </a:solidFill>
              </a:rPr>
              <a:t>För dig som är ny, vill fräscha upp kunskaperna eller behöver en överblick</a:t>
            </a:r>
          </a:p>
          <a:p>
            <a:br>
              <a:rPr lang="sv-SE" dirty="0">
                <a:latin typeface="Britannic Bold" panose="020B0903060703020204" pitchFamily="34" charset="0"/>
              </a:rPr>
            </a:br>
            <a:endParaRPr lang="sv-SE" dirty="0"/>
          </a:p>
        </p:txBody>
      </p:sp>
      <p:pic>
        <p:nvPicPr>
          <p:cNvPr id="31" name="Bildobjekt 30">
            <a:extLst>
              <a:ext uri="{FF2B5EF4-FFF2-40B4-BE49-F238E27FC236}">
                <a16:creationId xmlns:a16="http://schemas.microsoft.com/office/drawing/2014/main" id="{25B39AC6-E48A-D327-B420-0E48785F347C}"/>
              </a:ext>
            </a:extLst>
          </p:cNvPr>
          <p:cNvPicPr>
            <a:picLocks noChangeAspect="1"/>
          </p:cNvPicPr>
          <p:nvPr/>
        </p:nvPicPr>
        <p:blipFill>
          <a:blip r:embed="rId4"/>
          <a:stretch>
            <a:fillRect/>
          </a:stretch>
        </p:blipFill>
        <p:spPr>
          <a:xfrm>
            <a:off x="8287474" y="6105268"/>
            <a:ext cx="3732675" cy="588956"/>
          </a:xfrm>
          <a:prstGeom prst="rect">
            <a:avLst/>
          </a:prstGeom>
        </p:spPr>
      </p:pic>
      <p:pic>
        <p:nvPicPr>
          <p:cNvPr id="33" name="Bildobjekt 32">
            <a:extLst>
              <a:ext uri="{FF2B5EF4-FFF2-40B4-BE49-F238E27FC236}">
                <a16:creationId xmlns:a16="http://schemas.microsoft.com/office/drawing/2014/main" id="{08629E01-31CB-8995-69BB-36FC0D65CFDA}"/>
              </a:ext>
            </a:extLst>
          </p:cNvPr>
          <p:cNvPicPr>
            <a:picLocks noChangeAspect="1"/>
          </p:cNvPicPr>
          <p:nvPr/>
        </p:nvPicPr>
        <p:blipFill>
          <a:blip r:embed="rId5">
            <a:alphaModFix amt="21000"/>
            <a:extLst>
              <a:ext uri="{28A0092B-C50C-407E-A947-70E740481C1C}">
                <a14:useLocalDpi xmlns:a14="http://schemas.microsoft.com/office/drawing/2010/main" val="0"/>
              </a:ext>
            </a:extLst>
          </a:blip>
          <a:srcRect t="67" r="75614" b="-727"/>
          <a:stretch>
            <a:fillRect/>
          </a:stretch>
        </p:blipFill>
        <p:spPr>
          <a:xfrm>
            <a:off x="6731195" y="735696"/>
            <a:ext cx="5201404" cy="5403182"/>
          </a:xfrm>
          <a:prstGeom prst="rect">
            <a:avLst/>
          </a:prstGeom>
        </p:spPr>
      </p:pic>
    </p:spTree>
    <p:extLst>
      <p:ext uri="{BB962C8B-B14F-4D97-AF65-F5344CB8AC3E}">
        <p14:creationId xmlns:p14="http://schemas.microsoft.com/office/powerpoint/2010/main" val="1091529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latshållare för text 10">
            <a:extLst>
              <a:ext uri="{FF2B5EF4-FFF2-40B4-BE49-F238E27FC236}">
                <a16:creationId xmlns:a16="http://schemas.microsoft.com/office/drawing/2014/main" id="{C97187BE-469A-B009-EFC3-01D34F010DD3}"/>
              </a:ext>
            </a:extLst>
          </p:cNvPr>
          <p:cNvSpPr>
            <a:spLocks noGrp="1"/>
          </p:cNvSpPr>
          <p:nvPr>
            <p:ph type="body" idx="1"/>
          </p:nvPr>
        </p:nvSpPr>
        <p:spPr>
          <a:xfrm>
            <a:off x="596863" y="1139578"/>
            <a:ext cx="10673260" cy="751465"/>
          </a:xfrm>
        </p:spPr>
        <p:txBody>
          <a:bodyPr>
            <a:normAutofit lnSpcReduction="10000"/>
          </a:bodyPr>
          <a:lstStyle/>
          <a:p>
            <a:r>
              <a:rPr lang="sv-SE" dirty="0"/>
              <a:t>Innehållsförteckning</a:t>
            </a:r>
          </a:p>
        </p:txBody>
      </p:sp>
      <p:sp>
        <p:nvSpPr>
          <p:cNvPr id="12" name="Platshållare för text 11">
            <a:extLst>
              <a:ext uri="{FF2B5EF4-FFF2-40B4-BE49-F238E27FC236}">
                <a16:creationId xmlns:a16="http://schemas.microsoft.com/office/drawing/2014/main" id="{2970F4EE-9947-BE0A-8E7F-D41D340D142B}"/>
              </a:ext>
            </a:extLst>
          </p:cNvPr>
          <p:cNvSpPr>
            <a:spLocks noGrp="1"/>
          </p:cNvSpPr>
          <p:nvPr>
            <p:ph type="body" idx="10"/>
          </p:nvPr>
        </p:nvSpPr>
        <p:spPr>
          <a:xfrm>
            <a:off x="1054063" y="2206805"/>
            <a:ext cx="10673260" cy="3162156"/>
          </a:xfrm>
        </p:spPr>
        <p:txBody>
          <a:bodyPr>
            <a:normAutofit/>
          </a:bodyPr>
          <a:lstStyle/>
          <a:p>
            <a:r>
              <a:rPr lang="sv-SE" sz="2800" dirty="0">
                <a:latin typeface="+mn-lt"/>
                <a:ea typeface="Times New Roman" panose="02020603050405020304" pitchFamily="18" charset="0"/>
                <a:cs typeface="Times New Roman"/>
              </a:rPr>
              <a:t>Vårdsamverkan Västra Götaland</a:t>
            </a:r>
          </a:p>
          <a:p>
            <a:r>
              <a:rPr lang="sv-SE" sz="2800" dirty="0">
                <a:latin typeface="+mn-lt"/>
                <a:ea typeface="Times New Roman" panose="02020603050405020304" pitchFamily="18" charset="0"/>
                <a:cs typeface="Times New Roman"/>
              </a:rPr>
              <a:t>Vårdsamverkan Fyrbodal</a:t>
            </a:r>
          </a:p>
          <a:p>
            <a:r>
              <a:rPr lang="sv-SE" sz="2800" dirty="0">
                <a:latin typeface="+mn-lt"/>
                <a:ea typeface="Times New Roman" panose="02020603050405020304" pitchFamily="18" charset="0"/>
                <a:cs typeface="Times New Roman"/>
              </a:rPr>
              <a:t>Länsgemensamma styrdokument </a:t>
            </a:r>
          </a:p>
          <a:p>
            <a:r>
              <a:rPr lang="sv-SE" sz="2800" dirty="0">
                <a:latin typeface="+mn-lt"/>
                <a:ea typeface="Times New Roman" panose="02020603050405020304" pitchFamily="18" charset="0"/>
                <a:cs typeface="Times New Roman"/>
              </a:rPr>
              <a:t>Våra delregionala rutiner</a:t>
            </a:r>
          </a:p>
          <a:p>
            <a:r>
              <a:rPr lang="sv-SE" sz="2800" dirty="0">
                <a:latin typeface="+mn-lt"/>
                <a:ea typeface="Times New Roman" panose="02020603050405020304" pitchFamily="18" charset="0"/>
                <a:cs typeface="Times New Roman"/>
              </a:rPr>
              <a:t>Lite kort om vår webbsida</a:t>
            </a:r>
          </a:p>
          <a:p>
            <a:r>
              <a:rPr lang="sv-SE" sz="2800" dirty="0">
                <a:latin typeface="+mn-lt"/>
                <a:ea typeface="Times New Roman" panose="02020603050405020304" pitchFamily="18" charset="0"/>
                <a:cs typeface="Times New Roman"/>
              </a:rPr>
              <a:t>Input till lokal vårdsamverkansgrupp</a:t>
            </a:r>
          </a:p>
          <a:p>
            <a:endParaRPr lang="sv-SE" dirty="0"/>
          </a:p>
        </p:txBody>
      </p:sp>
      <p:pic>
        <p:nvPicPr>
          <p:cNvPr id="4" name="Bildobjekt 3" descr="En bild som visar grön, Färggrann, blå, suddig&#10;&#10;AI-genererat innehåll kan vara felaktigt.">
            <a:extLst>
              <a:ext uri="{FF2B5EF4-FFF2-40B4-BE49-F238E27FC236}">
                <a16:creationId xmlns:a16="http://schemas.microsoft.com/office/drawing/2014/main" id="{9264C3A5-F4A7-BB4C-BF9E-319D5D84F4AD}"/>
              </a:ext>
            </a:extLst>
          </p:cNvPr>
          <p:cNvPicPr>
            <a:picLocks noChangeAspect="1"/>
          </p:cNvPicPr>
          <p:nvPr/>
        </p:nvPicPr>
        <p:blipFill>
          <a:blip r:embed="rId3">
            <a:extLst>
              <a:ext uri="{28A0092B-C50C-407E-A947-70E740481C1C}">
                <a14:useLocalDpi xmlns:a14="http://schemas.microsoft.com/office/drawing/2010/main" val="0"/>
              </a:ext>
            </a:extLst>
          </a:blip>
          <a:srcRect r="41827" b="738"/>
          <a:stretch/>
        </p:blipFill>
        <p:spPr>
          <a:xfrm>
            <a:off x="8335318" y="885299"/>
            <a:ext cx="3000898" cy="2917824"/>
          </a:xfrm>
          <a:prstGeom prst="flowChartConnector">
            <a:avLst/>
          </a:prstGeom>
        </p:spPr>
      </p:pic>
      <p:sp>
        <p:nvSpPr>
          <p:cNvPr id="5" name="Pil: sparr 4">
            <a:extLst>
              <a:ext uri="{FF2B5EF4-FFF2-40B4-BE49-F238E27FC236}">
                <a16:creationId xmlns:a16="http://schemas.microsoft.com/office/drawing/2014/main" id="{F8935A47-B633-18DD-3BE7-10437FA4B6AD}"/>
              </a:ext>
            </a:extLst>
          </p:cNvPr>
          <p:cNvSpPr/>
          <p:nvPr/>
        </p:nvSpPr>
        <p:spPr>
          <a:xfrm>
            <a:off x="708231" y="2298245"/>
            <a:ext cx="213646" cy="314621"/>
          </a:xfrm>
          <a:prstGeom prst="chevron">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7" name="Pil: sparr 6">
            <a:extLst>
              <a:ext uri="{FF2B5EF4-FFF2-40B4-BE49-F238E27FC236}">
                <a16:creationId xmlns:a16="http://schemas.microsoft.com/office/drawing/2014/main" id="{13347F44-EADA-35F0-02B7-2B436992519D}"/>
              </a:ext>
            </a:extLst>
          </p:cNvPr>
          <p:cNvSpPr/>
          <p:nvPr/>
        </p:nvSpPr>
        <p:spPr>
          <a:xfrm>
            <a:off x="708231" y="2803351"/>
            <a:ext cx="213646" cy="314621"/>
          </a:xfrm>
          <a:prstGeom prst="chevron">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0" name="Pil: sparr 9">
            <a:extLst>
              <a:ext uri="{FF2B5EF4-FFF2-40B4-BE49-F238E27FC236}">
                <a16:creationId xmlns:a16="http://schemas.microsoft.com/office/drawing/2014/main" id="{86AE6775-BF71-8D8C-A7C7-15F469D96903}"/>
              </a:ext>
            </a:extLst>
          </p:cNvPr>
          <p:cNvSpPr/>
          <p:nvPr/>
        </p:nvSpPr>
        <p:spPr>
          <a:xfrm>
            <a:off x="700468" y="3308457"/>
            <a:ext cx="213646" cy="314621"/>
          </a:xfrm>
          <a:prstGeom prst="chevron">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4" name="Pil: sparr 13">
            <a:extLst>
              <a:ext uri="{FF2B5EF4-FFF2-40B4-BE49-F238E27FC236}">
                <a16:creationId xmlns:a16="http://schemas.microsoft.com/office/drawing/2014/main" id="{19F83209-DC32-B413-951B-6C15AA0FB516}"/>
              </a:ext>
            </a:extLst>
          </p:cNvPr>
          <p:cNvSpPr/>
          <p:nvPr/>
        </p:nvSpPr>
        <p:spPr>
          <a:xfrm>
            <a:off x="708231" y="3803123"/>
            <a:ext cx="213646" cy="314621"/>
          </a:xfrm>
          <a:prstGeom prst="chevron">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6" name="Pil: sparr 15">
            <a:extLst>
              <a:ext uri="{FF2B5EF4-FFF2-40B4-BE49-F238E27FC236}">
                <a16:creationId xmlns:a16="http://schemas.microsoft.com/office/drawing/2014/main" id="{7BD21D45-E092-2104-35DF-32681FB0B3B9}"/>
              </a:ext>
            </a:extLst>
          </p:cNvPr>
          <p:cNvSpPr/>
          <p:nvPr/>
        </p:nvSpPr>
        <p:spPr>
          <a:xfrm>
            <a:off x="708231" y="4332355"/>
            <a:ext cx="213646" cy="314621"/>
          </a:xfrm>
          <a:prstGeom prst="chevron">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8" name="Pil: sparr 17">
            <a:extLst>
              <a:ext uri="{FF2B5EF4-FFF2-40B4-BE49-F238E27FC236}">
                <a16:creationId xmlns:a16="http://schemas.microsoft.com/office/drawing/2014/main" id="{58F2E48C-E513-6BEB-C806-56724F024527}"/>
              </a:ext>
            </a:extLst>
          </p:cNvPr>
          <p:cNvSpPr/>
          <p:nvPr/>
        </p:nvSpPr>
        <p:spPr>
          <a:xfrm>
            <a:off x="708231" y="4829841"/>
            <a:ext cx="213646" cy="314621"/>
          </a:xfrm>
          <a:prstGeom prst="chevron">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pic>
        <p:nvPicPr>
          <p:cNvPr id="22" name="Bildobjekt 21">
            <a:extLst>
              <a:ext uri="{FF2B5EF4-FFF2-40B4-BE49-F238E27FC236}">
                <a16:creationId xmlns:a16="http://schemas.microsoft.com/office/drawing/2014/main" id="{57696414-8848-674C-B67B-FEFBFCC143BD}"/>
              </a:ext>
            </a:extLst>
          </p:cNvPr>
          <p:cNvPicPr>
            <a:picLocks noChangeAspect="1"/>
          </p:cNvPicPr>
          <p:nvPr/>
        </p:nvPicPr>
        <p:blipFill>
          <a:blip r:embed="rId4"/>
          <a:stretch>
            <a:fillRect/>
          </a:stretch>
        </p:blipFill>
        <p:spPr>
          <a:xfrm>
            <a:off x="7325360" y="1308121"/>
            <a:ext cx="4712976" cy="2575174"/>
          </a:xfrm>
          <a:prstGeom prst="rect">
            <a:avLst/>
          </a:prstGeom>
        </p:spPr>
      </p:pic>
    </p:spTree>
    <p:extLst>
      <p:ext uri="{BB962C8B-B14F-4D97-AF65-F5344CB8AC3E}">
        <p14:creationId xmlns:p14="http://schemas.microsoft.com/office/powerpoint/2010/main" val="48221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3FFF0-A5A7-3B98-BD8A-B9C085E4F8E8}"/>
            </a:ext>
          </a:extLst>
        </p:cNvPr>
        <p:cNvGrpSpPr/>
        <p:nvPr/>
      </p:nvGrpSpPr>
      <p:grpSpPr>
        <a:xfrm>
          <a:off x="0" y="0"/>
          <a:ext cx="0" cy="0"/>
          <a:chOff x="0" y="0"/>
          <a:chExt cx="0" cy="0"/>
        </a:xfrm>
      </p:grpSpPr>
      <p:pic>
        <p:nvPicPr>
          <p:cNvPr id="6" name="Bild 2">
            <a:extLst>
              <a:ext uri="{FF2B5EF4-FFF2-40B4-BE49-F238E27FC236}">
                <a16:creationId xmlns:a16="http://schemas.microsoft.com/office/drawing/2014/main" id="{367012A8-5ECA-D2D1-7462-35DC473CFC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1043" y="224033"/>
            <a:ext cx="5924957" cy="5924957"/>
          </a:xfrm>
          <a:custGeom>
            <a:avLst/>
            <a:gdLst>
              <a:gd name="connsiteX0" fmla="*/ 1057308 w 6763882"/>
              <a:gd name="connsiteY0" fmla="*/ 0 h 6229350"/>
              <a:gd name="connsiteX1" fmla="*/ 6763882 w 6763882"/>
              <a:gd name="connsiteY1" fmla="*/ 0 h 6229350"/>
              <a:gd name="connsiteX2" fmla="*/ 6763882 w 6763882"/>
              <a:gd name="connsiteY2" fmla="*/ 0 h 6229350"/>
              <a:gd name="connsiteX3" fmla="*/ 6763882 w 6763882"/>
              <a:gd name="connsiteY3" fmla="*/ 5172042 h 6229350"/>
              <a:gd name="connsiteX4" fmla="*/ 5706574 w 6763882"/>
              <a:gd name="connsiteY4" fmla="*/ 6229350 h 6229350"/>
              <a:gd name="connsiteX5" fmla="*/ 0 w 6763882"/>
              <a:gd name="connsiteY5" fmla="*/ 6229350 h 6229350"/>
              <a:gd name="connsiteX6" fmla="*/ 0 w 6763882"/>
              <a:gd name="connsiteY6" fmla="*/ 6229350 h 6229350"/>
              <a:gd name="connsiteX7" fmla="*/ 0 w 6763882"/>
              <a:gd name="connsiteY7" fmla="*/ 1057308 h 6229350"/>
              <a:gd name="connsiteX8" fmla="*/ 1057308 w 6763882"/>
              <a:gd name="connsiteY8" fmla="*/ 0 h 6229350"/>
              <a:gd name="connsiteX0" fmla="*/ 1057308 w 6763882"/>
              <a:gd name="connsiteY0" fmla="*/ 0 h 6229350"/>
              <a:gd name="connsiteX1" fmla="*/ 1347305 w 6763882"/>
              <a:gd name="connsiteY1" fmla="*/ 0 h 6229350"/>
              <a:gd name="connsiteX2" fmla="*/ 6763882 w 6763882"/>
              <a:gd name="connsiteY2" fmla="*/ 0 h 6229350"/>
              <a:gd name="connsiteX3" fmla="*/ 6763882 w 6763882"/>
              <a:gd name="connsiteY3" fmla="*/ 0 h 6229350"/>
              <a:gd name="connsiteX4" fmla="*/ 6763882 w 6763882"/>
              <a:gd name="connsiteY4" fmla="*/ 5172042 h 6229350"/>
              <a:gd name="connsiteX5" fmla="*/ 5706574 w 6763882"/>
              <a:gd name="connsiteY5" fmla="*/ 6229350 h 6229350"/>
              <a:gd name="connsiteX6" fmla="*/ 0 w 6763882"/>
              <a:gd name="connsiteY6" fmla="*/ 6229350 h 6229350"/>
              <a:gd name="connsiteX7" fmla="*/ 0 w 6763882"/>
              <a:gd name="connsiteY7" fmla="*/ 6229350 h 6229350"/>
              <a:gd name="connsiteX8" fmla="*/ 0 w 6763882"/>
              <a:gd name="connsiteY8" fmla="*/ 1057308 h 6229350"/>
              <a:gd name="connsiteX9" fmla="*/ 1057308 w 6763882"/>
              <a:gd name="connsiteY9" fmla="*/ 0 h 6229350"/>
              <a:gd name="connsiteX0" fmla="*/ 0 w 6763882"/>
              <a:gd name="connsiteY0" fmla="*/ 1057308 h 6229350"/>
              <a:gd name="connsiteX1" fmla="*/ 1347305 w 6763882"/>
              <a:gd name="connsiteY1" fmla="*/ 0 h 6229350"/>
              <a:gd name="connsiteX2" fmla="*/ 6763882 w 6763882"/>
              <a:gd name="connsiteY2" fmla="*/ 0 h 6229350"/>
              <a:gd name="connsiteX3" fmla="*/ 6763882 w 6763882"/>
              <a:gd name="connsiteY3" fmla="*/ 0 h 6229350"/>
              <a:gd name="connsiteX4" fmla="*/ 6763882 w 6763882"/>
              <a:gd name="connsiteY4" fmla="*/ 5172042 h 6229350"/>
              <a:gd name="connsiteX5" fmla="*/ 5706574 w 6763882"/>
              <a:gd name="connsiteY5" fmla="*/ 6229350 h 6229350"/>
              <a:gd name="connsiteX6" fmla="*/ 0 w 6763882"/>
              <a:gd name="connsiteY6" fmla="*/ 6229350 h 6229350"/>
              <a:gd name="connsiteX7" fmla="*/ 0 w 6763882"/>
              <a:gd name="connsiteY7" fmla="*/ 6229350 h 6229350"/>
              <a:gd name="connsiteX8" fmla="*/ 0 w 6763882"/>
              <a:gd name="connsiteY8" fmla="*/ 1057308 h 6229350"/>
              <a:gd name="connsiteX0" fmla="*/ 14770 w 6778652"/>
              <a:gd name="connsiteY0" fmla="*/ 1057308 h 6229350"/>
              <a:gd name="connsiteX1" fmla="*/ 1362075 w 6778652"/>
              <a:gd name="connsiteY1" fmla="*/ 0 h 6229350"/>
              <a:gd name="connsiteX2" fmla="*/ 6778652 w 6778652"/>
              <a:gd name="connsiteY2" fmla="*/ 0 h 6229350"/>
              <a:gd name="connsiteX3" fmla="*/ 6778652 w 6778652"/>
              <a:gd name="connsiteY3" fmla="*/ 0 h 6229350"/>
              <a:gd name="connsiteX4" fmla="*/ 6778652 w 6778652"/>
              <a:gd name="connsiteY4" fmla="*/ 5172042 h 6229350"/>
              <a:gd name="connsiteX5" fmla="*/ 5721344 w 6778652"/>
              <a:gd name="connsiteY5" fmla="*/ 6229350 h 6229350"/>
              <a:gd name="connsiteX6" fmla="*/ 14770 w 6778652"/>
              <a:gd name="connsiteY6" fmla="*/ 6229350 h 6229350"/>
              <a:gd name="connsiteX7" fmla="*/ 14770 w 6778652"/>
              <a:gd name="connsiteY7" fmla="*/ 6229350 h 6229350"/>
              <a:gd name="connsiteX8" fmla="*/ 0 w 6778652"/>
              <a:gd name="connsiteY8" fmla="*/ 1295400 h 6229350"/>
              <a:gd name="connsiteX9" fmla="*/ 14770 w 6778652"/>
              <a:gd name="connsiteY9" fmla="*/ 1057308 h 6229350"/>
              <a:gd name="connsiteX0" fmla="*/ 0 w 6778652"/>
              <a:gd name="connsiteY0" fmla="*/ 1295400 h 6229350"/>
              <a:gd name="connsiteX1" fmla="*/ 1362075 w 6778652"/>
              <a:gd name="connsiteY1" fmla="*/ 0 h 6229350"/>
              <a:gd name="connsiteX2" fmla="*/ 6778652 w 6778652"/>
              <a:gd name="connsiteY2" fmla="*/ 0 h 6229350"/>
              <a:gd name="connsiteX3" fmla="*/ 6778652 w 6778652"/>
              <a:gd name="connsiteY3" fmla="*/ 0 h 6229350"/>
              <a:gd name="connsiteX4" fmla="*/ 6778652 w 6778652"/>
              <a:gd name="connsiteY4" fmla="*/ 5172042 h 6229350"/>
              <a:gd name="connsiteX5" fmla="*/ 5721344 w 6778652"/>
              <a:gd name="connsiteY5" fmla="*/ 6229350 h 6229350"/>
              <a:gd name="connsiteX6" fmla="*/ 14770 w 6778652"/>
              <a:gd name="connsiteY6" fmla="*/ 6229350 h 6229350"/>
              <a:gd name="connsiteX7" fmla="*/ 14770 w 6778652"/>
              <a:gd name="connsiteY7" fmla="*/ 6229350 h 6229350"/>
              <a:gd name="connsiteX8" fmla="*/ 0 w 6778652"/>
              <a:gd name="connsiteY8" fmla="*/ 1295400 h 6229350"/>
              <a:gd name="connsiteX0" fmla="*/ 0 w 6778652"/>
              <a:gd name="connsiteY0" fmla="*/ 0 h 6238875"/>
              <a:gd name="connsiteX1" fmla="*/ 1362075 w 6778652"/>
              <a:gd name="connsiteY1" fmla="*/ 9525 h 6238875"/>
              <a:gd name="connsiteX2" fmla="*/ 6778652 w 6778652"/>
              <a:gd name="connsiteY2" fmla="*/ 9525 h 6238875"/>
              <a:gd name="connsiteX3" fmla="*/ 6778652 w 6778652"/>
              <a:gd name="connsiteY3" fmla="*/ 9525 h 6238875"/>
              <a:gd name="connsiteX4" fmla="*/ 6778652 w 6778652"/>
              <a:gd name="connsiteY4" fmla="*/ 5181567 h 6238875"/>
              <a:gd name="connsiteX5" fmla="*/ 5721344 w 6778652"/>
              <a:gd name="connsiteY5" fmla="*/ 6238875 h 6238875"/>
              <a:gd name="connsiteX6" fmla="*/ 14770 w 6778652"/>
              <a:gd name="connsiteY6" fmla="*/ 6238875 h 6238875"/>
              <a:gd name="connsiteX7" fmla="*/ 14770 w 6778652"/>
              <a:gd name="connsiteY7" fmla="*/ 6238875 h 6238875"/>
              <a:gd name="connsiteX8" fmla="*/ 0 w 6778652"/>
              <a:gd name="connsiteY8" fmla="*/ 0 h 6238875"/>
              <a:gd name="connsiteX0" fmla="*/ 0 w 6778652"/>
              <a:gd name="connsiteY0" fmla="*/ 0 h 6238875"/>
              <a:gd name="connsiteX1" fmla="*/ 1362075 w 6778652"/>
              <a:gd name="connsiteY1" fmla="*/ 9525 h 6238875"/>
              <a:gd name="connsiteX2" fmla="*/ 6778652 w 6778652"/>
              <a:gd name="connsiteY2" fmla="*/ 9525 h 6238875"/>
              <a:gd name="connsiteX3" fmla="*/ 6778652 w 6778652"/>
              <a:gd name="connsiteY3" fmla="*/ 9525 h 6238875"/>
              <a:gd name="connsiteX4" fmla="*/ 6778652 w 6778652"/>
              <a:gd name="connsiteY4" fmla="*/ 5181567 h 6238875"/>
              <a:gd name="connsiteX5" fmla="*/ 5721344 w 6778652"/>
              <a:gd name="connsiteY5" fmla="*/ 6238875 h 6238875"/>
              <a:gd name="connsiteX6" fmla="*/ 14770 w 6778652"/>
              <a:gd name="connsiteY6" fmla="*/ 6238875 h 6238875"/>
              <a:gd name="connsiteX7" fmla="*/ 452920 w 6778652"/>
              <a:gd name="connsiteY7" fmla="*/ 6219825 h 6238875"/>
              <a:gd name="connsiteX8" fmla="*/ 0 w 6778652"/>
              <a:gd name="connsiteY8" fmla="*/ 0 h 6238875"/>
              <a:gd name="connsiteX0" fmla="*/ 1013930 w 6763882"/>
              <a:gd name="connsiteY0" fmla="*/ 0 h 6229350"/>
              <a:gd name="connsiteX1" fmla="*/ 1347305 w 6763882"/>
              <a:gd name="connsiteY1" fmla="*/ 0 h 6229350"/>
              <a:gd name="connsiteX2" fmla="*/ 6763882 w 6763882"/>
              <a:gd name="connsiteY2" fmla="*/ 0 h 6229350"/>
              <a:gd name="connsiteX3" fmla="*/ 6763882 w 6763882"/>
              <a:gd name="connsiteY3" fmla="*/ 0 h 6229350"/>
              <a:gd name="connsiteX4" fmla="*/ 6763882 w 6763882"/>
              <a:gd name="connsiteY4" fmla="*/ 5172042 h 6229350"/>
              <a:gd name="connsiteX5" fmla="*/ 5706574 w 6763882"/>
              <a:gd name="connsiteY5" fmla="*/ 6229350 h 6229350"/>
              <a:gd name="connsiteX6" fmla="*/ 0 w 6763882"/>
              <a:gd name="connsiteY6" fmla="*/ 6229350 h 6229350"/>
              <a:gd name="connsiteX7" fmla="*/ 438150 w 6763882"/>
              <a:gd name="connsiteY7" fmla="*/ 6210300 h 6229350"/>
              <a:gd name="connsiteX8" fmla="*/ 1013930 w 6763882"/>
              <a:gd name="connsiteY8" fmla="*/ 0 h 6229350"/>
              <a:gd name="connsiteX0" fmla="*/ 1013930 w 6763882"/>
              <a:gd name="connsiteY0" fmla="*/ 0 h 6229350"/>
              <a:gd name="connsiteX1" fmla="*/ 1347305 w 6763882"/>
              <a:gd name="connsiteY1" fmla="*/ 0 h 6229350"/>
              <a:gd name="connsiteX2" fmla="*/ 6763882 w 6763882"/>
              <a:gd name="connsiteY2" fmla="*/ 0 h 6229350"/>
              <a:gd name="connsiteX3" fmla="*/ 6763882 w 6763882"/>
              <a:gd name="connsiteY3" fmla="*/ 0 h 6229350"/>
              <a:gd name="connsiteX4" fmla="*/ 6763882 w 6763882"/>
              <a:gd name="connsiteY4" fmla="*/ 5172042 h 6229350"/>
              <a:gd name="connsiteX5" fmla="*/ 5706574 w 6763882"/>
              <a:gd name="connsiteY5" fmla="*/ 6229350 h 6229350"/>
              <a:gd name="connsiteX6" fmla="*/ 0 w 6763882"/>
              <a:gd name="connsiteY6" fmla="*/ 6229350 h 6229350"/>
              <a:gd name="connsiteX7" fmla="*/ 1038225 w 6763882"/>
              <a:gd name="connsiteY7" fmla="*/ 6219825 h 6229350"/>
              <a:gd name="connsiteX8" fmla="*/ 1013930 w 6763882"/>
              <a:gd name="connsiteY8" fmla="*/ 0 h 6229350"/>
              <a:gd name="connsiteX0" fmla="*/ 0 w 5749952"/>
              <a:gd name="connsiteY0" fmla="*/ 0 h 6229350"/>
              <a:gd name="connsiteX1" fmla="*/ 333375 w 5749952"/>
              <a:gd name="connsiteY1" fmla="*/ 0 h 6229350"/>
              <a:gd name="connsiteX2" fmla="*/ 5749952 w 5749952"/>
              <a:gd name="connsiteY2" fmla="*/ 0 h 6229350"/>
              <a:gd name="connsiteX3" fmla="*/ 5749952 w 5749952"/>
              <a:gd name="connsiteY3" fmla="*/ 0 h 6229350"/>
              <a:gd name="connsiteX4" fmla="*/ 5749952 w 5749952"/>
              <a:gd name="connsiteY4" fmla="*/ 5172042 h 6229350"/>
              <a:gd name="connsiteX5" fmla="*/ 4692644 w 5749952"/>
              <a:gd name="connsiteY5" fmla="*/ 6229350 h 6229350"/>
              <a:gd name="connsiteX6" fmla="*/ 24295 w 5749952"/>
              <a:gd name="connsiteY6" fmla="*/ 6219825 h 6229350"/>
              <a:gd name="connsiteX7" fmla="*/ 0 w 5749952"/>
              <a:gd name="connsiteY7" fmla="*/ 0 h 6229350"/>
              <a:gd name="connsiteX0" fmla="*/ 0 w 5749952"/>
              <a:gd name="connsiteY0" fmla="*/ 0 h 6229350"/>
              <a:gd name="connsiteX1" fmla="*/ 333375 w 5749952"/>
              <a:gd name="connsiteY1" fmla="*/ 0 h 6229350"/>
              <a:gd name="connsiteX2" fmla="*/ 5749952 w 5749952"/>
              <a:gd name="connsiteY2" fmla="*/ 0 h 6229350"/>
              <a:gd name="connsiteX3" fmla="*/ 5749952 w 5749952"/>
              <a:gd name="connsiteY3" fmla="*/ 0 h 6229350"/>
              <a:gd name="connsiteX4" fmla="*/ 5749952 w 5749952"/>
              <a:gd name="connsiteY4" fmla="*/ 5172042 h 6229350"/>
              <a:gd name="connsiteX5" fmla="*/ 4692644 w 5749952"/>
              <a:gd name="connsiteY5" fmla="*/ 6229350 h 6229350"/>
              <a:gd name="connsiteX6" fmla="*/ 43345 w 5749952"/>
              <a:gd name="connsiteY6" fmla="*/ 6229350 h 6229350"/>
              <a:gd name="connsiteX7" fmla="*/ 0 w 5749952"/>
              <a:gd name="connsiteY7" fmla="*/ 0 h 6229350"/>
              <a:gd name="connsiteX0" fmla="*/ 0 w 5749952"/>
              <a:gd name="connsiteY0" fmla="*/ 0 h 6229350"/>
              <a:gd name="connsiteX1" fmla="*/ 333375 w 5749952"/>
              <a:gd name="connsiteY1" fmla="*/ 0 h 6229350"/>
              <a:gd name="connsiteX2" fmla="*/ 5749952 w 5749952"/>
              <a:gd name="connsiteY2" fmla="*/ 0 h 6229350"/>
              <a:gd name="connsiteX3" fmla="*/ 5749952 w 5749952"/>
              <a:gd name="connsiteY3" fmla="*/ 0 h 6229350"/>
              <a:gd name="connsiteX4" fmla="*/ 5749952 w 5749952"/>
              <a:gd name="connsiteY4" fmla="*/ 5172042 h 6229350"/>
              <a:gd name="connsiteX5" fmla="*/ 4692644 w 5749952"/>
              <a:gd name="connsiteY5" fmla="*/ 6229350 h 6229350"/>
              <a:gd name="connsiteX6" fmla="*/ 43345 w 5749952"/>
              <a:gd name="connsiteY6" fmla="*/ 6229350 h 6229350"/>
              <a:gd name="connsiteX7" fmla="*/ 0 w 5749952"/>
              <a:gd name="connsiteY7" fmla="*/ 0 h 6229350"/>
              <a:gd name="connsiteX0" fmla="*/ 0 w 5749952"/>
              <a:gd name="connsiteY0" fmla="*/ 0 h 6229350"/>
              <a:gd name="connsiteX1" fmla="*/ 5749952 w 5749952"/>
              <a:gd name="connsiteY1" fmla="*/ 0 h 6229350"/>
              <a:gd name="connsiteX2" fmla="*/ 5749952 w 5749952"/>
              <a:gd name="connsiteY2" fmla="*/ 0 h 6229350"/>
              <a:gd name="connsiteX3" fmla="*/ 5749952 w 5749952"/>
              <a:gd name="connsiteY3" fmla="*/ 5172042 h 6229350"/>
              <a:gd name="connsiteX4" fmla="*/ 4692644 w 5749952"/>
              <a:gd name="connsiteY4" fmla="*/ 6229350 h 6229350"/>
              <a:gd name="connsiteX5" fmla="*/ 43345 w 5749952"/>
              <a:gd name="connsiteY5" fmla="*/ 6229350 h 6229350"/>
              <a:gd name="connsiteX6" fmla="*/ 0 w 5749952"/>
              <a:gd name="connsiteY6" fmla="*/ 0 h 6229350"/>
              <a:gd name="connsiteX0" fmla="*/ 0 w 5749952"/>
              <a:gd name="connsiteY0" fmla="*/ 0 h 6229350"/>
              <a:gd name="connsiteX1" fmla="*/ 5749952 w 5749952"/>
              <a:gd name="connsiteY1" fmla="*/ 0 h 6229350"/>
              <a:gd name="connsiteX2" fmla="*/ 5749952 w 5749952"/>
              <a:gd name="connsiteY2" fmla="*/ 0 h 6229350"/>
              <a:gd name="connsiteX3" fmla="*/ 5749952 w 5749952"/>
              <a:gd name="connsiteY3" fmla="*/ 5172042 h 6229350"/>
              <a:gd name="connsiteX4" fmla="*/ 4692644 w 5749952"/>
              <a:gd name="connsiteY4" fmla="*/ 6229350 h 6229350"/>
              <a:gd name="connsiteX5" fmla="*/ 43345 w 5749952"/>
              <a:gd name="connsiteY5" fmla="*/ 6229350 h 6229350"/>
              <a:gd name="connsiteX6" fmla="*/ 0 w 5749952"/>
              <a:gd name="connsiteY6" fmla="*/ 0 h 6229350"/>
              <a:gd name="connsiteX0" fmla="*/ 0 w 5749952"/>
              <a:gd name="connsiteY0" fmla="*/ 0 h 6229350"/>
              <a:gd name="connsiteX1" fmla="*/ 5749952 w 5749952"/>
              <a:gd name="connsiteY1" fmla="*/ 0 h 6229350"/>
              <a:gd name="connsiteX2" fmla="*/ 5749952 w 5749952"/>
              <a:gd name="connsiteY2" fmla="*/ 0 h 6229350"/>
              <a:gd name="connsiteX3" fmla="*/ 5749952 w 5749952"/>
              <a:gd name="connsiteY3" fmla="*/ 5172042 h 6229350"/>
              <a:gd name="connsiteX4" fmla="*/ 4692644 w 5749952"/>
              <a:gd name="connsiteY4" fmla="*/ 6229350 h 6229350"/>
              <a:gd name="connsiteX5" fmla="*/ 52870 w 5749952"/>
              <a:gd name="connsiteY5" fmla="*/ 6229350 h 6229350"/>
              <a:gd name="connsiteX6" fmla="*/ 0 w 5749952"/>
              <a:gd name="connsiteY6" fmla="*/ 0 h 622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9952" h="6229350">
                <a:moveTo>
                  <a:pt x="0" y="0"/>
                </a:moveTo>
                <a:lnTo>
                  <a:pt x="5749952" y="0"/>
                </a:lnTo>
                <a:lnTo>
                  <a:pt x="5749952" y="0"/>
                </a:lnTo>
                <a:lnTo>
                  <a:pt x="5749952" y="5172042"/>
                </a:lnTo>
                <a:cubicBezTo>
                  <a:pt x="5749952" y="5755977"/>
                  <a:pt x="5276579" y="6229350"/>
                  <a:pt x="4692644" y="6229350"/>
                </a:cubicBezTo>
                <a:lnTo>
                  <a:pt x="52870" y="6229350"/>
                </a:lnTo>
                <a:cubicBezTo>
                  <a:pt x="28897" y="2822575"/>
                  <a:pt x="4923" y="1644650"/>
                  <a:pt x="0" y="0"/>
                </a:cubicBezTo>
                <a:close/>
              </a:path>
            </a:pathLst>
          </a:custGeom>
          <a:scene3d>
            <a:camera prst="perspectiveLeft" fov="2700000">
              <a:rot lat="0" lon="0" rev="0"/>
            </a:camera>
            <a:lightRig rig="threePt" dir="t"/>
          </a:scene3d>
        </p:spPr>
      </p:pic>
      <p:sp>
        <p:nvSpPr>
          <p:cNvPr id="5" name="Rubrik 4">
            <a:extLst>
              <a:ext uri="{FF2B5EF4-FFF2-40B4-BE49-F238E27FC236}">
                <a16:creationId xmlns:a16="http://schemas.microsoft.com/office/drawing/2014/main" id="{5D8638ED-EF0C-4DA4-A411-830EDED9E1FD}"/>
              </a:ext>
            </a:extLst>
          </p:cNvPr>
          <p:cNvSpPr>
            <a:spLocks noGrp="1"/>
          </p:cNvSpPr>
          <p:nvPr>
            <p:ph type="ctrTitle" idx="4294967295"/>
          </p:nvPr>
        </p:nvSpPr>
        <p:spPr>
          <a:xfrm>
            <a:off x="3810000" y="1819461"/>
            <a:ext cx="9144000" cy="2387600"/>
          </a:xfrm>
        </p:spPr>
        <p:txBody>
          <a:bodyPr anchor="b">
            <a:normAutofit/>
          </a:bodyPr>
          <a:lstStyle/>
          <a:p>
            <a:pPr algn="ctr"/>
            <a:r>
              <a:rPr lang="sv-SE" sz="5100" b="1" dirty="0">
                <a:latin typeface="+mn-lt"/>
              </a:rPr>
              <a:t>Vårdsamverkan </a:t>
            </a:r>
            <a:br>
              <a:rPr lang="sv-SE" sz="5100" b="1" dirty="0">
                <a:latin typeface="+mn-lt"/>
              </a:rPr>
            </a:br>
            <a:r>
              <a:rPr lang="sv-SE" sz="5100" b="1" dirty="0">
                <a:latin typeface="+mn-lt"/>
              </a:rPr>
              <a:t>Västra Götaland</a:t>
            </a:r>
            <a:br>
              <a:rPr lang="sv-SE" sz="5100" dirty="0"/>
            </a:br>
            <a:endParaRPr lang="sv-SE" sz="5100" dirty="0"/>
          </a:p>
        </p:txBody>
      </p:sp>
      <p:pic>
        <p:nvPicPr>
          <p:cNvPr id="2" name="Bildobjekt 1">
            <a:extLst>
              <a:ext uri="{FF2B5EF4-FFF2-40B4-BE49-F238E27FC236}">
                <a16:creationId xmlns:a16="http://schemas.microsoft.com/office/drawing/2014/main" id="{0050D502-5850-F1E5-A242-C4C28BAAFE0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0142" y="4480697"/>
            <a:ext cx="991616" cy="9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ildobjekt 54">
            <a:extLst>
              <a:ext uri="{FF2B5EF4-FFF2-40B4-BE49-F238E27FC236}">
                <a16:creationId xmlns:a16="http://schemas.microsoft.com/office/drawing/2014/main" id="{9BC93C63-97D7-AB0C-E0A3-F813AE1EFA5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71656" y="4480697"/>
            <a:ext cx="4381493" cy="847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5695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CCCFF50B-4381-0EF9-277F-BDB33925ABFD}"/>
              </a:ext>
            </a:extLst>
          </p:cNvPr>
          <p:cNvPicPr>
            <a:picLocks noChangeAspect="1"/>
          </p:cNvPicPr>
          <p:nvPr/>
        </p:nvPicPr>
        <p:blipFill>
          <a:blip r:embed="rId3"/>
          <a:stretch>
            <a:fillRect/>
          </a:stretch>
        </p:blipFill>
        <p:spPr>
          <a:xfrm>
            <a:off x="-1" y="775505"/>
            <a:ext cx="12192001" cy="5503038"/>
          </a:xfrm>
          <a:prstGeom prst="rect">
            <a:avLst/>
          </a:prstGeom>
        </p:spPr>
      </p:pic>
      <p:sp>
        <p:nvSpPr>
          <p:cNvPr id="2" name="textruta 1">
            <a:extLst>
              <a:ext uri="{FF2B5EF4-FFF2-40B4-BE49-F238E27FC236}">
                <a16:creationId xmlns:a16="http://schemas.microsoft.com/office/drawing/2014/main" id="{485823B7-A574-7894-A739-79F56C12CCF1}"/>
              </a:ext>
            </a:extLst>
          </p:cNvPr>
          <p:cNvSpPr txBox="1"/>
          <p:nvPr/>
        </p:nvSpPr>
        <p:spPr>
          <a:xfrm>
            <a:off x="1213135" y="421562"/>
            <a:ext cx="941280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4000" b="1" i="0" u="none" strike="noStrike" kern="1200" cap="none" spc="0" normalizeH="0" baseline="0" noProof="0" dirty="0">
                <a:ln>
                  <a:noFill/>
                </a:ln>
                <a:solidFill>
                  <a:prstClr val="black"/>
                </a:solidFill>
                <a:effectLst/>
                <a:uLnTx/>
                <a:uFillTx/>
                <a:latin typeface="Aptos" panose="020B0004020202020204" pitchFamily="34" charset="0"/>
              </a:rPr>
              <a:t>Struktur för samverkan Västra Götaland </a:t>
            </a:r>
          </a:p>
        </p:txBody>
      </p:sp>
    </p:spTree>
    <p:extLst>
      <p:ext uri="{BB962C8B-B14F-4D97-AF65-F5344CB8AC3E}">
        <p14:creationId xmlns:p14="http://schemas.microsoft.com/office/powerpoint/2010/main" val="642795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319AB815-F400-138C-13D4-7EEC78A2421C}"/>
              </a:ext>
            </a:extLst>
          </p:cNvPr>
          <p:cNvSpPr>
            <a:spLocks noGrp="1"/>
          </p:cNvSpPr>
          <p:nvPr>
            <p:ph type="body" idx="1"/>
          </p:nvPr>
        </p:nvSpPr>
        <p:spPr>
          <a:xfrm>
            <a:off x="354874" y="600075"/>
            <a:ext cx="11482252" cy="802698"/>
          </a:xfrm>
        </p:spPr>
        <p:txBody>
          <a:bodyPr>
            <a:noAutofit/>
          </a:bodyPr>
          <a:lstStyle/>
          <a:p>
            <a:pPr algn="ctr"/>
            <a:r>
              <a:rPr lang="sv-SE" sz="4000" dirty="0"/>
              <a:t>De sex delregionala vårdsamverkansområdena</a:t>
            </a:r>
          </a:p>
        </p:txBody>
      </p:sp>
      <p:pic>
        <p:nvPicPr>
          <p:cNvPr id="4" name="Bildobjekt 3">
            <a:extLst>
              <a:ext uri="{FF2B5EF4-FFF2-40B4-BE49-F238E27FC236}">
                <a16:creationId xmlns:a16="http://schemas.microsoft.com/office/drawing/2014/main" id="{47FDD619-E24C-C110-E076-45922069F709}"/>
              </a:ext>
            </a:extLst>
          </p:cNvPr>
          <p:cNvPicPr>
            <a:picLocks noChangeAspect="1"/>
          </p:cNvPicPr>
          <p:nvPr/>
        </p:nvPicPr>
        <p:blipFill>
          <a:blip r:embed="rId3">
            <a:alphaModFix/>
            <a:extLst>
              <a:ext uri="{BEBA8EAE-BF5A-486C-A8C5-ECC9F3942E4B}">
                <a14:imgProps xmlns:a14="http://schemas.microsoft.com/office/drawing/2010/main">
                  <a14:imgLayer r:embed="rId4">
                    <a14:imgEffect>
                      <a14:saturation sat="125000"/>
                    </a14:imgEffect>
                    <a14:imgEffect>
                      <a14:brightnessContrast/>
                    </a14:imgEffect>
                  </a14:imgLayer>
                </a14:imgProps>
              </a:ext>
            </a:extLst>
          </a:blip>
          <a:srcRect t="6322" b="334"/>
          <a:stretch/>
        </p:blipFill>
        <p:spPr>
          <a:xfrm>
            <a:off x="1201950" y="1457325"/>
            <a:ext cx="9502196" cy="4800600"/>
          </a:xfrm>
          <a:prstGeom prst="rect">
            <a:avLst/>
          </a:prstGeom>
        </p:spPr>
      </p:pic>
    </p:spTree>
    <p:extLst>
      <p:ext uri="{BB962C8B-B14F-4D97-AF65-F5344CB8AC3E}">
        <p14:creationId xmlns:p14="http://schemas.microsoft.com/office/powerpoint/2010/main" val="2151220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FFD73F51-54A2-C161-AEAC-8231FBB58878}"/>
              </a:ext>
            </a:extLst>
          </p:cNvPr>
          <p:cNvSpPr>
            <a:spLocks noGrp="1"/>
          </p:cNvSpPr>
          <p:nvPr>
            <p:ph type="body" idx="10"/>
          </p:nvPr>
        </p:nvSpPr>
        <p:spPr/>
        <p:txBody>
          <a:bodyPr/>
          <a:lstStyle/>
          <a:p>
            <a:endParaRPr lang="sv-SE"/>
          </a:p>
        </p:txBody>
      </p:sp>
      <p:sp>
        <p:nvSpPr>
          <p:cNvPr id="9" name="Title 1">
            <a:extLst>
              <a:ext uri="{FF2B5EF4-FFF2-40B4-BE49-F238E27FC236}">
                <a16:creationId xmlns:a16="http://schemas.microsoft.com/office/drawing/2014/main" id="{0767DDE0-5B1A-9917-E925-666172B4010C}"/>
              </a:ext>
            </a:extLst>
          </p:cNvPr>
          <p:cNvSpPr>
            <a:spLocks noGrp="1"/>
          </p:cNvSpPr>
          <p:nvPr>
            <p:ph type="title" idx="4294967295"/>
          </p:nvPr>
        </p:nvSpPr>
        <p:spPr>
          <a:xfrm>
            <a:off x="1149350" y="107402"/>
            <a:ext cx="11957050" cy="1143000"/>
          </a:xfrm>
        </p:spPr>
        <p:txBody>
          <a:bodyPr>
            <a:normAutofit/>
          </a:bodyPr>
          <a:lstStyle/>
          <a:p>
            <a:r>
              <a:rPr lang="en-US" b="1" dirty="0" err="1">
                <a:latin typeface="Aptos" panose="020B0004020202020204" pitchFamily="34" charset="0"/>
              </a:rPr>
              <a:t>Samverkan</a:t>
            </a:r>
            <a:r>
              <a:rPr lang="en-US" b="1" dirty="0">
                <a:latin typeface="Aptos" panose="020B0004020202020204" pitchFamily="34" charset="0"/>
              </a:rPr>
              <a:t>- och </a:t>
            </a:r>
            <a:r>
              <a:rPr lang="en-US" b="1" dirty="0" err="1">
                <a:latin typeface="Aptos" panose="020B0004020202020204" pitchFamily="34" charset="0"/>
              </a:rPr>
              <a:t>nämndsområden</a:t>
            </a:r>
            <a:r>
              <a:rPr lang="en-US" b="1" dirty="0">
                <a:latin typeface="Aptos" panose="020B0004020202020204" pitchFamily="34" charset="0"/>
              </a:rPr>
              <a:t> (VGR)</a:t>
            </a:r>
          </a:p>
        </p:txBody>
      </p:sp>
      <p:pic>
        <p:nvPicPr>
          <p:cNvPr id="4" name="Bildobjekt 3">
            <a:extLst>
              <a:ext uri="{FF2B5EF4-FFF2-40B4-BE49-F238E27FC236}">
                <a16:creationId xmlns:a16="http://schemas.microsoft.com/office/drawing/2014/main" id="{2355AB39-7D0A-5A4E-0C69-D6E69D78A6BB}"/>
              </a:ext>
            </a:extLst>
          </p:cNvPr>
          <p:cNvPicPr>
            <a:picLocks noChangeAspect="1"/>
          </p:cNvPicPr>
          <p:nvPr/>
        </p:nvPicPr>
        <p:blipFill>
          <a:blip r:embed="rId3"/>
          <a:srcRect l="3616" t="25207" r="66656" b="-1875"/>
          <a:stretch/>
        </p:blipFill>
        <p:spPr>
          <a:xfrm>
            <a:off x="59256" y="1226304"/>
            <a:ext cx="3914660" cy="4744837"/>
          </a:xfrm>
          <a:prstGeom prst="rect">
            <a:avLst/>
          </a:prstGeom>
          <a:noFill/>
        </p:spPr>
      </p:pic>
      <p:pic>
        <p:nvPicPr>
          <p:cNvPr id="7" name="Bildobjekt 6">
            <a:extLst>
              <a:ext uri="{FF2B5EF4-FFF2-40B4-BE49-F238E27FC236}">
                <a16:creationId xmlns:a16="http://schemas.microsoft.com/office/drawing/2014/main" id="{6980D409-6482-0107-CBCF-56986EBE0E2D}"/>
              </a:ext>
            </a:extLst>
          </p:cNvPr>
          <p:cNvPicPr>
            <a:picLocks noChangeAspect="1"/>
          </p:cNvPicPr>
          <p:nvPr/>
        </p:nvPicPr>
        <p:blipFill>
          <a:blip r:embed="rId3"/>
          <a:srcRect l="32259" t="23333" r="36837"/>
          <a:stretch/>
        </p:blipFill>
        <p:spPr>
          <a:xfrm>
            <a:off x="3973916" y="1226304"/>
            <a:ext cx="3994951" cy="4658096"/>
          </a:xfrm>
          <a:prstGeom prst="rect">
            <a:avLst/>
          </a:prstGeom>
          <a:noFill/>
        </p:spPr>
      </p:pic>
      <p:pic>
        <p:nvPicPr>
          <p:cNvPr id="8" name="Bildobjekt 7">
            <a:extLst>
              <a:ext uri="{FF2B5EF4-FFF2-40B4-BE49-F238E27FC236}">
                <a16:creationId xmlns:a16="http://schemas.microsoft.com/office/drawing/2014/main" id="{19EAE5E1-24AE-3775-CEBE-82994B3DE5B3}"/>
              </a:ext>
            </a:extLst>
          </p:cNvPr>
          <p:cNvPicPr>
            <a:picLocks noChangeAspect="1"/>
          </p:cNvPicPr>
          <p:nvPr/>
        </p:nvPicPr>
        <p:blipFill>
          <a:blip r:embed="rId3"/>
          <a:srcRect l="62952" t="23333" r="6145"/>
          <a:stretch/>
        </p:blipFill>
        <p:spPr>
          <a:xfrm>
            <a:off x="8126775" y="1226304"/>
            <a:ext cx="3994951" cy="4658096"/>
          </a:xfrm>
          <a:prstGeom prst="rect">
            <a:avLst/>
          </a:prstGeom>
          <a:noFill/>
        </p:spPr>
      </p:pic>
      <p:sp>
        <p:nvSpPr>
          <p:cNvPr id="10" name="textruta 9">
            <a:extLst>
              <a:ext uri="{FF2B5EF4-FFF2-40B4-BE49-F238E27FC236}">
                <a16:creationId xmlns:a16="http://schemas.microsoft.com/office/drawing/2014/main" id="{01B50BEE-78BC-C78D-2DBC-78F037A7FA3F}"/>
              </a:ext>
            </a:extLst>
          </p:cNvPr>
          <p:cNvSpPr txBox="1"/>
          <p:nvPr/>
        </p:nvSpPr>
        <p:spPr>
          <a:xfrm>
            <a:off x="1729649" y="1476260"/>
            <a:ext cx="1718631" cy="430887"/>
          </a:xfrm>
          <a:prstGeom prst="rect">
            <a:avLst/>
          </a:prstGeom>
          <a:solidFill>
            <a:schemeClr val="bg1"/>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panose="020B0604020202020204"/>
                <a:ea typeface="+mn-ea"/>
                <a:cs typeface="+mn-cs"/>
              </a:rPr>
              <a:t>Västra Götaland</a:t>
            </a:r>
            <a:r>
              <a:rPr kumimoji="0" lang="sv-SE" sz="1100" b="1" i="0" u="none" strike="noStrike" kern="1200" cap="none" spc="0" normalizeH="0" baseline="0" noProof="0" dirty="0">
                <a:ln>
                  <a:noFill/>
                </a:ln>
                <a:solidFill>
                  <a:prstClr val="black"/>
                </a:solidFill>
                <a:effectLst/>
                <a:uLnTx/>
                <a:uFillTx/>
                <a:latin typeface="Arial" panose="020B0604020202020204"/>
                <a:ea typeface="+mn-ea"/>
                <a:cs typeface="+mn-cs"/>
              </a:rPr>
              <a:t> kommunalförbund</a:t>
            </a:r>
          </a:p>
        </p:txBody>
      </p:sp>
      <p:sp>
        <p:nvSpPr>
          <p:cNvPr id="13" name="textruta 12">
            <a:extLst>
              <a:ext uri="{FF2B5EF4-FFF2-40B4-BE49-F238E27FC236}">
                <a16:creationId xmlns:a16="http://schemas.microsoft.com/office/drawing/2014/main" id="{055AB9B5-063C-7656-6A88-3A622C2D2E9C}"/>
              </a:ext>
            </a:extLst>
          </p:cNvPr>
          <p:cNvSpPr txBox="1"/>
          <p:nvPr/>
        </p:nvSpPr>
        <p:spPr>
          <a:xfrm>
            <a:off x="5618050" y="1606625"/>
            <a:ext cx="1718631" cy="430887"/>
          </a:xfrm>
          <a:prstGeom prst="rect">
            <a:avLst/>
          </a:prstGeom>
          <a:solidFill>
            <a:schemeClr val="bg1"/>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Arial" panose="020B0604020202020204"/>
                <a:ea typeface="+mn-ea"/>
                <a:cs typeface="+mn-cs"/>
              </a:rPr>
              <a:t>Västra Götaland</a:t>
            </a:r>
            <a:r>
              <a:rPr kumimoji="0" lang="sv-SE" sz="1100" b="1" i="0" u="none" strike="noStrike" kern="1200" cap="none" spc="0" normalizeH="0" baseline="0" noProof="0">
                <a:ln>
                  <a:noFill/>
                </a:ln>
                <a:solidFill>
                  <a:prstClr val="black"/>
                </a:solidFill>
                <a:effectLst/>
                <a:uLnTx/>
                <a:uFillTx/>
                <a:latin typeface="Arial" panose="020B0604020202020204"/>
                <a:ea typeface="+mn-ea"/>
                <a:cs typeface="+mn-cs"/>
              </a:rPr>
              <a:t> vårdsamverkan</a:t>
            </a:r>
          </a:p>
        </p:txBody>
      </p:sp>
      <p:sp>
        <p:nvSpPr>
          <p:cNvPr id="14" name="textruta 13">
            <a:extLst>
              <a:ext uri="{FF2B5EF4-FFF2-40B4-BE49-F238E27FC236}">
                <a16:creationId xmlns:a16="http://schemas.microsoft.com/office/drawing/2014/main" id="{4386C145-E49B-7897-020C-56959F92163E}"/>
              </a:ext>
            </a:extLst>
          </p:cNvPr>
          <p:cNvSpPr txBox="1"/>
          <p:nvPr/>
        </p:nvSpPr>
        <p:spPr>
          <a:xfrm>
            <a:off x="9772212" y="1606625"/>
            <a:ext cx="1718631" cy="430887"/>
          </a:xfrm>
          <a:prstGeom prst="rect">
            <a:avLst/>
          </a:prstGeom>
          <a:solidFill>
            <a:schemeClr val="bg1"/>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Arial" panose="020B0604020202020204"/>
                <a:ea typeface="+mn-ea"/>
                <a:cs typeface="+mn-cs"/>
              </a:rPr>
              <a:t>Västra Götaland</a:t>
            </a:r>
            <a:r>
              <a:rPr kumimoji="0" lang="sv-SE" sz="1100" b="1" i="0" u="none" strike="noStrike" kern="1200" cap="none" spc="0" normalizeH="0" baseline="0" noProof="0">
                <a:ln>
                  <a:noFill/>
                </a:ln>
                <a:solidFill>
                  <a:prstClr val="black"/>
                </a:solidFill>
                <a:effectLst/>
                <a:uLnTx/>
                <a:uFillTx/>
                <a:latin typeface="Arial" panose="020B0604020202020204"/>
                <a:ea typeface="+mn-ea"/>
                <a:cs typeface="+mn-cs"/>
              </a:rPr>
              <a:t> nämndområden</a:t>
            </a:r>
          </a:p>
        </p:txBody>
      </p:sp>
    </p:spTree>
    <p:extLst>
      <p:ext uri="{BB962C8B-B14F-4D97-AF65-F5344CB8AC3E}">
        <p14:creationId xmlns:p14="http://schemas.microsoft.com/office/powerpoint/2010/main" val="2043483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B7BAB-FB6D-1299-F921-55F9596D3695}"/>
            </a:ext>
          </a:extLst>
        </p:cNvPr>
        <p:cNvGrpSpPr/>
        <p:nvPr/>
      </p:nvGrpSpPr>
      <p:grpSpPr>
        <a:xfrm>
          <a:off x="0" y="0"/>
          <a:ext cx="0" cy="0"/>
          <a:chOff x="0" y="0"/>
          <a:chExt cx="0" cy="0"/>
        </a:xfrm>
      </p:grpSpPr>
      <p:pic>
        <p:nvPicPr>
          <p:cNvPr id="2" name="Bildobjekt 1" descr="En bild som visar karta, text, kartbok&#10;&#10;AI-genererat innehåll kan vara felaktigt.">
            <a:extLst>
              <a:ext uri="{FF2B5EF4-FFF2-40B4-BE49-F238E27FC236}">
                <a16:creationId xmlns:a16="http://schemas.microsoft.com/office/drawing/2014/main" id="{986D7EB6-0FF2-58D6-36A3-0A6EB3E53C9B}"/>
              </a:ext>
            </a:extLst>
          </p:cNvPr>
          <p:cNvPicPr>
            <a:picLocks noChangeAspect="1"/>
          </p:cNvPicPr>
          <p:nvPr/>
        </p:nvPicPr>
        <p:blipFill>
          <a:blip r:embed="rId3"/>
          <a:srcRect t="4157" r="2" b="8386"/>
          <a:stretch>
            <a:fillRect/>
          </a:stretch>
        </p:blipFill>
        <p:spPr>
          <a:xfrm>
            <a:off x="1150656" y="1488519"/>
            <a:ext cx="3802346" cy="4212257"/>
          </a:xfrm>
          <a:custGeom>
            <a:avLst/>
            <a:gdLst>
              <a:gd name="connsiteX0" fmla="*/ 1057308 w 6763882"/>
              <a:gd name="connsiteY0" fmla="*/ 0 h 6229350"/>
              <a:gd name="connsiteX1" fmla="*/ 6763882 w 6763882"/>
              <a:gd name="connsiteY1" fmla="*/ 0 h 6229350"/>
              <a:gd name="connsiteX2" fmla="*/ 6763882 w 6763882"/>
              <a:gd name="connsiteY2" fmla="*/ 0 h 6229350"/>
              <a:gd name="connsiteX3" fmla="*/ 6763882 w 6763882"/>
              <a:gd name="connsiteY3" fmla="*/ 5172042 h 6229350"/>
              <a:gd name="connsiteX4" fmla="*/ 5706574 w 6763882"/>
              <a:gd name="connsiteY4" fmla="*/ 6229350 h 6229350"/>
              <a:gd name="connsiteX5" fmla="*/ 0 w 6763882"/>
              <a:gd name="connsiteY5" fmla="*/ 6229350 h 6229350"/>
              <a:gd name="connsiteX6" fmla="*/ 0 w 6763882"/>
              <a:gd name="connsiteY6" fmla="*/ 6229350 h 6229350"/>
              <a:gd name="connsiteX7" fmla="*/ 0 w 6763882"/>
              <a:gd name="connsiteY7" fmla="*/ 1057308 h 6229350"/>
              <a:gd name="connsiteX8" fmla="*/ 1057308 w 6763882"/>
              <a:gd name="connsiteY8" fmla="*/ 0 h 6229350"/>
              <a:gd name="connsiteX0" fmla="*/ 1057308 w 6763882"/>
              <a:gd name="connsiteY0" fmla="*/ 0 h 6229350"/>
              <a:gd name="connsiteX1" fmla="*/ 1347305 w 6763882"/>
              <a:gd name="connsiteY1" fmla="*/ 0 h 6229350"/>
              <a:gd name="connsiteX2" fmla="*/ 6763882 w 6763882"/>
              <a:gd name="connsiteY2" fmla="*/ 0 h 6229350"/>
              <a:gd name="connsiteX3" fmla="*/ 6763882 w 6763882"/>
              <a:gd name="connsiteY3" fmla="*/ 0 h 6229350"/>
              <a:gd name="connsiteX4" fmla="*/ 6763882 w 6763882"/>
              <a:gd name="connsiteY4" fmla="*/ 5172042 h 6229350"/>
              <a:gd name="connsiteX5" fmla="*/ 5706574 w 6763882"/>
              <a:gd name="connsiteY5" fmla="*/ 6229350 h 6229350"/>
              <a:gd name="connsiteX6" fmla="*/ 0 w 6763882"/>
              <a:gd name="connsiteY6" fmla="*/ 6229350 h 6229350"/>
              <a:gd name="connsiteX7" fmla="*/ 0 w 6763882"/>
              <a:gd name="connsiteY7" fmla="*/ 6229350 h 6229350"/>
              <a:gd name="connsiteX8" fmla="*/ 0 w 6763882"/>
              <a:gd name="connsiteY8" fmla="*/ 1057308 h 6229350"/>
              <a:gd name="connsiteX9" fmla="*/ 1057308 w 6763882"/>
              <a:gd name="connsiteY9" fmla="*/ 0 h 6229350"/>
              <a:gd name="connsiteX0" fmla="*/ 0 w 6763882"/>
              <a:gd name="connsiteY0" fmla="*/ 1057308 h 6229350"/>
              <a:gd name="connsiteX1" fmla="*/ 1347305 w 6763882"/>
              <a:gd name="connsiteY1" fmla="*/ 0 h 6229350"/>
              <a:gd name="connsiteX2" fmla="*/ 6763882 w 6763882"/>
              <a:gd name="connsiteY2" fmla="*/ 0 h 6229350"/>
              <a:gd name="connsiteX3" fmla="*/ 6763882 w 6763882"/>
              <a:gd name="connsiteY3" fmla="*/ 0 h 6229350"/>
              <a:gd name="connsiteX4" fmla="*/ 6763882 w 6763882"/>
              <a:gd name="connsiteY4" fmla="*/ 5172042 h 6229350"/>
              <a:gd name="connsiteX5" fmla="*/ 5706574 w 6763882"/>
              <a:gd name="connsiteY5" fmla="*/ 6229350 h 6229350"/>
              <a:gd name="connsiteX6" fmla="*/ 0 w 6763882"/>
              <a:gd name="connsiteY6" fmla="*/ 6229350 h 6229350"/>
              <a:gd name="connsiteX7" fmla="*/ 0 w 6763882"/>
              <a:gd name="connsiteY7" fmla="*/ 6229350 h 6229350"/>
              <a:gd name="connsiteX8" fmla="*/ 0 w 6763882"/>
              <a:gd name="connsiteY8" fmla="*/ 1057308 h 6229350"/>
              <a:gd name="connsiteX0" fmla="*/ 14770 w 6778652"/>
              <a:gd name="connsiteY0" fmla="*/ 1057308 h 6229350"/>
              <a:gd name="connsiteX1" fmla="*/ 1362075 w 6778652"/>
              <a:gd name="connsiteY1" fmla="*/ 0 h 6229350"/>
              <a:gd name="connsiteX2" fmla="*/ 6778652 w 6778652"/>
              <a:gd name="connsiteY2" fmla="*/ 0 h 6229350"/>
              <a:gd name="connsiteX3" fmla="*/ 6778652 w 6778652"/>
              <a:gd name="connsiteY3" fmla="*/ 0 h 6229350"/>
              <a:gd name="connsiteX4" fmla="*/ 6778652 w 6778652"/>
              <a:gd name="connsiteY4" fmla="*/ 5172042 h 6229350"/>
              <a:gd name="connsiteX5" fmla="*/ 5721344 w 6778652"/>
              <a:gd name="connsiteY5" fmla="*/ 6229350 h 6229350"/>
              <a:gd name="connsiteX6" fmla="*/ 14770 w 6778652"/>
              <a:gd name="connsiteY6" fmla="*/ 6229350 h 6229350"/>
              <a:gd name="connsiteX7" fmla="*/ 14770 w 6778652"/>
              <a:gd name="connsiteY7" fmla="*/ 6229350 h 6229350"/>
              <a:gd name="connsiteX8" fmla="*/ 0 w 6778652"/>
              <a:gd name="connsiteY8" fmla="*/ 1295400 h 6229350"/>
              <a:gd name="connsiteX9" fmla="*/ 14770 w 6778652"/>
              <a:gd name="connsiteY9" fmla="*/ 1057308 h 6229350"/>
              <a:gd name="connsiteX0" fmla="*/ 0 w 6778652"/>
              <a:gd name="connsiteY0" fmla="*/ 1295400 h 6229350"/>
              <a:gd name="connsiteX1" fmla="*/ 1362075 w 6778652"/>
              <a:gd name="connsiteY1" fmla="*/ 0 h 6229350"/>
              <a:gd name="connsiteX2" fmla="*/ 6778652 w 6778652"/>
              <a:gd name="connsiteY2" fmla="*/ 0 h 6229350"/>
              <a:gd name="connsiteX3" fmla="*/ 6778652 w 6778652"/>
              <a:gd name="connsiteY3" fmla="*/ 0 h 6229350"/>
              <a:gd name="connsiteX4" fmla="*/ 6778652 w 6778652"/>
              <a:gd name="connsiteY4" fmla="*/ 5172042 h 6229350"/>
              <a:gd name="connsiteX5" fmla="*/ 5721344 w 6778652"/>
              <a:gd name="connsiteY5" fmla="*/ 6229350 h 6229350"/>
              <a:gd name="connsiteX6" fmla="*/ 14770 w 6778652"/>
              <a:gd name="connsiteY6" fmla="*/ 6229350 h 6229350"/>
              <a:gd name="connsiteX7" fmla="*/ 14770 w 6778652"/>
              <a:gd name="connsiteY7" fmla="*/ 6229350 h 6229350"/>
              <a:gd name="connsiteX8" fmla="*/ 0 w 6778652"/>
              <a:gd name="connsiteY8" fmla="*/ 1295400 h 6229350"/>
              <a:gd name="connsiteX0" fmla="*/ 0 w 6778652"/>
              <a:gd name="connsiteY0" fmla="*/ 0 h 6238875"/>
              <a:gd name="connsiteX1" fmla="*/ 1362075 w 6778652"/>
              <a:gd name="connsiteY1" fmla="*/ 9525 h 6238875"/>
              <a:gd name="connsiteX2" fmla="*/ 6778652 w 6778652"/>
              <a:gd name="connsiteY2" fmla="*/ 9525 h 6238875"/>
              <a:gd name="connsiteX3" fmla="*/ 6778652 w 6778652"/>
              <a:gd name="connsiteY3" fmla="*/ 9525 h 6238875"/>
              <a:gd name="connsiteX4" fmla="*/ 6778652 w 6778652"/>
              <a:gd name="connsiteY4" fmla="*/ 5181567 h 6238875"/>
              <a:gd name="connsiteX5" fmla="*/ 5721344 w 6778652"/>
              <a:gd name="connsiteY5" fmla="*/ 6238875 h 6238875"/>
              <a:gd name="connsiteX6" fmla="*/ 14770 w 6778652"/>
              <a:gd name="connsiteY6" fmla="*/ 6238875 h 6238875"/>
              <a:gd name="connsiteX7" fmla="*/ 14770 w 6778652"/>
              <a:gd name="connsiteY7" fmla="*/ 6238875 h 6238875"/>
              <a:gd name="connsiteX8" fmla="*/ 0 w 6778652"/>
              <a:gd name="connsiteY8" fmla="*/ 0 h 6238875"/>
              <a:gd name="connsiteX0" fmla="*/ 0 w 6778652"/>
              <a:gd name="connsiteY0" fmla="*/ 0 h 6238875"/>
              <a:gd name="connsiteX1" fmla="*/ 1362075 w 6778652"/>
              <a:gd name="connsiteY1" fmla="*/ 9525 h 6238875"/>
              <a:gd name="connsiteX2" fmla="*/ 6778652 w 6778652"/>
              <a:gd name="connsiteY2" fmla="*/ 9525 h 6238875"/>
              <a:gd name="connsiteX3" fmla="*/ 6778652 w 6778652"/>
              <a:gd name="connsiteY3" fmla="*/ 9525 h 6238875"/>
              <a:gd name="connsiteX4" fmla="*/ 6778652 w 6778652"/>
              <a:gd name="connsiteY4" fmla="*/ 5181567 h 6238875"/>
              <a:gd name="connsiteX5" fmla="*/ 5721344 w 6778652"/>
              <a:gd name="connsiteY5" fmla="*/ 6238875 h 6238875"/>
              <a:gd name="connsiteX6" fmla="*/ 14770 w 6778652"/>
              <a:gd name="connsiteY6" fmla="*/ 6238875 h 6238875"/>
              <a:gd name="connsiteX7" fmla="*/ 452920 w 6778652"/>
              <a:gd name="connsiteY7" fmla="*/ 6219825 h 6238875"/>
              <a:gd name="connsiteX8" fmla="*/ 0 w 6778652"/>
              <a:gd name="connsiteY8" fmla="*/ 0 h 6238875"/>
              <a:gd name="connsiteX0" fmla="*/ 1013930 w 6763882"/>
              <a:gd name="connsiteY0" fmla="*/ 0 h 6229350"/>
              <a:gd name="connsiteX1" fmla="*/ 1347305 w 6763882"/>
              <a:gd name="connsiteY1" fmla="*/ 0 h 6229350"/>
              <a:gd name="connsiteX2" fmla="*/ 6763882 w 6763882"/>
              <a:gd name="connsiteY2" fmla="*/ 0 h 6229350"/>
              <a:gd name="connsiteX3" fmla="*/ 6763882 w 6763882"/>
              <a:gd name="connsiteY3" fmla="*/ 0 h 6229350"/>
              <a:gd name="connsiteX4" fmla="*/ 6763882 w 6763882"/>
              <a:gd name="connsiteY4" fmla="*/ 5172042 h 6229350"/>
              <a:gd name="connsiteX5" fmla="*/ 5706574 w 6763882"/>
              <a:gd name="connsiteY5" fmla="*/ 6229350 h 6229350"/>
              <a:gd name="connsiteX6" fmla="*/ 0 w 6763882"/>
              <a:gd name="connsiteY6" fmla="*/ 6229350 h 6229350"/>
              <a:gd name="connsiteX7" fmla="*/ 438150 w 6763882"/>
              <a:gd name="connsiteY7" fmla="*/ 6210300 h 6229350"/>
              <a:gd name="connsiteX8" fmla="*/ 1013930 w 6763882"/>
              <a:gd name="connsiteY8" fmla="*/ 0 h 6229350"/>
              <a:gd name="connsiteX0" fmla="*/ 1013930 w 6763882"/>
              <a:gd name="connsiteY0" fmla="*/ 0 h 6229350"/>
              <a:gd name="connsiteX1" fmla="*/ 1347305 w 6763882"/>
              <a:gd name="connsiteY1" fmla="*/ 0 h 6229350"/>
              <a:gd name="connsiteX2" fmla="*/ 6763882 w 6763882"/>
              <a:gd name="connsiteY2" fmla="*/ 0 h 6229350"/>
              <a:gd name="connsiteX3" fmla="*/ 6763882 w 6763882"/>
              <a:gd name="connsiteY3" fmla="*/ 0 h 6229350"/>
              <a:gd name="connsiteX4" fmla="*/ 6763882 w 6763882"/>
              <a:gd name="connsiteY4" fmla="*/ 5172042 h 6229350"/>
              <a:gd name="connsiteX5" fmla="*/ 5706574 w 6763882"/>
              <a:gd name="connsiteY5" fmla="*/ 6229350 h 6229350"/>
              <a:gd name="connsiteX6" fmla="*/ 0 w 6763882"/>
              <a:gd name="connsiteY6" fmla="*/ 6229350 h 6229350"/>
              <a:gd name="connsiteX7" fmla="*/ 1038225 w 6763882"/>
              <a:gd name="connsiteY7" fmla="*/ 6219825 h 6229350"/>
              <a:gd name="connsiteX8" fmla="*/ 1013930 w 6763882"/>
              <a:gd name="connsiteY8" fmla="*/ 0 h 6229350"/>
              <a:gd name="connsiteX0" fmla="*/ 0 w 5749952"/>
              <a:gd name="connsiteY0" fmla="*/ 0 h 6229350"/>
              <a:gd name="connsiteX1" fmla="*/ 333375 w 5749952"/>
              <a:gd name="connsiteY1" fmla="*/ 0 h 6229350"/>
              <a:gd name="connsiteX2" fmla="*/ 5749952 w 5749952"/>
              <a:gd name="connsiteY2" fmla="*/ 0 h 6229350"/>
              <a:gd name="connsiteX3" fmla="*/ 5749952 w 5749952"/>
              <a:gd name="connsiteY3" fmla="*/ 0 h 6229350"/>
              <a:gd name="connsiteX4" fmla="*/ 5749952 w 5749952"/>
              <a:gd name="connsiteY4" fmla="*/ 5172042 h 6229350"/>
              <a:gd name="connsiteX5" fmla="*/ 4692644 w 5749952"/>
              <a:gd name="connsiteY5" fmla="*/ 6229350 h 6229350"/>
              <a:gd name="connsiteX6" fmla="*/ 24295 w 5749952"/>
              <a:gd name="connsiteY6" fmla="*/ 6219825 h 6229350"/>
              <a:gd name="connsiteX7" fmla="*/ 0 w 5749952"/>
              <a:gd name="connsiteY7" fmla="*/ 0 h 6229350"/>
              <a:gd name="connsiteX0" fmla="*/ 0 w 5749952"/>
              <a:gd name="connsiteY0" fmla="*/ 0 h 6229350"/>
              <a:gd name="connsiteX1" fmla="*/ 333375 w 5749952"/>
              <a:gd name="connsiteY1" fmla="*/ 0 h 6229350"/>
              <a:gd name="connsiteX2" fmla="*/ 5749952 w 5749952"/>
              <a:gd name="connsiteY2" fmla="*/ 0 h 6229350"/>
              <a:gd name="connsiteX3" fmla="*/ 5749952 w 5749952"/>
              <a:gd name="connsiteY3" fmla="*/ 0 h 6229350"/>
              <a:gd name="connsiteX4" fmla="*/ 5749952 w 5749952"/>
              <a:gd name="connsiteY4" fmla="*/ 5172042 h 6229350"/>
              <a:gd name="connsiteX5" fmla="*/ 4692644 w 5749952"/>
              <a:gd name="connsiteY5" fmla="*/ 6229350 h 6229350"/>
              <a:gd name="connsiteX6" fmla="*/ 43345 w 5749952"/>
              <a:gd name="connsiteY6" fmla="*/ 6229350 h 6229350"/>
              <a:gd name="connsiteX7" fmla="*/ 0 w 5749952"/>
              <a:gd name="connsiteY7" fmla="*/ 0 h 6229350"/>
              <a:gd name="connsiteX0" fmla="*/ 0 w 5749952"/>
              <a:gd name="connsiteY0" fmla="*/ 0 h 6229350"/>
              <a:gd name="connsiteX1" fmla="*/ 333375 w 5749952"/>
              <a:gd name="connsiteY1" fmla="*/ 0 h 6229350"/>
              <a:gd name="connsiteX2" fmla="*/ 5749952 w 5749952"/>
              <a:gd name="connsiteY2" fmla="*/ 0 h 6229350"/>
              <a:gd name="connsiteX3" fmla="*/ 5749952 w 5749952"/>
              <a:gd name="connsiteY3" fmla="*/ 0 h 6229350"/>
              <a:gd name="connsiteX4" fmla="*/ 5749952 w 5749952"/>
              <a:gd name="connsiteY4" fmla="*/ 5172042 h 6229350"/>
              <a:gd name="connsiteX5" fmla="*/ 4692644 w 5749952"/>
              <a:gd name="connsiteY5" fmla="*/ 6229350 h 6229350"/>
              <a:gd name="connsiteX6" fmla="*/ 43345 w 5749952"/>
              <a:gd name="connsiteY6" fmla="*/ 6229350 h 6229350"/>
              <a:gd name="connsiteX7" fmla="*/ 0 w 5749952"/>
              <a:gd name="connsiteY7" fmla="*/ 0 h 6229350"/>
              <a:gd name="connsiteX0" fmla="*/ 0 w 5749952"/>
              <a:gd name="connsiteY0" fmla="*/ 0 h 6229350"/>
              <a:gd name="connsiteX1" fmla="*/ 5749952 w 5749952"/>
              <a:gd name="connsiteY1" fmla="*/ 0 h 6229350"/>
              <a:gd name="connsiteX2" fmla="*/ 5749952 w 5749952"/>
              <a:gd name="connsiteY2" fmla="*/ 0 h 6229350"/>
              <a:gd name="connsiteX3" fmla="*/ 5749952 w 5749952"/>
              <a:gd name="connsiteY3" fmla="*/ 5172042 h 6229350"/>
              <a:gd name="connsiteX4" fmla="*/ 4692644 w 5749952"/>
              <a:gd name="connsiteY4" fmla="*/ 6229350 h 6229350"/>
              <a:gd name="connsiteX5" fmla="*/ 43345 w 5749952"/>
              <a:gd name="connsiteY5" fmla="*/ 6229350 h 6229350"/>
              <a:gd name="connsiteX6" fmla="*/ 0 w 5749952"/>
              <a:gd name="connsiteY6" fmla="*/ 0 h 6229350"/>
              <a:gd name="connsiteX0" fmla="*/ 0 w 5749952"/>
              <a:gd name="connsiteY0" fmla="*/ 0 h 6229350"/>
              <a:gd name="connsiteX1" fmla="*/ 5749952 w 5749952"/>
              <a:gd name="connsiteY1" fmla="*/ 0 h 6229350"/>
              <a:gd name="connsiteX2" fmla="*/ 5749952 w 5749952"/>
              <a:gd name="connsiteY2" fmla="*/ 0 h 6229350"/>
              <a:gd name="connsiteX3" fmla="*/ 5749952 w 5749952"/>
              <a:gd name="connsiteY3" fmla="*/ 5172042 h 6229350"/>
              <a:gd name="connsiteX4" fmla="*/ 4692644 w 5749952"/>
              <a:gd name="connsiteY4" fmla="*/ 6229350 h 6229350"/>
              <a:gd name="connsiteX5" fmla="*/ 43345 w 5749952"/>
              <a:gd name="connsiteY5" fmla="*/ 6229350 h 6229350"/>
              <a:gd name="connsiteX6" fmla="*/ 0 w 5749952"/>
              <a:gd name="connsiteY6" fmla="*/ 0 h 6229350"/>
              <a:gd name="connsiteX0" fmla="*/ 0 w 5749952"/>
              <a:gd name="connsiteY0" fmla="*/ 0 h 6229350"/>
              <a:gd name="connsiteX1" fmla="*/ 5749952 w 5749952"/>
              <a:gd name="connsiteY1" fmla="*/ 0 h 6229350"/>
              <a:gd name="connsiteX2" fmla="*/ 5749952 w 5749952"/>
              <a:gd name="connsiteY2" fmla="*/ 0 h 6229350"/>
              <a:gd name="connsiteX3" fmla="*/ 5749952 w 5749952"/>
              <a:gd name="connsiteY3" fmla="*/ 5172042 h 6229350"/>
              <a:gd name="connsiteX4" fmla="*/ 4692644 w 5749952"/>
              <a:gd name="connsiteY4" fmla="*/ 6229350 h 6229350"/>
              <a:gd name="connsiteX5" fmla="*/ 52870 w 5749952"/>
              <a:gd name="connsiteY5" fmla="*/ 6229350 h 6229350"/>
              <a:gd name="connsiteX6" fmla="*/ 0 w 5749952"/>
              <a:gd name="connsiteY6" fmla="*/ 0 h 622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9952" h="6229350">
                <a:moveTo>
                  <a:pt x="0" y="0"/>
                </a:moveTo>
                <a:lnTo>
                  <a:pt x="5749952" y="0"/>
                </a:lnTo>
                <a:lnTo>
                  <a:pt x="5749952" y="0"/>
                </a:lnTo>
                <a:lnTo>
                  <a:pt x="5749952" y="5172042"/>
                </a:lnTo>
                <a:cubicBezTo>
                  <a:pt x="5749952" y="5755977"/>
                  <a:pt x="5276579" y="6229350"/>
                  <a:pt x="4692644" y="6229350"/>
                </a:cubicBezTo>
                <a:lnTo>
                  <a:pt x="52870" y="6229350"/>
                </a:lnTo>
                <a:cubicBezTo>
                  <a:pt x="28897" y="2822575"/>
                  <a:pt x="4923" y="1644650"/>
                  <a:pt x="0" y="0"/>
                </a:cubicBezTo>
                <a:close/>
              </a:path>
            </a:pathLst>
          </a:custGeom>
          <a:noFill/>
        </p:spPr>
      </p:pic>
      <p:sp>
        <p:nvSpPr>
          <p:cNvPr id="5" name="Rubrik 4">
            <a:extLst>
              <a:ext uri="{FF2B5EF4-FFF2-40B4-BE49-F238E27FC236}">
                <a16:creationId xmlns:a16="http://schemas.microsoft.com/office/drawing/2014/main" id="{6546E979-704B-C499-7CD0-BD1D847523E6}"/>
              </a:ext>
            </a:extLst>
          </p:cNvPr>
          <p:cNvSpPr>
            <a:spLocks noGrp="1"/>
          </p:cNvSpPr>
          <p:nvPr>
            <p:ph type="ctrTitle" idx="4294967295"/>
          </p:nvPr>
        </p:nvSpPr>
        <p:spPr>
          <a:xfrm>
            <a:off x="144745" y="-352260"/>
            <a:ext cx="9144000" cy="2387600"/>
          </a:xfrm>
        </p:spPr>
        <p:txBody>
          <a:bodyPr anchor="b">
            <a:normAutofit/>
          </a:bodyPr>
          <a:lstStyle/>
          <a:p>
            <a:r>
              <a:rPr lang="sv-SE" b="1" dirty="0"/>
              <a:t>Vårdsamverkan Fyrbodal</a:t>
            </a:r>
            <a:br>
              <a:rPr lang="sv-SE" dirty="0"/>
            </a:br>
            <a:endParaRPr lang="sv-SE" dirty="0"/>
          </a:p>
        </p:txBody>
      </p:sp>
      <p:sp>
        <p:nvSpPr>
          <p:cNvPr id="7" name="textruta 6">
            <a:extLst>
              <a:ext uri="{FF2B5EF4-FFF2-40B4-BE49-F238E27FC236}">
                <a16:creationId xmlns:a16="http://schemas.microsoft.com/office/drawing/2014/main" id="{9A570E36-3332-A62B-B007-2C9869A663A2}"/>
              </a:ext>
            </a:extLst>
          </p:cNvPr>
          <p:cNvSpPr txBox="1"/>
          <p:nvPr/>
        </p:nvSpPr>
        <p:spPr>
          <a:xfrm>
            <a:off x="6098178" y="5702133"/>
            <a:ext cx="6093822" cy="369332"/>
          </a:xfrm>
          <a:prstGeom prst="rect">
            <a:avLst/>
          </a:prstGeom>
          <a:noFill/>
        </p:spPr>
        <p:txBody>
          <a:bodyPr wrap="square">
            <a:spAutoFit/>
          </a:bodyPr>
          <a:lstStyle/>
          <a:p>
            <a:r>
              <a:rPr lang="sv-SE" dirty="0">
                <a:hlinkClick r:id="rId4"/>
              </a:rPr>
              <a:t>Samverkansplan Vårdsamverkan Fyrbodal 2026-2027</a:t>
            </a:r>
            <a:endParaRPr lang="sv-SE" dirty="0"/>
          </a:p>
        </p:txBody>
      </p:sp>
      <p:pic>
        <p:nvPicPr>
          <p:cNvPr id="10" name="Bildobjekt 9" descr="En bild som visar text, skärmbild, Internetreklam, Webbplats&#10;&#10;AI-genererat innehåll kan vara felaktigt.">
            <a:extLst>
              <a:ext uri="{FF2B5EF4-FFF2-40B4-BE49-F238E27FC236}">
                <a16:creationId xmlns:a16="http://schemas.microsoft.com/office/drawing/2014/main" id="{043185B3-555B-8BA3-9852-896618673C8B}"/>
              </a:ext>
            </a:extLst>
          </p:cNvPr>
          <p:cNvPicPr>
            <a:picLocks noChangeAspect="1"/>
          </p:cNvPicPr>
          <p:nvPr/>
        </p:nvPicPr>
        <p:blipFill>
          <a:blip r:embed="rId5"/>
          <a:srcRect t="1429"/>
          <a:stretch>
            <a:fillRect/>
          </a:stretch>
        </p:blipFill>
        <p:spPr>
          <a:xfrm rot="954203">
            <a:off x="7475256" y="1300162"/>
            <a:ext cx="2819400" cy="394334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79455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EA9DF58B-C621-92B4-5CAE-480036948D18}"/>
              </a:ext>
            </a:extLst>
          </p:cNvPr>
          <p:cNvSpPr>
            <a:spLocks noGrp="1"/>
          </p:cNvSpPr>
          <p:nvPr>
            <p:ph type="body" idx="1"/>
          </p:nvPr>
        </p:nvSpPr>
        <p:spPr>
          <a:xfrm>
            <a:off x="759370" y="1504180"/>
            <a:ext cx="10673260" cy="751465"/>
          </a:xfrm>
        </p:spPr>
        <p:txBody>
          <a:bodyPr>
            <a:normAutofit/>
          </a:bodyPr>
          <a:lstStyle/>
          <a:p>
            <a:pPr>
              <a:buNone/>
            </a:pPr>
            <a:r>
              <a:rPr lang="sv-SE" sz="4400" b="1" dirty="0">
                <a:latin typeface="+mj-lt"/>
              </a:rPr>
              <a:t>Vårdsamverkan Fyrbodals syfte</a:t>
            </a:r>
          </a:p>
          <a:p>
            <a:pPr>
              <a:buNone/>
            </a:pPr>
            <a:endParaRPr lang="sv-SE" dirty="0"/>
          </a:p>
        </p:txBody>
      </p:sp>
      <p:sp>
        <p:nvSpPr>
          <p:cNvPr id="12" name="textruta 11">
            <a:extLst>
              <a:ext uri="{FF2B5EF4-FFF2-40B4-BE49-F238E27FC236}">
                <a16:creationId xmlns:a16="http://schemas.microsoft.com/office/drawing/2014/main" id="{A499FB31-B290-292F-FBE5-7D6997E46611}"/>
              </a:ext>
            </a:extLst>
          </p:cNvPr>
          <p:cNvSpPr txBox="1"/>
          <p:nvPr/>
        </p:nvSpPr>
        <p:spPr>
          <a:xfrm>
            <a:off x="917381" y="2833495"/>
            <a:ext cx="10357238" cy="1858970"/>
          </a:xfrm>
          <a:prstGeom prst="rect">
            <a:avLst/>
          </a:prstGeom>
          <a:noFill/>
        </p:spPr>
        <p:txBody>
          <a:bodyPr wrap="square" rtlCol="0">
            <a:spAutoFit/>
          </a:bodyPr>
          <a:lstStyle/>
          <a:p>
            <a:pPr marL="342900" indent="-342900">
              <a:lnSpc>
                <a:spcPct val="110000"/>
              </a:lnSpc>
              <a:buFont typeface="Arial" panose="020B0604020202020204" pitchFamily="34" charset="0"/>
              <a:buChar char="•"/>
            </a:pPr>
            <a:r>
              <a:rPr lang="sv-SE" sz="2200" dirty="0"/>
              <a:t>Stötta omställningen till en god och nära vård</a:t>
            </a:r>
          </a:p>
          <a:p>
            <a:pPr marL="342900" indent="-342900">
              <a:lnSpc>
                <a:spcPct val="110000"/>
              </a:lnSpc>
              <a:buFont typeface="Arial" panose="020B0604020202020204" pitchFamily="34" charset="0"/>
              <a:buChar char="•"/>
            </a:pPr>
            <a:r>
              <a:rPr lang="sv-SE" sz="2200" dirty="0"/>
              <a:t>Främja hälsan hos befolkningen</a:t>
            </a:r>
          </a:p>
          <a:p>
            <a:pPr marL="342900" indent="-342900">
              <a:lnSpc>
                <a:spcPct val="110000"/>
              </a:lnSpc>
              <a:buFont typeface="Arial" panose="020B0604020202020204" pitchFamily="34" charset="0"/>
              <a:buChar char="•"/>
            </a:pPr>
            <a:r>
              <a:rPr lang="sv-SE" sz="2200" dirty="0"/>
              <a:t>Utveckla insatser, vård och omsorg tillsammans utifrån den enskildes behov</a:t>
            </a:r>
          </a:p>
          <a:p>
            <a:pPr marL="342900" indent="-342900">
              <a:lnSpc>
                <a:spcPct val="110000"/>
              </a:lnSpc>
              <a:buFont typeface="Arial" panose="020B0604020202020204" pitchFamily="34" charset="0"/>
              <a:buChar char="•"/>
            </a:pPr>
            <a:r>
              <a:rPr lang="sv-SE" sz="2200" dirty="0"/>
              <a:t>Bidra till att utveckla samverkanskulturen och öka tilliten mellan huvudmännen</a:t>
            </a:r>
          </a:p>
          <a:p>
            <a:endParaRPr lang="sv-SE" dirty="0"/>
          </a:p>
        </p:txBody>
      </p:sp>
      <p:grpSp>
        <p:nvGrpSpPr>
          <p:cNvPr id="3" name="Grupp 2">
            <a:extLst>
              <a:ext uri="{FF2B5EF4-FFF2-40B4-BE49-F238E27FC236}">
                <a16:creationId xmlns:a16="http://schemas.microsoft.com/office/drawing/2014/main" id="{4D43BF9E-A7BC-BF0A-78BC-CBD6EBD0BB44}"/>
              </a:ext>
            </a:extLst>
          </p:cNvPr>
          <p:cNvGrpSpPr/>
          <p:nvPr/>
        </p:nvGrpSpPr>
        <p:grpSpPr>
          <a:xfrm>
            <a:off x="933045" y="2915873"/>
            <a:ext cx="296247" cy="285962"/>
            <a:chOff x="545837" y="2690601"/>
            <a:chExt cx="296247" cy="285962"/>
          </a:xfrm>
        </p:grpSpPr>
        <p:sp>
          <p:nvSpPr>
            <p:cNvPr id="4" name="Ellips 3">
              <a:extLst>
                <a:ext uri="{FF2B5EF4-FFF2-40B4-BE49-F238E27FC236}">
                  <a16:creationId xmlns:a16="http://schemas.microsoft.com/office/drawing/2014/main" id="{17EB7407-8D1F-B099-98E5-B4A0989BD773}"/>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Bild 4" descr="Bock med hel fyllning">
              <a:extLst>
                <a:ext uri="{FF2B5EF4-FFF2-40B4-BE49-F238E27FC236}">
                  <a16:creationId xmlns:a16="http://schemas.microsoft.com/office/drawing/2014/main" id="{653DC2E1-12D2-B643-782B-02484DB4CA9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6" name="Grupp 5">
            <a:extLst>
              <a:ext uri="{FF2B5EF4-FFF2-40B4-BE49-F238E27FC236}">
                <a16:creationId xmlns:a16="http://schemas.microsoft.com/office/drawing/2014/main" id="{756B341D-8ECD-989A-5409-953E4577A67A}"/>
              </a:ext>
            </a:extLst>
          </p:cNvPr>
          <p:cNvGrpSpPr/>
          <p:nvPr/>
        </p:nvGrpSpPr>
        <p:grpSpPr>
          <a:xfrm>
            <a:off x="926336" y="3285779"/>
            <a:ext cx="296247" cy="285962"/>
            <a:chOff x="545837" y="2690601"/>
            <a:chExt cx="296247" cy="285962"/>
          </a:xfrm>
        </p:grpSpPr>
        <p:sp>
          <p:nvSpPr>
            <p:cNvPr id="7" name="Ellips 6">
              <a:extLst>
                <a:ext uri="{FF2B5EF4-FFF2-40B4-BE49-F238E27FC236}">
                  <a16:creationId xmlns:a16="http://schemas.microsoft.com/office/drawing/2014/main" id="{62005B8F-CC39-88ED-3361-C6E59E7ECFE3}"/>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 7" descr="Bock med hel fyllning">
              <a:extLst>
                <a:ext uri="{FF2B5EF4-FFF2-40B4-BE49-F238E27FC236}">
                  <a16:creationId xmlns:a16="http://schemas.microsoft.com/office/drawing/2014/main" id="{FF280EDA-C329-9A52-3C9A-8C053C63640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10" name="Grupp 9">
            <a:extLst>
              <a:ext uri="{FF2B5EF4-FFF2-40B4-BE49-F238E27FC236}">
                <a16:creationId xmlns:a16="http://schemas.microsoft.com/office/drawing/2014/main" id="{1841FECE-46B7-668F-45E4-8424AB253527}"/>
              </a:ext>
            </a:extLst>
          </p:cNvPr>
          <p:cNvGrpSpPr/>
          <p:nvPr/>
        </p:nvGrpSpPr>
        <p:grpSpPr>
          <a:xfrm>
            <a:off x="940665" y="3636334"/>
            <a:ext cx="296247" cy="285962"/>
            <a:chOff x="545837" y="2690601"/>
            <a:chExt cx="296247" cy="285962"/>
          </a:xfrm>
        </p:grpSpPr>
        <p:sp>
          <p:nvSpPr>
            <p:cNvPr id="11" name="Ellips 10">
              <a:extLst>
                <a:ext uri="{FF2B5EF4-FFF2-40B4-BE49-F238E27FC236}">
                  <a16:creationId xmlns:a16="http://schemas.microsoft.com/office/drawing/2014/main" id="{7AB22F00-755B-4B73-BE24-F1420103F31F}"/>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3" name="Bild 12" descr="Bock med hel fyllning">
              <a:extLst>
                <a:ext uri="{FF2B5EF4-FFF2-40B4-BE49-F238E27FC236}">
                  <a16:creationId xmlns:a16="http://schemas.microsoft.com/office/drawing/2014/main" id="{72A9C5C5-292F-F6DA-B2AA-200BAB15328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14" name="Grupp 13">
            <a:extLst>
              <a:ext uri="{FF2B5EF4-FFF2-40B4-BE49-F238E27FC236}">
                <a16:creationId xmlns:a16="http://schemas.microsoft.com/office/drawing/2014/main" id="{7C4F49BE-EB2C-1A87-1DF0-A86A65A61064}"/>
              </a:ext>
            </a:extLst>
          </p:cNvPr>
          <p:cNvGrpSpPr/>
          <p:nvPr/>
        </p:nvGrpSpPr>
        <p:grpSpPr>
          <a:xfrm>
            <a:off x="943490" y="4015159"/>
            <a:ext cx="296247" cy="285962"/>
            <a:chOff x="545837" y="2690601"/>
            <a:chExt cx="296247" cy="285962"/>
          </a:xfrm>
        </p:grpSpPr>
        <p:sp>
          <p:nvSpPr>
            <p:cNvPr id="15" name="Ellips 14">
              <a:extLst>
                <a:ext uri="{FF2B5EF4-FFF2-40B4-BE49-F238E27FC236}">
                  <a16:creationId xmlns:a16="http://schemas.microsoft.com/office/drawing/2014/main" id="{0276F489-E944-CAE0-9B92-1E9A5B520286}"/>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6" name="Bild 15" descr="Bock med hel fyllning">
              <a:extLst>
                <a:ext uri="{FF2B5EF4-FFF2-40B4-BE49-F238E27FC236}">
                  <a16:creationId xmlns:a16="http://schemas.microsoft.com/office/drawing/2014/main" id="{A9F7CCD9-D95C-BE1D-D264-B3232A17F6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pic>
        <p:nvPicPr>
          <p:cNvPr id="21" name="Bildobjekt 20" descr="En bild som visar grön, Färggrann, blå, suddig&#10;&#10;AI-genererat innehåll kan vara felaktigt.">
            <a:extLst>
              <a:ext uri="{FF2B5EF4-FFF2-40B4-BE49-F238E27FC236}">
                <a16:creationId xmlns:a16="http://schemas.microsoft.com/office/drawing/2014/main" id="{D8A7C91F-6FC1-27BC-F45D-51D1E47B02CA}"/>
              </a:ext>
            </a:extLst>
          </p:cNvPr>
          <p:cNvPicPr>
            <a:picLocks noChangeAspect="1"/>
          </p:cNvPicPr>
          <p:nvPr/>
        </p:nvPicPr>
        <p:blipFill>
          <a:blip r:embed="rId3">
            <a:extLst>
              <a:ext uri="{28A0092B-C50C-407E-A947-70E740481C1C}">
                <a14:useLocalDpi xmlns:a14="http://schemas.microsoft.com/office/drawing/2010/main" val="0"/>
              </a:ext>
            </a:extLst>
          </a:blip>
          <a:srcRect r="41827" b="738"/>
          <a:stretch/>
        </p:blipFill>
        <p:spPr>
          <a:xfrm>
            <a:off x="9017456" y="326783"/>
            <a:ext cx="2681853" cy="2607611"/>
          </a:xfrm>
          <a:prstGeom prst="flowChartConnector">
            <a:avLst/>
          </a:prstGeom>
        </p:spPr>
      </p:pic>
      <p:pic>
        <p:nvPicPr>
          <p:cNvPr id="24" name="Bildobjekt 23">
            <a:extLst>
              <a:ext uri="{FF2B5EF4-FFF2-40B4-BE49-F238E27FC236}">
                <a16:creationId xmlns:a16="http://schemas.microsoft.com/office/drawing/2014/main" id="{61D56E1C-3DE8-C218-98F7-17A189ADA1CC}"/>
              </a:ext>
            </a:extLst>
          </p:cNvPr>
          <p:cNvPicPr>
            <a:picLocks noChangeAspect="1"/>
          </p:cNvPicPr>
          <p:nvPr/>
        </p:nvPicPr>
        <p:blipFill>
          <a:blip r:embed="rId5"/>
          <a:srcRect l="76229"/>
          <a:stretch>
            <a:fillRect/>
          </a:stretch>
        </p:blipFill>
        <p:spPr>
          <a:xfrm>
            <a:off x="9433367" y="993372"/>
            <a:ext cx="1907477" cy="1266134"/>
          </a:xfrm>
          <a:prstGeom prst="rect">
            <a:avLst/>
          </a:prstGeom>
        </p:spPr>
      </p:pic>
    </p:spTree>
    <p:extLst>
      <p:ext uri="{BB962C8B-B14F-4D97-AF65-F5344CB8AC3E}">
        <p14:creationId xmlns:p14="http://schemas.microsoft.com/office/powerpoint/2010/main" val="3416757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5369B-EB3C-A280-651B-349A5E9ABBEB}"/>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DBAFAA2-57C2-65B9-0AAC-FE3C6DE26423}"/>
              </a:ext>
            </a:extLst>
          </p:cNvPr>
          <p:cNvSpPr>
            <a:spLocks noGrp="1"/>
          </p:cNvSpPr>
          <p:nvPr>
            <p:ph type="body" idx="1"/>
          </p:nvPr>
        </p:nvSpPr>
        <p:spPr>
          <a:xfrm>
            <a:off x="6095999" y="908410"/>
            <a:ext cx="5484849" cy="1500187"/>
          </a:xfrm>
        </p:spPr>
        <p:txBody>
          <a:bodyPr>
            <a:normAutofit/>
          </a:bodyPr>
          <a:lstStyle/>
          <a:p>
            <a:r>
              <a:rPr lang="sv-SE" dirty="0"/>
              <a:t>Utvecklingsforum</a:t>
            </a:r>
          </a:p>
        </p:txBody>
      </p:sp>
      <p:sp>
        <p:nvSpPr>
          <p:cNvPr id="3" name="Platshållare för text 2">
            <a:extLst>
              <a:ext uri="{FF2B5EF4-FFF2-40B4-BE49-F238E27FC236}">
                <a16:creationId xmlns:a16="http://schemas.microsoft.com/office/drawing/2014/main" id="{92869C80-EE64-7314-E7DA-5CF879E57750}"/>
              </a:ext>
            </a:extLst>
          </p:cNvPr>
          <p:cNvSpPr>
            <a:spLocks noGrp="1"/>
          </p:cNvSpPr>
          <p:nvPr>
            <p:ph type="body" idx="10"/>
          </p:nvPr>
        </p:nvSpPr>
        <p:spPr>
          <a:xfrm>
            <a:off x="5890561" y="1815665"/>
            <a:ext cx="5895724" cy="4627996"/>
          </a:xfrm>
        </p:spPr>
        <p:txBody>
          <a:bodyPr>
            <a:normAutofit fontScale="25000" lnSpcReduction="20000"/>
          </a:bodyPr>
          <a:lstStyle/>
          <a:p>
            <a:pPr marL="457200" indent="-457200">
              <a:buFont typeface="Arial" panose="020B0604020202020204" pitchFamily="34" charset="0"/>
              <a:buChar char="•"/>
            </a:pPr>
            <a:r>
              <a:rPr lang="sv-SE" sz="8000" dirty="0"/>
              <a:t>Arbetar på uppdrag av styrgruppen </a:t>
            </a:r>
          </a:p>
          <a:p>
            <a:pPr marL="457200" indent="-457200">
              <a:buFont typeface="Arial" panose="020B0604020202020204" pitchFamily="34" charset="0"/>
              <a:buChar char="•"/>
            </a:pPr>
            <a:r>
              <a:rPr lang="sv-SE" sz="8000" dirty="0"/>
              <a:t>Lyfter frågor och ärenden till styrgruppen </a:t>
            </a:r>
          </a:p>
          <a:p>
            <a:pPr marL="457200" indent="-457200">
              <a:buFont typeface="Arial" panose="020B0604020202020204" pitchFamily="34" charset="0"/>
              <a:buChar char="•"/>
            </a:pPr>
            <a:r>
              <a:rPr lang="sv-SE" sz="8000" dirty="0"/>
              <a:t>Har mandat att identifiera och hantera frågeställningar inom sitt ansvarsområde</a:t>
            </a:r>
          </a:p>
          <a:p>
            <a:pPr marL="457200" indent="-457200">
              <a:buFont typeface="Arial" panose="020B0604020202020204" pitchFamily="34" charset="0"/>
              <a:buChar char="•"/>
            </a:pPr>
            <a:r>
              <a:rPr lang="sv-SE" sz="8000" dirty="0"/>
              <a:t>Har fullt mandat inom uppdragen från styrgruppen </a:t>
            </a:r>
          </a:p>
          <a:p>
            <a:pPr marL="457200" indent="-457200">
              <a:buFont typeface="Arial" panose="020B0604020202020204" pitchFamily="34" charset="0"/>
              <a:buChar char="•"/>
            </a:pPr>
            <a:r>
              <a:rPr lang="sv-SE" sz="8000" dirty="0"/>
              <a:t>Kan starta arbetsgrupper vid behov </a:t>
            </a:r>
          </a:p>
          <a:p>
            <a:pPr marL="457200" indent="-457200">
              <a:buFont typeface="Arial" panose="020B0604020202020204" pitchFamily="34" charset="0"/>
              <a:buChar char="•"/>
            </a:pPr>
            <a:r>
              <a:rPr lang="sv-SE" sz="8000" dirty="0"/>
              <a:t>Arbetar fram förslag utifrån det givna uppdraget och lämnar förslaget till styrgruppen för beslut </a:t>
            </a:r>
          </a:p>
          <a:p>
            <a:endParaRPr lang="sv-SE" sz="8000" dirty="0"/>
          </a:p>
          <a:p>
            <a:pPr>
              <a:buNone/>
            </a:pPr>
            <a:r>
              <a:rPr lang="sv-SE" sz="8000" dirty="0"/>
              <a:t>Representanterna i utvecklingsforum förankrar och inhämtar synpunkter mellan möten och under arbetets gång från sina respektive verksamheter och nätverk </a:t>
            </a:r>
          </a:p>
          <a:p>
            <a:endParaRPr lang="sv-SE" dirty="0"/>
          </a:p>
        </p:txBody>
      </p:sp>
      <p:sp>
        <p:nvSpPr>
          <p:cNvPr id="5" name="Platshållare för bild 4">
            <a:extLst>
              <a:ext uri="{FF2B5EF4-FFF2-40B4-BE49-F238E27FC236}">
                <a16:creationId xmlns:a16="http://schemas.microsoft.com/office/drawing/2014/main" id="{3AB84A04-20AD-893A-CE7A-3F656A79E704}"/>
              </a:ext>
            </a:extLst>
          </p:cNvPr>
          <p:cNvSpPr>
            <a:spLocks noGrp="1"/>
          </p:cNvSpPr>
          <p:nvPr>
            <p:ph type="pic" sz="quarter" idx="11"/>
          </p:nvPr>
        </p:nvSpPr>
        <p:spPr>
          <a:xfrm>
            <a:off x="889603" y="1402988"/>
            <a:ext cx="4212413" cy="4052022"/>
          </a:xfrm>
        </p:spPr>
        <p:txBody>
          <a:bodyPr>
            <a:normAutofit lnSpcReduction="10000"/>
          </a:bodyPr>
          <a:lstStyle/>
          <a:p>
            <a:pPr marL="0" marR="0" lvl="0" indent="0" algn="ctr" defTabSz="914400" rtl="0" eaLnBrk="1" fontAlgn="auto" latinLnBrk="0" hangingPunct="1">
              <a:lnSpc>
                <a:spcPct val="115000"/>
              </a:lnSpc>
              <a:spcBef>
                <a:spcPts val="1000"/>
              </a:spcBef>
              <a:spcAft>
                <a:spcPts val="0"/>
              </a:spcAft>
              <a:buClrTx/>
              <a:buSzTx/>
              <a:buNone/>
              <a:tabLst/>
              <a:defRPr/>
            </a:pPr>
            <a:r>
              <a:rPr kumimoji="0" lang="sv-SE" sz="2400" u="none" strike="noStrike" kern="1200" cap="none" spc="0" normalizeH="0" baseline="0" noProof="0" dirty="0">
                <a:ln>
                  <a:noFill/>
                </a:ln>
                <a:effectLst/>
                <a:uLnTx/>
                <a:uFillTx/>
                <a:latin typeface="Aptos" panose="02110004020202020204"/>
                <a:ea typeface="+mn-ea"/>
                <a:cs typeface="+mn-cs"/>
              </a:rPr>
              <a:t>För att på ett effektivt sätt kraftsamla kring olika ämnesområden, skapa spetskompetens och framåtdriv har Vårdsamverkan Fyrbodal tre utvecklingsforum</a:t>
            </a:r>
            <a:r>
              <a:rPr kumimoji="0" lang="sv-SE" sz="2400" b="1" u="none" strike="noStrike" kern="1200" cap="none" spc="0" normalizeH="0" baseline="0" noProof="0" dirty="0">
                <a:ln>
                  <a:noFill/>
                </a:ln>
                <a:effectLst/>
                <a:uLnTx/>
                <a:uFillTx/>
                <a:latin typeface="Aptos" panose="02110004020202020204"/>
                <a:ea typeface="+mn-ea"/>
                <a:cs typeface="+mn-cs"/>
              </a:rPr>
              <a:t>: Barn och unga</a:t>
            </a:r>
            <a:r>
              <a:rPr kumimoji="0" lang="sv-SE" sz="2400" u="none" strike="noStrike" kern="1200" cap="none" spc="0" normalizeH="0" baseline="0" noProof="0" dirty="0">
                <a:ln>
                  <a:noFill/>
                </a:ln>
                <a:effectLst/>
                <a:uLnTx/>
                <a:uFillTx/>
                <a:latin typeface="Aptos" panose="02110004020202020204"/>
                <a:ea typeface="+mn-ea"/>
                <a:cs typeface="+mn-cs"/>
              </a:rPr>
              <a:t>, </a:t>
            </a:r>
            <a:r>
              <a:rPr kumimoji="0" lang="sv-SE" sz="2400" b="1" u="none" strike="noStrike" kern="1200" cap="none" spc="0" normalizeH="0" baseline="0" noProof="0" dirty="0">
                <a:ln>
                  <a:noFill/>
                </a:ln>
                <a:effectLst/>
                <a:uLnTx/>
                <a:uFillTx/>
                <a:latin typeface="Aptos" panose="02110004020202020204"/>
                <a:ea typeface="+mn-ea"/>
                <a:cs typeface="+mn-cs"/>
              </a:rPr>
              <a:t>Vuxna</a:t>
            </a:r>
            <a:r>
              <a:rPr kumimoji="0" lang="sv-SE" sz="2400" u="none" strike="noStrike" kern="1200" cap="none" spc="0" normalizeH="0" baseline="0" noProof="0" dirty="0">
                <a:ln>
                  <a:noFill/>
                </a:ln>
                <a:effectLst/>
                <a:uLnTx/>
                <a:uFillTx/>
                <a:latin typeface="Aptos" panose="02110004020202020204"/>
                <a:ea typeface="+mn-ea"/>
                <a:cs typeface="+mn-cs"/>
              </a:rPr>
              <a:t> och </a:t>
            </a:r>
            <a:r>
              <a:rPr kumimoji="0" lang="sv-SE" sz="2400" b="1" u="none" strike="noStrike" kern="1200" cap="none" spc="0" normalizeH="0" baseline="0" noProof="0" dirty="0">
                <a:ln>
                  <a:noFill/>
                </a:ln>
                <a:effectLst/>
                <a:uLnTx/>
                <a:uFillTx/>
                <a:latin typeface="Aptos" panose="02110004020202020204"/>
                <a:ea typeface="+mn-ea"/>
                <a:cs typeface="+mn-cs"/>
              </a:rPr>
              <a:t>Äldre</a:t>
            </a:r>
            <a:r>
              <a:rPr kumimoji="0" lang="sv-SE" sz="2400" u="none" strike="noStrike" kern="1200" cap="none" spc="0" normalizeH="0" baseline="0" noProof="0" dirty="0">
                <a:ln>
                  <a:noFill/>
                </a:ln>
                <a:effectLst/>
                <a:uLnTx/>
                <a:uFillTx/>
                <a:latin typeface="Aptos" panose="02110004020202020204"/>
                <a:ea typeface="+mn-ea"/>
                <a:cs typeface="+mn-cs"/>
              </a:rPr>
              <a:t>. </a:t>
            </a:r>
          </a:p>
          <a:p>
            <a:endParaRPr lang="sv-SE" dirty="0"/>
          </a:p>
        </p:txBody>
      </p:sp>
      <p:grpSp>
        <p:nvGrpSpPr>
          <p:cNvPr id="4" name="Grupp 3">
            <a:extLst>
              <a:ext uri="{FF2B5EF4-FFF2-40B4-BE49-F238E27FC236}">
                <a16:creationId xmlns:a16="http://schemas.microsoft.com/office/drawing/2014/main" id="{956169A3-F594-9666-31C3-7DD16938362B}"/>
              </a:ext>
            </a:extLst>
          </p:cNvPr>
          <p:cNvGrpSpPr/>
          <p:nvPr/>
        </p:nvGrpSpPr>
        <p:grpSpPr>
          <a:xfrm>
            <a:off x="5890561" y="1808045"/>
            <a:ext cx="296247" cy="285962"/>
            <a:chOff x="545837" y="2690601"/>
            <a:chExt cx="296247" cy="285962"/>
          </a:xfrm>
        </p:grpSpPr>
        <p:sp>
          <p:nvSpPr>
            <p:cNvPr id="7" name="Ellips 6">
              <a:extLst>
                <a:ext uri="{FF2B5EF4-FFF2-40B4-BE49-F238E27FC236}">
                  <a16:creationId xmlns:a16="http://schemas.microsoft.com/office/drawing/2014/main" id="{8F016276-6807-06AE-5083-2614E344EFBE}"/>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 7" descr="Bock med hel fyllning">
              <a:extLst>
                <a:ext uri="{FF2B5EF4-FFF2-40B4-BE49-F238E27FC236}">
                  <a16:creationId xmlns:a16="http://schemas.microsoft.com/office/drawing/2014/main" id="{DDA60CFB-725E-53B7-9348-F667281EFAA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12" name="Grupp 11">
            <a:extLst>
              <a:ext uri="{FF2B5EF4-FFF2-40B4-BE49-F238E27FC236}">
                <a16:creationId xmlns:a16="http://schemas.microsoft.com/office/drawing/2014/main" id="{51239D76-A398-86ED-4D87-0C4FA9E2A763}"/>
              </a:ext>
            </a:extLst>
          </p:cNvPr>
          <p:cNvGrpSpPr/>
          <p:nvPr/>
        </p:nvGrpSpPr>
        <p:grpSpPr>
          <a:xfrm>
            <a:off x="5899092" y="2128826"/>
            <a:ext cx="296247" cy="285962"/>
            <a:chOff x="545837" y="2690601"/>
            <a:chExt cx="296247" cy="285962"/>
          </a:xfrm>
        </p:grpSpPr>
        <p:sp>
          <p:nvSpPr>
            <p:cNvPr id="13" name="Ellips 12">
              <a:extLst>
                <a:ext uri="{FF2B5EF4-FFF2-40B4-BE49-F238E27FC236}">
                  <a16:creationId xmlns:a16="http://schemas.microsoft.com/office/drawing/2014/main" id="{CC7AE586-003E-AADF-7EA1-33EFAAD05F7B}"/>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 13" descr="Bock med hel fyllning">
              <a:extLst>
                <a:ext uri="{FF2B5EF4-FFF2-40B4-BE49-F238E27FC236}">
                  <a16:creationId xmlns:a16="http://schemas.microsoft.com/office/drawing/2014/main" id="{8EC87408-5F91-D696-810B-1A8B262C54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15" name="Grupp 14">
            <a:extLst>
              <a:ext uri="{FF2B5EF4-FFF2-40B4-BE49-F238E27FC236}">
                <a16:creationId xmlns:a16="http://schemas.microsoft.com/office/drawing/2014/main" id="{6FFB516C-7F3B-766B-C9A0-4A86465B4FD4}"/>
              </a:ext>
            </a:extLst>
          </p:cNvPr>
          <p:cNvGrpSpPr/>
          <p:nvPr/>
        </p:nvGrpSpPr>
        <p:grpSpPr>
          <a:xfrm>
            <a:off x="5897549" y="2475842"/>
            <a:ext cx="296247" cy="285962"/>
            <a:chOff x="545837" y="2690601"/>
            <a:chExt cx="296247" cy="285962"/>
          </a:xfrm>
        </p:grpSpPr>
        <p:sp>
          <p:nvSpPr>
            <p:cNvPr id="16" name="Ellips 15">
              <a:extLst>
                <a:ext uri="{FF2B5EF4-FFF2-40B4-BE49-F238E27FC236}">
                  <a16:creationId xmlns:a16="http://schemas.microsoft.com/office/drawing/2014/main" id="{9A18B3F2-B488-C67C-039D-F5D7C4705FAE}"/>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7" name="Bild 16" descr="Bock med hel fyllning">
              <a:extLst>
                <a:ext uri="{FF2B5EF4-FFF2-40B4-BE49-F238E27FC236}">
                  <a16:creationId xmlns:a16="http://schemas.microsoft.com/office/drawing/2014/main" id="{FC3879C4-CA26-AC1F-4B06-61A9EE1D9E8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18" name="Grupp 17">
            <a:extLst>
              <a:ext uri="{FF2B5EF4-FFF2-40B4-BE49-F238E27FC236}">
                <a16:creationId xmlns:a16="http://schemas.microsoft.com/office/drawing/2014/main" id="{8AE512AD-1EB6-4AC0-1539-6BFC7D26230E}"/>
              </a:ext>
            </a:extLst>
          </p:cNvPr>
          <p:cNvGrpSpPr/>
          <p:nvPr/>
        </p:nvGrpSpPr>
        <p:grpSpPr>
          <a:xfrm>
            <a:off x="5899092" y="3004108"/>
            <a:ext cx="296247" cy="285962"/>
            <a:chOff x="545837" y="2690601"/>
            <a:chExt cx="296247" cy="285962"/>
          </a:xfrm>
        </p:grpSpPr>
        <p:sp>
          <p:nvSpPr>
            <p:cNvPr id="19" name="Ellips 18">
              <a:extLst>
                <a:ext uri="{FF2B5EF4-FFF2-40B4-BE49-F238E27FC236}">
                  <a16:creationId xmlns:a16="http://schemas.microsoft.com/office/drawing/2014/main" id="{CF7464D1-DEBD-995A-9317-205289FB8EA9}"/>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0" name="Bild 19" descr="Bock med hel fyllning">
              <a:extLst>
                <a:ext uri="{FF2B5EF4-FFF2-40B4-BE49-F238E27FC236}">
                  <a16:creationId xmlns:a16="http://schemas.microsoft.com/office/drawing/2014/main" id="{AC7FBD45-C2F5-651A-8F6C-F351E3D050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21" name="Grupp 20">
            <a:extLst>
              <a:ext uri="{FF2B5EF4-FFF2-40B4-BE49-F238E27FC236}">
                <a16:creationId xmlns:a16="http://schemas.microsoft.com/office/drawing/2014/main" id="{21E4B044-8570-BEA3-68B5-60E3E4B9E74A}"/>
              </a:ext>
            </a:extLst>
          </p:cNvPr>
          <p:cNvGrpSpPr/>
          <p:nvPr/>
        </p:nvGrpSpPr>
        <p:grpSpPr>
          <a:xfrm>
            <a:off x="5897549" y="3574709"/>
            <a:ext cx="296247" cy="285962"/>
            <a:chOff x="545837" y="2690601"/>
            <a:chExt cx="296247" cy="285962"/>
          </a:xfrm>
        </p:grpSpPr>
        <p:sp>
          <p:nvSpPr>
            <p:cNvPr id="22" name="Ellips 21">
              <a:extLst>
                <a:ext uri="{FF2B5EF4-FFF2-40B4-BE49-F238E27FC236}">
                  <a16:creationId xmlns:a16="http://schemas.microsoft.com/office/drawing/2014/main" id="{C9833464-BA5E-10DC-BB34-6F3DCA4FEEAF}"/>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3" name="Bild 22" descr="Bock med hel fyllning">
              <a:extLst>
                <a:ext uri="{FF2B5EF4-FFF2-40B4-BE49-F238E27FC236}">
                  <a16:creationId xmlns:a16="http://schemas.microsoft.com/office/drawing/2014/main" id="{44605BA5-7F31-DFF5-8F1A-82D030F7C5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24" name="Grupp 23">
            <a:extLst>
              <a:ext uri="{FF2B5EF4-FFF2-40B4-BE49-F238E27FC236}">
                <a16:creationId xmlns:a16="http://schemas.microsoft.com/office/drawing/2014/main" id="{AC4BB13B-4D2D-3129-0516-79D91DB1B047}"/>
              </a:ext>
            </a:extLst>
          </p:cNvPr>
          <p:cNvGrpSpPr/>
          <p:nvPr/>
        </p:nvGrpSpPr>
        <p:grpSpPr>
          <a:xfrm>
            <a:off x="5890561" y="3911363"/>
            <a:ext cx="296247" cy="285962"/>
            <a:chOff x="545837" y="2690601"/>
            <a:chExt cx="296247" cy="285962"/>
          </a:xfrm>
        </p:grpSpPr>
        <p:sp>
          <p:nvSpPr>
            <p:cNvPr id="25" name="Ellips 24">
              <a:extLst>
                <a:ext uri="{FF2B5EF4-FFF2-40B4-BE49-F238E27FC236}">
                  <a16:creationId xmlns:a16="http://schemas.microsoft.com/office/drawing/2014/main" id="{88B216B6-C4D9-C6A4-1A35-598A9D220A13}"/>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6" name="Bild 25" descr="Bock med hel fyllning">
              <a:extLst>
                <a:ext uri="{FF2B5EF4-FFF2-40B4-BE49-F238E27FC236}">
                  <a16:creationId xmlns:a16="http://schemas.microsoft.com/office/drawing/2014/main" id="{C225EC2A-8702-0975-214A-84485C88E92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spTree>
    <p:extLst>
      <p:ext uri="{BB962C8B-B14F-4D97-AF65-F5344CB8AC3E}">
        <p14:creationId xmlns:p14="http://schemas.microsoft.com/office/powerpoint/2010/main" val="1179254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628FFD85-733A-2D0D-EB87-45F115128FA3}"/>
              </a:ext>
            </a:extLst>
          </p:cNvPr>
          <p:cNvSpPr>
            <a:spLocks noGrp="1" noChangeArrowheads="1"/>
          </p:cNvSpPr>
          <p:nvPr>
            <p:ph type="body" idx="1"/>
          </p:nvPr>
        </p:nvSpPr>
        <p:spPr bwMode="auto">
          <a:xfrm>
            <a:off x="759371" y="1243494"/>
            <a:ext cx="10673260" cy="4106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endParaRPr kumimoji="0" lang="sv-SE" altLang="sv-SE" sz="2200" b="0" i="0" u="none" strike="noStrike" cap="none" normalizeH="0" baseline="0" dirty="0">
              <a:ln>
                <a:noFill/>
              </a:ln>
              <a:effectLst/>
              <a:latin typeface="Arial" panose="020B0604020202020204" pitchFamily="34" charset="0"/>
            </a:endParaRPr>
          </a:p>
          <a:p>
            <a:pPr marR="0" lvl="0" algn="l" defTabSz="914400" rtl="0" eaLnBrk="0" fontAlgn="base" latinLnBrk="0" hangingPunct="0">
              <a:lnSpc>
                <a:spcPct val="150000"/>
              </a:lnSpc>
              <a:spcBef>
                <a:spcPct val="0"/>
              </a:spcBef>
              <a:spcAft>
                <a:spcPct val="0"/>
              </a:spcAft>
              <a:buClrTx/>
              <a:buSzTx/>
              <a:tabLst/>
            </a:pPr>
            <a:r>
              <a:rPr kumimoji="0" lang="sv-SE" altLang="sv-SE" sz="2200" b="0" i="0" u="none" strike="noStrike" cap="none" normalizeH="0" baseline="0" dirty="0">
                <a:ln>
                  <a:noFill/>
                </a:ln>
                <a:effectLst/>
                <a:latin typeface="+mn-lt"/>
              </a:rPr>
              <a:t>Region och kommun har gemensamt ansvar att samverka </a:t>
            </a:r>
          </a:p>
          <a:p>
            <a:pPr marR="0" lvl="0" algn="l" defTabSz="914400" rtl="0" eaLnBrk="0" fontAlgn="base" latinLnBrk="0" hangingPunct="0">
              <a:lnSpc>
                <a:spcPct val="150000"/>
              </a:lnSpc>
              <a:spcBef>
                <a:spcPct val="0"/>
              </a:spcBef>
              <a:spcAft>
                <a:spcPct val="0"/>
              </a:spcAft>
              <a:buClrTx/>
              <a:buSzTx/>
              <a:tabLst/>
            </a:pPr>
            <a:r>
              <a:rPr kumimoji="0" lang="sv-SE" altLang="sv-SE" sz="2200" b="0" i="0" u="none" strike="noStrike" cap="none" normalizeH="0" baseline="0" dirty="0">
                <a:ln>
                  <a:noFill/>
                </a:ln>
                <a:effectLst/>
                <a:latin typeface="+mn-lt"/>
              </a:rPr>
              <a:t>Samverkan kräver mötesplatser, relationer och avsatt tid på strategisk och operativ nivå </a:t>
            </a:r>
          </a:p>
          <a:p>
            <a:pPr marR="0" lvl="0" algn="l" defTabSz="914400" rtl="0" eaLnBrk="0" fontAlgn="base" latinLnBrk="0" hangingPunct="0">
              <a:lnSpc>
                <a:spcPct val="150000"/>
              </a:lnSpc>
              <a:spcBef>
                <a:spcPct val="0"/>
              </a:spcBef>
              <a:spcAft>
                <a:spcPct val="0"/>
              </a:spcAft>
              <a:buClrTx/>
              <a:buSzTx/>
              <a:tabLst/>
            </a:pPr>
            <a:r>
              <a:rPr kumimoji="0" lang="sv-SE" altLang="sv-SE" sz="2200" b="0" i="0" u="none" strike="noStrike" cap="none" normalizeH="0" baseline="0" dirty="0">
                <a:ln>
                  <a:noFill/>
                </a:ln>
                <a:effectLst/>
                <a:latin typeface="+mn-lt"/>
              </a:rPr>
              <a:t>Alla parter behöver prioritera samordning, resurser och dialog </a:t>
            </a:r>
          </a:p>
          <a:p>
            <a:pPr marR="0" lvl="0" algn="l" defTabSz="914400" rtl="0" eaLnBrk="0" fontAlgn="base" latinLnBrk="0" hangingPunct="0">
              <a:lnSpc>
                <a:spcPct val="150000"/>
              </a:lnSpc>
              <a:spcBef>
                <a:spcPct val="0"/>
              </a:spcBef>
              <a:spcAft>
                <a:spcPct val="0"/>
              </a:spcAft>
              <a:buClrTx/>
              <a:buSzTx/>
              <a:tabLst/>
            </a:pPr>
            <a:r>
              <a:rPr kumimoji="0" lang="sv-SE" altLang="sv-SE" sz="2200" b="0" i="0" u="none" strike="noStrike" cap="none" normalizeH="0" baseline="0" dirty="0">
                <a:ln>
                  <a:noFill/>
                </a:ln>
                <a:effectLst/>
                <a:latin typeface="+mn-lt"/>
              </a:rPr>
              <a:t>Personcentrerat arbetssätt ska genomsyra all samverkan </a:t>
            </a:r>
          </a:p>
          <a:p>
            <a:pPr marR="0" lvl="0" algn="l" defTabSz="914400" rtl="0" eaLnBrk="0" fontAlgn="base" latinLnBrk="0" hangingPunct="0">
              <a:lnSpc>
                <a:spcPct val="150000"/>
              </a:lnSpc>
              <a:spcBef>
                <a:spcPct val="0"/>
              </a:spcBef>
              <a:spcAft>
                <a:spcPct val="0"/>
              </a:spcAft>
              <a:buClrTx/>
              <a:buSzTx/>
              <a:tabLst/>
            </a:pPr>
            <a:r>
              <a:rPr kumimoji="0" lang="sv-SE" altLang="sv-SE" sz="2200" b="0" i="0" u="none" strike="noStrike" cap="none" normalizeH="0" baseline="0" dirty="0">
                <a:ln>
                  <a:noFill/>
                </a:ln>
                <a:effectLst/>
                <a:latin typeface="+mn-lt"/>
              </a:rPr>
              <a:t>Arbetet ska präglas av välvilja, gott arbetsklimat och lösningsfokus </a:t>
            </a:r>
          </a:p>
          <a:p>
            <a:pPr marR="0" lvl="0" algn="l" defTabSz="914400" rtl="0" eaLnBrk="0" fontAlgn="base" latinLnBrk="0" hangingPunct="0">
              <a:lnSpc>
                <a:spcPct val="150000"/>
              </a:lnSpc>
              <a:spcBef>
                <a:spcPct val="0"/>
              </a:spcBef>
              <a:spcAft>
                <a:spcPct val="0"/>
              </a:spcAft>
              <a:buClrTx/>
              <a:buSzTx/>
              <a:tabLst/>
            </a:pPr>
            <a:r>
              <a:rPr kumimoji="0" lang="sv-SE" altLang="sv-SE" sz="2200" b="0" i="0" u="none" strike="noStrike" cap="none" normalizeH="0" baseline="0" dirty="0">
                <a:ln>
                  <a:noFill/>
                </a:ln>
                <a:effectLst/>
                <a:latin typeface="+mn-lt"/>
              </a:rPr>
              <a:t>Kultur av tillit, respekt och kunskap om varandras uppdrag är avgörande </a:t>
            </a:r>
          </a:p>
          <a:p>
            <a:pPr marR="0" lvl="0" algn="l" defTabSz="914400" rtl="0" eaLnBrk="0" fontAlgn="base" latinLnBrk="0" hangingPunct="0">
              <a:lnSpc>
                <a:spcPct val="150000"/>
              </a:lnSpc>
              <a:spcBef>
                <a:spcPct val="0"/>
              </a:spcBef>
              <a:spcAft>
                <a:spcPct val="0"/>
              </a:spcAft>
              <a:buClrTx/>
              <a:buSzTx/>
              <a:tabLst/>
            </a:pPr>
            <a:r>
              <a:rPr kumimoji="0" lang="sv-SE" altLang="sv-SE" sz="2200" b="0" i="0" u="none" strike="noStrike" cap="none" normalizeH="0" baseline="0" dirty="0">
                <a:ln>
                  <a:noFill/>
                </a:ln>
                <a:effectLst/>
                <a:latin typeface="+mn-lt"/>
              </a:rPr>
              <a:t>Utmaningar ska lyftas öppet för att stärka samarbetet och hitta gemensamma lösningar </a:t>
            </a:r>
          </a:p>
        </p:txBody>
      </p:sp>
      <p:sp>
        <p:nvSpPr>
          <p:cNvPr id="2" name="Platshållare för text 1">
            <a:extLst>
              <a:ext uri="{FF2B5EF4-FFF2-40B4-BE49-F238E27FC236}">
                <a16:creationId xmlns:a16="http://schemas.microsoft.com/office/drawing/2014/main" id="{1AFDC31B-4F5B-2553-7B61-A39956874986}"/>
              </a:ext>
            </a:extLst>
          </p:cNvPr>
          <p:cNvSpPr>
            <a:spLocks noGrp="1"/>
          </p:cNvSpPr>
          <p:nvPr>
            <p:ph type="body" idx="10"/>
          </p:nvPr>
        </p:nvSpPr>
        <p:spPr>
          <a:xfrm>
            <a:off x="611154" y="758673"/>
            <a:ext cx="10821479" cy="956904"/>
          </a:xfrm>
        </p:spPr>
        <p:txBody>
          <a:bodyPr>
            <a:normAutofit/>
          </a:bodyPr>
          <a:lstStyle/>
          <a:p>
            <a:r>
              <a:rPr lang="sv-SE" sz="4000" b="1" dirty="0"/>
              <a:t>Arbetssätt och kultur i samverkan</a:t>
            </a:r>
          </a:p>
        </p:txBody>
      </p:sp>
      <p:sp>
        <p:nvSpPr>
          <p:cNvPr id="5" name="Pil: sparr 4">
            <a:extLst>
              <a:ext uri="{FF2B5EF4-FFF2-40B4-BE49-F238E27FC236}">
                <a16:creationId xmlns:a16="http://schemas.microsoft.com/office/drawing/2014/main" id="{AA272908-CE06-DAF3-3472-A0295F636F3D}"/>
              </a:ext>
            </a:extLst>
          </p:cNvPr>
          <p:cNvSpPr/>
          <p:nvPr/>
        </p:nvSpPr>
        <p:spPr>
          <a:xfrm>
            <a:off x="504331" y="1940027"/>
            <a:ext cx="213646" cy="314621"/>
          </a:xfrm>
          <a:prstGeom prst="chevron">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7" name="Pil: sparr 6">
            <a:extLst>
              <a:ext uri="{FF2B5EF4-FFF2-40B4-BE49-F238E27FC236}">
                <a16:creationId xmlns:a16="http://schemas.microsoft.com/office/drawing/2014/main" id="{F8D58EBF-A4F8-8878-EC4B-679E85D47039}"/>
              </a:ext>
            </a:extLst>
          </p:cNvPr>
          <p:cNvSpPr/>
          <p:nvPr/>
        </p:nvSpPr>
        <p:spPr>
          <a:xfrm>
            <a:off x="506439" y="2439667"/>
            <a:ext cx="213646" cy="314621"/>
          </a:xfrm>
          <a:prstGeom prst="chevron">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9" name="Pil: sparr 8">
            <a:extLst>
              <a:ext uri="{FF2B5EF4-FFF2-40B4-BE49-F238E27FC236}">
                <a16:creationId xmlns:a16="http://schemas.microsoft.com/office/drawing/2014/main" id="{8C614659-9968-582F-7780-F05172519A25}"/>
              </a:ext>
            </a:extLst>
          </p:cNvPr>
          <p:cNvSpPr/>
          <p:nvPr/>
        </p:nvSpPr>
        <p:spPr>
          <a:xfrm>
            <a:off x="499771" y="2939307"/>
            <a:ext cx="213646" cy="314621"/>
          </a:xfrm>
          <a:prstGeom prst="chevron">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1" name="Pil: sparr 10">
            <a:extLst>
              <a:ext uri="{FF2B5EF4-FFF2-40B4-BE49-F238E27FC236}">
                <a16:creationId xmlns:a16="http://schemas.microsoft.com/office/drawing/2014/main" id="{8E310B4F-3090-9D70-60BF-C14B74AFFE73}"/>
              </a:ext>
            </a:extLst>
          </p:cNvPr>
          <p:cNvSpPr/>
          <p:nvPr/>
        </p:nvSpPr>
        <p:spPr>
          <a:xfrm>
            <a:off x="494864" y="3457190"/>
            <a:ext cx="213646" cy="314621"/>
          </a:xfrm>
          <a:prstGeom prst="chevron">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3" name="Pil: sparr 12">
            <a:extLst>
              <a:ext uri="{FF2B5EF4-FFF2-40B4-BE49-F238E27FC236}">
                <a16:creationId xmlns:a16="http://schemas.microsoft.com/office/drawing/2014/main" id="{DD4B5ABC-4155-F700-B762-2B99DAA77779}"/>
              </a:ext>
            </a:extLst>
          </p:cNvPr>
          <p:cNvSpPr/>
          <p:nvPr/>
        </p:nvSpPr>
        <p:spPr>
          <a:xfrm>
            <a:off x="478729" y="3943667"/>
            <a:ext cx="213646" cy="314621"/>
          </a:xfrm>
          <a:prstGeom prst="chevron">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5" name="Pil: sparr 14">
            <a:extLst>
              <a:ext uri="{FF2B5EF4-FFF2-40B4-BE49-F238E27FC236}">
                <a16:creationId xmlns:a16="http://schemas.microsoft.com/office/drawing/2014/main" id="{DE51E186-1DF1-DE46-B545-E5B222CF97DA}"/>
              </a:ext>
            </a:extLst>
          </p:cNvPr>
          <p:cNvSpPr/>
          <p:nvPr/>
        </p:nvSpPr>
        <p:spPr>
          <a:xfrm>
            <a:off x="478729" y="4436150"/>
            <a:ext cx="213646" cy="314621"/>
          </a:xfrm>
          <a:prstGeom prst="chevron">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7" name="Pil: sparr 16">
            <a:extLst>
              <a:ext uri="{FF2B5EF4-FFF2-40B4-BE49-F238E27FC236}">
                <a16:creationId xmlns:a16="http://schemas.microsoft.com/office/drawing/2014/main" id="{68DB1F06-5DD1-7EB3-2F8C-6DE374A993CD}"/>
              </a:ext>
            </a:extLst>
          </p:cNvPr>
          <p:cNvSpPr/>
          <p:nvPr/>
        </p:nvSpPr>
        <p:spPr>
          <a:xfrm>
            <a:off x="467501" y="4938793"/>
            <a:ext cx="213646" cy="314621"/>
          </a:xfrm>
          <a:prstGeom prst="chevron">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Tree>
    <p:extLst>
      <p:ext uri="{BB962C8B-B14F-4D97-AF65-F5344CB8AC3E}">
        <p14:creationId xmlns:p14="http://schemas.microsoft.com/office/powerpoint/2010/main" val="2985767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En bild som visar text, skärmbild, Teckensnitt, linje&#10;&#10;AI-genererat innehåll kan vara felaktigt.">
            <a:extLst>
              <a:ext uri="{FF2B5EF4-FFF2-40B4-BE49-F238E27FC236}">
                <a16:creationId xmlns:a16="http://schemas.microsoft.com/office/drawing/2014/main" id="{CEABDED1-E5F3-04D9-7735-8F34B622615E}"/>
              </a:ext>
            </a:extLst>
          </p:cNvPr>
          <p:cNvPicPr>
            <a:picLocks noChangeAspect="1"/>
          </p:cNvPicPr>
          <p:nvPr/>
        </p:nvPicPr>
        <p:blipFill>
          <a:blip r:embed="rId3"/>
          <a:stretch>
            <a:fillRect/>
          </a:stretch>
        </p:blipFill>
        <p:spPr>
          <a:xfrm>
            <a:off x="1034487" y="0"/>
            <a:ext cx="10123025" cy="5934953"/>
          </a:xfrm>
          <a:prstGeom prst="rect">
            <a:avLst/>
          </a:prstGeom>
        </p:spPr>
      </p:pic>
    </p:spTree>
    <p:extLst>
      <p:ext uri="{BB962C8B-B14F-4D97-AF65-F5344CB8AC3E}">
        <p14:creationId xmlns:p14="http://schemas.microsoft.com/office/powerpoint/2010/main" val="3141257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10DEF-FF5A-5795-D826-93566E53C405}"/>
            </a:ext>
          </a:extLst>
        </p:cNvPr>
        <p:cNvGrpSpPr/>
        <p:nvPr/>
      </p:nvGrpSpPr>
      <p:grpSpPr>
        <a:xfrm>
          <a:off x="0" y="0"/>
          <a:ext cx="0" cy="0"/>
          <a:chOff x="0" y="0"/>
          <a:chExt cx="0" cy="0"/>
        </a:xfrm>
      </p:grpSpPr>
      <p:sp>
        <p:nvSpPr>
          <p:cNvPr id="5" name="Rektangel: diagonala rundade hörn 4">
            <a:extLst>
              <a:ext uri="{FF2B5EF4-FFF2-40B4-BE49-F238E27FC236}">
                <a16:creationId xmlns:a16="http://schemas.microsoft.com/office/drawing/2014/main" id="{53F0E310-C9B6-905F-425F-62AD9049B683}"/>
              </a:ext>
            </a:extLst>
          </p:cNvPr>
          <p:cNvSpPr/>
          <p:nvPr/>
        </p:nvSpPr>
        <p:spPr>
          <a:xfrm>
            <a:off x="266700" y="241300"/>
            <a:ext cx="11684000" cy="5765800"/>
          </a:xfrm>
          <a:prstGeom prst="round2Diag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9" name="Bildobjekt 8">
            <a:extLst>
              <a:ext uri="{FF2B5EF4-FFF2-40B4-BE49-F238E27FC236}">
                <a16:creationId xmlns:a16="http://schemas.microsoft.com/office/drawing/2014/main" id="{8122F1C7-A5E8-A014-9B11-D4845ABC2D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9160" y="6148008"/>
            <a:ext cx="3544579" cy="559276"/>
          </a:xfrm>
          <a:prstGeom prst="rect">
            <a:avLst/>
          </a:prstGeom>
        </p:spPr>
      </p:pic>
      <p:sp>
        <p:nvSpPr>
          <p:cNvPr id="2" name="Platshållare för text 1">
            <a:extLst>
              <a:ext uri="{FF2B5EF4-FFF2-40B4-BE49-F238E27FC236}">
                <a16:creationId xmlns:a16="http://schemas.microsoft.com/office/drawing/2014/main" id="{3A5A6347-9761-B2B6-8E39-1BB3FBF1C5F5}"/>
              </a:ext>
            </a:extLst>
          </p:cNvPr>
          <p:cNvSpPr>
            <a:spLocks noGrp="1"/>
          </p:cNvSpPr>
          <p:nvPr>
            <p:ph type="subTitle" idx="4294967295"/>
          </p:nvPr>
        </p:nvSpPr>
        <p:spPr>
          <a:xfrm>
            <a:off x="772319" y="2296318"/>
            <a:ext cx="9144000" cy="1655763"/>
          </a:xfrm>
        </p:spPr>
        <p:txBody>
          <a:bodyPr>
            <a:normAutofit/>
          </a:bodyPr>
          <a:lstStyle/>
          <a:p>
            <a:pPr marL="0" indent="0">
              <a:buNone/>
            </a:pPr>
            <a:r>
              <a:rPr lang="sv-SE" sz="4400" b="1" dirty="0">
                <a:solidFill>
                  <a:schemeClr val="bg1"/>
                </a:solidFill>
              </a:rPr>
              <a:t>Lokala vårdsamverkansgrupper</a:t>
            </a:r>
          </a:p>
        </p:txBody>
      </p:sp>
      <p:sp>
        <p:nvSpPr>
          <p:cNvPr id="3" name="Platshållare för text 2">
            <a:extLst>
              <a:ext uri="{FF2B5EF4-FFF2-40B4-BE49-F238E27FC236}">
                <a16:creationId xmlns:a16="http://schemas.microsoft.com/office/drawing/2014/main" id="{3B0266BF-E272-CB32-EF4C-B3A2CCD42249}"/>
              </a:ext>
            </a:extLst>
          </p:cNvPr>
          <p:cNvSpPr>
            <a:spLocks noGrp="1"/>
          </p:cNvSpPr>
          <p:nvPr>
            <p:ph type="body" idx="4294967295"/>
          </p:nvPr>
        </p:nvSpPr>
        <p:spPr>
          <a:xfrm>
            <a:off x="772318" y="3384896"/>
            <a:ext cx="10952835" cy="4186238"/>
          </a:xfrm>
        </p:spPr>
        <p:txBody>
          <a:bodyPr>
            <a:normAutofit/>
          </a:bodyPr>
          <a:lstStyle/>
          <a:p>
            <a:pPr marL="0" indent="0">
              <a:buNone/>
            </a:pPr>
            <a:r>
              <a:rPr lang="sv-SE" sz="2400" b="1" dirty="0">
                <a:solidFill>
                  <a:schemeClr val="bg1"/>
                </a:solidFill>
                <a:latin typeface="+mn-lt"/>
                <a:ea typeface="Cambria" panose="02040503050406030204" pitchFamily="18" charset="0"/>
              </a:rPr>
              <a:t>Det finns 14 lokala vårdsamverkansgrupper i Fyrbodal: </a:t>
            </a:r>
            <a:br>
              <a:rPr lang="sv-SE" sz="2400" b="1" dirty="0">
                <a:solidFill>
                  <a:schemeClr val="bg1"/>
                </a:solidFill>
                <a:latin typeface="+mn-lt"/>
                <a:ea typeface="Cambria" panose="02040503050406030204" pitchFamily="18" charset="0"/>
              </a:rPr>
            </a:br>
            <a:r>
              <a:rPr lang="sv-SE" sz="2400" dirty="0">
                <a:solidFill>
                  <a:schemeClr val="bg1"/>
                </a:solidFill>
                <a:latin typeface="+mn-lt"/>
                <a:ea typeface="Cambria" panose="02040503050406030204" pitchFamily="18" charset="0"/>
              </a:rPr>
              <a:t>Dals-Ed, Färgelanda, Lilla Edet, Lysekil, Mellerud/Bengtsfors, Munkedal, </a:t>
            </a:r>
            <a:br>
              <a:rPr lang="sv-SE" sz="2400" dirty="0">
                <a:solidFill>
                  <a:schemeClr val="bg1"/>
                </a:solidFill>
                <a:latin typeface="+mn-lt"/>
                <a:ea typeface="Cambria" panose="02040503050406030204" pitchFamily="18" charset="0"/>
              </a:rPr>
            </a:br>
            <a:r>
              <a:rPr lang="sv-SE" sz="2400" dirty="0">
                <a:solidFill>
                  <a:schemeClr val="bg1"/>
                </a:solidFill>
                <a:latin typeface="+mn-lt"/>
                <a:ea typeface="Cambria" panose="02040503050406030204" pitchFamily="18" charset="0"/>
              </a:rPr>
              <a:t>Orust, Sotenäs, Strömstad, Tanum, Trollhättan, Uddevalla, Vänersborg och Åmål.</a:t>
            </a:r>
          </a:p>
          <a:p>
            <a:endParaRPr lang="sv-SE" sz="2400" dirty="0">
              <a:latin typeface="+mn-lt"/>
              <a:ea typeface="Cambria" panose="02040503050406030204" pitchFamily="18" charset="0"/>
            </a:endParaRPr>
          </a:p>
          <a:p>
            <a:endParaRPr lang="sv-SE" sz="2000" dirty="0">
              <a:latin typeface="+mn-lt"/>
              <a:ea typeface="Cambria" panose="02040503050406030204" pitchFamily="18" charset="0"/>
            </a:endParaRPr>
          </a:p>
          <a:p>
            <a:endParaRPr lang="sv-SE" dirty="0"/>
          </a:p>
        </p:txBody>
      </p:sp>
    </p:spTree>
    <p:extLst>
      <p:ext uri="{BB962C8B-B14F-4D97-AF65-F5344CB8AC3E}">
        <p14:creationId xmlns:p14="http://schemas.microsoft.com/office/powerpoint/2010/main" val="768580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21B6C-DF36-0C65-1EB8-34473B00C4DF}"/>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A0D45CDB-9D70-6573-FDA9-95E415DB5D17}"/>
              </a:ext>
            </a:extLst>
          </p:cNvPr>
          <p:cNvSpPr>
            <a:spLocks noGrp="1"/>
          </p:cNvSpPr>
          <p:nvPr>
            <p:ph type="body" idx="1"/>
          </p:nvPr>
        </p:nvSpPr>
        <p:spPr>
          <a:xfrm>
            <a:off x="611151" y="739193"/>
            <a:ext cx="10673260" cy="751465"/>
          </a:xfrm>
        </p:spPr>
        <p:txBody>
          <a:bodyPr>
            <a:normAutofit lnSpcReduction="10000"/>
          </a:bodyPr>
          <a:lstStyle/>
          <a:p>
            <a:r>
              <a:rPr lang="sv-SE" dirty="0"/>
              <a:t>Lokala vårdsamverkansgrupper</a:t>
            </a:r>
          </a:p>
        </p:txBody>
      </p:sp>
      <p:sp>
        <p:nvSpPr>
          <p:cNvPr id="3" name="Platshållare för text 2">
            <a:extLst>
              <a:ext uri="{FF2B5EF4-FFF2-40B4-BE49-F238E27FC236}">
                <a16:creationId xmlns:a16="http://schemas.microsoft.com/office/drawing/2014/main" id="{8F796E88-D986-62CD-CDC1-A4D37B0E2E59}"/>
              </a:ext>
            </a:extLst>
          </p:cNvPr>
          <p:cNvSpPr>
            <a:spLocks noGrp="1"/>
          </p:cNvSpPr>
          <p:nvPr>
            <p:ph type="body" idx="10"/>
          </p:nvPr>
        </p:nvSpPr>
        <p:spPr>
          <a:xfrm>
            <a:off x="611151" y="1600200"/>
            <a:ext cx="10673260" cy="4518607"/>
          </a:xfrm>
        </p:spPr>
        <p:txBody>
          <a:bodyPr>
            <a:normAutofit fontScale="55000" lnSpcReduction="20000"/>
          </a:bodyPr>
          <a:lstStyle/>
          <a:p>
            <a:r>
              <a:rPr lang="sv-SE" sz="4400" b="1" dirty="0">
                <a:ea typeface="Cambria" panose="02040503050406030204" pitchFamily="18" charset="0"/>
              </a:rPr>
              <a:t>Uppdraget för lokal vårdsamverkansgrupp:</a:t>
            </a:r>
          </a:p>
          <a:p>
            <a:pPr>
              <a:lnSpc>
                <a:spcPct val="115000"/>
              </a:lnSpc>
            </a:pPr>
            <a:r>
              <a:rPr lang="sv-SE" sz="3800" dirty="0">
                <a:solidFill>
                  <a:srgbClr val="000000"/>
                </a:solidFill>
              </a:rPr>
              <a:t>    Arbeta med delregionala rutiner och överenskommelser genom </a:t>
            </a:r>
            <a:br>
              <a:rPr lang="sv-SE" sz="3800" dirty="0">
                <a:solidFill>
                  <a:srgbClr val="000000"/>
                </a:solidFill>
              </a:rPr>
            </a:br>
            <a:r>
              <a:rPr lang="sv-SE" sz="3800" dirty="0">
                <a:solidFill>
                  <a:srgbClr val="000000"/>
                </a:solidFill>
              </a:rPr>
              <a:t>    att konkretisera dem på lokal nivå och ta ansvar för implementering</a:t>
            </a:r>
          </a:p>
          <a:p>
            <a:pPr>
              <a:lnSpc>
                <a:spcPct val="115000"/>
              </a:lnSpc>
            </a:pPr>
            <a:r>
              <a:rPr lang="sv-SE" sz="3800" dirty="0">
                <a:solidFill>
                  <a:srgbClr val="000000"/>
                </a:solidFill>
              </a:rPr>
              <a:t>    De lokala vårdsamverkansgruppernas uppdrag är att gemensamt arbeta utifrån både</a:t>
            </a:r>
            <a:br>
              <a:rPr lang="sv-SE" sz="3800" dirty="0">
                <a:solidFill>
                  <a:srgbClr val="000000"/>
                </a:solidFill>
              </a:rPr>
            </a:br>
            <a:r>
              <a:rPr lang="sv-SE" sz="3800" dirty="0">
                <a:solidFill>
                  <a:srgbClr val="000000"/>
                </a:solidFill>
              </a:rPr>
              <a:t>    behoven lokalt och vad styrgruppen prioriterat på delregional nivå</a:t>
            </a:r>
            <a:endParaRPr lang="sv-SE" sz="3800" dirty="0">
              <a:latin typeface="+mn-lt"/>
              <a:ea typeface="Cambria" panose="02040503050406030204" pitchFamily="18" charset="0"/>
            </a:endParaRPr>
          </a:p>
          <a:p>
            <a:pPr>
              <a:lnSpc>
                <a:spcPct val="115000"/>
              </a:lnSpc>
            </a:pPr>
            <a:r>
              <a:rPr lang="sv-SE" sz="3800" dirty="0">
                <a:latin typeface="+mn-lt"/>
                <a:ea typeface="Cambria" panose="02040503050406030204" pitchFamily="18" charset="0"/>
              </a:rPr>
              <a:t>    Vid behov ta fram lokala handlingsplaner med fokus på lokala </a:t>
            </a:r>
            <a:br>
              <a:rPr lang="sv-SE" sz="3800" dirty="0">
                <a:latin typeface="+mn-lt"/>
                <a:ea typeface="Cambria" panose="02040503050406030204" pitchFamily="18" charset="0"/>
              </a:rPr>
            </a:br>
            <a:r>
              <a:rPr lang="sv-SE" sz="3800" dirty="0">
                <a:latin typeface="+mn-lt"/>
                <a:ea typeface="Cambria" panose="02040503050406030204" pitchFamily="18" charset="0"/>
              </a:rPr>
              <a:t>    vårdsamverkansfrågor utifrån prioriterade samverkansområden </a:t>
            </a:r>
          </a:p>
          <a:p>
            <a:pPr>
              <a:lnSpc>
                <a:spcPct val="115000"/>
              </a:lnSpc>
            </a:pPr>
            <a:r>
              <a:rPr lang="sv-SE" sz="3800" dirty="0">
                <a:latin typeface="+mn-lt"/>
                <a:ea typeface="Cambria" panose="02040503050406030204" pitchFamily="18" charset="0"/>
              </a:rPr>
              <a:t>    Vara informationsbärare till och från den lokala samverkansarenan, </a:t>
            </a:r>
            <a:br>
              <a:rPr lang="sv-SE" sz="3800" dirty="0">
                <a:latin typeface="+mn-lt"/>
                <a:ea typeface="Cambria" panose="02040503050406030204" pitchFamily="18" charset="0"/>
              </a:rPr>
            </a:br>
            <a:r>
              <a:rPr lang="sv-SE" sz="3800" dirty="0">
                <a:latin typeface="+mn-lt"/>
                <a:ea typeface="Cambria" panose="02040503050406030204" pitchFamily="18" charset="0"/>
              </a:rPr>
              <a:t>    inom den organisation/verksamhet man representerar </a:t>
            </a:r>
          </a:p>
          <a:p>
            <a:pPr>
              <a:lnSpc>
                <a:spcPct val="115000"/>
              </a:lnSpc>
            </a:pPr>
            <a:r>
              <a:rPr lang="sv-SE" sz="3800" dirty="0">
                <a:latin typeface="+mn-lt"/>
                <a:ea typeface="Cambria" panose="02040503050406030204" pitchFamily="18" charset="0"/>
              </a:rPr>
              <a:t>    Förankra ställningstagande/beslut i den organisation/verksamhet man representerar</a:t>
            </a:r>
            <a:br>
              <a:rPr lang="sv-SE" sz="3800" dirty="0">
                <a:latin typeface="+mn-lt"/>
                <a:ea typeface="Cambria" panose="02040503050406030204" pitchFamily="18" charset="0"/>
              </a:rPr>
            </a:br>
            <a:r>
              <a:rPr lang="sv-SE" sz="3800" dirty="0">
                <a:latin typeface="+mn-lt"/>
                <a:ea typeface="Cambria" panose="02040503050406030204" pitchFamily="18" charset="0"/>
              </a:rPr>
              <a:t>    mellan möten, så att beslut i samförstånd/överenskommelse om gemensamma arbeten</a:t>
            </a:r>
            <a:br>
              <a:rPr lang="sv-SE" sz="3800" dirty="0">
                <a:latin typeface="+mn-lt"/>
                <a:ea typeface="Cambria" panose="02040503050406030204" pitchFamily="18" charset="0"/>
              </a:rPr>
            </a:br>
            <a:r>
              <a:rPr lang="sv-SE" sz="3800" dirty="0">
                <a:latin typeface="+mn-lt"/>
                <a:ea typeface="Cambria" panose="02040503050406030204" pitchFamily="18" charset="0"/>
              </a:rPr>
              <a:t>    kan fattas </a:t>
            </a:r>
          </a:p>
          <a:p>
            <a:endParaRPr lang="sv-SE" dirty="0"/>
          </a:p>
        </p:txBody>
      </p:sp>
      <p:grpSp>
        <p:nvGrpSpPr>
          <p:cNvPr id="4" name="Grupp 3">
            <a:extLst>
              <a:ext uri="{FF2B5EF4-FFF2-40B4-BE49-F238E27FC236}">
                <a16:creationId xmlns:a16="http://schemas.microsoft.com/office/drawing/2014/main" id="{877CC68B-FC63-1EB6-E250-4A3ECFDB19DF}"/>
              </a:ext>
            </a:extLst>
          </p:cNvPr>
          <p:cNvGrpSpPr/>
          <p:nvPr/>
        </p:nvGrpSpPr>
        <p:grpSpPr>
          <a:xfrm>
            <a:off x="463027" y="2055683"/>
            <a:ext cx="296247" cy="285962"/>
            <a:chOff x="545837" y="2690601"/>
            <a:chExt cx="296247" cy="285962"/>
          </a:xfrm>
        </p:grpSpPr>
        <p:sp>
          <p:nvSpPr>
            <p:cNvPr id="5" name="Ellips 4">
              <a:extLst>
                <a:ext uri="{FF2B5EF4-FFF2-40B4-BE49-F238E27FC236}">
                  <a16:creationId xmlns:a16="http://schemas.microsoft.com/office/drawing/2014/main" id="{660010AA-11B7-C019-40CB-3C8AF486BCC9}"/>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 5" descr="Bock med hel fyllning">
              <a:extLst>
                <a:ext uri="{FF2B5EF4-FFF2-40B4-BE49-F238E27FC236}">
                  <a16:creationId xmlns:a16="http://schemas.microsoft.com/office/drawing/2014/main" id="{B86976BB-FA41-F500-F871-9F8D0104027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7" name="Grupp 6">
            <a:extLst>
              <a:ext uri="{FF2B5EF4-FFF2-40B4-BE49-F238E27FC236}">
                <a16:creationId xmlns:a16="http://schemas.microsoft.com/office/drawing/2014/main" id="{FE621094-A772-FB24-CD21-38AD6C6A6A7B}"/>
              </a:ext>
            </a:extLst>
          </p:cNvPr>
          <p:cNvGrpSpPr/>
          <p:nvPr/>
        </p:nvGrpSpPr>
        <p:grpSpPr>
          <a:xfrm>
            <a:off x="463027" y="2762955"/>
            <a:ext cx="296247" cy="285962"/>
            <a:chOff x="545837" y="2690601"/>
            <a:chExt cx="296247" cy="285962"/>
          </a:xfrm>
        </p:grpSpPr>
        <p:sp>
          <p:nvSpPr>
            <p:cNvPr id="8" name="Ellips 7">
              <a:extLst>
                <a:ext uri="{FF2B5EF4-FFF2-40B4-BE49-F238E27FC236}">
                  <a16:creationId xmlns:a16="http://schemas.microsoft.com/office/drawing/2014/main" id="{C3E8EDDE-AB06-0F19-8872-D0AB52F9A84F}"/>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 8" descr="Bock med hel fyllning">
              <a:extLst>
                <a:ext uri="{FF2B5EF4-FFF2-40B4-BE49-F238E27FC236}">
                  <a16:creationId xmlns:a16="http://schemas.microsoft.com/office/drawing/2014/main" id="{F80E0A7E-C841-07F1-681A-CAECAFA34EE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10" name="Grupp 9">
            <a:extLst>
              <a:ext uri="{FF2B5EF4-FFF2-40B4-BE49-F238E27FC236}">
                <a16:creationId xmlns:a16="http://schemas.microsoft.com/office/drawing/2014/main" id="{B4B1474D-BDBE-7B04-CD35-70A9053A2881}"/>
              </a:ext>
            </a:extLst>
          </p:cNvPr>
          <p:cNvGrpSpPr/>
          <p:nvPr/>
        </p:nvGrpSpPr>
        <p:grpSpPr>
          <a:xfrm>
            <a:off x="463027" y="3493292"/>
            <a:ext cx="296247" cy="285962"/>
            <a:chOff x="545837" y="2690601"/>
            <a:chExt cx="296247" cy="285962"/>
          </a:xfrm>
        </p:grpSpPr>
        <p:sp>
          <p:nvSpPr>
            <p:cNvPr id="11" name="Ellips 10">
              <a:extLst>
                <a:ext uri="{FF2B5EF4-FFF2-40B4-BE49-F238E27FC236}">
                  <a16:creationId xmlns:a16="http://schemas.microsoft.com/office/drawing/2014/main" id="{5FFC8C49-0FE5-2F7F-0BFC-06C1FC9EE6D3}"/>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 11" descr="Bock med hel fyllning">
              <a:extLst>
                <a:ext uri="{FF2B5EF4-FFF2-40B4-BE49-F238E27FC236}">
                  <a16:creationId xmlns:a16="http://schemas.microsoft.com/office/drawing/2014/main" id="{BA0AA58B-A33D-DD99-0F54-2312E4004EB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13" name="Grupp 12">
            <a:extLst>
              <a:ext uri="{FF2B5EF4-FFF2-40B4-BE49-F238E27FC236}">
                <a16:creationId xmlns:a16="http://schemas.microsoft.com/office/drawing/2014/main" id="{244B49AC-E847-4F78-6609-3957A268348D}"/>
              </a:ext>
            </a:extLst>
          </p:cNvPr>
          <p:cNvGrpSpPr/>
          <p:nvPr/>
        </p:nvGrpSpPr>
        <p:grpSpPr>
          <a:xfrm>
            <a:off x="469669" y="4232091"/>
            <a:ext cx="296247" cy="285962"/>
            <a:chOff x="545837" y="2690601"/>
            <a:chExt cx="296247" cy="285962"/>
          </a:xfrm>
        </p:grpSpPr>
        <p:sp>
          <p:nvSpPr>
            <p:cNvPr id="14" name="Ellips 13">
              <a:extLst>
                <a:ext uri="{FF2B5EF4-FFF2-40B4-BE49-F238E27FC236}">
                  <a16:creationId xmlns:a16="http://schemas.microsoft.com/office/drawing/2014/main" id="{E1C2368E-F382-FC81-55B7-1290CB80C9F2}"/>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5" name="Bild 14" descr="Bock med hel fyllning">
              <a:extLst>
                <a:ext uri="{FF2B5EF4-FFF2-40B4-BE49-F238E27FC236}">
                  <a16:creationId xmlns:a16="http://schemas.microsoft.com/office/drawing/2014/main" id="{8116AFE8-2719-8F01-9DC1-737604094FD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16" name="Grupp 15">
            <a:extLst>
              <a:ext uri="{FF2B5EF4-FFF2-40B4-BE49-F238E27FC236}">
                <a16:creationId xmlns:a16="http://schemas.microsoft.com/office/drawing/2014/main" id="{8BC3CB31-66FF-1840-4DCE-A9858E63F7C1}"/>
              </a:ext>
            </a:extLst>
          </p:cNvPr>
          <p:cNvGrpSpPr/>
          <p:nvPr/>
        </p:nvGrpSpPr>
        <p:grpSpPr>
          <a:xfrm>
            <a:off x="471558" y="4958055"/>
            <a:ext cx="296247" cy="285962"/>
            <a:chOff x="545837" y="2690601"/>
            <a:chExt cx="296247" cy="285962"/>
          </a:xfrm>
        </p:grpSpPr>
        <p:sp>
          <p:nvSpPr>
            <p:cNvPr id="17" name="Ellips 16">
              <a:extLst>
                <a:ext uri="{FF2B5EF4-FFF2-40B4-BE49-F238E27FC236}">
                  <a16:creationId xmlns:a16="http://schemas.microsoft.com/office/drawing/2014/main" id="{523B3609-CE56-539A-E480-43D6956D404E}"/>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8" name="Bild 17" descr="Bock med hel fyllning">
              <a:extLst>
                <a:ext uri="{FF2B5EF4-FFF2-40B4-BE49-F238E27FC236}">
                  <a16:creationId xmlns:a16="http://schemas.microsoft.com/office/drawing/2014/main" id="{38E39790-CBED-5179-E485-B23999A3617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spTree>
    <p:extLst>
      <p:ext uri="{BB962C8B-B14F-4D97-AF65-F5344CB8AC3E}">
        <p14:creationId xmlns:p14="http://schemas.microsoft.com/office/powerpoint/2010/main" val="2120009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87F74941-AAA7-F8D7-227D-01A3ED10DE62}"/>
              </a:ext>
            </a:extLst>
          </p:cNvPr>
          <p:cNvSpPr>
            <a:spLocks noGrp="1"/>
          </p:cNvSpPr>
          <p:nvPr>
            <p:ph type="body" idx="1"/>
          </p:nvPr>
        </p:nvSpPr>
        <p:spPr>
          <a:xfrm>
            <a:off x="1027839" y="1785938"/>
            <a:ext cx="10673260" cy="4192154"/>
          </a:xfrm>
        </p:spPr>
        <p:txBody>
          <a:bodyPr vert="horz" lIns="91440" tIns="45720" rIns="91440" bIns="45720" rtlCol="0" anchor="t">
            <a:noAutofit/>
          </a:bodyPr>
          <a:lstStyle/>
          <a:p>
            <a:r>
              <a:rPr lang="sv-SE" sz="2400" b="0" dirty="0">
                <a:latin typeface="+mn-lt"/>
              </a:rPr>
              <a:t>Fastställd av styrgruppen 27/2</a:t>
            </a:r>
          </a:p>
          <a:p>
            <a:r>
              <a:rPr lang="sv-SE" sz="2400" b="0" dirty="0">
                <a:latin typeface="+mn-lt"/>
              </a:rPr>
              <a:t>Prioriterade processer:</a:t>
            </a:r>
            <a:br>
              <a:rPr lang="sv-SE" sz="2400" b="0" dirty="0">
                <a:latin typeface="+mn-lt"/>
              </a:rPr>
            </a:br>
            <a:r>
              <a:rPr lang="sv-SE" sz="2400" b="0" dirty="0">
                <a:latin typeface="+mn-lt"/>
              </a:rPr>
              <a:t>- In- och utskrivningsprocessen </a:t>
            </a:r>
            <a:br>
              <a:rPr lang="sv-SE" sz="2400" b="0" dirty="0">
                <a:latin typeface="+mn-lt"/>
              </a:rPr>
            </a:br>
            <a:r>
              <a:rPr lang="sv-SE" sz="2400" b="0" dirty="0">
                <a:latin typeface="+mn-lt"/>
              </a:rPr>
              <a:t>- Öppenvårdsprocessen </a:t>
            </a:r>
            <a:br>
              <a:rPr lang="sv-SE" sz="2400" b="0" dirty="0">
                <a:latin typeface="+mn-lt"/>
              </a:rPr>
            </a:br>
            <a:r>
              <a:rPr lang="sv-SE" sz="2400" b="0" dirty="0">
                <a:latin typeface="+mn-lt"/>
              </a:rPr>
              <a:t>- SIP-processen </a:t>
            </a:r>
            <a:br>
              <a:rPr lang="sv-SE" sz="2400" b="0" dirty="0">
                <a:latin typeface="+mn-lt"/>
              </a:rPr>
            </a:br>
            <a:r>
              <a:rPr lang="sv-SE" sz="2400" b="0" dirty="0">
                <a:latin typeface="+mn-lt"/>
              </a:rPr>
              <a:t>- Egenvårdsprocessen</a:t>
            </a:r>
          </a:p>
          <a:p>
            <a:r>
              <a:rPr lang="sv-SE" sz="2400" b="0" dirty="0">
                <a:latin typeface="+mn-lt"/>
              </a:rPr>
              <a:t>Samverkan kring psykisk hälsa är ett</a:t>
            </a:r>
            <a:br>
              <a:rPr lang="sv-SE" sz="2400" b="0" dirty="0">
                <a:latin typeface="+mn-lt"/>
              </a:rPr>
            </a:br>
            <a:r>
              <a:rPr lang="sv-SE" sz="2400" b="0" dirty="0">
                <a:latin typeface="+mn-lt"/>
              </a:rPr>
              <a:t>genomgående perspektiv i samtliga </a:t>
            </a:r>
            <a:br>
              <a:rPr lang="sv-SE" sz="2400" b="0" dirty="0">
                <a:latin typeface="+mn-lt"/>
              </a:rPr>
            </a:br>
            <a:r>
              <a:rPr lang="sv-SE" sz="2400" b="0" dirty="0">
                <a:latin typeface="+mn-lt"/>
              </a:rPr>
              <a:t>prioriterade processer</a:t>
            </a:r>
          </a:p>
        </p:txBody>
      </p:sp>
      <p:sp>
        <p:nvSpPr>
          <p:cNvPr id="2" name="Platshållare för text 1">
            <a:extLst>
              <a:ext uri="{FF2B5EF4-FFF2-40B4-BE49-F238E27FC236}">
                <a16:creationId xmlns:a16="http://schemas.microsoft.com/office/drawing/2014/main" id="{D9DE9A52-E1E3-47A8-3CD4-40A9626FF8DB}"/>
              </a:ext>
            </a:extLst>
          </p:cNvPr>
          <p:cNvSpPr>
            <a:spLocks noGrp="1"/>
          </p:cNvSpPr>
          <p:nvPr>
            <p:ph type="body" idx="10"/>
          </p:nvPr>
        </p:nvSpPr>
        <p:spPr>
          <a:xfrm>
            <a:off x="907589" y="628710"/>
            <a:ext cx="10673260" cy="3162156"/>
          </a:xfrm>
        </p:spPr>
        <p:txBody>
          <a:bodyPr>
            <a:normAutofit/>
          </a:bodyPr>
          <a:lstStyle/>
          <a:p>
            <a:pPr algn="ctr"/>
            <a:r>
              <a:rPr lang="sv-SE" sz="4400" b="1" dirty="0"/>
              <a:t>Reviderad samverkansplan 2026-2027</a:t>
            </a:r>
          </a:p>
        </p:txBody>
      </p:sp>
      <p:pic>
        <p:nvPicPr>
          <p:cNvPr id="7" name="Bildobjekt 6" descr="En bild som visar text, bok, Broschyr, Publikation&#10;&#10;AI-genererat innehåll kan vara felaktigt.">
            <a:extLst>
              <a:ext uri="{FF2B5EF4-FFF2-40B4-BE49-F238E27FC236}">
                <a16:creationId xmlns:a16="http://schemas.microsoft.com/office/drawing/2014/main" id="{6513B252-E364-6136-0C9D-BDCB04518527}"/>
              </a:ext>
            </a:extLst>
          </p:cNvPr>
          <p:cNvPicPr>
            <a:picLocks noChangeAspect="1"/>
          </p:cNvPicPr>
          <p:nvPr/>
        </p:nvPicPr>
        <p:blipFill>
          <a:blip r:embed="rId3">
            <a:clrChange>
              <a:clrFrom>
                <a:srgbClr val="FFFFFF"/>
              </a:clrFrom>
              <a:clrTo>
                <a:srgbClr val="FFFFFF">
                  <a:alpha val="0"/>
                </a:srgbClr>
              </a:clrTo>
            </a:clrChange>
          </a:blip>
          <a:srcRect l="25070" r="29858"/>
          <a:stretch>
            <a:fillRect/>
          </a:stretch>
        </p:blipFill>
        <p:spPr>
          <a:xfrm>
            <a:off x="7008267" y="1241774"/>
            <a:ext cx="3268820" cy="4374451"/>
          </a:xfrm>
          <a:prstGeom prst="rect">
            <a:avLst/>
          </a:prstGeom>
        </p:spPr>
      </p:pic>
      <p:sp>
        <p:nvSpPr>
          <p:cNvPr id="5" name="textruta 4">
            <a:extLst>
              <a:ext uri="{FF2B5EF4-FFF2-40B4-BE49-F238E27FC236}">
                <a16:creationId xmlns:a16="http://schemas.microsoft.com/office/drawing/2014/main" id="{DA7731A4-F9AE-F8EB-57AC-5F59BA7E1541}"/>
              </a:ext>
            </a:extLst>
          </p:cNvPr>
          <p:cNvSpPr txBox="1"/>
          <p:nvPr/>
        </p:nvSpPr>
        <p:spPr>
          <a:xfrm>
            <a:off x="5783465" y="5608760"/>
            <a:ext cx="6093822" cy="369332"/>
          </a:xfrm>
          <a:prstGeom prst="rect">
            <a:avLst/>
          </a:prstGeom>
          <a:noFill/>
        </p:spPr>
        <p:txBody>
          <a:bodyPr wrap="square">
            <a:spAutoFit/>
          </a:bodyPr>
          <a:lstStyle/>
          <a:p>
            <a:r>
              <a:rPr lang="sv-SE" dirty="0">
                <a:hlinkClick r:id="rId4"/>
              </a:rPr>
              <a:t>Samverkansplan Vårdsamverkan Fyrbodal 2026-2027</a:t>
            </a:r>
            <a:endParaRPr lang="sv-SE" dirty="0"/>
          </a:p>
        </p:txBody>
      </p:sp>
      <p:sp>
        <p:nvSpPr>
          <p:cNvPr id="6" name="Pil: sparr 5">
            <a:extLst>
              <a:ext uri="{FF2B5EF4-FFF2-40B4-BE49-F238E27FC236}">
                <a16:creationId xmlns:a16="http://schemas.microsoft.com/office/drawing/2014/main" id="{A810BDFD-CC61-BBCA-C4CB-5D022456F3AD}"/>
              </a:ext>
            </a:extLst>
          </p:cNvPr>
          <p:cNvSpPr/>
          <p:nvPr/>
        </p:nvSpPr>
        <p:spPr>
          <a:xfrm>
            <a:off x="814193" y="1809088"/>
            <a:ext cx="213646" cy="314621"/>
          </a:xfrm>
          <a:prstGeom prst="chevron">
            <a:avLst/>
          </a:prstGeom>
          <a:blipFill>
            <a:blip r:embed="rId5"/>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9" name="Pil: sparr 8">
            <a:extLst>
              <a:ext uri="{FF2B5EF4-FFF2-40B4-BE49-F238E27FC236}">
                <a16:creationId xmlns:a16="http://schemas.microsoft.com/office/drawing/2014/main" id="{46D92AC3-26AC-732A-666E-8EA402BB1408}"/>
              </a:ext>
            </a:extLst>
          </p:cNvPr>
          <p:cNvSpPr/>
          <p:nvPr/>
        </p:nvSpPr>
        <p:spPr>
          <a:xfrm>
            <a:off x="814193" y="2265516"/>
            <a:ext cx="213646" cy="314621"/>
          </a:xfrm>
          <a:prstGeom prst="chevron">
            <a:avLst/>
          </a:prstGeom>
          <a:blipFill>
            <a:blip r:embed="rId5"/>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11" name="Pil: sparr 10">
            <a:extLst>
              <a:ext uri="{FF2B5EF4-FFF2-40B4-BE49-F238E27FC236}">
                <a16:creationId xmlns:a16="http://schemas.microsoft.com/office/drawing/2014/main" id="{45FC6C95-73E9-7DD2-0967-687D9B5416DB}"/>
              </a:ext>
            </a:extLst>
          </p:cNvPr>
          <p:cNvSpPr/>
          <p:nvPr/>
        </p:nvSpPr>
        <p:spPr>
          <a:xfrm>
            <a:off x="814193" y="4044793"/>
            <a:ext cx="213646" cy="314621"/>
          </a:xfrm>
          <a:prstGeom prst="chevron">
            <a:avLst/>
          </a:prstGeom>
          <a:blipFill>
            <a:blip r:embed="rId5"/>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Tree>
    <p:extLst>
      <p:ext uri="{BB962C8B-B14F-4D97-AF65-F5344CB8AC3E}">
        <p14:creationId xmlns:p14="http://schemas.microsoft.com/office/powerpoint/2010/main" val="358666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B28993E8-21CD-D141-B80E-CF3732C44533}"/>
              </a:ext>
            </a:extLst>
          </p:cNvPr>
          <p:cNvSpPr>
            <a:spLocks noGrp="1"/>
          </p:cNvSpPr>
          <p:nvPr>
            <p:ph type="body" idx="1"/>
          </p:nvPr>
        </p:nvSpPr>
        <p:spPr/>
        <p:txBody>
          <a:bodyPr>
            <a:normAutofit lnSpcReduction="10000"/>
          </a:bodyPr>
          <a:lstStyle/>
          <a:p>
            <a:r>
              <a:rPr lang="sv-SE" dirty="0"/>
              <a:t>Målbild för Vårdsamverkan Fyrbodal</a:t>
            </a:r>
          </a:p>
        </p:txBody>
      </p:sp>
      <p:sp>
        <p:nvSpPr>
          <p:cNvPr id="3" name="Platshållare för text 2">
            <a:extLst>
              <a:ext uri="{FF2B5EF4-FFF2-40B4-BE49-F238E27FC236}">
                <a16:creationId xmlns:a16="http://schemas.microsoft.com/office/drawing/2014/main" id="{3BEFD17D-28FB-FF08-C285-EEFD9D583DF7}"/>
              </a:ext>
            </a:extLst>
          </p:cNvPr>
          <p:cNvSpPr>
            <a:spLocks noGrp="1"/>
          </p:cNvSpPr>
          <p:nvPr>
            <p:ph type="body" idx="10"/>
          </p:nvPr>
        </p:nvSpPr>
        <p:spPr>
          <a:xfrm>
            <a:off x="611151" y="1814872"/>
            <a:ext cx="10673260" cy="3991769"/>
          </a:xfrm>
        </p:spPr>
        <p:txBody>
          <a:bodyPr>
            <a:normAutofit lnSpcReduction="10000"/>
          </a:bodyPr>
          <a:lstStyle/>
          <a:p>
            <a:r>
              <a:rPr lang="sv-SE" sz="2400" dirty="0"/>
              <a:t>Målbilden för Vårdsamverkan Fyrbodal följer målbilden i Färdplan – länsgemensam strategi för god och nära vård. Den är vägledande för hur samverkan ska utformas för att ge invånare förutsättningar för ett bra liv oavsett ålder, diagnos eller funktionsnedsättning. Vårdsamverkan Fyrbodals arbete ska bidra till att invånare får ökade förutsättningar till en vård och omsorg samt övriga insatser som:</a:t>
            </a:r>
          </a:p>
          <a:p>
            <a:endParaRPr lang="sv-SE" sz="2400" dirty="0"/>
          </a:p>
          <a:p>
            <a:pPr marL="342900" indent="-342900">
              <a:buFont typeface="Arial" panose="020B0604020202020204" pitchFamily="34" charset="0"/>
              <a:buChar char="•"/>
            </a:pPr>
            <a:r>
              <a:rPr lang="sv-SE" sz="2400" dirty="0"/>
              <a:t>Utgår från individuella förutsättningar och behov</a:t>
            </a:r>
          </a:p>
          <a:p>
            <a:pPr marL="342900" indent="-342900">
              <a:buFont typeface="Arial" panose="020B0604020202020204" pitchFamily="34" charset="0"/>
              <a:buChar char="•"/>
            </a:pPr>
            <a:r>
              <a:rPr lang="sv-SE" sz="2400" dirty="0"/>
              <a:t> Bygger relationer, är hälsofrämjande, förebyggande och proaktivt</a:t>
            </a:r>
          </a:p>
          <a:p>
            <a:pPr marL="342900" indent="-342900">
              <a:buFont typeface="Arial" panose="020B0604020202020204" pitchFamily="34" charset="0"/>
              <a:buChar char="•"/>
            </a:pPr>
            <a:r>
              <a:rPr lang="sv-SE" sz="2400" dirty="0"/>
              <a:t> Bidrar till jämlik hälsa, trygghet och självständighet och grundas i gemensamt ansvarstagande och tillit</a:t>
            </a:r>
          </a:p>
          <a:p>
            <a:endParaRPr lang="sv-SE" dirty="0"/>
          </a:p>
        </p:txBody>
      </p:sp>
      <p:grpSp>
        <p:nvGrpSpPr>
          <p:cNvPr id="4" name="Grupp 3">
            <a:extLst>
              <a:ext uri="{FF2B5EF4-FFF2-40B4-BE49-F238E27FC236}">
                <a16:creationId xmlns:a16="http://schemas.microsoft.com/office/drawing/2014/main" id="{BD106F48-65C3-AA08-4DCC-1B75037F90AF}"/>
              </a:ext>
            </a:extLst>
          </p:cNvPr>
          <p:cNvGrpSpPr/>
          <p:nvPr/>
        </p:nvGrpSpPr>
        <p:grpSpPr>
          <a:xfrm>
            <a:off x="611342" y="4104075"/>
            <a:ext cx="296247" cy="285962"/>
            <a:chOff x="545837" y="2690601"/>
            <a:chExt cx="296247" cy="285962"/>
          </a:xfrm>
        </p:grpSpPr>
        <p:sp>
          <p:nvSpPr>
            <p:cNvPr id="5" name="Ellips 4">
              <a:extLst>
                <a:ext uri="{FF2B5EF4-FFF2-40B4-BE49-F238E27FC236}">
                  <a16:creationId xmlns:a16="http://schemas.microsoft.com/office/drawing/2014/main" id="{B5F4A0CC-41DD-A925-5D2C-320056C20919}"/>
                </a:ext>
              </a:extLst>
            </p:cNvPr>
            <p:cNvSpPr/>
            <p:nvPr/>
          </p:nvSpPr>
          <p:spPr>
            <a:xfrm>
              <a:off x="545837" y="2733040"/>
              <a:ext cx="246099" cy="243523"/>
            </a:xfrm>
            <a:prstGeom prst="ellipse">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 5" descr="Bock med hel fyllning">
              <a:extLst>
                <a:ext uri="{FF2B5EF4-FFF2-40B4-BE49-F238E27FC236}">
                  <a16:creationId xmlns:a16="http://schemas.microsoft.com/office/drawing/2014/main" id="{A319F656-12C9-7787-12DB-A1FFB84D8D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2900" y="2690601"/>
              <a:ext cx="279184" cy="279184"/>
            </a:xfrm>
            <a:prstGeom prst="rect">
              <a:avLst/>
            </a:prstGeom>
          </p:spPr>
        </p:pic>
      </p:grpSp>
      <p:grpSp>
        <p:nvGrpSpPr>
          <p:cNvPr id="7" name="Grupp 6">
            <a:extLst>
              <a:ext uri="{FF2B5EF4-FFF2-40B4-BE49-F238E27FC236}">
                <a16:creationId xmlns:a16="http://schemas.microsoft.com/office/drawing/2014/main" id="{8907538C-78CF-266A-0855-633C0BA30CC3}"/>
              </a:ext>
            </a:extLst>
          </p:cNvPr>
          <p:cNvGrpSpPr/>
          <p:nvPr/>
        </p:nvGrpSpPr>
        <p:grpSpPr>
          <a:xfrm>
            <a:off x="621311" y="4556598"/>
            <a:ext cx="296247" cy="285962"/>
            <a:chOff x="545837" y="2690601"/>
            <a:chExt cx="296247" cy="285962"/>
          </a:xfrm>
        </p:grpSpPr>
        <p:sp>
          <p:nvSpPr>
            <p:cNvPr id="8" name="Ellips 7">
              <a:extLst>
                <a:ext uri="{FF2B5EF4-FFF2-40B4-BE49-F238E27FC236}">
                  <a16:creationId xmlns:a16="http://schemas.microsoft.com/office/drawing/2014/main" id="{611D7351-D6E1-6BC5-DC3C-A07A52074642}"/>
                </a:ext>
              </a:extLst>
            </p:cNvPr>
            <p:cNvSpPr/>
            <p:nvPr/>
          </p:nvSpPr>
          <p:spPr>
            <a:xfrm>
              <a:off x="545837" y="2733040"/>
              <a:ext cx="246099" cy="243523"/>
            </a:xfrm>
            <a:prstGeom prst="ellipse">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 8" descr="Bock med hel fyllning">
              <a:extLst>
                <a:ext uri="{FF2B5EF4-FFF2-40B4-BE49-F238E27FC236}">
                  <a16:creationId xmlns:a16="http://schemas.microsoft.com/office/drawing/2014/main" id="{A9EC7789-29C6-93C1-9A9E-FB0D52756FA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2900" y="2690601"/>
              <a:ext cx="279184" cy="279184"/>
            </a:xfrm>
            <a:prstGeom prst="rect">
              <a:avLst/>
            </a:prstGeom>
          </p:spPr>
        </p:pic>
      </p:grpSp>
      <p:grpSp>
        <p:nvGrpSpPr>
          <p:cNvPr id="10" name="Grupp 9">
            <a:extLst>
              <a:ext uri="{FF2B5EF4-FFF2-40B4-BE49-F238E27FC236}">
                <a16:creationId xmlns:a16="http://schemas.microsoft.com/office/drawing/2014/main" id="{AB41A722-CABC-40D2-6794-F9B4C9EDC50D}"/>
              </a:ext>
            </a:extLst>
          </p:cNvPr>
          <p:cNvGrpSpPr/>
          <p:nvPr/>
        </p:nvGrpSpPr>
        <p:grpSpPr>
          <a:xfrm>
            <a:off x="611151" y="4982023"/>
            <a:ext cx="296247" cy="285962"/>
            <a:chOff x="545837" y="2690601"/>
            <a:chExt cx="296247" cy="285962"/>
          </a:xfrm>
        </p:grpSpPr>
        <p:sp>
          <p:nvSpPr>
            <p:cNvPr id="11" name="Ellips 10">
              <a:extLst>
                <a:ext uri="{FF2B5EF4-FFF2-40B4-BE49-F238E27FC236}">
                  <a16:creationId xmlns:a16="http://schemas.microsoft.com/office/drawing/2014/main" id="{B0363776-B7A9-315E-83BD-395E94309ADA}"/>
                </a:ext>
              </a:extLst>
            </p:cNvPr>
            <p:cNvSpPr/>
            <p:nvPr/>
          </p:nvSpPr>
          <p:spPr>
            <a:xfrm>
              <a:off x="545837" y="2733040"/>
              <a:ext cx="246099" cy="243523"/>
            </a:xfrm>
            <a:prstGeom prst="ellipse">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 11" descr="Bock med hel fyllning">
              <a:extLst>
                <a:ext uri="{FF2B5EF4-FFF2-40B4-BE49-F238E27FC236}">
                  <a16:creationId xmlns:a16="http://schemas.microsoft.com/office/drawing/2014/main" id="{F5C371B7-5712-0828-FBC2-0BE0436D5D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2900" y="2690601"/>
              <a:ext cx="279184" cy="279184"/>
            </a:xfrm>
            <a:prstGeom prst="rect">
              <a:avLst/>
            </a:prstGeom>
          </p:spPr>
        </p:pic>
      </p:grpSp>
    </p:spTree>
    <p:extLst>
      <p:ext uri="{BB962C8B-B14F-4D97-AF65-F5344CB8AC3E}">
        <p14:creationId xmlns:p14="http://schemas.microsoft.com/office/powerpoint/2010/main" val="1417153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64E0F-B5C7-AF62-B551-EC00E3809727}"/>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EF27621-4693-CD73-CD59-18A71D79164C}"/>
              </a:ext>
            </a:extLst>
          </p:cNvPr>
          <p:cNvSpPr>
            <a:spLocks noGrp="1"/>
          </p:cNvSpPr>
          <p:nvPr>
            <p:ph type="body" idx="1"/>
          </p:nvPr>
        </p:nvSpPr>
        <p:spPr/>
        <p:txBody>
          <a:bodyPr>
            <a:normAutofit lnSpcReduction="10000"/>
          </a:bodyPr>
          <a:lstStyle/>
          <a:p>
            <a:r>
              <a:rPr lang="sv-SE" dirty="0"/>
              <a:t>Styrgruppens uppdrag</a:t>
            </a:r>
          </a:p>
        </p:txBody>
      </p:sp>
      <p:sp>
        <p:nvSpPr>
          <p:cNvPr id="3" name="Platshållare för text 2">
            <a:extLst>
              <a:ext uri="{FF2B5EF4-FFF2-40B4-BE49-F238E27FC236}">
                <a16:creationId xmlns:a16="http://schemas.microsoft.com/office/drawing/2014/main" id="{C93F8732-E2D0-B9AC-B0A8-D24922E656A3}"/>
              </a:ext>
            </a:extLst>
          </p:cNvPr>
          <p:cNvSpPr>
            <a:spLocks noGrp="1"/>
          </p:cNvSpPr>
          <p:nvPr>
            <p:ph type="body" idx="10"/>
          </p:nvPr>
        </p:nvSpPr>
        <p:spPr>
          <a:xfrm>
            <a:off x="611151" y="1631373"/>
            <a:ext cx="10969698" cy="4395537"/>
          </a:xfrm>
        </p:spPr>
        <p:txBody>
          <a:bodyPr>
            <a:normAutofit/>
          </a:bodyPr>
          <a:lstStyle/>
          <a:p>
            <a:endParaRPr lang="sv-SE" sz="2400" dirty="0"/>
          </a:p>
          <a:p>
            <a:pPr marL="342900" indent="-342900">
              <a:buFont typeface="Arial" panose="020B0604020202020204" pitchFamily="34" charset="0"/>
              <a:buChar char="•"/>
            </a:pPr>
            <a:r>
              <a:rPr lang="sv-SE" sz="2400" dirty="0"/>
              <a:t>Driva strategiska frågor och besluta om samverkansplan, indikatorer och måltal </a:t>
            </a:r>
          </a:p>
          <a:p>
            <a:pPr marL="342900" indent="-342900">
              <a:buFont typeface="Arial" panose="020B0604020202020204" pitchFamily="34" charset="0"/>
              <a:buChar char="•"/>
            </a:pPr>
            <a:r>
              <a:rPr lang="sv-SE" sz="2400" dirty="0"/>
              <a:t>Vara remissinstans </a:t>
            </a:r>
          </a:p>
          <a:p>
            <a:pPr marL="342900" indent="-342900">
              <a:buFont typeface="Arial" panose="020B0604020202020204" pitchFamily="34" charset="0"/>
              <a:buChar char="•"/>
            </a:pPr>
            <a:r>
              <a:rPr lang="sv-SE" sz="2400" dirty="0"/>
              <a:t>Förankra och kommunicera beslut i respektive organisation </a:t>
            </a:r>
          </a:p>
          <a:p>
            <a:pPr marL="342900" indent="-342900">
              <a:buFont typeface="Arial" panose="020B0604020202020204" pitchFamily="34" charset="0"/>
              <a:buChar char="•"/>
            </a:pPr>
            <a:r>
              <a:rPr lang="sv-SE" sz="2400" dirty="0"/>
              <a:t>Ansvara för budget, statsbidrag och uppföljning </a:t>
            </a:r>
          </a:p>
          <a:p>
            <a:pPr marL="342900" indent="-342900">
              <a:buFont typeface="Arial" panose="020B0604020202020204" pitchFamily="34" charset="0"/>
              <a:buChar char="•"/>
            </a:pPr>
            <a:r>
              <a:rPr lang="sv-SE" sz="2400" dirty="0"/>
              <a:t>Prioritera och följa upp ärenden samt tillsätta arbets- och referensgrupper </a:t>
            </a:r>
          </a:p>
          <a:p>
            <a:pPr marL="342900" indent="-342900">
              <a:buFont typeface="Arial" panose="020B0604020202020204" pitchFamily="34" charset="0"/>
              <a:buChar char="•"/>
            </a:pPr>
            <a:r>
              <a:rPr lang="sv-SE" sz="2400" dirty="0"/>
              <a:t>Representeras i Vårdsamverkan Västra Götaland (VVG) av ordförande och processledare</a:t>
            </a:r>
          </a:p>
        </p:txBody>
      </p:sp>
      <p:grpSp>
        <p:nvGrpSpPr>
          <p:cNvPr id="4" name="Grupp 3">
            <a:extLst>
              <a:ext uri="{FF2B5EF4-FFF2-40B4-BE49-F238E27FC236}">
                <a16:creationId xmlns:a16="http://schemas.microsoft.com/office/drawing/2014/main" id="{EB5D8DF1-8ACA-2B95-D71F-B1961E5CE942}"/>
              </a:ext>
            </a:extLst>
          </p:cNvPr>
          <p:cNvGrpSpPr/>
          <p:nvPr/>
        </p:nvGrpSpPr>
        <p:grpSpPr>
          <a:xfrm>
            <a:off x="599862" y="2119454"/>
            <a:ext cx="296247" cy="285962"/>
            <a:chOff x="545837" y="2690601"/>
            <a:chExt cx="296247" cy="285962"/>
          </a:xfrm>
        </p:grpSpPr>
        <p:sp>
          <p:nvSpPr>
            <p:cNvPr id="5" name="Ellips 4">
              <a:extLst>
                <a:ext uri="{FF2B5EF4-FFF2-40B4-BE49-F238E27FC236}">
                  <a16:creationId xmlns:a16="http://schemas.microsoft.com/office/drawing/2014/main" id="{9C574DF5-7B61-A9FA-B733-8260AF323399}"/>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 5" descr="Bock med hel fyllning">
              <a:extLst>
                <a:ext uri="{FF2B5EF4-FFF2-40B4-BE49-F238E27FC236}">
                  <a16:creationId xmlns:a16="http://schemas.microsoft.com/office/drawing/2014/main" id="{53546046-C6EC-B87B-A14B-C8F8317A18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7" name="Grupp 6">
            <a:extLst>
              <a:ext uri="{FF2B5EF4-FFF2-40B4-BE49-F238E27FC236}">
                <a16:creationId xmlns:a16="http://schemas.microsoft.com/office/drawing/2014/main" id="{90AD8163-2175-251F-0E53-6EE01B5BA690}"/>
              </a:ext>
            </a:extLst>
          </p:cNvPr>
          <p:cNvGrpSpPr/>
          <p:nvPr/>
        </p:nvGrpSpPr>
        <p:grpSpPr>
          <a:xfrm>
            <a:off x="605636" y="2600757"/>
            <a:ext cx="296247" cy="285962"/>
            <a:chOff x="545837" y="2690601"/>
            <a:chExt cx="296247" cy="285962"/>
          </a:xfrm>
        </p:grpSpPr>
        <p:sp>
          <p:nvSpPr>
            <p:cNvPr id="8" name="Ellips 7">
              <a:extLst>
                <a:ext uri="{FF2B5EF4-FFF2-40B4-BE49-F238E27FC236}">
                  <a16:creationId xmlns:a16="http://schemas.microsoft.com/office/drawing/2014/main" id="{D089DD59-AA47-7203-C39F-15D0E1CECAAA}"/>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 8" descr="Bock med hel fyllning">
              <a:extLst>
                <a:ext uri="{FF2B5EF4-FFF2-40B4-BE49-F238E27FC236}">
                  <a16:creationId xmlns:a16="http://schemas.microsoft.com/office/drawing/2014/main" id="{250655CE-6572-1E44-DA48-96F5BBF0C0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10" name="Grupp 9">
            <a:extLst>
              <a:ext uri="{FF2B5EF4-FFF2-40B4-BE49-F238E27FC236}">
                <a16:creationId xmlns:a16="http://schemas.microsoft.com/office/drawing/2014/main" id="{6FA2BE1F-04C1-1BFE-B672-4CF3560409E8}"/>
              </a:ext>
            </a:extLst>
          </p:cNvPr>
          <p:cNvGrpSpPr/>
          <p:nvPr/>
        </p:nvGrpSpPr>
        <p:grpSpPr>
          <a:xfrm>
            <a:off x="614167" y="3047767"/>
            <a:ext cx="296247" cy="285962"/>
            <a:chOff x="545837" y="2690601"/>
            <a:chExt cx="296247" cy="285962"/>
          </a:xfrm>
        </p:grpSpPr>
        <p:sp>
          <p:nvSpPr>
            <p:cNvPr id="11" name="Ellips 10">
              <a:extLst>
                <a:ext uri="{FF2B5EF4-FFF2-40B4-BE49-F238E27FC236}">
                  <a16:creationId xmlns:a16="http://schemas.microsoft.com/office/drawing/2014/main" id="{2C35D6D9-8A5A-BB29-4DB1-031145823F90}"/>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 11" descr="Bock med hel fyllning">
              <a:extLst>
                <a:ext uri="{FF2B5EF4-FFF2-40B4-BE49-F238E27FC236}">
                  <a16:creationId xmlns:a16="http://schemas.microsoft.com/office/drawing/2014/main" id="{B137527F-D03F-EF89-2CD8-421B225B392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13" name="Grupp 12">
            <a:extLst>
              <a:ext uri="{FF2B5EF4-FFF2-40B4-BE49-F238E27FC236}">
                <a16:creationId xmlns:a16="http://schemas.microsoft.com/office/drawing/2014/main" id="{9A8AB3A8-0A7A-0749-C6C6-E47919A12A10}"/>
              </a:ext>
            </a:extLst>
          </p:cNvPr>
          <p:cNvGrpSpPr/>
          <p:nvPr/>
        </p:nvGrpSpPr>
        <p:grpSpPr>
          <a:xfrm>
            <a:off x="611151" y="3506492"/>
            <a:ext cx="296247" cy="285962"/>
            <a:chOff x="545837" y="2690601"/>
            <a:chExt cx="296247" cy="285962"/>
          </a:xfrm>
        </p:grpSpPr>
        <p:sp>
          <p:nvSpPr>
            <p:cNvPr id="14" name="Ellips 13">
              <a:extLst>
                <a:ext uri="{FF2B5EF4-FFF2-40B4-BE49-F238E27FC236}">
                  <a16:creationId xmlns:a16="http://schemas.microsoft.com/office/drawing/2014/main" id="{45B289E3-E762-DE94-612D-A5E63741207F}"/>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5" name="Bild 14" descr="Bock med hel fyllning">
              <a:extLst>
                <a:ext uri="{FF2B5EF4-FFF2-40B4-BE49-F238E27FC236}">
                  <a16:creationId xmlns:a16="http://schemas.microsoft.com/office/drawing/2014/main" id="{D8F1917F-2F3F-77F0-1607-2AEFAAF2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16" name="Grupp 15">
            <a:extLst>
              <a:ext uri="{FF2B5EF4-FFF2-40B4-BE49-F238E27FC236}">
                <a16:creationId xmlns:a16="http://schemas.microsoft.com/office/drawing/2014/main" id="{C9CFD4F3-4196-3293-E15F-2A7020FCCE86}"/>
              </a:ext>
            </a:extLst>
          </p:cNvPr>
          <p:cNvGrpSpPr/>
          <p:nvPr/>
        </p:nvGrpSpPr>
        <p:grpSpPr>
          <a:xfrm>
            <a:off x="622483" y="3965217"/>
            <a:ext cx="296247" cy="285962"/>
            <a:chOff x="545837" y="2690601"/>
            <a:chExt cx="296247" cy="285962"/>
          </a:xfrm>
        </p:grpSpPr>
        <p:sp>
          <p:nvSpPr>
            <p:cNvPr id="17" name="Ellips 16">
              <a:extLst>
                <a:ext uri="{FF2B5EF4-FFF2-40B4-BE49-F238E27FC236}">
                  <a16:creationId xmlns:a16="http://schemas.microsoft.com/office/drawing/2014/main" id="{D74B57B4-DA05-E875-5728-7DC9BEEF0EEE}"/>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8" name="Bild 17" descr="Bock med hel fyllning">
              <a:extLst>
                <a:ext uri="{FF2B5EF4-FFF2-40B4-BE49-F238E27FC236}">
                  <a16:creationId xmlns:a16="http://schemas.microsoft.com/office/drawing/2014/main" id="{4BED6E1E-7A05-0E7A-455D-0F2B15E9E96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19" name="Grupp 18">
            <a:extLst>
              <a:ext uri="{FF2B5EF4-FFF2-40B4-BE49-F238E27FC236}">
                <a16:creationId xmlns:a16="http://schemas.microsoft.com/office/drawing/2014/main" id="{FEF3B23B-F46A-BFE4-3694-C1B36CC385CB}"/>
              </a:ext>
            </a:extLst>
          </p:cNvPr>
          <p:cNvGrpSpPr/>
          <p:nvPr/>
        </p:nvGrpSpPr>
        <p:grpSpPr>
          <a:xfrm>
            <a:off x="626109" y="4425028"/>
            <a:ext cx="296247" cy="285962"/>
            <a:chOff x="545837" y="2690601"/>
            <a:chExt cx="296247" cy="285962"/>
          </a:xfrm>
        </p:grpSpPr>
        <p:sp>
          <p:nvSpPr>
            <p:cNvPr id="20" name="Ellips 19">
              <a:extLst>
                <a:ext uri="{FF2B5EF4-FFF2-40B4-BE49-F238E27FC236}">
                  <a16:creationId xmlns:a16="http://schemas.microsoft.com/office/drawing/2014/main" id="{A89EA26A-4A8E-B34A-A157-CB926A20407C}"/>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1" name="Bild 20" descr="Bock med hel fyllning">
              <a:extLst>
                <a:ext uri="{FF2B5EF4-FFF2-40B4-BE49-F238E27FC236}">
                  <a16:creationId xmlns:a16="http://schemas.microsoft.com/office/drawing/2014/main" id="{2733E4F1-043A-F838-87FD-D476AE6775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spTree>
    <p:extLst>
      <p:ext uri="{BB962C8B-B14F-4D97-AF65-F5344CB8AC3E}">
        <p14:creationId xmlns:p14="http://schemas.microsoft.com/office/powerpoint/2010/main" val="4077649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B42FB-4576-9173-E2D0-D1A3B4230B9A}"/>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37441E86-5338-5995-76DF-D69AD96EAF9A}"/>
              </a:ext>
            </a:extLst>
          </p:cNvPr>
          <p:cNvSpPr>
            <a:spLocks noGrp="1"/>
          </p:cNvSpPr>
          <p:nvPr>
            <p:ph type="body" idx="1"/>
          </p:nvPr>
        </p:nvSpPr>
        <p:spPr>
          <a:xfrm>
            <a:off x="611151" y="1694510"/>
            <a:ext cx="5484849" cy="1500187"/>
          </a:xfrm>
        </p:spPr>
        <p:txBody>
          <a:bodyPr>
            <a:normAutofit/>
          </a:bodyPr>
          <a:lstStyle/>
          <a:p>
            <a:r>
              <a:rPr lang="sv-SE" dirty="0"/>
              <a:t>Delregionalt politiskt samråd</a:t>
            </a:r>
          </a:p>
        </p:txBody>
      </p:sp>
      <p:sp>
        <p:nvSpPr>
          <p:cNvPr id="3" name="Platshållare för text 2">
            <a:extLst>
              <a:ext uri="{FF2B5EF4-FFF2-40B4-BE49-F238E27FC236}">
                <a16:creationId xmlns:a16="http://schemas.microsoft.com/office/drawing/2014/main" id="{677702C3-716A-456C-85B6-326DB6FC1D56}"/>
              </a:ext>
            </a:extLst>
          </p:cNvPr>
          <p:cNvSpPr>
            <a:spLocks noGrp="1"/>
          </p:cNvSpPr>
          <p:nvPr>
            <p:ph type="body" idx="10"/>
          </p:nvPr>
        </p:nvSpPr>
        <p:spPr>
          <a:xfrm>
            <a:off x="611151" y="3315277"/>
            <a:ext cx="5816945" cy="3162156"/>
          </a:xfrm>
        </p:spPr>
        <p:txBody>
          <a:bodyPr>
            <a:normAutofit/>
          </a:bodyPr>
          <a:lstStyle/>
          <a:p>
            <a:pPr>
              <a:buNone/>
            </a:pPr>
            <a:r>
              <a:rPr lang="sv-SE" dirty="0"/>
              <a:t>Delregionalt politiskt samråd bildades 2011 och består av samverkansparternas politiska representanter. </a:t>
            </a:r>
          </a:p>
          <a:p>
            <a:endParaRPr lang="sv-SE" dirty="0"/>
          </a:p>
        </p:txBody>
      </p:sp>
      <p:sp>
        <p:nvSpPr>
          <p:cNvPr id="4" name="Platshållare för bild 3">
            <a:extLst>
              <a:ext uri="{FF2B5EF4-FFF2-40B4-BE49-F238E27FC236}">
                <a16:creationId xmlns:a16="http://schemas.microsoft.com/office/drawing/2014/main" id="{1A785F8F-03FD-3422-DE81-EF294ABD3C66}"/>
              </a:ext>
            </a:extLst>
          </p:cNvPr>
          <p:cNvSpPr>
            <a:spLocks noGrp="1"/>
          </p:cNvSpPr>
          <p:nvPr>
            <p:ph type="pic" sz="quarter" idx="11"/>
          </p:nvPr>
        </p:nvSpPr>
        <p:spPr>
          <a:xfrm>
            <a:off x="6767571" y="1172729"/>
            <a:ext cx="4212413" cy="4285096"/>
          </a:xfrm>
        </p:spPr>
        <p:txBody>
          <a:bodyPr>
            <a:normAutofit fontScale="85000" lnSpcReduction="10000"/>
          </a:bodyPr>
          <a:lstStyle/>
          <a:p>
            <a:pPr marL="0" indent="0" algn="ctr">
              <a:buNone/>
            </a:pPr>
            <a:r>
              <a:rPr lang="sv-SE" sz="3300" b="1" dirty="0"/>
              <a:t>Uppdrag </a:t>
            </a:r>
          </a:p>
          <a:p>
            <a:pPr marL="0" indent="0" algn="ctr">
              <a:buNone/>
            </a:pPr>
            <a:r>
              <a:rPr lang="sv-SE" dirty="0"/>
              <a:t>- Tar fram vision och strategisk inriktning för Vårdsamverkan Fyrbodal </a:t>
            </a:r>
          </a:p>
          <a:p>
            <a:pPr marL="0" indent="0" algn="ctr">
              <a:buNone/>
            </a:pPr>
            <a:r>
              <a:rPr lang="sv-SE" dirty="0"/>
              <a:t>- Kan lyfta frågor och ärenden till styrgruppen </a:t>
            </a:r>
          </a:p>
          <a:p>
            <a:pPr marL="0" indent="0" algn="ctr">
              <a:buNone/>
            </a:pPr>
            <a:r>
              <a:rPr lang="sv-SE" dirty="0"/>
              <a:t>- Parternas representanter har ansvar för att den politiska viljeinriktningen blir känd och får genomslag i huvudmännens uppdrag </a:t>
            </a:r>
          </a:p>
          <a:p>
            <a:endParaRPr lang="sv-SE" dirty="0"/>
          </a:p>
        </p:txBody>
      </p:sp>
    </p:spTree>
    <p:extLst>
      <p:ext uri="{BB962C8B-B14F-4D97-AF65-F5344CB8AC3E}">
        <p14:creationId xmlns:p14="http://schemas.microsoft.com/office/powerpoint/2010/main" val="196698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B19F259A-CEB1-5C10-0888-45FAFA1D24E2}"/>
              </a:ext>
            </a:extLst>
          </p:cNvPr>
          <p:cNvSpPr>
            <a:spLocks noGrp="1"/>
          </p:cNvSpPr>
          <p:nvPr>
            <p:ph type="body" idx="1"/>
          </p:nvPr>
        </p:nvSpPr>
        <p:spPr>
          <a:xfrm>
            <a:off x="611151" y="798021"/>
            <a:ext cx="10673260" cy="751465"/>
          </a:xfrm>
        </p:spPr>
        <p:txBody>
          <a:bodyPr>
            <a:normAutofit/>
          </a:bodyPr>
          <a:lstStyle/>
          <a:p>
            <a:pPr marL="0" indent="0">
              <a:buNone/>
            </a:pPr>
            <a:r>
              <a:rPr lang="sv-SE" sz="4600" b="1" dirty="0">
                <a:latin typeface="+mj-lt"/>
              </a:rPr>
              <a:t>Samverkanskontoret</a:t>
            </a:r>
          </a:p>
        </p:txBody>
      </p:sp>
      <p:sp>
        <p:nvSpPr>
          <p:cNvPr id="3" name="Platshållare för text 2">
            <a:extLst>
              <a:ext uri="{FF2B5EF4-FFF2-40B4-BE49-F238E27FC236}">
                <a16:creationId xmlns:a16="http://schemas.microsoft.com/office/drawing/2014/main" id="{B607D175-2573-C2DF-FCFE-7401FFBF5E8F}"/>
              </a:ext>
            </a:extLst>
          </p:cNvPr>
          <p:cNvSpPr>
            <a:spLocks noGrp="1"/>
          </p:cNvSpPr>
          <p:nvPr>
            <p:ph type="body" idx="10"/>
          </p:nvPr>
        </p:nvSpPr>
        <p:spPr>
          <a:xfrm>
            <a:off x="765500" y="1658776"/>
            <a:ext cx="5398962" cy="3991769"/>
          </a:xfrm>
        </p:spPr>
        <p:txBody>
          <a:bodyPr>
            <a:normAutofit/>
          </a:bodyPr>
          <a:lstStyle/>
          <a:p>
            <a:r>
              <a:rPr lang="sv-SE" sz="2200" b="1" dirty="0"/>
              <a:t>Medarbetarna på Samverkanskontoret har i uppdrag att:</a:t>
            </a:r>
          </a:p>
          <a:p>
            <a:pPr marL="342900" indent="-342900">
              <a:buFont typeface="Arial" panose="020B0604020202020204" pitchFamily="34" charset="0"/>
              <a:buChar char="•"/>
            </a:pPr>
            <a:r>
              <a:rPr lang="sv-SE" sz="2200" dirty="0"/>
              <a:t>Ge processtöd på samtliga nivåer i Vårdsamverkan Fyrbodal </a:t>
            </a:r>
          </a:p>
          <a:p>
            <a:pPr marL="342900" indent="-342900">
              <a:buFont typeface="Arial" panose="020B0604020202020204" pitchFamily="34" charset="0"/>
              <a:buChar char="•"/>
            </a:pPr>
            <a:r>
              <a:rPr lang="sv-SE" sz="2200" dirty="0"/>
              <a:t>Koordinera, stödja, omvärldsbevaka, bereda ärenden och följa upp samverkan </a:t>
            </a:r>
          </a:p>
          <a:p>
            <a:pPr>
              <a:buNone/>
            </a:pPr>
            <a:r>
              <a:rPr lang="sv-SE" sz="2200" dirty="0"/>
              <a:t>Processledare på Samverkanskontoret ska ha ett opartiskt förhållningssätt gentemot huvudmännen oavsett var hen har sin organisatoriska tillhörighet. </a:t>
            </a:r>
          </a:p>
          <a:p>
            <a:endParaRPr lang="sv-SE" sz="1700" dirty="0"/>
          </a:p>
        </p:txBody>
      </p:sp>
      <p:pic>
        <p:nvPicPr>
          <p:cNvPr id="6" name="Bildobjekt 5">
            <a:extLst>
              <a:ext uri="{FF2B5EF4-FFF2-40B4-BE49-F238E27FC236}">
                <a16:creationId xmlns:a16="http://schemas.microsoft.com/office/drawing/2014/main" id="{A14D1651-6476-04FA-9030-40B8A30866B5}"/>
              </a:ext>
            </a:extLst>
          </p:cNvPr>
          <p:cNvPicPr>
            <a:picLocks noChangeAspect="1"/>
          </p:cNvPicPr>
          <p:nvPr/>
        </p:nvPicPr>
        <p:blipFill>
          <a:blip r:embed="rId3"/>
          <a:srcRect l="11669" t="19949" b="18506"/>
          <a:stretch>
            <a:fillRect/>
          </a:stretch>
        </p:blipFill>
        <p:spPr>
          <a:xfrm>
            <a:off x="6318811" y="1318635"/>
            <a:ext cx="5398962" cy="4220729"/>
          </a:xfrm>
          <a:prstGeom prst="round2DiagRect">
            <a:avLst/>
          </a:prstGeom>
        </p:spPr>
      </p:pic>
      <p:grpSp>
        <p:nvGrpSpPr>
          <p:cNvPr id="7" name="Grupp 6">
            <a:extLst>
              <a:ext uri="{FF2B5EF4-FFF2-40B4-BE49-F238E27FC236}">
                <a16:creationId xmlns:a16="http://schemas.microsoft.com/office/drawing/2014/main" id="{C98C9BE6-24C8-1A2B-40BB-D3A57A09642A}"/>
              </a:ext>
            </a:extLst>
          </p:cNvPr>
          <p:cNvGrpSpPr/>
          <p:nvPr/>
        </p:nvGrpSpPr>
        <p:grpSpPr>
          <a:xfrm>
            <a:off x="765500" y="2437321"/>
            <a:ext cx="296247" cy="285962"/>
            <a:chOff x="545837" y="2690601"/>
            <a:chExt cx="296247" cy="285962"/>
          </a:xfrm>
        </p:grpSpPr>
        <p:sp>
          <p:nvSpPr>
            <p:cNvPr id="8" name="Ellips 7">
              <a:extLst>
                <a:ext uri="{FF2B5EF4-FFF2-40B4-BE49-F238E27FC236}">
                  <a16:creationId xmlns:a16="http://schemas.microsoft.com/office/drawing/2014/main" id="{638EA5D6-5E35-3CE9-AB51-6B97AAFB4E64}"/>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 8" descr="Bock med hel fyllning">
              <a:extLst>
                <a:ext uri="{FF2B5EF4-FFF2-40B4-BE49-F238E27FC236}">
                  <a16:creationId xmlns:a16="http://schemas.microsoft.com/office/drawing/2014/main" id="{CD3C9931-E075-D85C-AE7E-3DE88DDA8C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10" name="Grupp 9">
            <a:extLst>
              <a:ext uri="{FF2B5EF4-FFF2-40B4-BE49-F238E27FC236}">
                <a16:creationId xmlns:a16="http://schemas.microsoft.com/office/drawing/2014/main" id="{D625E89F-7827-DD96-74C2-C43D265EB53A}"/>
              </a:ext>
            </a:extLst>
          </p:cNvPr>
          <p:cNvGrpSpPr/>
          <p:nvPr/>
        </p:nvGrpSpPr>
        <p:grpSpPr>
          <a:xfrm>
            <a:off x="765500" y="3143037"/>
            <a:ext cx="296247" cy="285962"/>
            <a:chOff x="545837" y="2690601"/>
            <a:chExt cx="296247" cy="285962"/>
          </a:xfrm>
        </p:grpSpPr>
        <p:sp>
          <p:nvSpPr>
            <p:cNvPr id="11" name="Ellips 10">
              <a:extLst>
                <a:ext uri="{FF2B5EF4-FFF2-40B4-BE49-F238E27FC236}">
                  <a16:creationId xmlns:a16="http://schemas.microsoft.com/office/drawing/2014/main" id="{D5C9F7F8-7C62-880B-0027-9870BD581FA6}"/>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 11" descr="Bock med hel fyllning">
              <a:extLst>
                <a:ext uri="{FF2B5EF4-FFF2-40B4-BE49-F238E27FC236}">
                  <a16:creationId xmlns:a16="http://schemas.microsoft.com/office/drawing/2014/main" id="{ED1EF26C-EB24-95E3-A17A-FDC5B5E0385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spTree>
    <p:extLst>
      <p:ext uri="{BB962C8B-B14F-4D97-AF65-F5344CB8AC3E}">
        <p14:creationId xmlns:p14="http://schemas.microsoft.com/office/powerpoint/2010/main" val="3816015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2FF59-DEA6-F997-384F-FD8F58E085BF}"/>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4767894-59E6-5D08-4FDF-432F1D1BF460}"/>
              </a:ext>
            </a:extLst>
          </p:cNvPr>
          <p:cNvSpPr>
            <a:spLocks noGrp="1"/>
          </p:cNvSpPr>
          <p:nvPr>
            <p:ph type="body" idx="1"/>
          </p:nvPr>
        </p:nvSpPr>
        <p:spPr>
          <a:xfrm>
            <a:off x="611151" y="1104099"/>
            <a:ext cx="10673260" cy="751465"/>
          </a:xfrm>
        </p:spPr>
        <p:txBody>
          <a:bodyPr>
            <a:normAutofit lnSpcReduction="10000"/>
          </a:bodyPr>
          <a:lstStyle/>
          <a:p>
            <a:r>
              <a:rPr lang="sv-SE" dirty="0"/>
              <a:t>Ärendegång och beslutsprocess</a:t>
            </a:r>
          </a:p>
        </p:txBody>
      </p:sp>
      <p:sp>
        <p:nvSpPr>
          <p:cNvPr id="3" name="Platshållare för text 2">
            <a:extLst>
              <a:ext uri="{FF2B5EF4-FFF2-40B4-BE49-F238E27FC236}">
                <a16:creationId xmlns:a16="http://schemas.microsoft.com/office/drawing/2014/main" id="{744EBA2A-D0FD-53DC-DA2C-0FC324C91768}"/>
              </a:ext>
            </a:extLst>
          </p:cNvPr>
          <p:cNvSpPr>
            <a:spLocks noGrp="1"/>
          </p:cNvSpPr>
          <p:nvPr>
            <p:ph type="body" idx="10"/>
          </p:nvPr>
        </p:nvSpPr>
        <p:spPr>
          <a:xfrm>
            <a:off x="611151" y="1631373"/>
            <a:ext cx="10673260" cy="3991769"/>
          </a:xfrm>
        </p:spPr>
        <p:txBody>
          <a:bodyPr>
            <a:normAutofit lnSpcReduction="10000"/>
          </a:bodyPr>
          <a:lstStyle/>
          <a:p>
            <a:pPr algn="l"/>
            <a:r>
              <a:rPr lang="sv-SE" sz="3200" b="0" i="0" u="none" strike="noStrike" baseline="0" dirty="0">
                <a:solidFill>
                  <a:srgbClr val="FFFFFF"/>
                </a:solidFill>
                <a:latin typeface="Cambria" panose="02040503050406030204" pitchFamily="18" charset="0"/>
              </a:rPr>
              <a:t>12 </a:t>
            </a:r>
          </a:p>
          <a:p>
            <a:r>
              <a:rPr lang="sv-SE" sz="2400" dirty="0"/>
              <a:t>Utvecklingsbehov och samverkansskav kan uppmärksammas av alla verksamheter inom vårdsamverkan. Ärenden som inte kan hanteras lokalt lyfts in via samverkanskontoret till en gemensam ärendeberedning. </a:t>
            </a:r>
          </a:p>
          <a:p>
            <a:pPr marL="342900" indent="-342900">
              <a:buFont typeface="Arial" panose="020B0604020202020204" pitchFamily="34" charset="0"/>
              <a:buChar char="•"/>
            </a:pPr>
            <a:r>
              <a:rPr lang="sv-SE" sz="2400" dirty="0"/>
              <a:t>Arbetsutskottet (AU) för Vårdsamverkan Fyrbodal fungerar som gemensam ingång och gör en första sortering och prioritering utifrån styrgruppens beslutade fokusområden. </a:t>
            </a:r>
          </a:p>
          <a:p>
            <a:pPr marL="342900" indent="-342900">
              <a:buFont typeface="Arial" panose="020B0604020202020204" pitchFamily="34" charset="0"/>
              <a:buChar char="•"/>
            </a:pPr>
            <a:r>
              <a:rPr lang="sv-SE" sz="2400" dirty="0"/>
              <a:t>AU avgör om ärendet ska lyftas direkt till styrgruppen eller beredas vidare.  </a:t>
            </a:r>
          </a:p>
          <a:p>
            <a:pPr marL="342900" indent="-342900">
              <a:buFont typeface="Arial" panose="020B0604020202020204" pitchFamily="34" charset="0"/>
              <a:buChar char="•"/>
            </a:pPr>
            <a:r>
              <a:rPr lang="sv-SE" sz="2400" dirty="0"/>
              <a:t>Styrgruppen för Vårdsamverkan Fyrbodal ansvarar för beslut om prioriteringar och uppdrag. </a:t>
            </a:r>
          </a:p>
          <a:p>
            <a:endParaRPr lang="sv-SE" dirty="0"/>
          </a:p>
          <a:p>
            <a:endParaRPr lang="sv-SE" dirty="0"/>
          </a:p>
        </p:txBody>
      </p:sp>
      <p:grpSp>
        <p:nvGrpSpPr>
          <p:cNvPr id="4" name="Grupp 3">
            <a:extLst>
              <a:ext uri="{FF2B5EF4-FFF2-40B4-BE49-F238E27FC236}">
                <a16:creationId xmlns:a16="http://schemas.microsoft.com/office/drawing/2014/main" id="{48E1F69C-8683-EFE4-A68F-04DD5ACDF102}"/>
              </a:ext>
            </a:extLst>
          </p:cNvPr>
          <p:cNvGrpSpPr/>
          <p:nvPr/>
        </p:nvGrpSpPr>
        <p:grpSpPr>
          <a:xfrm>
            <a:off x="611342" y="3143038"/>
            <a:ext cx="296247" cy="285962"/>
            <a:chOff x="545837" y="2690601"/>
            <a:chExt cx="296247" cy="285962"/>
          </a:xfrm>
        </p:grpSpPr>
        <p:sp>
          <p:nvSpPr>
            <p:cNvPr id="5" name="Ellips 4">
              <a:extLst>
                <a:ext uri="{FF2B5EF4-FFF2-40B4-BE49-F238E27FC236}">
                  <a16:creationId xmlns:a16="http://schemas.microsoft.com/office/drawing/2014/main" id="{EF8B1EE7-7AD7-5416-9876-EF5295EAAD7C}"/>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 5" descr="Bock med hel fyllning">
              <a:extLst>
                <a:ext uri="{FF2B5EF4-FFF2-40B4-BE49-F238E27FC236}">
                  <a16:creationId xmlns:a16="http://schemas.microsoft.com/office/drawing/2014/main" id="{DA7E56E1-8B2F-E73C-62FB-B8A339492A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7" name="Grupp 6">
            <a:extLst>
              <a:ext uri="{FF2B5EF4-FFF2-40B4-BE49-F238E27FC236}">
                <a16:creationId xmlns:a16="http://schemas.microsoft.com/office/drawing/2014/main" id="{DC3A6C55-9CA7-0DE5-4D73-BB599473E965}"/>
              </a:ext>
            </a:extLst>
          </p:cNvPr>
          <p:cNvGrpSpPr/>
          <p:nvPr/>
        </p:nvGrpSpPr>
        <p:grpSpPr>
          <a:xfrm>
            <a:off x="611151" y="4163882"/>
            <a:ext cx="296247" cy="285962"/>
            <a:chOff x="545837" y="2690601"/>
            <a:chExt cx="296247" cy="285962"/>
          </a:xfrm>
        </p:grpSpPr>
        <p:sp>
          <p:nvSpPr>
            <p:cNvPr id="8" name="Ellips 7">
              <a:extLst>
                <a:ext uri="{FF2B5EF4-FFF2-40B4-BE49-F238E27FC236}">
                  <a16:creationId xmlns:a16="http://schemas.microsoft.com/office/drawing/2014/main" id="{6A4E536C-74B5-13D3-34CE-A55FEB43D2D2}"/>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 8" descr="Bock med hel fyllning">
              <a:extLst>
                <a:ext uri="{FF2B5EF4-FFF2-40B4-BE49-F238E27FC236}">
                  <a16:creationId xmlns:a16="http://schemas.microsoft.com/office/drawing/2014/main" id="{2A65A6CB-D4EB-DE2C-F589-92912EEFACE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grpSp>
        <p:nvGrpSpPr>
          <p:cNvPr id="10" name="Grupp 9">
            <a:extLst>
              <a:ext uri="{FF2B5EF4-FFF2-40B4-BE49-F238E27FC236}">
                <a16:creationId xmlns:a16="http://schemas.microsoft.com/office/drawing/2014/main" id="{B3CED0F6-6C54-394D-EBA1-1B043EBB294A}"/>
              </a:ext>
            </a:extLst>
          </p:cNvPr>
          <p:cNvGrpSpPr/>
          <p:nvPr/>
        </p:nvGrpSpPr>
        <p:grpSpPr>
          <a:xfrm>
            <a:off x="612297" y="4624775"/>
            <a:ext cx="296247" cy="285962"/>
            <a:chOff x="545837" y="2690601"/>
            <a:chExt cx="296247" cy="285962"/>
          </a:xfrm>
        </p:grpSpPr>
        <p:sp>
          <p:nvSpPr>
            <p:cNvPr id="11" name="Ellips 10">
              <a:extLst>
                <a:ext uri="{FF2B5EF4-FFF2-40B4-BE49-F238E27FC236}">
                  <a16:creationId xmlns:a16="http://schemas.microsoft.com/office/drawing/2014/main" id="{3BEE9A9B-B00C-E6CF-5638-270304D49B10}"/>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 11" descr="Bock med hel fyllning">
              <a:extLst>
                <a:ext uri="{FF2B5EF4-FFF2-40B4-BE49-F238E27FC236}">
                  <a16:creationId xmlns:a16="http://schemas.microsoft.com/office/drawing/2014/main" id="{D42B09B6-9425-665A-42AC-7B8865EEBE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900" y="2690601"/>
              <a:ext cx="279184" cy="279184"/>
            </a:xfrm>
            <a:prstGeom prst="rect">
              <a:avLst/>
            </a:prstGeom>
          </p:spPr>
        </p:pic>
      </p:grpSp>
    </p:spTree>
    <p:extLst>
      <p:ext uri="{BB962C8B-B14F-4D97-AF65-F5344CB8AC3E}">
        <p14:creationId xmlns:p14="http://schemas.microsoft.com/office/powerpoint/2010/main" val="3706369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EB2FB-8933-322E-090B-97205A6583AD}"/>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4AF7B013-3D24-577F-5E4D-FD5BE5656972}"/>
              </a:ext>
            </a:extLst>
          </p:cNvPr>
          <p:cNvSpPr>
            <a:spLocks noGrp="1"/>
          </p:cNvSpPr>
          <p:nvPr>
            <p:ph type="body" idx="1"/>
          </p:nvPr>
        </p:nvSpPr>
        <p:spPr/>
        <p:txBody>
          <a:bodyPr>
            <a:normAutofit lnSpcReduction="10000"/>
          </a:bodyPr>
          <a:lstStyle/>
          <a:p>
            <a:r>
              <a:rPr lang="sv-SE" dirty="0"/>
              <a:t>Ärendegång och beslutsprocess</a:t>
            </a:r>
          </a:p>
        </p:txBody>
      </p:sp>
      <p:pic>
        <p:nvPicPr>
          <p:cNvPr id="4" name="Bildobjekt 3">
            <a:extLst>
              <a:ext uri="{FF2B5EF4-FFF2-40B4-BE49-F238E27FC236}">
                <a16:creationId xmlns:a16="http://schemas.microsoft.com/office/drawing/2014/main" id="{C4CDBF50-65BD-6E9A-5B11-1F35E432EBDD}"/>
              </a:ext>
            </a:extLst>
          </p:cNvPr>
          <p:cNvPicPr>
            <a:picLocks noChangeAspect="1"/>
          </p:cNvPicPr>
          <p:nvPr/>
        </p:nvPicPr>
        <p:blipFill>
          <a:blip r:embed="rId3"/>
          <a:stretch>
            <a:fillRect/>
          </a:stretch>
        </p:blipFill>
        <p:spPr>
          <a:xfrm>
            <a:off x="907589" y="1631373"/>
            <a:ext cx="10003809" cy="4155824"/>
          </a:xfrm>
          <a:prstGeom prst="rect">
            <a:avLst/>
          </a:prstGeom>
        </p:spPr>
      </p:pic>
    </p:spTree>
    <p:extLst>
      <p:ext uri="{BB962C8B-B14F-4D97-AF65-F5344CB8AC3E}">
        <p14:creationId xmlns:p14="http://schemas.microsoft.com/office/powerpoint/2010/main" val="2444424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A13EE-FDC1-253C-DEF8-916ECED22466}"/>
            </a:ext>
          </a:extLst>
        </p:cNvPr>
        <p:cNvGrpSpPr/>
        <p:nvPr/>
      </p:nvGrpSpPr>
      <p:grpSpPr>
        <a:xfrm>
          <a:off x="0" y="0"/>
          <a:ext cx="0" cy="0"/>
          <a:chOff x="0" y="0"/>
          <a:chExt cx="0" cy="0"/>
        </a:xfrm>
      </p:grpSpPr>
      <p:sp>
        <p:nvSpPr>
          <p:cNvPr id="3" name="Rektangel: diagonala rundade hörn 2">
            <a:extLst>
              <a:ext uri="{FF2B5EF4-FFF2-40B4-BE49-F238E27FC236}">
                <a16:creationId xmlns:a16="http://schemas.microsoft.com/office/drawing/2014/main" id="{ECAABB0D-08DE-5207-10F2-64868A0E5184}"/>
              </a:ext>
            </a:extLst>
          </p:cNvPr>
          <p:cNvSpPr/>
          <p:nvPr/>
        </p:nvSpPr>
        <p:spPr>
          <a:xfrm>
            <a:off x="266700" y="241300"/>
            <a:ext cx="11684000" cy="5765800"/>
          </a:xfrm>
          <a:prstGeom prst="round2Diag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a:extLst>
              <a:ext uri="{FF2B5EF4-FFF2-40B4-BE49-F238E27FC236}">
                <a16:creationId xmlns:a16="http://schemas.microsoft.com/office/drawing/2014/main" id="{F7B6A55F-9A4B-F9AE-CB19-86566FDA7981}"/>
              </a:ext>
            </a:extLst>
          </p:cNvPr>
          <p:cNvPicPr>
            <a:picLocks noChangeAspect="1"/>
          </p:cNvPicPr>
          <p:nvPr/>
        </p:nvPicPr>
        <p:blipFill>
          <a:blip r:embed="rId4">
            <a:alphaModFix amt="21000"/>
            <a:extLst>
              <a:ext uri="{28A0092B-C50C-407E-A947-70E740481C1C}">
                <a14:useLocalDpi xmlns:a14="http://schemas.microsoft.com/office/drawing/2010/main" val="0"/>
              </a:ext>
            </a:extLst>
          </a:blip>
          <a:srcRect t="67" r="75614" b="-727"/>
          <a:stretch>
            <a:fillRect/>
          </a:stretch>
        </p:blipFill>
        <p:spPr>
          <a:xfrm>
            <a:off x="6731195" y="735696"/>
            <a:ext cx="5201404" cy="5403182"/>
          </a:xfrm>
          <a:prstGeom prst="rect">
            <a:avLst/>
          </a:prstGeom>
        </p:spPr>
      </p:pic>
      <p:pic>
        <p:nvPicPr>
          <p:cNvPr id="8" name="Bildobjekt 7">
            <a:extLst>
              <a:ext uri="{FF2B5EF4-FFF2-40B4-BE49-F238E27FC236}">
                <a16:creationId xmlns:a16="http://schemas.microsoft.com/office/drawing/2014/main" id="{32E9C9E7-BF64-7A94-A138-7AD9D78FC4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9160" y="6148008"/>
            <a:ext cx="3544579" cy="559276"/>
          </a:xfrm>
          <a:prstGeom prst="rect">
            <a:avLst/>
          </a:prstGeom>
        </p:spPr>
      </p:pic>
      <p:sp>
        <p:nvSpPr>
          <p:cNvPr id="5" name="Rubrik 4">
            <a:extLst>
              <a:ext uri="{FF2B5EF4-FFF2-40B4-BE49-F238E27FC236}">
                <a16:creationId xmlns:a16="http://schemas.microsoft.com/office/drawing/2014/main" id="{D2CEC407-0E14-4483-907B-E6A1921D7CFD}"/>
              </a:ext>
            </a:extLst>
          </p:cNvPr>
          <p:cNvSpPr>
            <a:spLocks noGrp="1"/>
          </p:cNvSpPr>
          <p:nvPr>
            <p:ph type="ctrTitle" idx="4294967295"/>
          </p:nvPr>
        </p:nvSpPr>
        <p:spPr>
          <a:xfrm>
            <a:off x="744537" y="2430265"/>
            <a:ext cx="10702925" cy="2387600"/>
          </a:xfrm>
        </p:spPr>
        <p:txBody>
          <a:bodyPr>
            <a:noAutofit/>
          </a:bodyPr>
          <a:lstStyle/>
          <a:p>
            <a:r>
              <a:rPr lang="sv-SE" b="1" dirty="0">
                <a:solidFill>
                  <a:schemeClr val="bg1"/>
                </a:solidFill>
                <a:latin typeface="+mn-lt"/>
                <a:ea typeface="Times New Roman" panose="02020603050405020304" pitchFamily="18" charset="0"/>
                <a:cs typeface="Times New Roman"/>
              </a:rPr>
              <a:t>Länsgemensamma </a:t>
            </a:r>
            <a:br>
              <a:rPr lang="sv-SE" b="1" dirty="0">
                <a:solidFill>
                  <a:schemeClr val="bg1"/>
                </a:solidFill>
                <a:latin typeface="+mn-lt"/>
                <a:ea typeface="Times New Roman" panose="02020603050405020304" pitchFamily="18" charset="0"/>
                <a:cs typeface="Times New Roman"/>
              </a:rPr>
            </a:br>
            <a:r>
              <a:rPr lang="sv-SE" b="1" dirty="0">
                <a:solidFill>
                  <a:schemeClr val="bg1"/>
                </a:solidFill>
                <a:latin typeface="+mn-lt"/>
                <a:ea typeface="Times New Roman" panose="02020603050405020304" pitchFamily="18" charset="0"/>
                <a:cs typeface="Times New Roman"/>
              </a:rPr>
              <a:t>styrdokument</a:t>
            </a:r>
            <a:br>
              <a:rPr lang="sv-SE" dirty="0">
                <a:latin typeface="+mn-lt"/>
                <a:ea typeface="Times New Roman" panose="02020603050405020304" pitchFamily="18" charset="0"/>
                <a:cs typeface="Times New Roman"/>
              </a:rPr>
            </a:br>
            <a:endParaRPr lang="sv-SE" dirty="0">
              <a:latin typeface="+mn-lt"/>
            </a:endParaRPr>
          </a:p>
        </p:txBody>
      </p:sp>
    </p:spTree>
    <p:extLst>
      <p:ext uri="{BB962C8B-B14F-4D97-AF65-F5344CB8AC3E}">
        <p14:creationId xmlns:p14="http://schemas.microsoft.com/office/powerpoint/2010/main" val="4014304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9BCEA-1621-CE78-87CB-3762771A565D}"/>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B5146DD4-CE09-2A15-6D1B-E57BFDFD793D}"/>
              </a:ext>
            </a:extLst>
          </p:cNvPr>
          <p:cNvPicPr>
            <a:picLocks noChangeAspect="1"/>
          </p:cNvPicPr>
          <p:nvPr/>
        </p:nvPicPr>
        <p:blipFill>
          <a:blip r:embed="rId3"/>
          <a:stretch>
            <a:fillRect/>
          </a:stretch>
        </p:blipFill>
        <p:spPr>
          <a:xfrm>
            <a:off x="3874770" y="223691"/>
            <a:ext cx="1788625" cy="2723340"/>
          </a:xfrm>
          <a:prstGeom prst="rect">
            <a:avLst/>
          </a:prstGeom>
        </p:spPr>
      </p:pic>
      <p:pic>
        <p:nvPicPr>
          <p:cNvPr id="5" name="Bildobjekt 4">
            <a:extLst>
              <a:ext uri="{FF2B5EF4-FFF2-40B4-BE49-F238E27FC236}">
                <a16:creationId xmlns:a16="http://schemas.microsoft.com/office/drawing/2014/main" id="{9A8C9BF0-C645-94A1-BAC4-B7871004DF28}"/>
              </a:ext>
            </a:extLst>
          </p:cNvPr>
          <p:cNvPicPr>
            <a:picLocks noChangeAspect="1"/>
          </p:cNvPicPr>
          <p:nvPr/>
        </p:nvPicPr>
        <p:blipFill>
          <a:blip r:embed="rId4"/>
          <a:stretch>
            <a:fillRect/>
          </a:stretch>
        </p:blipFill>
        <p:spPr>
          <a:xfrm>
            <a:off x="5918017" y="223691"/>
            <a:ext cx="1774739" cy="26843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Bildobjekt 5">
            <a:extLst>
              <a:ext uri="{FF2B5EF4-FFF2-40B4-BE49-F238E27FC236}">
                <a16:creationId xmlns:a16="http://schemas.microsoft.com/office/drawing/2014/main" id="{E0F86742-5B8C-A271-A180-5A28E72EE3B6}"/>
              </a:ext>
            </a:extLst>
          </p:cNvPr>
          <p:cNvPicPr>
            <a:picLocks noChangeAspect="1"/>
          </p:cNvPicPr>
          <p:nvPr/>
        </p:nvPicPr>
        <p:blipFill>
          <a:blip r:embed="rId5"/>
          <a:stretch>
            <a:fillRect/>
          </a:stretch>
        </p:blipFill>
        <p:spPr>
          <a:xfrm>
            <a:off x="1928281" y="223691"/>
            <a:ext cx="1779555" cy="2723340"/>
          </a:xfrm>
          <a:prstGeom prst="rect">
            <a:avLst/>
          </a:prstGeom>
          <a:ln>
            <a:solidFill>
              <a:schemeClr val="tx1"/>
            </a:solidFill>
          </a:ln>
        </p:spPr>
      </p:pic>
      <p:pic>
        <p:nvPicPr>
          <p:cNvPr id="7" name="Bildobjekt 6">
            <a:extLst>
              <a:ext uri="{FF2B5EF4-FFF2-40B4-BE49-F238E27FC236}">
                <a16:creationId xmlns:a16="http://schemas.microsoft.com/office/drawing/2014/main" id="{CCA4E7E5-7208-6DED-8336-9EDD78785250}"/>
              </a:ext>
            </a:extLst>
          </p:cNvPr>
          <p:cNvPicPr>
            <a:picLocks noChangeAspect="1"/>
          </p:cNvPicPr>
          <p:nvPr/>
        </p:nvPicPr>
        <p:blipFill>
          <a:blip r:embed="rId6"/>
          <a:stretch>
            <a:fillRect/>
          </a:stretch>
        </p:blipFill>
        <p:spPr>
          <a:xfrm>
            <a:off x="6037610" y="3152973"/>
            <a:ext cx="1676888" cy="2473700"/>
          </a:xfrm>
          <a:prstGeom prst="rect">
            <a:avLst/>
          </a:prstGeom>
          <a:ln>
            <a:solidFill>
              <a:schemeClr val="tx1"/>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pic>
        <p:nvPicPr>
          <p:cNvPr id="8" name="Bildobjekt 7">
            <a:extLst>
              <a:ext uri="{FF2B5EF4-FFF2-40B4-BE49-F238E27FC236}">
                <a16:creationId xmlns:a16="http://schemas.microsoft.com/office/drawing/2014/main" id="{CBE72649-5942-57C4-27DA-3BB0D39135F0}"/>
              </a:ext>
            </a:extLst>
          </p:cNvPr>
          <p:cNvPicPr>
            <a:picLocks noChangeAspect="1"/>
          </p:cNvPicPr>
          <p:nvPr/>
        </p:nvPicPr>
        <p:blipFill>
          <a:blip r:embed="rId7"/>
          <a:stretch>
            <a:fillRect/>
          </a:stretch>
        </p:blipFill>
        <p:spPr>
          <a:xfrm>
            <a:off x="1945792" y="3082816"/>
            <a:ext cx="1778062" cy="2573993"/>
          </a:xfrm>
          <a:prstGeom prst="rect">
            <a:avLst/>
          </a:prstGeom>
          <a:solidFill>
            <a:schemeClr val="tx1"/>
          </a:solidFill>
          <a:effectLst>
            <a:outerShdw blurRad="50800" dist="38100" dir="2700000" algn="tl" rotWithShape="0">
              <a:prstClr val="black">
                <a:alpha val="40000"/>
              </a:prstClr>
            </a:outerShdw>
          </a:effectLst>
        </p:spPr>
      </p:pic>
      <p:pic>
        <p:nvPicPr>
          <p:cNvPr id="9" name="Bildobjekt 8">
            <a:extLst>
              <a:ext uri="{FF2B5EF4-FFF2-40B4-BE49-F238E27FC236}">
                <a16:creationId xmlns:a16="http://schemas.microsoft.com/office/drawing/2014/main" id="{AF117C9E-547D-8657-6AC8-3FFB5DD92F99}"/>
              </a:ext>
            </a:extLst>
          </p:cNvPr>
          <p:cNvPicPr>
            <a:picLocks noChangeAspect="1"/>
          </p:cNvPicPr>
          <p:nvPr/>
        </p:nvPicPr>
        <p:blipFill>
          <a:blip r:embed="rId8"/>
          <a:stretch>
            <a:fillRect/>
          </a:stretch>
        </p:blipFill>
        <p:spPr>
          <a:xfrm>
            <a:off x="7947378" y="197269"/>
            <a:ext cx="1788625" cy="2737221"/>
          </a:xfrm>
          <a:prstGeom prst="rect">
            <a:avLst/>
          </a:prstGeom>
          <a:ln>
            <a:solidFill>
              <a:sysClr val="windowText" lastClr="000000"/>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pic>
        <p:nvPicPr>
          <p:cNvPr id="12" name="Bildobjekt 11">
            <a:extLst>
              <a:ext uri="{FF2B5EF4-FFF2-40B4-BE49-F238E27FC236}">
                <a16:creationId xmlns:a16="http://schemas.microsoft.com/office/drawing/2014/main" id="{56F7044A-87F3-CB68-1826-405A91A19536}"/>
              </a:ext>
            </a:extLst>
          </p:cNvPr>
          <p:cNvPicPr>
            <a:picLocks noChangeAspect="1"/>
          </p:cNvPicPr>
          <p:nvPr/>
        </p:nvPicPr>
        <p:blipFill>
          <a:blip r:embed="rId9"/>
          <a:stretch>
            <a:fillRect/>
          </a:stretch>
        </p:blipFill>
        <p:spPr>
          <a:xfrm>
            <a:off x="7963654" y="3162581"/>
            <a:ext cx="1676888" cy="2494228"/>
          </a:xfrm>
          <a:prstGeom prst="rect">
            <a:avLst/>
          </a:prstGeom>
          <a:ln>
            <a:solidFill>
              <a:schemeClr val="tx1"/>
            </a:solidFill>
          </a:ln>
        </p:spPr>
      </p:pic>
      <p:pic>
        <p:nvPicPr>
          <p:cNvPr id="14" name="Bildobjekt 13">
            <a:extLst>
              <a:ext uri="{FF2B5EF4-FFF2-40B4-BE49-F238E27FC236}">
                <a16:creationId xmlns:a16="http://schemas.microsoft.com/office/drawing/2014/main" id="{3E4A6F37-9472-D883-76A3-2807309CB06D}"/>
              </a:ext>
            </a:extLst>
          </p:cNvPr>
          <p:cNvPicPr>
            <a:picLocks noChangeAspect="1"/>
          </p:cNvPicPr>
          <p:nvPr/>
        </p:nvPicPr>
        <p:blipFill>
          <a:blip r:embed="rId10"/>
          <a:stretch>
            <a:fillRect/>
          </a:stretch>
        </p:blipFill>
        <p:spPr>
          <a:xfrm>
            <a:off x="4049898" y="3122698"/>
            <a:ext cx="1774739" cy="2494228"/>
          </a:xfrm>
          <a:prstGeom prst="rect">
            <a:avLst/>
          </a:prstGeom>
          <a:ln>
            <a:solidFill>
              <a:schemeClr val="tx1"/>
            </a:solidFill>
          </a:ln>
        </p:spPr>
      </p:pic>
      <p:sp>
        <p:nvSpPr>
          <p:cNvPr id="16" name="textruta 15">
            <a:extLst>
              <a:ext uri="{FF2B5EF4-FFF2-40B4-BE49-F238E27FC236}">
                <a16:creationId xmlns:a16="http://schemas.microsoft.com/office/drawing/2014/main" id="{ECAB83AA-0534-ECFB-3BDF-88E2B0C06C13}"/>
              </a:ext>
            </a:extLst>
          </p:cNvPr>
          <p:cNvSpPr txBox="1"/>
          <p:nvPr/>
        </p:nvSpPr>
        <p:spPr>
          <a:xfrm>
            <a:off x="2306822" y="5871127"/>
            <a:ext cx="7939385" cy="400110"/>
          </a:xfrm>
          <a:prstGeom prst="rect">
            <a:avLst/>
          </a:prstGeom>
          <a:noFill/>
        </p:spPr>
        <p:txBody>
          <a:bodyPr wrap="square">
            <a:spAutoFit/>
          </a:bodyPr>
          <a:lstStyle/>
          <a:p>
            <a:r>
              <a:rPr lang="sv-SE" sz="2000" dirty="0">
                <a:hlinkClick r:id="rId11"/>
              </a:rPr>
              <a:t>Länsgemensamma dokument - Vårdsamverkan i Västra Götaland</a:t>
            </a:r>
            <a:endParaRPr lang="sv-SE" sz="2000" dirty="0"/>
          </a:p>
        </p:txBody>
      </p:sp>
    </p:spTree>
    <p:extLst>
      <p:ext uri="{BB962C8B-B14F-4D97-AF65-F5344CB8AC3E}">
        <p14:creationId xmlns:p14="http://schemas.microsoft.com/office/powerpoint/2010/main" val="261572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E832E-8818-E356-2C9C-798EECA1616B}"/>
            </a:ext>
          </a:extLst>
        </p:cNvPr>
        <p:cNvGrpSpPr/>
        <p:nvPr/>
      </p:nvGrpSpPr>
      <p:grpSpPr>
        <a:xfrm>
          <a:off x="0" y="0"/>
          <a:ext cx="0" cy="0"/>
          <a:chOff x="0" y="0"/>
          <a:chExt cx="0" cy="0"/>
        </a:xfrm>
      </p:grpSpPr>
      <p:pic>
        <p:nvPicPr>
          <p:cNvPr id="10" name="Bildobjekt 4">
            <a:extLst>
              <a:ext uri="{FF2B5EF4-FFF2-40B4-BE49-F238E27FC236}">
                <a16:creationId xmlns:a16="http://schemas.microsoft.com/office/drawing/2014/main" id="{15CBB0B4-FF95-8ECE-AA65-BB0945359B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1330" y="1091675"/>
            <a:ext cx="2354450" cy="335285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 name="Bildobjekt 11">
            <a:extLst>
              <a:ext uri="{FF2B5EF4-FFF2-40B4-BE49-F238E27FC236}">
                <a16:creationId xmlns:a16="http://schemas.microsoft.com/office/drawing/2014/main" id="{2C3BEF31-A8D2-BEB6-5628-F79BCC1ED89D}"/>
              </a:ext>
            </a:extLst>
          </p:cNvPr>
          <p:cNvPicPr>
            <a:picLocks noChangeAspect="1"/>
          </p:cNvPicPr>
          <p:nvPr/>
        </p:nvPicPr>
        <p:blipFill>
          <a:blip r:embed="rId4"/>
          <a:stretch>
            <a:fillRect/>
          </a:stretch>
        </p:blipFill>
        <p:spPr>
          <a:xfrm>
            <a:off x="8629660" y="1091675"/>
            <a:ext cx="2327125" cy="3352856"/>
          </a:xfrm>
          <a:prstGeom prst="rect">
            <a:avLst/>
          </a:prstGeom>
          <a:ln>
            <a:solidFill>
              <a:schemeClr val="tx1"/>
            </a:solidFill>
          </a:ln>
        </p:spPr>
      </p:pic>
      <p:pic>
        <p:nvPicPr>
          <p:cNvPr id="14" name="Bildobjekt 13">
            <a:extLst>
              <a:ext uri="{FF2B5EF4-FFF2-40B4-BE49-F238E27FC236}">
                <a16:creationId xmlns:a16="http://schemas.microsoft.com/office/drawing/2014/main" id="{761EDEDC-D5C8-DEF1-2B78-5F8136DCCFBF}"/>
              </a:ext>
            </a:extLst>
          </p:cNvPr>
          <p:cNvPicPr>
            <a:picLocks noChangeAspect="1"/>
          </p:cNvPicPr>
          <p:nvPr/>
        </p:nvPicPr>
        <p:blipFill>
          <a:blip r:embed="rId5"/>
          <a:stretch>
            <a:fillRect/>
          </a:stretch>
        </p:blipFill>
        <p:spPr>
          <a:xfrm>
            <a:off x="6237374" y="1091675"/>
            <a:ext cx="2327125" cy="3352856"/>
          </a:xfrm>
          <a:prstGeom prst="rect">
            <a:avLst/>
          </a:prstGeom>
          <a:ln>
            <a:solidFill>
              <a:schemeClr val="tx1"/>
            </a:solidFill>
          </a:ln>
        </p:spPr>
      </p:pic>
      <p:pic>
        <p:nvPicPr>
          <p:cNvPr id="16" name="Bildobjekt 15">
            <a:extLst>
              <a:ext uri="{FF2B5EF4-FFF2-40B4-BE49-F238E27FC236}">
                <a16:creationId xmlns:a16="http://schemas.microsoft.com/office/drawing/2014/main" id="{0FB34356-9B7C-2BDB-219E-C19EFDEB13D7}"/>
              </a:ext>
            </a:extLst>
          </p:cNvPr>
          <p:cNvPicPr>
            <a:picLocks noChangeAspect="1"/>
          </p:cNvPicPr>
          <p:nvPr/>
        </p:nvPicPr>
        <p:blipFill>
          <a:blip r:embed="rId6"/>
          <a:stretch>
            <a:fillRect/>
          </a:stretch>
        </p:blipFill>
        <p:spPr>
          <a:xfrm>
            <a:off x="3845086" y="1091675"/>
            <a:ext cx="2327127" cy="3352856"/>
          </a:xfrm>
          <a:prstGeom prst="rect">
            <a:avLst/>
          </a:prstGeom>
          <a:ln>
            <a:solidFill>
              <a:schemeClr val="tx1"/>
            </a:solidFill>
          </a:ln>
        </p:spPr>
      </p:pic>
      <p:sp>
        <p:nvSpPr>
          <p:cNvPr id="18" name="textruta 17">
            <a:extLst>
              <a:ext uri="{FF2B5EF4-FFF2-40B4-BE49-F238E27FC236}">
                <a16:creationId xmlns:a16="http://schemas.microsoft.com/office/drawing/2014/main" id="{01F4167C-BCDB-0B2D-CE92-7FA54840BEDC}"/>
              </a:ext>
            </a:extLst>
          </p:cNvPr>
          <p:cNvSpPr txBox="1"/>
          <p:nvPr/>
        </p:nvSpPr>
        <p:spPr>
          <a:xfrm>
            <a:off x="2538555" y="5366215"/>
            <a:ext cx="7957958" cy="400110"/>
          </a:xfrm>
          <a:prstGeom prst="rect">
            <a:avLst/>
          </a:prstGeom>
          <a:noFill/>
        </p:spPr>
        <p:txBody>
          <a:bodyPr wrap="square">
            <a:spAutoFit/>
          </a:bodyPr>
          <a:lstStyle/>
          <a:p>
            <a:r>
              <a:rPr lang="sv-SE" sz="2000" dirty="0">
                <a:hlinkClick r:id="rId7"/>
              </a:rPr>
              <a:t>Länsgemensamma dokument - Vårdsamverkan i Västra Götaland</a:t>
            </a:r>
            <a:endParaRPr lang="sv-SE" sz="2000" dirty="0"/>
          </a:p>
        </p:txBody>
      </p:sp>
    </p:spTree>
    <p:extLst>
      <p:ext uri="{BB962C8B-B14F-4D97-AF65-F5344CB8AC3E}">
        <p14:creationId xmlns:p14="http://schemas.microsoft.com/office/powerpoint/2010/main" val="2888196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63CED-9D14-CB91-8FB3-A65658B17573}"/>
            </a:ext>
          </a:extLst>
        </p:cNvPr>
        <p:cNvGrpSpPr/>
        <p:nvPr/>
      </p:nvGrpSpPr>
      <p:grpSpPr>
        <a:xfrm>
          <a:off x="0" y="0"/>
          <a:ext cx="0" cy="0"/>
          <a:chOff x="0" y="0"/>
          <a:chExt cx="0" cy="0"/>
        </a:xfrm>
      </p:grpSpPr>
      <p:sp>
        <p:nvSpPr>
          <p:cNvPr id="3" name="Rektangel: diagonala rundade hörn 2">
            <a:extLst>
              <a:ext uri="{FF2B5EF4-FFF2-40B4-BE49-F238E27FC236}">
                <a16:creationId xmlns:a16="http://schemas.microsoft.com/office/drawing/2014/main" id="{AA9A86C0-6E8C-6A03-234C-8D1F937F9854}"/>
              </a:ext>
            </a:extLst>
          </p:cNvPr>
          <p:cNvSpPr/>
          <p:nvPr/>
        </p:nvSpPr>
        <p:spPr>
          <a:xfrm>
            <a:off x="266700" y="241300"/>
            <a:ext cx="11684000" cy="5765800"/>
          </a:xfrm>
          <a:prstGeom prst="round2Diag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ubrik 4">
            <a:extLst>
              <a:ext uri="{FF2B5EF4-FFF2-40B4-BE49-F238E27FC236}">
                <a16:creationId xmlns:a16="http://schemas.microsoft.com/office/drawing/2014/main" id="{696FB98F-E59A-6285-DD10-BE59138D07C4}"/>
              </a:ext>
            </a:extLst>
          </p:cNvPr>
          <p:cNvSpPr>
            <a:spLocks noGrp="1"/>
          </p:cNvSpPr>
          <p:nvPr>
            <p:ph type="ctrTitle" idx="4294967295"/>
          </p:nvPr>
        </p:nvSpPr>
        <p:spPr>
          <a:xfrm>
            <a:off x="1031875" y="2136865"/>
            <a:ext cx="10918825" cy="2387600"/>
          </a:xfrm>
        </p:spPr>
        <p:txBody>
          <a:bodyPr>
            <a:normAutofit/>
          </a:bodyPr>
          <a:lstStyle/>
          <a:p>
            <a:r>
              <a:rPr lang="sv-SE" b="1" dirty="0">
                <a:solidFill>
                  <a:schemeClr val="bg1"/>
                </a:solidFill>
                <a:latin typeface="+mn-lt"/>
                <a:cs typeface="Times New Roman"/>
              </a:rPr>
              <a:t>Våra delregionala </a:t>
            </a:r>
            <a:br>
              <a:rPr lang="sv-SE" b="1" dirty="0">
                <a:solidFill>
                  <a:schemeClr val="bg1"/>
                </a:solidFill>
                <a:latin typeface="+mn-lt"/>
                <a:cs typeface="Times New Roman"/>
              </a:rPr>
            </a:br>
            <a:r>
              <a:rPr lang="sv-SE" b="1" dirty="0">
                <a:solidFill>
                  <a:schemeClr val="bg1"/>
                </a:solidFill>
                <a:latin typeface="+mn-lt"/>
                <a:cs typeface="Times New Roman"/>
              </a:rPr>
              <a:t>styrande dokument</a:t>
            </a:r>
          </a:p>
        </p:txBody>
      </p:sp>
      <p:pic>
        <p:nvPicPr>
          <p:cNvPr id="6" name="Bildobjekt 5">
            <a:extLst>
              <a:ext uri="{FF2B5EF4-FFF2-40B4-BE49-F238E27FC236}">
                <a16:creationId xmlns:a16="http://schemas.microsoft.com/office/drawing/2014/main" id="{B2911CE9-143C-4C3B-1C76-48547EF110D3}"/>
              </a:ext>
            </a:extLst>
          </p:cNvPr>
          <p:cNvPicPr>
            <a:picLocks noChangeAspect="1"/>
          </p:cNvPicPr>
          <p:nvPr/>
        </p:nvPicPr>
        <p:blipFill>
          <a:blip r:embed="rId4">
            <a:alphaModFix amt="21000"/>
            <a:extLst>
              <a:ext uri="{28A0092B-C50C-407E-A947-70E740481C1C}">
                <a14:useLocalDpi xmlns:a14="http://schemas.microsoft.com/office/drawing/2010/main" val="0"/>
              </a:ext>
            </a:extLst>
          </a:blip>
          <a:srcRect t="67" r="75614" b="-727"/>
          <a:stretch>
            <a:fillRect/>
          </a:stretch>
        </p:blipFill>
        <p:spPr>
          <a:xfrm>
            <a:off x="6731195" y="735696"/>
            <a:ext cx="5201404" cy="5403182"/>
          </a:xfrm>
          <a:prstGeom prst="rect">
            <a:avLst/>
          </a:prstGeom>
        </p:spPr>
      </p:pic>
      <p:pic>
        <p:nvPicPr>
          <p:cNvPr id="8" name="Bildobjekt 7">
            <a:extLst>
              <a:ext uri="{FF2B5EF4-FFF2-40B4-BE49-F238E27FC236}">
                <a16:creationId xmlns:a16="http://schemas.microsoft.com/office/drawing/2014/main" id="{C094EBD4-B768-18F4-BD8B-6BA510B89B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9160" y="6148008"/>
            <a:ext cx="3544579" cy="559276"/>
          </a:xfrm>
          <a:prstGeom prst="rect">
            <a:avLst/>
          </a:prstGeom>
        </p:spPr>
      </p:pic>
    </p:spTree>
    <p:extLst>
      <p:ext uri="{BB962C8B-B14F-4D97-AF65-F5344CB8AC3E}">
        <p14:creationId xmlns:p14="http://schemas.microsoft.com/office/powerpoint/2010/main" val="4196403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2F8AA-DF86-F0AB-DB27-6224140CBA2C}"/>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BF7B656F-0B89-0B39-7E1C-09D5E54B7246}"/>
              </a:ext>
            </a:extLst>
          </p:cNvPr>
          <p:cNvPicPr>
            <a:picLocks noChangeAspect="1"/>
          </p:cNvPicPr>
          <p:nvPr/>
        </p:nvPicPr>
        <p:blipFill>
          <a:blip r:embed="rId3">
            <a:alphaModFix amt="21000"/>
            <a:extLst>
              <a:ext uri="{28A0092B-C50C-407E-A947-70E740481C1C}">
                <a14:useLocalDpi xmlns:a14="http://schemas.microsoft.com/office/drawing/2010/main" val="0"/>
              </a:ext>
            </a:extLst>
          </a:blip>
          <a:srcRect t="67" r="75614" b="-727"/>
          <a:stretch>
            <a:fillRect/>
          </a:stretch>
        </p:blipFill>
        <p:spPr>
          <a:xfrm>
            <a:off x="6731195" y="735696"/>
            <a:ext cx="5201404" cy="5403182"/>
          </a:xfrm>
          <a:prstGeom prst="rect">
            <a:avLst/>
          </a:prstGeom>
        </p:spPr>
      </p:pic>
      <p:pic>
        <p:nvPicPr>
          <p:cNvPr id="5" name="Bildobjekt 4">
            <a:extLst>
              <a:ext uri="{FF2B5EF4-FFF2-40B4-BE49-F238E27FC236}">
                <a16:creationId xmlns:a16="http://schemas.microsoft.com/office/drawing/2014/main" id="{5E72069A-967B-63D7-9328-570CB21D633D}"/>
              </a:ext>
            </a:extLst>
          </p:cNvPr>
          <p:cNvPicPr>
            <a:picLocks noChangeAspect="1"/>
          </p:cNvPicPr>
          <p:nvPr/>
        </p:nvPicPr>
        <p:blipFill>
          <a:blip r:embed="rId4"/>
          <a:stretch>
            <a:fillRect/>
          </a:stretch>
        </p:blipFill>
        <p:spPr>
          <a:xfrm>
            <a:off x="590718" y="962624"/>
            <a:ext cx="2049604" cy="2980726"/>
          </a:xfrm>
          <a:prstGeom prst="rect">
            <a:avLst/>
          </a:prstGeom>
          <a:ln>
            <a:solidFill>
              <a:schemeClr val="tx1"/>
            </a:solidFill>
          </a:ln>
          <a:effectLst>
            <a:outerShdw blurRad="50800" dist="38100" dir="2700000" algn="tl" rotWithShape="0">
              <a:prstClr val="black">
                <a:alpha val="40000"/>
              </a:prstClr>
            </a:outerShdw>
          </a:effectLst>
        </p:spPr>
      </p:pic>
      <p:pic>
        <p:nvPicPr>
          <p:cNvPr id="7" name="Bildobjekt 6">
            <a:extLst>
              <a:ext uri="{FF2B5EF4-FFF2-40B4-BE49-F238E27FC236}">
                <a16:creationId xmlns:a16="http://schemas.microsoft.com/office/drawing/2014/main" id="{FAB881EC-A614-2040-3ABA-03DA098A3441}"/>
              </a:ext>
            </a:extLst>
          </p:cNvPr>
          <p:cNvPicPr>
            <a:picLocks noChangeAspect="1"/>
          </p:cNvPicPr>
          <p:nvPr/>
        </p:nvPicPr>
        <p:blipFill>
          <a:blip r:embed="rId5"/>
          <a:stretch>
            <a:fillRect/>
          </a:stretch>
        </p:blipFill>
        <p:spPr>
          <a:xfrm>
            <a:off x="1869688" y="2300764"/>
            <a:ext cx="2088767" cy="2980726"/>
          </a:xfrm>
          <a:prstGeom prst="rect">
            <a:avLst/>
          </a:prstGeom>
          <a:ln>
            <a:solidFill>
              <a:schemeClr val="tx1"/>
            </a:solidFill>
          </a:ln>
          <a:effectLst>
            <a:outerShdw blurRad="50800" dist="38100" dir="2700000" algn="tl" rotWithShape="0">
              <a:prstClr val="black">
                <a:alpha val="40000"/>
              </a:prstClr>
            </a:outerShdw>
          </a:effectLst>
        </p:spPr>
      </p:pic>
      <p:pic>
        <p:nvPicPr>
          <p:cNvPr id="9" name="Bildobjekt 8">
            <a:extLst>
              <a:ext uri="{FF2B5EF4-FFF2-40B4-BE49-F238E27FC236}">
                <a16:creationId xmlns:a16="http://schemas.microsoft.com/office/drawing/2014/main" id="{30C05FBD-C276-9D49-14C0-ECD99A532A16}"/>
              </a:ext>
            </a:extLst>
          </p:cNvPr>
          <p:cNvPicPr>
            <a:picLocks noChangeAspect="1"/>
          </p:cNvPicPr>
          <p:nvPr/>
        </p:nvPicPr>
        <p:blipFill>
          <a:blip r:embed="rId6"/>
          <a:stretch>
            <a:fillRect/>
          </a:stretch>
        </p:blipFill>
        <p:spPr>
          <a:xfrm>
            <a:off x="3873411" y="1081698"/>
            <a:ext cx="2054281" cy="2980727"/>
          </a:xfrm>
          <a:prstGeom prst="rect">
            <a:avLst/>
          </a:prstGeom>
          <a:ln>
            <a:solidFill>
              <a:schemeClr val="tx1"/>
            </a:solidFill>
          </a:ln>
          <a:effectLst>
            <a:outerShdw blurRad="50800" dist="38100" dir="2700000" algn="tl" rotWithShape="0">
              <a:prstClr val="black">
                <a:alpha val="40000"/>
              </a:prstClr>
            </a:outerShdw>
          </a:effectLst>
        </p:spPr>
      </p:pic>
      <p:pic>
        <p:nvPicPr>
          <p:cNvPr id="11" name="Bildobjekt 10">
            <a:extLst>
              <a:ext uri="{FF2B5EF4-FFF2-40B4-BE49-F238E27FC236}">
                <a16:creationId xmlns:a16="http://schemas.microsoft.com/office/drawing/2014/main" id="{08D9519A-65E2-9960-7717-530C6BF6939C}"/>
              </a:ext>
            </a:extLst>
          </p:cNvPr>
          <p:cNvPicPr>
            <a:picLocks noChangeAspect="1"/>
          </p:cNvPicPr>
          <p:nvPr/>
        </p:nvPicPr>
        <p:blipFill>
          <a:blip r:embed="rId7"/>
          <a:stretch>
            <a:fillRect/>
          </a:stretch>
        </p:blipFill>
        <p:spPr>
          <a:xfrm>
            <a:off x="5835134" y="2300764"/>
            <a:ext cx="2059509" cy="2988314"/>
          </a:xfrm>
          <a:prstGeom prst="rect">
            <a:avLst/>
          </a:prstGeom>
          <a:ln>
            <a:solidFill>
              <a:schemeClr val="tx1"/>
            </a:solidFill>
          </a:ln>
          <a:effectLst>
            <a:outerShdw blurRad="50800" dist="38100" dir="2700000" algn="tl" rotWithShape="0">
              <a:prstClr val="black">
                <a:alpha val="40000"/>
              </a:prstClr>
            </a:outerShdw>
          </a:effectLst>
        </p:spPr>
      </p:pic>
      <p:pic>
        <p:nvPicPr>
          <p:cNvPr id="13" name="Bildobjekt 12">
            <a:extLst>
              <a:ext uri="{FF2B5EF4-FFF2-40B4-BE49-F238E27FC236}">
                <a16:creationId xmlns:a16="http://schemas.microsoft.com/office/drawing/2014/main" id="{7BD1D09F-6A21-BA27-9B28-2D4B8A8A509B}"/>
              </a:ext>
            </a:extLst>
          </p:cNvPr>
          <p:cNvPicPr>
            <a:picLocks noChangeAspect="1"/>
          </p:cNvPicPr>
          <p:nvPr/>
        </p:nvPicPr>
        <p:blipFill>
          <a:blip r:embed="rId8"/>
          <a:stretch>
            <a:fillRect/>
          </a:stretch>
        </p:blipFill>
        <p:spPr>
          <a:xfrm>
            <a:off x="7771586" y="952231"/>
            <a:ext cx="2048487" cy="2988314"/>
          </a:xfrm>
          <a:prstGeom prst="rect">
            <a:avLst/>
          </a:prstGeom>
          <a:ln>
            <a:solidFill>
              <a:schemeClr val="tx1"/>
            </a:solidFill>
          </a:ln>
          <a:effectLst>
            <a:outerShdw blurRad="50800" dist="38100" dir="2700000" algn="tl" rotWithShape="0">
              <a:prstClr val="black">
                <a:alpha val="40000"/>
              </a:prstClr>
            </a:outerShdw>
          </a:effectLst>
        </p:spPr>
      </p:pic>
      <p:sp>
        <p:nvSpPr>
          <p:cNvPr id="15" name="textruta 14">
            <a:extLst>
              <a:ext uri="{FF2B5EF4-FFF2-40B4-BE49-F238E27FC236}">
                <a16:creationId xmlns:a16="http://schemas.microsoft.com/office/drawing/2014/main" id="{E4FFFF1E-6B39-3233-BF02-DE75619B658E}"/>
              </a:ext>
            </a:extLst>
          </p:cNvPr>
          <p:cNvSpPr txBox="1"/>
          <p:nvPr/>
        </p:nvSpPr>
        <p:spPr>
          <a:xfrm>
            <a:off x="4171136" y="5776302"/>
            <a:ext cx="7200900" cy="400110"/>
          </a:xfrm>
          <a:prstGeom prst="rect">
            <a:avLst/>
          </a:prstGeom>
          <a:noFill/>
        </p:spPr>
        <p:txBody>
          <a:bodyPr wrap="square">
            <a:spAutoFit/>
          </a:bodyPr>
          <a:lstStyle/>
          <a:p>
            <a:r>
              <a:rPr lang="nn-NO" sz="2000" dirty="0">
                <a:solidFill>
                  <a:schemeClr val="bg1"/>
                </a:solidFill>
                <a:hlinkClick r:id="rId9">
                  <a:extLst>
                    <a:ext uri="{A12FA001-AC4F-418D-AE19-62706E023703}">
                      <ahyp:hlinkClr xmlns:ahyp="http://schemas.microsoft.com/office/drawing/2018/hyperlinkcolor" val="tx"/>
                    </a:ext>
                  </a:extLst>
                </a:hlinkClick>
              </a:rPr>
              <a:t>Vårdsamverkan Fyrbodals dokument</a:t>
            </a:r>
            <a:endParaRPr lang="sv-SE" sz="2000" dirty="0">
              <a:solidFill>
                <a:schemeClr val="bg1"/>
              </a:solidFill>
            </a:endParaRPr>
          </a:p>
        </p:txBody>
      </p:sp>
      <p:pic>
        <p:nvPicPr>
          <p:cNvPr id="3" name="Bildobjekt 2">
            <a:extLst>
              <a:ext uri="{FF2B5EF4-FFF2-40B4-BE49-F238E27FC236}">
                <a16:creationId xmlns:a16="http://schemas.microsoft.com/office/drawing/2014/main" id="{CDFAE727-3C09-F025-0D79-084937DDF256}"/>
              </a:ext>
            </a:extLst>
          </p:cNvPr>
          <p:cNvPicPr>
            <a:picLocks noChangeAspect="1"/>
          </p:cNvPicPr>
          <p:nvPr/>
        </p:nvPicPr>
        <p:blipFill>
          <a:blip r:embed="rId10"/>
          <a:stretch>
            <a:fillRect/>
          </a:stretch>
        </p:blipFill>
        <p:spPr>
          <a:xfrm>
            <a:off x="9567081" y="2300764"/>
            <a:ext cx="2048487" cy="2980726"/>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03139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B6844-5EA5-AF67-5118-6A4F94BA99A2}"/>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251B4C33-755D-54F4-82FD-88A598380877}"/>
              </a:ext>
            </a:extLst>
          </p:cNvPr>
          <p:cNvSpPr>
            <a:spLocks noGrp="1"/>
          </p:cNvSpPr>
          <p:nvPr>
            <p:ph type="body" idx="1"/>
          </p:nvPr>
        </p:nvSpPr>
        <p:spPr>
          <a:xfrm>
            <a:off x="6096000" y="734765"/>
            <a:ext cx="5791187" cy="1500187"/>
          </a:xfrm>
        </p:spPr>
        <p:txBody>
          <a:bodyPr>
            <a:normAutofit/>
          </a:bodyPr>
          <a:lstStyle/>
          <a:p>
            <a:r>
              <a:rPr lang="sv-SE" dirty="0"/>
              <a:t>Vår webbsida</a:t>
            </a:r>
          </a:p>
        </p:txBody>
      </p:sp>
      <p:sp>
        <p:nvSpPr>
          <p:cNvPr id="3" name="Platshållare för text 2">
            <a:extLst>
              <a:ext uri="{FF2B5EF4-FFF2-40B4-BE49-F238E27FC236}">
                <a16:creationId xmlns:a16="http://schemas.microsoft.com/office/drawing/2014/main" id="{1159DA54-415E-5B1A-A09D-CBEED47DACFE}"/>
              </a:ext>
            </a:extLst>
          </p:cNvPr>
          <p:cNvSpPr>
            <a:spLocks noGrp="1"/>
          </p:cNvSpPr>
          <p:nvPr>
            <p:ph type="body" idx="10"/>
          </p:nvPr>
        </p:nvSpPr>
        <p:spPr>
          <a:xfrm>
            <a:off x="6096000" y="1685925"/>
            <a:ext cx="5484849" cy="3856326"/>
          </a:xfrm>
        </p:spPr>
        <p:txBody>
          <a:bodyPr vert="horz" lIns="91440" tIns="45720" rIns="91440" bIns="45720" rtlCol="0" anchor="t">
            <a:normAutofit fontScale="92500" lnSpcReduction="20000"/>
          </a:bodyPr>
          <a:lstStyle/>
          <a:p>
            <a:pPr marL="285750" indent="-285750">
              <a:defRPr/>
            </a:pPr>
            <a:r>
              <a:rPr kumimoji="0" lang="sv-SE"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Länkar till styrande dokument på både länsnivå och delregional nivå</a:t>
            </a:r>
          </a:p>
          <a:p>
            <a:pPr marL="285750" indent="-285750">
              <a:defRPr/>
            </a:pPr>
            <a:r>
              <a:rPr kumimoji="0" lang="sv-SE"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En egen sida för varje lokal vårdsamverkansgrupp</a:t>
            </a:r>
          </a:p>
          <a:p>
            <a:pPr marL="285750" indent="-285750">
              <a:defRPr/>
            </a:pPr>
            <a:r>
              <a:rPr kumimoji="0" lang="sv-SE"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Mallar för lokala vårdsamverkansgrupper </a:t>
            </a:r>
          </a:p>
          <a:p>
            <a:pPr marL="285750" indent="-285750">
              <a:defRPr/>
            </a:pPr>
            <a:r>
              <a:rPr kumimoji="0" lang="sv-SE"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Informations- och utbildningsmaterial samt mötesanteckningar och kontaktuppgifter </a:t>
            </a:r>
          </a:p>
          <a:p>
            <a:pPr marL="285750" indent="-285750">
              <a:defRPr/>
            </a:pPr>
            <a:r>
              <a:rPr kumimoji="0" lang="sv-SE" b="0" i="0" u="none" strike="noStrike" kern="1200" cap="none" spc="0" normalizeH="0" baseline="0" noProof="0" dirty="0">
                <a:ln>
                  <a:noFill/>
                </a:ln>
                <a:solidFill>
                  <a:prstClr val="black"/>
                </a:solidFill>
                <a:effectLst/>
                <a:uLnTx/>
                <a:uFillTx/>
                <a:latin typeface="Aptos"/>
              </a:rPr>
              <a:t>Statistik – för bättre uppföljning och lärande</a:t>
            </a:r>
            <a:endParaRPr lang="sv-SE" dirty="0">
              <a:solidFill>
                <a:prstClr val="black"/>
              </a:solidFill>
              <a:latin typeface="Aptos"/>
            </a:endParaRPr>
          </a:p>
          <a:p>
            <a:pPr marL="285750" indent="-285750">
              <a:defRPr/>
            </a:pPr>
            <a:endParaRPr kumimoji="0" lang="sv-SE" b="1" i="0" u="none" strike="noStrike" kern="1200" cap="none" spc="0" normalizeH="0" baseline="0" noProof="0" dirty="0">
              <a:ln>
                <a:noFill/>
              </a:ln>
              <a:solidFill>
                <a:prstClr val="black"/>
              </a:solidFill>
              <a:effectLst/>
              <a:uLnTx/>
              <a:uFillTx/>
              <a:latin typeface="Aptos"/>
              <a:ea typeface="Times New Roman" panose="02020603050405020304" pitchFamily="18" charset="0"/>
              <a:cs typeface="+mn-cs"/>
            </a:endParaRPr>
          </a:p>
          <a:p>
            <a:pPr>
              <a:buNone/>
              <a:defRPr/>
            </a:pPr>
            <a:r>
              <a:rPr kumimoji="0" lang="sv-SE" i="0" u="none" strike="noStrike" kern="1200" cap="none" spc="0" normalizeH="0" baseline="0" noProof="0" dirty="0">
                <a:ln>
                  <a:noFill/>
                </a:ln>
                <a:solidFill>
                  <a:schemeClr val="tx2">
                    <a:lumMod val="50000"/>
                    <a:lumOff val="50000"/>
                  </a:schemeClr>
                </a:solidFill>
                <a:effectLst/>
                <a:uLnTx/>
                <a:uFillTx/>
                <a:latin typeface="Aptos"/>
                <a:ea typeface="Times New Roman" panose="02020603050405020304" pitchFamily="18" charset="0"/>
                <a:cs typeface="+mn-cs"/>
                <a:hlinkClick r:id="rId3"/>
              </a:rPr>
              <a:t>Besök webbsidan</a:t>
            </a:r>
            <a:endParaRPr kumimoji="0" lang="sv-SE" i="0" u="none" strike="noStrike" kern="1200" cap="none" spc="0" normalizeH="0" baseline="0" noProof="0" dirty="0">
              <a:ln>
                <a:noFill/>
              </a:ln>
              <a:solidFill>
                <a:schemeClr val="tx2">
                  <a:lumMod val="50000"/>
                  <a:lumOff val="50000"/>
                </a:schemeClr>
              </a:solidFill>
              <a:effectLst/>
              <a:uLnTx/>
              <a:uFillTx/>
              <a:latin typeface="Aptos"/>
              <a:ea typeface="Times New Roman" panose="02020603050405020304" pitchFamily="18" charset="0"/>
              <a:cs typeface="+mn-cs"/>
            </a:endParaRPr>
          </a:p>
        </p:txBody>
      </p:sp>
      <p:pic>
        <p:nvPicPr>
          <p:cNvPr id="5" name="Bildobjekt 4" descr="En bild som visar text, skärmbild, Webbplats, Webbsida&#10;&#10;AI-genererat innehåll kan vara felaktigt.">
            <a:extLst>
              <a:ext uri="{FF2B5EF4-FFF2-40B4-BE49-F238E27FC236}">
                <a16:creationId xmlns:a16="http://schemas.microsoft.com/office/drawing/2014/main" id="{C46EF12D-C6E2-03A9-45B4-C5225B8FFEC7}"/>
              </a:ext>
            </a:extLst>
          </p:cNvPr>
          <p:cNvPicPr>
            <a:picLocks noChangeAspect="1"/>
          </p:cNvPicPr>
          <p:nvPr/>
        </p:nvPicPr>
        <p:blipFill>
          <a:blip r:embed="rId4"/>
          <a:stretch>
            <a:fillRect/>
          </a:stretch>
        </p:blipFill>
        <p:spPr>
          <a:xfrm>
            <a:off x="941514" y="1484858"/>
            <a:ext cx="4181462" cy="2821008"/>
          </a:xfrm>
          <a:prstGeom prst="rect">
            <a:avLst/>
          </a:prstGeom>
          <a:effectLst>
            <a:outerShdw blurRad="50800" dist="38100" algn="l" rotWithShape="0">
              <a:prstClr val="black">
                <a:alpha val="40000"/>
              </a:prstClr>
            </a:outerShdw>
          </a:effectLst>
        </p:spPr>
      </p:pic>
      <p:pic>
        <p:nvPicPr>
          <p:cNvPr id="23" name="Bildobjekt 22">
            <a:extLst>
              <a:ext uri="{FF2B5EF4-FFF2-40B4-BE49-F238E27FC236}">
                <a16:creationId xmlns:a16="http://schemas.microsoft.com/office/drawing/2014/main" id="{CF033608-C715-575F-1AA2-1EB575282CE9}"/>
              </a:ext>
            </a:extLst>
          </p:cNvPr>
          <p:cNvPicPr>
            <a:picLocks noChangeAspect="1"/>
          </p:cNvPicPr>
          <p:nvPr/>
        </p:nvPicPr>
        <p:blipFill>
          <a:blip r:embed="rId5"/>
          <a:stretch>
            <a:fillRect/>
          </a:stretch>
        </p:blipFill>
        <p:spPr>
          <a:xfrm rot="20699580">
            <a:off x="1855145" y="4188000"/>
            <a:ext cx="1946365" cy="1623436"/>
          </a:xfrm>
          <a:prstGeom prst="rect">
            <a:avLst/>
          </a:prstGeom>
        </p:spPr>
      </p:pic>
    </p:spTree>
    <p:extLst>
      <p:ext uri="{BB962C8B-B14F-4D97-AF65-F5344CB8AC3E}">
        <p14:creationId xmlns:p14="http://schemas.microsoft.com/office/powerpoint/2010/main" val="573156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AA892-F1C4-EB22-B959-04B0F42A2B98}"/>
            </a:ext>
          </a:extLst>
        </p:cNvPr>
        <p:cNvGrpSpPr/>
        <p:nvPr/>
      </p:nvGrpSpPr>
      <p:grpSpPr>
        <a:xfrm>
          <a:off x="0" y="0"/>
          <a:ext cx="0" cy="0"/>
          <a:chOff x="0" y="0"/>
          <a:chExt cx="0" cy="0"/>
        </a:xfrm>
      </p:grpSpPr>
      <p:sp>
        <p:nvSpPr>
          <p:cNvPr id="3" name="Rektangel: diagonala rundade hörn 2">
            <a:extLst>
              <a:ext uri="{FF2B5EF4-FFF2-40B4-BE49-F238E27FC236}">
                <a16:creationId xmlns:a16="http://schemas.microsoft.com/office/drawing/2014/main" id="{E95C44CE-8205-A09E-1BF2-F252EB2C0639}"/>
              </a:ext>
            </a:extLst>
          </p:cNvPr>
          <p:cNvSpPr/>
          <p:nvPr/>
        </p:nvSpPr>
        <p:spPr>
          <a:xfrm>
            <a:off x="266700" y="241300"/>
            <a:ext cx="11684000" cy="5765800"/>
          </a:xfrm>
          <a:prstGeom prst="round2Diag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a:extLst>
              <a:ext uri="{FF2B5EF4-FFF2-40B4-BE49-F238E27FC236}">
                <a16:creationId xmlns:a16="http://schemas.microsoft.com/office/drawing/2014/main" id="{0AF6D2E7-6DA9-B5A1-768C-988278323AF0}"/>
              </a:ext>
            </a:extLst>
          </p:cNvPr>
          <p:cNvPicPr>
            <a:picLocks noChangeAspect="1"/>
          </p:cNvPicPr>
          <p:nvPr/>
        </p:nvPicPr>
        <p:blipFill>
          <a:blip r:embed="rId4">
            <a:alphaModFix amt="21000"/>
            <a:extLst>
              <a:ext uri="{28A0092B-C50C-407E-A947-70E740481C1C}">
                <a14:useLocalDpi xmlns:a14="http://schemas.microsoft.com/office/drawing/2010/main" val="0"/>
              </a:ext>
            </a:extLst>
          </a:blip>
          <a:srcRect t="67" r="75614" b="-727"/>
          <a:stretch>
            <a:fillRect/>
          </a:stretch>
        </p:blipFill>
        <p:spPr>
          <a:xfrm>
            <a:off x="6731195" y="735696"/>
            <a:ext cx="5201404" cy="5403182"/>
          </a:xfrm>
          <a:prstGeom prst="rect">
            <a:avLst/>
          </a:prstGeom>
        </p:spPr>
      </p:pic>
      <p:pic>
        <p:nvPicPr>
          <p:cNvPr id="8" name="Bildobjekt 7">
            <a:extLst>
              <a:ext uri="{FF2B5EF4-FFF2-40B4-BE49-F238E27FC236}">
                <a16:creationId xmlns:a16="http://schemas.microsoft.com/office/drawing/2014/main" id="{8486CA97-A50A-F68D-D4C6-AE394B182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9160" y="6148008"/>
            <a:ext cx="3544579" cy="559276"/>
          </a:xfrm>
          <a:prstGeom prst="rect">
            <a:avLst/>
          </a:prstGeom>
        </p:spPr>
      </p:pic>
      <p:sp>
        <p:nvSpPr>
          <p:cNvPr id="5" name="Rubrik 4">
            <a:extLst>
              <a:ext uri="{FF2B5EF4-FFF2-40B4-BE49-F238E27FC236}">
                <a16:creationId xmlns:a16="http://schemas.microsoft.com/office/drawing/2014/main" id="{2640C684-2BF2-DA83-4D92-6F32E1583BFA}"/>
              </a:ext>
            </a:extLst>
          </p:cNvPr>
          <p:cNvSpPr>
            <a:spLocks noGrp="1"/>
          </p:cNvSpPr>
          <p:nvPr>
            <p:ph type="ctrTitle" idx="4294967295"/>
          </p:nvPr>
        </p:nvSpPr>
        <p:spPr>
          <a:xfrm>
            <a:off x="776632" y="2243487"/>
            <a:ext cx="8032750" cy="2387600"/>
          </a:xfrm>
        </p:spPr>
        <p:txBody>
          <a:bodyPr>
            <a:normAutofit/>
          </a:bodyPr>
          <a:lstStyle/>
          <a:p>
            <a:r>
              <a:rPr lang="sv-SE" b="1" dirty="0">
                <a:solidFill>
                  <a:schemeClr val="bg1"/>
                </a:solidFill>
                <a:latin typeface="+mj-lt"/>
                <a:ea typeface="Times New Roman" panose="02020603050405020304" pitchFamily="18" charset="0"/>
                <a:cs typeface="Times New Roman"/>
              </a:rPr>
              <a:t>Input till lokal </a:t>
            </a:r>
            <a:br>
              <a:rPr lang="sv-SE" b="1" dirty="0">
                <a:solidFill>
                  <a:schemeClr val="bg1"/>
                </a:solidFill>
                <a:latin typeface="+mj-lt"/>
                <a:ea typeface="Times New Roman" panose="02020603050405020304" pitchFamily="18" charset="0"/>
                <a:cs typeface="Times New Roman"/>
              </a:rPr>
            </a:br>
            <a:r>
              <a:rPr lang="sv-SE" b="1" dirty="0">
                <a:solidFill>
                  <a:schemeClr val="bg1"/>
                </a:solidFill>
                <a:latin typeface="+mj-lt"/>
                <a:ea typeface="Times New Roman" panose="02020603050405020304" pitchFamily="18" charset="0"/>
                <a:cs typeface="Times New Roman"/>
              </a:rPr>
              <a:t>vårdsamverkansgrupp</a:t>
            </a:r>
            <a:br>
              <a:rPr lang="sv-SE" dirty="0">
                <a:latin typeface="Cambria"/>
                <a:ea typeface="Times New Roman" panose="02020603050405020304" pitchFamily="18" charset="0"/>
                <a:cs typeface="Times New Roman"/>
              </a:rPr>
            </a:br>
            <a:endParaRPr lang="sv-SE" dirty="0"/>
          </a:p>
        </p:txBody>
      </p:sp>
    </p:spTree>
    <p:extLst>
      <p:ext uri="{BB962C8B-B14F-4D97-AF65-F5344CB8AC3E}">
        <p14:creationId xmlns:p14="http://schemas.microsoft.com/office/powerpoint/2010/main" val="4073208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AFC9C-E272-B095-A5E4-CB1726675B31}"/>
            </a:ext>
          </a:extLst>
        </p:cNvPr>
        <p:cNvGrpSpPr/>
        <p:nvPr/>
      </p:nvGrpSpPr>
      <p:grpSpPr>
        <a:xfrm>
          <a:off x="0" y="0"/>
          <a:ext cx="0" cy="0"/>
          <a:chOff x="0" y="0"/>
          <a:chExt cx="0" cy="0"/>
        </a:xfrm>
      </p:grpSpPr>
      <p:sp>
        <p:nvSpPr>
          <p:cNvPr id="11" name="Platshållare för text 10">
            <a:extLst>
              <a:ext uri="{FF2B5EF4-FFF2-40B4-BE49-F238E27FC236}">
                <a16:creationId xmlns:a16="http://schemas.microsoft.com/office/drawing/2014/main" id="{ED21BD8D-EDFA-3FFA-3257-FA86B1913476}"/>
              </a:ext>
            </a:extLst>
          </p:cNvPr>
          <p:cNvSpPr>
            <a:spLocks noGrp="1"/>
          </p:cNvSpPr>
          <p:nvPr>
            <p:ph type="body" idx="1"/>
          </p:nvPr>
        </p:nvSpPr>
        <p:spPr>
          <a:xfrm>
            <a:off x="515458" y="432351"/>
            <a:ext cx="10673260" cy="751465"/>
          </a:xfrm>
        </p:spPr>
        <p:txBody>
          <a:bodyPr>
            <a:normAutofit lnSpcReduction="10000"/>
          </a:bodyPr>
          <a:lstStyle/>
          <a:p>
            <a:r>
              <a:rPr lang="sv-SE" dirty="0"/>
              <a:t>Att tänka på </a:t>
            </a:r>
            <a:r>
              <a:rPr lang="sv-SE" dirty="0">
                <a:highlight>
                  <a:srgbClr val="0299BF"/>
                </a:highlight>
              </a:rPr>
              <a:t>innan</a:t>
            </a:r>
            <a:r>
              <a:rPr lang="sv-SE" dirty="0"/>
              <a:t> mötet</a:t>
            </a:r>
          </a:p>
        </p:txBody>
      </p:sp>
      <p:sp>
        <p:nvSpPr>
          <p:cNvPr id="12" name="Platshållare för text 11">
            <a:extLst>
              <a:ext uri="{FF2B5EF4-FFF2-40B4-BE49-F238E27FC236}">
                <a16:creationId xmlns:a16="http://schemas.microsoft.com/office/drawing/2014/main" id="{7D2A34D9-4181-1D6A-14E2-6C232A26F803}"/>
              </a:ext>
            </a:extLst>
          </p:cNvPr>
          <p:cNvSpPr>
            <a:spLocks noGrp="1"/>
          </p:cNvSpPr>
          <p:nvPr>
            <p:ph type="body" idx="10"/>
          </p:nvPr>
        </p:nvSpPr>
        <p:spPr>
          <a:xfrm>
            <a:off x="380718" y="1307075"/>
            <a:ext cx="10673260" cy="5422338"/>
          </a:xfrm>
        </p:spPr>
        <p:txBody>
          <a:bodyPr vert="horz" lIns="91440" tIns="45720" rIns="91440" bIns="45720" rtlCol="0" anchor="t">
            <a:noAutofit/>
          </a:body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mn-lt"/>
              </a:rPr>
              <a:t>Förbered ordentligt</a:t>
            </a:r>
            <a:r>
              <a:rPr lang="sv-SE" sz="2000" dirty="0">
                <a:solidFill>
                  <a:prstClr val="black"/>
                </a:solidFill>
                <a:latin typeface="+mn-lt"/>
              </a:rPr>
              <a:t> -</a:t>
            </a:r>
            <a:r>
              <a:rPr kumimoji="0" lang="sv-SE" sz="2000" b="0" i="0" u="none" strike="noStrike" kern="1200" cap="none" spc="0" normalizeH="0" baseline="0" noProof="0" dirty="0">
                <a:ln>
                  <a:noFill/>
                </a:ln>
                <a:solidFill>
                  <a:prstClr val="black"/>
                </a:solidFill>
                <a:effectLst/>
                <a:uLnTx/>
                <a:uFillTx/>
                <a:latin typeface="+mn-lt"/>
              </a:rPr>
              <a:t> uppmana alla mötesdeltagare inkomma med punkter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mn-lt"/>
              </a:rPr>
              <a:t>Ta ställning till vilka funktioner/professioner som ska ingå och vilka som kan bjudas in när behov uppstår</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mn-lt"/>
              </a:rPr>
              <a:t>Fördela mötestiden till informations-, diskussions- och/eller beslutsärende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mn-lt"/>
              </a:rPr>
              <a:t>Skapa en tydlig agendan med tider för de olika punkterna – skicka ut den innan så att deltagarna hinner förbereda sig</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mn-lt"/>
              </a:rPr>
              <a:t>Sätt gärna ett tydligt syfte gärna redan i inbjudan</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mn-lt"/>
              </a:rPr>
              <a:t>Fördela mötestiden till informations-, diskussions- och/eller beslutsärende</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mn-lt"/>
              </a:rPr>
              <a:t>Mötet kan delas in i teman som t.ex. barn och unga, vuxna (psykiatri, missbruk och beroende) och äldre (personer med sammansatta behov av vård och omsorg)</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black"/>
                </a:solidFill>
                <a:effectLst/>
                <a:uLnTx/>
                <a:uFillTx/>
                <a:latin typeface="+mn-lt"/>
              </a:rPr>
              <a:t>Ta gärna med en incheckningsfråga samt planera mötesutvärderingen (utcheckningsfråga</a:t>
            </a:r>
            <a:r>
              <a:rPr lang="sv-SE" sz="2000" dirty="0">
                <a:solidFill>
                  <a:prstClr val="black"/>
                </a:solidFill>
                <a:latin typeface="+mn-lt"/>
              </a:rPr>
              <a:t>)</a:t>
            </a:r>
            <a:endParaRPr kumimoji="0" lang="sv-SE" sz="2000" b="0" i="0" u="none" strike="noStrike" kern="1200" cap="none" spc="0" normalizeH="0" baseline="0" noProof="0" dirty="0">
              <a:ln>
                <a:noFill/>
              </a:ln>
              <a:solidFill>
                <a:prstClr val="black"/>
              </a:solidFill>
              <a:effectLst/>
              <a:uLnTx/>
              <a:uFillTx/>
              <a:latin typeface="+mn-lt"/>
            </a:endParaRPr>
          </a:p>
        </p:txBody>
      </p:sp>
      <p:sp>
        <p:nvSpPr>
          <p:cNvPr id="5" name="textruta 4">
            <a:extLst>
              <a:ext uri="{FF2B5EF4-FFF2-40B4-BE49-F238E27FC236}">
                <a16:creationId xmlns:a16="http://schemas.microsoft.com/office/drawing/2014/main" id="{B8E64D4C-8FB6-6CEE-0F55-0DE2BBF62BD9}"/>
              </a:ext>
            </a:extLst>
          </p:cNvPr>
          <p:cNvSpPr txBox="1"/>
          <p:nvPr/>
        </p:nvSpPr>
        <p:spPr>
          <a:xfrm>
            <a:off x="515458" y="5680584"/>
            <a:ext cx="8763282" cy="369332"/>
          </a:xfrm>
          <a:prstGeom prst="rect">
            <a:avLst/>
          </a:prstGeom>
          <a:noFill/>
        </p:spPr>
        <p:txBody>
          <a:bodyPr wrap="square">
            <a:spAutoFit/>
          </a:bodyPr>
          <a:lstStyle/>
          <a:p>
            <a:r>
              <a:rPr lang="sv-SE" dirty="0">
                <a:hlinkClick r:id="rId3"/>
              </a:rPr>
              <a:t>Framtagna mallar för dagordning, mötesanteckningar och PowerPoints </a:t>
            </a:r>
            <a:endParaRPr lang="sv-SE" dirty="0"/>
          </a:p>
        </p:txBody>
      </p:sp>
      <p:grpSp>
        <p:nvGrpSpPr>
          <p:cNvPr id="6" name="Grupp 5">
            <a:extLst>
              <a:ext uri="{FF2B5EF4-FFF2-40B4-BE49-F238E27FC236}">
                <a16:creationId xmlns:a16="http://schemas.microsoft.com/office/drawing/2014/main" id="{9CA7E9DD-F551-BC8B-6A57-44427E27073F}"/>
              </a:ext>
            </a:extLst>
          </p:cNvPr>
          <p:cNvGrpSpPr/>
          <p:nvPr/>
        </p:nvGrpSpPr>
        <p:grpSpPr>
          <a:xfrm>
            <a:off x="443535" y="1361439"/>
            <a:ext cx="232106" cy="221437"/>
            <a:chOff x="545837" y="2690601"/>
            <a:chExt cx="296247" cy="285962"/>
          </a:xfrm>
        </p:grpSpPr>
        <p:sp>
          <p:nvSpPr>
            <p:cNvPr id="7" name="Ellips 6">
              <a:extLst>
                <a:ext uri="{FF2B5EF4-FFF2-40B4-BE49-F238E27FC236}">
                  <a16:creationId xmlns:a16="http://schemas.microsoft.com/office/drawing/2014/main" id="{F9612E0B-AEED-1F81-7E13-F1F5C033C6BB}"/>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 7" descr="Bock med hel fyllning">
              <a:extLst>
                <a:ext uri="{FF2B5EF4-FFF2-40B4-BE49-F238E27FC236}">
                  <a16:creationId xmlns:a16="http://schemas.microsoft.com/office/drawing/2014/main" id="{1786C2AF-6CEF-47FE-4E68-69FD7E043AC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9" name="Grupp 8">
            <a:extLst>
              <a:ext uri="{FF2B5EF4-FFF2-40B4-BE49-F238E27FC236}">
                <a16:creationId xmlns:a16="http://schemas.microsoft.com/office/drawing/2014/main" id="{863AAFA1-A323-EDBE-8D72-8F58A54C69AE}"/>
              </a:ext>
            </a:extLst>
          </p:cNvPr>
          <p:cNvGrpSpPr/>
          <p:nvPr/>
        </p:nvGrpSpPr>
        <p:grpSpPr>
          <a:xfrm>
            <a:off x="441665" y="1757679"/>
            <a:ext cx="232106" cy="221437"/>
            <a:chOff x="545837" y="2690601"/>
            <a:chExt cx="296247" cy="285962"/>
          </a:xfrm>
        </p:grpSpPr>
        <p:sp>
          <p:nvSpPr>
            <p:cNvPr id="10" name="Ellips 9">
              <a:extLst>
                <a:ext uri="{FF2B5EF4-FFF2-40B4-BE49-F238E27FC236}">
                  <a16:creationId xmlns:a16="http://schemas.microsoft.com/office/drawing/2014/main" id="{E8DD75EB-9A83-F49D-AC06-9AC69FFF1204}"/>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3" name="Bild 12" descr="Bock med hel fyllning">
              <a:extLst>
                <a:ext uri="{FF2B5EF4-FFF2-40B4-BE49-F238E27FC236}">
                  <a16:creationId xmlns:a16="http://schemas.microsoft.com/office/drawing/2014/main" id="{0DBF6344-FF32-E50A-6C64-98A6691C525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14" name="Grupp 13">
            <a:extLst>
              <a:ext uri="{FF2B5EF4-FFF2-40B4-BE49-F238E27FC236}">
                <a16:creationId xmlns:a16="http://schemas.microsoft.com/office/drawing/2014/main" id="{0686D23C-CA9E-CC30-EA9D-0C114FF9DA22}"/>
              </a:ext>
            </a:extLst>
          </p:cNvPr>
          <p:cNvGrpSpPr/>
          <p:nvPr/>
        </p:nvGrpSpPr>
        <p:grpSpPr>
          <a:xfrm>
            <a:off x="455034" y="2447174"/>
            <a:ext cx="232106" cy="221437"/>
            <a:chOff x="545837" y="2690601"/>
            <a:chExt cx="296247" cy="285962"/>
          </a:xfrm>
        </p:grpSpPr>
        <p:sp>
          <p:nvSpPr>
            <p:cNvPr id="15" name="Ellips 14">
              <a:extLst>
                <a:ext uri="{FF2B5EF4-FFF2-40B4-BE49-F238E27FC236}">
                  <a16:creationId xmlns:a16="http://schemas.microsoft.com/office/drawing/2014/main" id="{24639069-1F65-EC8F-9F59-771583C5CA3D}"/>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6" name="Bild 15" descr="Bock med hel fyllning">
              <a:extLst>
                <a:ext uri="{FF2B5EF4-FFF2-40B4-BE49-F238E27FC236}">
                  <a16:creationId xmlns:a16="http://schemas.microsoft.com/office/drawing/2014/main" id="{BE0C8E4D-33E1-E1C1-ABE7-E1AAE489D25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17" name="Grupp 16">
            <a:extLst>
              <a:ext uri="{FF2B5EF4-FFF2-40B4-BE49-F238E27FC236}">
                <a16:creationId xmlns:a16="http://schemas.microsoft.com/office/drawing/2014/main" id="{BAFED89D-7672-DCC8-360B-50F08EF8A75B}"/>
              </a:ext>
            </a:extLst>
          </p:cNvPr>
          <p:cNvGrpSpPr/>
          <p:nvPr/>
        </p:nvGrpSpPr>
        <p:grpSpPr>
          <a:xfrm>
            <a:off x="445549" y="2843414"/>
            <a:ext cx="232106" cy="221437"/>
            <a:chOff x="545837" y="2690601"/>
            <a:chExt cx="296247" cy="285962"/>
          </a:xfrm>
        </p:grpSpPr>
        <p:sp>
          <p:nvSpPr>
            <p:cNvPr id="18" name="Ellips 17">
              <a:extLst>
                <a:ext uri="{FF2B5EF4-FFF2-40B4-BE49-F238E27FC236}">
                  <a16:creationId xmlns:a16="http://schemas.microsoft.com/office/drawing/2014/main" id="{D9BC193B-6996-58C6-4A1D-9C59C83FCD6A}"/>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9" name="Bild 18" descr="Bock med hel fyllning">
              <a:extLst>
                <a:ext uri="{FF2B5EF4-FFF2-40B4-BE49-F238E27FC236}">
                  <a16:creationId xmlns:a16="http://schemas.microsoft.com/office/drawing/2014/main" id="{E5B93B3E-5D46-3316-80A3-2B21451FA36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20" name="Grupp 19">
            <a:extLst>
              <a:ext uri="{FF2B5EF4-FFF2-40B4-BE49-F238E27FC236}">
                <a16:creationId xmlns:a16="http://schemas.microsoft.com/office/drawing/2014/main" id="{B185A909-8124-C0E5-674F-212ED171214B}"/>
              </a:ext>
            </a:extLst>
          </p:cNvPr>
          <p:cNvGrpSpPr/>
          <p:nvPr/>
        </p:nvGrpSpPr>
        <p:grpSpPr>
          <a:xfrm>
            <a:off x="435389" y="3514031"/>
            <a:ext cx="232106" cy="221437"/>
            <a:chOff x="545837" y="2690601"/>
            <a:chExt cx="296247" cy="285962"/>
          </a:xfrm>
        </p:grpSpPr>
        <p:sp>
          <p:nvSpPr>
            <p:cNvPr id="21" name="Ellips 20">
              <a:extLst>
                <a:ext uri="{FF2B5EF4-FFF2-40B4-BE49-F238E27FC236}">
                  <a16:creationId xmlns:a16="http://schemas.microsoft.com/office/drawing/2014/main" id="{8EFD7D1F-B485-8C05-4E15-3BA0C184F78A}"/>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2" name="Bild 21" descr="Bock med hel fyllning">
              <a:extLst>
                <a:ext uri="{FF2B5EF4-FFF2-40B4-BE49-F238E27FC236}">
                  <a16:creationId xmlns:a16="http://schemas.microsoft.com/office/drawing/2014/main" id="{B6E96B4B-3569-CD18-7C2B-20DE75E72F4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23" name="Grupp 22">
            <a:extLst>
              <a:ext uri="{FF2B5EF4-FFF2-40B4-BE49-F238E27FC236}">
                <a16:creationId xmlns:a16="http://schemas.microsoft.com/office/drawing/2014/main" id="{C1451F62-DA68-4924-6D42-CB447DC00768}"/>
              </a:ext>
            </a:extLst>
          </p:cNvPr>
          <p:cNvGrpSpPr/>
          <p:nvPr/>
        </p:nvGrpSpPr>
        <p:grpSpPr>
          <a:xfrm>
            <a:off x="450219" y="3907525"/>
            <a:ext cx="232106" cy="221437"/>
            <a:chOff x="545837" y="2690601"/>
            <a:chExt cx="296247" cy="285962"/>
          </a:xfrm>
        </p:grpSpPr>
        <p:sp>
          <p:nvSpPr>
            <p:cNvPr id="24" name="Ellips 23">
              <a:extLst>
                <a:ext uri="{FF2B5EF4-FFF2-40B4-BE49-F238E27FC236}">
                  <a16:creationId xmlns:a16="http://schemas.microsoft.com/office/drawing/2014/main" id="{924E6772-7608-6BD1-3368-7D9A37BC0CD1}"/>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5" name="Bild 24" descr="Bock med hel fyllning">
              <a:extLst>
                <a:ext uri="{FF2B5EF4-FFF2-40B4-BE49-F238E27FC236}">
                  <a16:creationId xmlns:a16="http://schemas.microsoft.com/office/drawing/2014/main" id="{91AD31BE-526A-390F-88DF-90E3A7E4B7B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26" name="Grupp 25">
            <a:extLst>
              <a:ext uri="{FF2B5EF4-FFF2-40B4-BE49-F238E27FC236}">
                <a16:creationId xmlns:a16="http://schemas.microsoft.com/office/drawing/2014/main" id="{021A1105-8B02-49F2-A17B-BB99288517C2}"/>
              </a:ext>
            </a:extLst>
          </p:cNvPr>
          <p:cNvGrpSpPr/>
          <p:nvPr/>
        </p:nvGrpSpPr>
        <p:grpSpPr>
          <a:xfrm>
            <a:off x="435389" y="4324977"/>
            <a:ext cx="232106" cy="221437"/>
            <a:chOff x="545837" y="2690601"/>
            <a:chExt cx="296247" cy="285962"/>
          </a:xfrm>
        </p:grpSpPr>
        <p:sp>
          <p:nvSpPr>
            <p:cNvPr id="27" name="Ellips 26">
              <a:extLst>
                <a:ext uri="{FF2B5EF4-FFF2-40B4-BE49-F238E27FC236}">
                  <a16:creationId xmlns:a16="http://schemas.microsoft.com/office/drawing/2014/main" id="{C1FD1531-89AB-BEDB-BEE1-45930B441F35}"/>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8" name="Bild 27" descr="Bock med hel fyllning">
              <a:extLst>
                <a:ext uri="{FF2B5EF4-FFF2-40B4-BE49-F238E27FC236}">
                  <a16:creationId xmlns:a16="http://schemas.microsoft.com/office/drawing/2014/main" id="{802329A6-E0F4-28FE-DC4E-F2CA51F757E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29" name="Grupp 28">
            <a:extLst>
              <a:ext uri="{FF2B5EF4-FFF2-40B4-BE49-F238E27FC236}">
                <a16:creationId xmlns:a16="http://schemas.microsoft.com/office/drawing/2014/main" id="{75BD1EB2-4D5A-1A8A-8127-C092C60B2EB8}"/>
              </a:ext>
            </a:extLst>
          </p:cNvPr>
          <p:cNvGrpSpPr/>
          <p:nvPr/>
        </p:nvGrpSpPr>
        <p:grpSpPr>
          <a:xfrm>
            <a:off x="435389" y="4997531"/>
            <a:ext cx="232106" cy="221437"/>
            <a:chOff x="545837" y="2690601"/>
            <a:chExt cx="296247" cy="285962"/>
          </a:xfrm>
        </p:grpSpPr>
        <p:sp>
          <p:nvSpPr>
            <p:cNvPr id="30" name="Ellips 29">
              <a:extLst>
                <a:ext uri="{FF2B5EF4-FFF2-40B4-BE49-F238E27FC236}">
                  <a16:creationId xmlns:a16="http://schemas.microsoft.com/office/drawing/2014/main" id="{68AF0D4B-C013-F113-6751-A1E57BF0E693}"/>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1" name="Bild 30" descr="Bock med hel fyllning">
              <a:extLst>
                <a:ext uri="{FF2B5EF4-FFF2-40B4-BE49-F238E27FC236}">
                  <a16:creationId xmlns:a16="http://schemas.microsoft.com/office/drawing/2014/main" id="{66759EFD-C99A-7D36-DB00-EA2F7866B5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spTree>
    <p:extLst>
      <p:ext uri="{BB962C8B-B14F-4D97-AF65-F5344CB8AC3E}">
        <p14:creationId xmlns:p14="http://schemas.microsoft.com/office/powerpoint/2010/main" val="1850377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5DF3D-3E67-FD0F-FBB5-0797AE9DEFC4}"/>
            </a:ext>
          </a:extLst>
        </p:cNvPr>
        <p:cNvGrpSpPr/>
        <p:nvPr/>
      </p:nvGrpSpPr>
      <p:grpSpPr>
        <a:xfrm>
          <a:off x="0" y="0"/>
          <a:ext cx="0" cy="0"/>
          <a:chOff x="0" y="0"/>
          <a:chExt cx="0" cy="0"/>
        </a:xfrm>
      </p:grpSpPr>
      <p:sp>
        <p:nvSpPr>
          <p:cNvPr id="11" name="Platshållare för text 10">
            <a:extLst>
              <a:ext uri="{FF2B5EF4-FFF2-40B4-BE49-F238E27FC236}">
                <a16:creationId xmlns:a16="http://schemas.microsoft.com/office/drawing/2014/main" id="{A1E6ED4E-9987-9734-163B-8349654ACB16}"/>
              </a:ext>
            </a:extLst>
          </p:cNvPr>
          <p:cNvSpPr>
            <a:spLocks noGrp="1"/>
          </p:cNvSpPr>
          <p:nvPr>
            <p:ph type="body" idx="1"/>
          </p:nvPr>
        </p:nvSpPr>
        <p:spPr>
          <a:xfrm>
            <a:off x="611151" y="933220"/>
            <a:ext cx="10673260" cy="751465"/>
          </a:xfrm>
        </p:spPr>
        <p:txBody>
          <a:bodyPr>
            <a:normAutofit lnSpcReduction="10000"/>
          </a:bodyPr>
          <a:lstStyle/>
          <a:p>
            <a:r>
              <a:rPr lang="sv-SE" dirty="0"/>
              <a:t>Att tänka på </a:t>
            </a:r>
            <a:r>
              <a:rPr lang="sv-SE" dirty="0">
                <a:highlight>
                  <a:srgbClr val="0299BF"/>
                </a:highlight>
              </a:rPr>
              <a:t>under</a:t>
            </a:r>
            <a:r>
              <a:rPr lang="sv-SE" dirty="0"/>
              <a:t> mötet</a:t>
            </a:r>
          </a:p>
        </p:txBody>
      </p:sp>
      <p:sp>
        <p:nvSpPr>
          <p:cNvPr id="12" name="Platshållare för text 11">
            <a:extLst>
              <a:ext uri="{FF2B5EF4-FFF2-40B4-BE49-F238E27FC236}">
                <a16:creationId xmlns:a16="http://schemas.microsoft.com/office/drawing/2014/main" id="{7DEBF0B9-3987-B575-725D-586C920E9A18}"/>
              </a:ext>
            </a:extLst>
          </p:cNvPr>
          <p:cNvSpPr>
            <a:spLocks noGrp="1"/>
          </p:cNvSpPr>
          <p:nvPr>
            <p:ph type="body" idx="10"/>
          </p:nvPr>
        </p:nvSpPr>
        <p:spPr>
          <a:xfrm>
            <a:off x="611151" y="2086437"/>
            <a:ext cx="10673260" cy="3162156"/>
          </a:xfrm>
        </p:spPr>
        <p:txBody>
          <a:bodyPr>
            <a:noAutofit/>
          </a:body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mn-lt"/>
                <a:ea typeface="+mn-ea"/>
                <a:cs typeface="+mn-cs"/>
              </a:rPr>
              <a:t>Starta gärna med att förtydliga syftet med mötet</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mn-lt"/>
                <a:ea typeface="+mn-ea"/>
                <a:cs typeface="+mn-cs"/>
              </a:rPr>
              <a:t>Missa inte att informera de som är nya i sammanhanget</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mn-lt"/>
                <a:ea typeface="+mn-ea"/>
                <a:cs typeface="+mn-cs"/>
              </a:rPr>
              <a:t>Incheckningsfrågan är inget måste men brukar uppskattas av deltagarna</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mn-lt"/>
                <a:ea typeface="+mn-ea"/>
                <a:cs typeface="+mn-cs"/>
              </a:rPr>
              <a:t>Kom överens om de mötes- eller spelregler ni vill ha på era möten</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mn-lt"/>
                <a:ea typeface="+mn-ea"/>
                <a:cs typeface="+mn-cs"/>
              </a:rPr>
              <a:t>Se till att hålla mötestiderna och fördela ordet – styr upp diskussionerna så de hålls inom ramarna för agendan</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mn-lt"/>
                <a:ea typeface="+mn-ea"/>
                <a:cs typeface="+mn-cs"/>
              </a:rPr>
              <a:t>Engagera deltagarna, uppmuntra alla att delta aktivt i diskussionerna</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mn-lt"/>
                <a:ea typeface="+mn-ea"/>
                <a:cs typeface="+mn-cs"/>
              </a:rPr>
              <a:t>Utvärdera alltid mötet till exempel med en utcheckningsfråga </a:t>
            </a:r>
          </a:p>
        </p:txBody>
      </p:sp>
      <p:pic>
        <p:nvPicPr>
          <p:cNvPr id="3" name="Bildobjekt 2" descr="En bild som visar grön, Färggrann, blå, suddig&#10;&#10;AI-genererat innehåll kan vara felaktigt.">
            <a:extLst>
              <a:ext uri="{FF2B5EF4-FFF2-40B4-BE49-F238E27FC236}">
                <a16:creationId xmlns:a16="http://schemas.microsoft.com/office/drawing/2014/main" id="{E5F413CE-0A80-1F6F-E4F1-C44D1655D156}"/>
              </a:ext>
            </a:extLst>
          </p:cNvPr>
          <p:cNvPicPr>
            <a:picLocks noChangeAspect="1"/>
          </p:cNvPicPr>
          <p:nvPr/>
        </p:nvPicPr>
        <p:blipFill>
          <a:blip r:embed="rId3">
            <a:extLst>
              <a:ext uri="{28A0092B-C50C-407E-A947-70E740481C1C}">
                <a14:useLocalDpi xmlns:a14="http://schemas.microsoft.com/office/drawing/2010/main" val="0"/>
              </a:ext>
            </a:extLst>
          </a:blip>
          <a:srcRect r="41827" b="738"/>
          <a:stretch/>
        </p:blipFill>
        <p:spPr>
          <a:xfrm>
            <a:off x="9422838" y="416920"/>
            <a:ext cx="2158011" cy="2071269"/>
          </a:xfrm>
          <a:prstGeom prst="flowChartConnector">
            <a:avLst/>
          </a:prstGeom>
        </p:spPr>
      </p:pic>
      <p:pic>
        <p:nvPicPr>
          <p:cNvPr id="2" name="Bild 1">
            <a:extLst>
              <a:ext uri="{FF2B5EF4-FFF2-40B4-BE49-F238E27FC236}">
                <a16:creationId xmlns:a16="http://schemas.microsoft.com/office/drawing/2014/main" id="{D8898616-F14F-F91B-9377-C2225CBB6F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27418" y="818670"/>
            <a:ext cx="1267767" cy="1267767"/>
          </a:xfrm>
          <a:prstGeom prst="rect">
            <a:avLst/>
          </a:prstGeom>
        </p:spPr>
      </p:pic>
      <p:grpSp>
        <p:nvGrpSpPr>
          <p:cNvPr id="4" name="Grupp 3">
            <a:extLst>
              <a:ext uri="{FF2B5EF4-FFF2-40B4-BE49-F238E27FC236}">
                <a16:creationId xmlns:a16="http://schemas.microsoft.com/office/drawing/2014/main" id="{73549405-929E-8FFA-B497-78B8D7C483DE}"/>
              </a:ext>
            </a:extLst>
          </p:cNvPr>
          <p:cNvGrpSpPr/>
          <p:nvPr/>
        </p:nvGrpSpPr>
        <p:grpSpPr>
          <a:xfrm>
            <a:off x="675483" y="2167958"/>
            <a:ext cx="232106" cy="221437"/>
            <a:chOff x="545837" y="2690601"/>
            <a:chExt cx="296247" cy="285962"/>
          </a:xfrm>
        </p:grpSpPr>
        <p:sp>
          <p:nvSpPr>
            <p:cNvPr id="5" name="Ellips 4">
              <a:extLst>
                <a:ext uri="{FF2B5EF4-FFF2-40B4-BE49-F238E27FC236}">
                  <a16:creationId xmlns:a16="http://schemas.microsoft.com/office/drawing/2014/main" id="{7DB0BDB3-0A7A-3C5B-0C04-7EEFDAC97AB0}"/>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 5" descr="Bock med hel fyllning">
              <a:extLst>
                <a:ext uri="{FF2B5EF4-FFF2-40B4-BE49-F238E27FC236}">
                  <a16:creationId xmlns:a16="http://schemas.microsoft.com/office/drawing/2014/main" id="{0B26C2E2-790C-7B97-425D-8049CAA6F2B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7" name="Grupp 6">
            <a:extLst>
              <a:ext uri="{FF2B5EF4-FFF2-40B4-BE49-F238E27FC236}">
                <a16:creationId xmlns:a16="http://schemas.microsoft.com/office/drawing/2014/main" id="{85E8A1D9-836A-1687-FE62-CD2FFB4967D7}"/>
              </a:ext>
            </a:extLst>
          </p:cNvPr>
          <p:cNvGrpSpPr/>
          <p:nvPr/>
        </p:nvGrpSpPr>
        <p:grpSpPr>
          <a:xfrm>
            <a:off x="675483" y="2614871"/>
            <a:ext cx="232106" cy="221437"/>
            <a:chOff x="545837" y="2690601"/>
            <a:chExt cx="296247" cy="285962"/>
          </a:xfrm>
        </p:grpSpPr>
        <p:sp>
          <p:nvSpPr>
            <p:cNvPr id="8" name="Ellips 7">
              <a:extLst>
                <a:ext uri="{FF2B5EF4-FFF2-40B4-BE49-F238E27FC236}">
                  <a16:creationId xmlns:a16="http://schemas.microsoft.com/office/drawing/2014/main" id="{17F965AA-104D-6D30-F826-D35BA4690C4F}"/>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 8" descr="Bock med hel fyllning">
              <a:extLst>
                <a:ext uri="{FF2B5EF4-FFF2-40B4-BE49-F238E27FC236}">
                  <a16:creationId xmlns:a16="http://schemas.microsoft.com/office/drawing/2014/main" id="{A3FF5D3F-4768-C628-EAE8-8EA6041CD3B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10" name="Grupp 9">
            <a:extLst>
              <a:ext uri="{FF2B5EF4-FFF2-40B4-BE49-F238E27FC236}">
                <a16:creationId xmlns:a16="http://schemas.microsoft.com/office/drawing/2014/main" id="{F72BB485-80DF-98F1-9B11-00A7C2C170E0}"/>
              </a:ext>
            </a:extLst>
          </p:cNvPr>
          <p:cNvGrpSpPr/>
          <p:nvPr/>
        </p:nvGrpSpPr>
        <p:grpSpPr>
          <a:xfrm>
            <a:off x="688852" y="3089398"/>
            <a:ext cx="232106" cy="221437"/>
            <a:chOff x="545837" y="2690601"/>
            <a:chExt cx="296247" cy="285962"/>
          </a:xfrm>
        </p:grpSpPr>
        <p:sp>
          <p:nvSpPr>
            <p:cNvPr id="13" name="Ellips 12">
              <a:extLst>
                <a:ext uri="{FF2B5EF4-FFF2-40B4-BE49-F238E27FC236}">
                  <a16:creationId xmlns:a16="http://schemas.microsoft.com/office/drawing/2014/main" id="{60498091-6FC8-1A2D-4C3C-8CB1E31C0196}"/>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 13" descr="Bock med hel fyllning">
              <a:extLst>
                <a:ext uri="{FF2B5EF4-FFF2-40B4-BE49-F238E27FC236}">
                  <a16:creationId xmlns:a16="http://schemas.microsoft.com/office/drawing/2014/main" id="{23BEC356-D2F1-51A1-2404-5068ADB195C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15" name="Grupp 14">
            <a:extLst>
              <a:ext uri="{FF2B5EF4-FFF2-40B4-BE49-F238E27FC236}">
                <a16:creationId xmlns:a16="http://schemas.microsoft.com/office/drawing/2014/main" id="{88F70F91-238D-CDD6-385F-CD2FE35F31B9}"/>
              </a:ext>
            </a:extLst>
          </p:cNvPr>
          <p:cNvGrpSpPr/>
          <p:nvPr/>
        </p:nvGrpSpPr>
        <p:grpSpPr>
          <a:xfrm>
            <a:off x="669207" y="3536311"/>
            <a:ext cx="232106" cy="221437"/>
            <a:chOff x="545837" y="2690601"/>
            <a:chExt cx="296247" cy="285962"/>
          </a:xfrm>
        </p:grpSpPr>
        <p:sp>
          <p:nvSpPr>
            <p:cNvPr id="16" name="Ellips 15">
              <a:extLst>
                <a:ext uri="{FF2B5EF4-FFF2-40B4-BE49-F238E27FC236}">
                  <a16:creationId xmlns:a16="http://schemas.microsoft.com/office/drawing/2014/main" id="{BD623929-AC3C-66AB-90C5-B82FDABF5AB4}"/>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7" name="Bild 16" descr="Bock med hel fyllning">
              <a:extLst>
                <a:ext uri="{FF2B5EF4-FFF2-40B4-BE49-F238E27FC236}">
                  <a16:creationId xmlns:a16="http://schemas.microsoft.com/office/drawing/2014/main" id="{863F3DA5-A79F-ADFC-05BE-BEBD7C356C3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18" name="Grupp 17">
            <a:extLst>
              <a:ext uri="{FF2B5EF4-FFF2-40B4-BE49-F238E27FC236}">
                <a16:creationId xmlns:a16="http://schemas.microsoft.com/office/drawing/2014/main" id="{8B10B4F8-C72D-CEC0-9394-1CDCA0BF3AAE}"/>
              </a:ext>
            </a:extLst>
          </p:cNvPr>
          <p:cNvGrpSpPr/>
          <p:nvPr/>
        </p:nvGrpSpPr>
        <p:grpSpPr>
          <a:xfrm>
            <a:off x="669207" y="3977975"/>
            <a:ext cx="232106" cy="221437"/>
            <a:chOff x="545837" y="2690601"/>
            <a:chExt cx="296247" cy="285962"/>
          </a:xfrm>
        </p:grpSpPr>
        <p:sp>
          <p:nvSpPr>
            <p:cNvPr id="19" name="Ellips 18">
              <a:extLst>
                <a:ext uri="{FF2B5EF4-FFF2-40B4-BE49-F238E27FC236}">
                  <a16:creationId xmlns:a16="http://schemas.microsoft.com/office/drawing/2014/main" id="{125F2828-D976-99B9-B359-2DE365134C95}"/>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0" name="Bild 19" descr="Bock med hel fyllning">
              <a:extLst>
                <a:ext uri="{FF2B5EF4-FFF2-40B4-BE49-F238E27FC236}">
                  <a16:creationId xmlns:a16="http://schemas.microsoft.com/office/drawing/2014/main" id="{136EA3F0-6087-FD83-6F4F-5C1B8AD5211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21" name="Grupp 20">
            <a:extLst>
              <a:ext uri="{FF2B5EF4-FFF2-40B4-BE49-F238E27FC236}">
                <a16:creationId xmlns:a16="http://schemas.microsoft.com/office/drawing/2014/main" id="{B6794DF3-D926-729F-8032-88AB69C102E6}"/>
              </a:ext>
            </a:extLst>
          </p:cNvPr>
          <p:cNvGrpSpPr/>
          <p:nvPr/>
        </p:nvGrpSpPr>
        <p:grpSpPr>
          <a:xfrm>
            <a:off x="688852" y="4788323"/>
            <a:ext cx="232106" cy="221437"/>
            <a:chOff x="545837" y="2690601"/>
            <a:chExt cx="296247" cy="285962"/>
          </a:xfrm>
        </p:grpSpPr>
        <p:sp>
          <p:nvSpPr>
            <p:cNvPr id="22" name="Ellips 21">
              <a:extLst>
                <a:ext uri="{FF2B5EF4-FFF2-40B4-BE49-F238E27FC236}">
                  <a16:creationId xmlns:a16="http://schemas.microsoft.com/office/drawing/2014/main" id="{93F4E701-B346-A5FB-BE70-5D9FC6A24986}"/>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3" name="Bild 22" descr="Bock med hel fyllning">
              <a:extLst>
                <a:ext uri="{FF2B5EF4-FFF2-40B4-BE49-F238E27FC236}">
                  <a16:creationId xmlns:a16="http://schemas.microsoft.com/office/drawing/2014/main" id="{25F75269-2BA6-4EBF-D15D-65B03F9C91B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grpSp>
        <p:nvGrpSpPr>
          <p:cNvPr id="24" name="Grupp 23">
            <a:extLst>
              <a:ext uri="{FF2B5EF4-FFF2-40B4-BE49-F238E27FC236}">
                <a16:creationId xmlns:a16="http://schemas.microsoft.com/office/drawing/2014/main" id="{903A79C5-B0E6-DC83-C90B-86E40F2CAAAA}"/>
              </a:ext>
            </a:extLst>
          </p:cNvPr>
          <p:cNvGrpSpPr/>
          <p:nvPr/>
        </p:nvGrpSpPr>
        <p:grpSpPr>
          <a:xfrm>
            <a:off x="682576" y="5227324"/>
            <a:ext cx="232106" cy="221437"/>
            <a:chOff x="545837" y="2690601"/>
            <a:chExt cx="296247" cy="285962"/>
          </a:xfrm>
        </p:grpSpPr>
        <p:sp>
          <p:nvSpPr>
            <p:cNvPr id="25" name="Ellips 24">
              <a:extLst>
                <a:ext uri="{FF2B5EF4-FFF2-40B4-BE49-F238E27FC236}">
                  <a16:creationId xmlns:a16="http://schemas.microsoft.com/office/drawing/2014/main" id="{2D552EC7-C324-3846-E108-D3A402710F38}"/>
                </a:ext>
              </a:extLst>
            </p:cNvPr>
            <p:cNvSpPr/>
            <p:nvPr/>
          </p:nvSpPr>
          <p:spPr>
            <a:xfrm>
              <a:off x="545837" y="2733040"/>
              <a:ext cx="246099" cy="243523"/>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6" name="Bild 25" descr="Bock med hel fyllning">
              <a:extLst>
                <a:ext uri="{FF2B5EF4-FFF2-40B4-BE49-F238E27FC236}">
                  <a16:creationId xmlns:a16="http://schemas.microsoft.com/office/drawing/2014/main" id="{4E864FED-877E-0A94-FBB7-5848E4E88B6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2900" y="2690601"/>
              <a:ext cx="279184" cy="279184"/>
            </a:xfrm>
            <a:prstGeom prst="rect">
              <a:avLst/>
            </a:prstGeom>
          </p:spPr>
        </p:pic>
      </p:grpSp>
    </p:spTree>
    <p:extLst>
      <p:ext uri="{BB962C8B-B14F-4D97-AF65-F5344CB8AC3E}">
        <p14:creationId xmlns:p14="http://schemas.microsoft.com/office/powerpoint/2010/main" val="3256998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76CD7-1DF7-ABCB-1AAF-F9A88E127B35}"/>
            </a:ext>
          </a:extLst>
        </p:cNvPr>
        <p:cNvGrpSpPr/>
        <p:nvPr/>
      </p:nvGrpSpPr>
      <p:grpSpPr>
        <a:xfrm>
          <a:off x="0" y="0"/>
          <a:ext cx="0" cy="0"/>
          <a:chOff x="0" y="0"/>
          <a:chExt cx="0" cy="0"/>
        </a:xfrm>
      </p:grpSpPr>
      <p:sp>
        <p:nvSpPr>
          <p:cNvPr id="11" name="Platshållare för text 10">
            <a:extLst>
              <a:ext uri="{FF2B5EF4-FFF2-40B4-BE49-F238E27FC236}">
                <a16:creationId xmlns:a16="http://schemas.microsoft.com/office/drawing/2014/main" id="{99ABFC0F-B2F2-0380-CBF3-031E359677B6}"/>
              </a:ext>
            </a:extLst>
          </p:cNvPr>
          <p:cNvSpPr>
            <a:spLocks noGrp="1"/>
          </p:cNvSpPr>
          <p:nvPr>
            <p:ph type="body" idx="1"/>
          </p:nvPr>
        </p:nvSpPr>
        <p:spPr>
          <a:xfrm>
            <a:off x="611151" y="684579"/>
            <a:ext cx="10673260" cy="751465"/>
          </a:xfrm>
        </p:spPr>
        <p:txBody>
          <a:bodyPr>
            <a:normAutofit lnSpcReduction="10000"/>
          </a:bodyPr>
          <a:lstStyle/>
          <a:p>
            <a:r>
              <a:rPr lang="sv-SE" dirty="0"/>
              <a:t>Att tänka på </a:t>
            </a:r>
            <a:r>
              <a:rPr lang="sv-SE" dirty="0">
                <a:highlight>
                  <a:srgbClr val="0299BF"/>
                </a:highlight>
              </a:rPr>
              <a:t>efter</a:t>
            </a:r>
            <a:r>
              <a:rPr lang="sv-SE" dirty="0"/>
              <a:t> mötet</a:t>
            </a:r>
          </a:p>
        </p:txBody>
      </p:sp>
      <p:sp>
        <p:nvSpPr>
          <p:cNvPr id="12" name="Platshållare för text 11">
            <a:extLst>
              <a:ext uri="{FF2B5EF4-FFF2-40B4-BE49-F238E27FC236}">
                <a16:creationId xmlns:a16="http://schemas.microsoft.com/office/drawing/2014/main" id="{F1695570-04EE-4466-B721-7564D0921900}"/>
              </a:ext>
            </a:extLst>
          </p:cNvPr>
          <p:cNvSpPr>
            <a:spLocks noGrp="1"/>
          </p:cNvSpPr>
          <p:nvPr>
            <p:ph type="body" idx="10"/>
          </p:nvPr>
        </p:nvSpPr>
        <p:spPr>
          <a:xfrm>
            <a:off x="611151" y="1726318"/>
            <a:ext cx="9539014" cy="3739780"/>
          </a:xfrm>
        </p:spPr>
        <p:txBody>
          <a:bodyPr>
            <a:noAutofit/>
          </a:bodyPr>
          <a:lstStyle/>
          <a:p>
            <a:pPr marL="342900" indent="-342900">
              <a:buFont typeface="Arial" panose="020B0604020202020204" pitchFamily="34" charset="0"/>
              <a:buChar char="•"/>
            </a:pPr>
            <a:r>
              <a:rPr lang="sv-SE" sz="2400" dirty="0">
                <a:latin typeface="+mn-lt"/>
              </a:rPr>
              <a:t>Ta vara på det som kom fram i utcheckningen eller mötesutvärderingen inför kommande möte</a:t>
            </a:r>
          </a:p>
          <a:p>
            <a:pPr marL="342900" indent="-342900">
              <a:buFont typeface="Arial" panose="020B0604020202020204" pitchFamily="34" charset="0"/>
              <a:buChar char="•"/>
            </a:pPr>
            <a:r>
              <a:rPr lang="sv-SE" sz="2400" dirty="0">
                <a:latin typeface="+mn-lt"/>
              </a:rPr>
              <a:t>Sammanfatta, skriv mötesanteckningarna</a:t>
            </a:r>
          </a:p>
          <a:p>
            <a:pPr marL="342900" indent="-342900">
              <a:buFont typeface="Arial" panose="020B0604020202020204" pitchFamily="34" charset="0"/>
              <a:buChar char="•"/>
            </a:pPr>
            <a:r>
              <a:rPr lang="sv-SE" sz="2400" dirty="0">
                <a:latin typeface="+mn-lt"/>
              </a:rPr>
              <a:t>Skicka in mötesanteckningarna till </a:t>
            </a:r>
            <a:r>
              <a:rPr lang="sv-SE" sz="2400" dirty="0">
                <a:latin typeface="+mn-lt"/>
                <a:hlinkClick r:id="rId3"/>
              </a:rPr>
              <a:t>vardsamverkan.fyrbodal@vgregion.se</a:t>
            </a:r>
            <a:endParaRPr lang="sv-SE" sz="2400" dirty="0">
              <a:latin typeface="+mn-lt"/>
            </a:endParaRPr>
          </a:p>
          <a:p>
            <a:pPr marL="342900" indent="-342900">
              <a:buFont typeface="Arial" panose="020B0604020202020204" pitchFamily="34" charset="0"/>
              <a:buChar char="•"/>
            </a:pPr>
            <a:r>
              <a:rPr lang="sv-SE" sz="2400" dirty="0">
                <a:latin typeface="+mn-lt"/>
              </a:rPr>
              <a:t>Se till att följa upp de åtgärder som beslutades under mötet</a:t>
            </a:r>
          </a:p>
          <a:p>
            <a:endParaRPr lang="sv-SE" sz="2400" dirty="0">
              <a:latin typeface="+mn-lt"/>
            </a:endParaRPr>
          </a:p>
          <a:p>
            <a:r>
              <a:rPr lang="sv-SE" sz="2400" dirty="0">
                <a:latin typeface="+mn-lt"/>
              </a:rPr>
              <a:t>Om ni vill ha stöd eller hjälp på mötet så finns processledarna på Samverkanskontoret till er förfogande eller för att ordna en planeringsdag, workshop etc. </a:t>
            </a:r>
          </a:p>
        </p:txBody>
      </p:sp>
      <p:pic>
        <p:nvPicPr>
          <p:cNvPr id="3" name="Bildobjekt 2" descr="En bild som visar grön, Färggrann, blå, suddig&#10;&#10;AI-genererat innehåll kan vara felaktigt.">
            <a:extLst>
              <a:ext uri="{FF2B5EF4-FFF2-40B4-BE49-F238E27FC236}">
                <a16:creationId xmlns:a16="http://schemas.microsoft.com/office/drawing/2014/main" id="{9CFB3D1B-F242-872A-5D74-E72C7B02A57F}"/>
              </a:ext>
            </a:extLst>
          </p:cNvPr>
          <p:cNvPicPr>
            <a:picLocks noChangeAspect="1"/>
          </p:cNvPicPr>
          <p:nvPr/>
        </p:nvPicPr>
        <p:blipFill>
          <a:blip r:embed="rId4">
            <a:extLst>
              <a:ext uri="{28A0092B-C50C-407E-A947-70E740481C1C}">
                <a14:useLocalDpi xmlns:a14="http://schemas.microsoft.com/office/drawing/2010/main" val="0"/>
              </a:ext>
            </a:extLst>
          </a:blip>
          <a:srcRect r="41827" b="738"/>
          <a:stretch/>
        </p:blipFill>
        <p:spPr>
          <a:xfrm>
            <a:off x="8905276" y="1067225"/>
            <a:ext cx="2158011" cy="2071269"/>
          </a:xfrm>
          <a:prstGeom prst="flowChartConnector">
            <a:avLst/>
          </a:prstGeom>
        </p:spPr>
      </p:pic>
      <p:pic>
        <p:nvPicPr>
          <p:cNvPr id="2" name="Bild 1">
            <a:extLst>
              <a:ext uri="{FF2B5EF4-FFF2-40B4-BE49-F238E27FC236}">
                <a16:creationId xmlns:a16="http://schemas.microsoft.com/office/drawing/2014/main" id="{47FA9BC7-D970-AC94-ACEF-61E82EF2E29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50397" y="1384578"/>
            <a:ext cx="1267767" cy="1267767"/>
          </a:xfrm>
          <a:prstGeom prst="rect">
            <a:avLst/>
          </a:prstGeom>
        </p:spPr>
      </p:pic>
      <p:grpSp>
        <p:nvGrpSpPr>
          <p:cNvPr id="4" name="Grupp 3">
            <a:extLst>
              <a:ext uri="{FF2B5EF4-FFF2-40B4-BE49-F238E27FC236}">
                <a16:creationId xmlns:a16="http://schemas.microsoft.com/office/drawing/2014/main" id="{4E4DE757-BE2E-BE86-AC59-B7A5CD56AC60}"/>
              </a:ext>
            </a:extLst>
          </p:cNvPr>
          <p:cNvGrpSpPr/>
          <p:nvPr/>
        </p:nvGrpSpPr>
        <p:grpSpPr>
          <a:xfrm>
            <a:off x="617932" y="3778102"/>
            <a:ext cx="296247" cy="285962"/>
            <a:chOff x="545837" y="2690601"/>
            <a:chExt cx="296247" cy="285962"/>
          </a:xfrm>
        </p:grpSpPr>
        <p:sp>
          <p:nvSpPr>
            <p:cNvPr id="5" name="Ellips 4">
              <a:extLst>
                <a:ext uri="{FF2B5EF4-FFF2-40B4-BE49-F238E27FC236}">
                  <a16:creationId xmlns:a16="http://schemas.microsoft.com/office/drawing/2014/main" id="{457E1906-F729-8AF0-9F4E-1802ACEF0300}"/>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 5" descr="Bock med hel fyllning">
              <a:extLst>
                <a:ext uri="{FF2B5EF4-FFF2-40B4-BE49-F238E27FC236}">
                  <a16:creationId xmlns:a16="http://schemas.microsoft.com/office/drawing/2014/main" id="{C18E6FC3-96A1-30FE-689B-D3E5840900F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2900" y="2690601"/>
              <a:ext cx="279184" cy="279184"/>
            </a:xfrm>
            <a:prstGeom prst="rect">
              <a:avLst/>
            </a:prstGeom>
          </p:spPr>
        </p:pic>
      </p:grpSp>
      <p:grpSp>
        <p:nvGrpSpPr>
          <p:cNvPr id="7" name="Grupp 6">
            <a:extLst>
              <a:ext uri="{FF2B5EF4-FFF2-40B4-BE49-F238E27FC236}">
                <a16:creationId xmlns:a16="http://schemas.microsoft.com/office/drawing/2014/main" id="{25BF5F44-5ADA-2446-1C5E-71CAD6CC0D51}"/>
              </a:ext>
            </a:extLst>
          </p:cNvPr>
          <p:cNvGrpSpPr/>
          <p:nvPr/>
        </p:nvGrpSpPr>
        <p:grpSpPr>
          <a:xfrm>
            <a:off x="626464" y="3010604"/>
            <a:ext cx="296247" cy="285962"/>
            <a:chOff x="545837" y="2690601"/>
            <a:chExt cx="296247" cy="285962"/>
          </a:xfrm>
        </p:grpSpPr>
        <p:sp>
          <p:nvSpPr>
            <p:cNvPr id="8" name="Ellips 7">
              <a:extLst>
                <a:ext uri="{FF2B5EF4-FFF2-40B4-BE49-F238E27FC236}">
                  <a16:creationId xmlns:a16="http://schemas.microsoft.com/office/drawing/2014/main" id="{9CA3BE30-1912-5EF4-BFC1-F81023AD30BD}"/>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 8" descr="Bock med hel fyllning">
              <a:extLst>
                <a:ext uri="{FF2B5EF4-FFF2-40B4-BE49-F238E27FC236}">
                  <a16:creationId xmlns:a16="http://schemas.microsoft.com/office/drawing/2014/main" id="{406CD356-F9D0-52B5-868A-E4F5E743188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2900" y="2690601"/>
              <a:ext cx="279184" cy="279184"/>
            </a:xfrm>
            <a:prstGeom prst="rect">
              <a:avLst/>
            </a:prstGeom>
          </p:spPr>
        </p:pic>
      </p:grpSp>
      <p:grpSp>
        <p:nvGrpSpPr>
          <p:cNvPr id="10" name="Grupp 9">
            <a:extLst>
              <a:ext uri="{FF2B5EF4-FFF2-40B4-BE49-F238E27FC236}">
                <a16:creationId xmlns:a16="http://schemas.microsoft.com/office/drawing/2014/main" id="{7F0E7160-4C12-C789-F6AD-38B29DC8D2EF}"/>
              </a:ext>
            </a:extLst>
          </p:cNvPr>
          <p:cNvGrpSpPr/>
          <p:nvPr/>
        </p:nvGrpSpPr>
        <p:grpSpPr>
          <a:xfrm>
            <a:off x="609401" y="2550355"/>
            <a:ext cx="296247" cy="285962"/>
            <a:chOff x="545837" y="2690601"/>
            <a:chExt cx="296247" cy="285962"/>
          </a:xfrm>
        </p:grpSpPr>
        <p:sp>
          <p:nvSpPr>
            <p:cNvPr id="13" name="Ellips 12">
              <a:extLst>
                <a:ext uri="{FF2B5EF4-FFF2-40B4-BE49-F238E27FC236}">
                  <a16:creationId xmlns:a16="http://schemas.microsoft.com/office/drawing/2014/main" id="{C0699197-8008-1F56-54BC-5AD753FAE133}"/>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 13" descr="Bock med hel fyllning">
              <a:extLst>
                <a:ext uri="{FF2B5EF4-FFF2-40B4-BE49-F238E27FC236}">
                  <a16:creationId xmlns:a16="http://schemas.microsoft.com/office/drawing/2014/main" id="{AF4CCDD0-C79F-A38A-D497-800C695032E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2900" y="2690601"/>
              <a:ext cx="279184" cy="279184"/>
            </a:xfrm>
            <a:prstGeom prst="rect">
              <a:avLst/>
            </a:prstGeom>
          </p:spPr>
        </p:pic>
      </p:grpSp>
      <p:grpSp>
        <p:nvGrpSpPr>
          <p:cNvPr id="15" name="Grupp 14">
            <a:extLst>
              <a:ext uri="{FF2B5EF4-FFF2-40B4-BE49-F238E27FC236}">
                <a16:creationId xmlns:a16="http://schemas.microsoft.com/office/drawing/2014/main" id="{4A11011D-BFEC-E17E-1830-07F341135585}"/>
              </a:ext>
            </a:extLst>
          </p:cNvPr>
          <p:cNvGrpSpPr/>
          <p:nvPr/>
        </p:nvGrpSpPr>
        <p:grpSpPr>
          <a:xfrm>
            <a:off x="619682" y="1777358"/>
            <a:ext cx="296247" cy="285962"/>
            <a:chOff x="545837" y="2690601"/>
            <a:chExt cx="296247" cy="285962"/>
          </a:xfrm>
        </p:grpSpPr>
        <p:sp>
          <p:nvSpPr>
            <p:cNvPr id="16" name="Ellips 15">
              <a:extLst>
                <a:ext uri="{FF2B5EF4-FFF2-40B4-BE49-F238E27FC236}">
                  <a16:creationId xmlns:a16="http://schemas.microsoft.com/office/drawing/2014/main" id="{873DEF5B-2E02-0045-4346-D70CA6439BD9}"/>
                </a:ext>
              </a:extLst>
            </p:cNvPr>
            <p:cNvSpPr/>
            <p:nvPr/>
          </p:nvSpPr>
          <p:spPr>
            <a:xfrm>
              <a:off x="545837" y="2733040"/>
              <a:ext cx="246099" cy="24352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7" name="Bild 16" descr="Bock med hel fyllning">
              <a:extLst>
                <a:ext uri="{FF2B5EF4-FFF2-40B4-BE49-F238E27FC236}">
                  <a16:creationId xmlns:a16="http://schemas.microsoft.com/office/drawing/2014/main" id="{144E2633-D220-BA8D-4DA7-624A089EE09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2900" y="2690601"/>
              <a:ext cx="279184" cy="279184"/>
            </a:xfrm>
            <a:prstGeom prst="rect">
              <a:avLst/>
            </a:prstGeom>
          </p:spPr>
        </p:pic>
      </p:grpSp>
    </p:spTree>
    <p:extLst>
      <p:ext uri="{BB962C8B-B14F-4D97-AF65-F5344CB8AC3E}">
        <p14:creationId xmlns:p14="http://schemas.microsoft.com/office/powerpoint/2010/main" val="2794080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0AFE4B3E-10C0-B9A2-C8F6-6D977BC99628}"/>
              </a:ext>
            </a:extLst>
          </p:cNvPr>
          <p:cNvSpPr>
            <a:spLocks noGrp="1"/>
          </p:cNvSpPr>
          <p:nvPr>
            <p:ph type="body" idx="1"/>
          </p:nvPr>
        </p:nvSpPr>
        <p:spPr/>
        <p:txBody>
          <a:bodyPr/>
          <a:lstStyle/>
          <a:p>
            <a:r>
              <a:rPr lang="sv-SE" dirty="0"/>
              <a:t>Missa inte vårt nyhetsbrev</a:t>
            </a:r>
            <a:r>
              <a:rPr lang="sv-SE" dirty="0">
                <a:sym typeface="Wingdings" panose="05000000000000000000" pitchFamily="2" charset="2"/>
              </a:rPr>
              <a:t>! </a:t>
            </a:r>
            <a:endParaRPr lang="sv-SE" dirty="0"/>
          </a:p>
        </p:txBody>
      </p:sp>
      <p:sp>
        <p:nvSpPr>
          <p:cNvPr id="3" name="Platshållare för text 2">
            <a:extLst>
              <a:ext uri="{FF2B5EF4-FFF2-40B4-BE49-F238E27FC236}">
                <a16:creationId xmlns:a16="http://schemas.microsoft.com/office/drawing/2014/main" id="{3A9F11B7-0FCF-C68A-44D2-A11255E579FB}"/>
              </a:ext>
            </a:extLst>
          </p:cNvPr>
          <p:cNvSpPr>
            <a:spLocks noGrp="1"/>
          </p:cNvSpPr>
          <p:nvPr>
            <p:ph type="body" idx="10"/>
          </p:nvPr>
        </p:nvSpPr>
        <p:spPr>
          <a:xfrm>
            <a:off x="611151" y="2380095"/>
            <a:ext cx="5484849" cy="3162156"/>
          </a:xfrm>
        </p:spPr>
        <p:txBody>
          <a:bodyPr>
            <a:normAutofit/>
          </a:bodyPr>
          <a:lstStyle/>
          <a:p>
            <a:pPr marL="285750" indent="-285750">
              <a:lnSpc>
                <a:spcPct val="100000"/>
              </a:lnSpc>
              <a:spcBef>
                <a:spcPts val="0"/>
              </a:spcBef>
              <a:defRPr/>
            </a:pPr>
            <a:r>
              <a:rPr kumimoji="0" lang="sv-SE" b="0" i="0" u="none" strike="noStrike" kern="1200" cap="none" spc="0" normalizeH="0" baseline="0" noProof="0" dirty="0">
                <a:ln>
                  <a:noFill/>
                </a:ln>
                <a:solidFill>
                  <a:prstClr val="black"/>
                </a:solidFill>
                <a:effectLst/>
                <a:uLnTx/>
                <a:uFillTx/>
                <a:latin typeface="+mn-lt"/>
                <a:ea typeface="Cambria" panose="02040503050406030204" pitchFamily="18" charset="0"/>
                <a:cs typeface="+mn-cs"/>
              </a:rPr>
              <a:t>4 ggr/år</a:t>
            </a:r>
            <a:r>
              <a:rPr lang="sv-SE" dirty="0">
                <a:latin typeface="Aptos"/>
              </a:rPr>
              <a:t> – </a:t>
            </a:r>
            <a:r>
              <a:rPr lang="sv-SE" dirty="0">
                <a:latin typeface="Aptos"/>
                <a:hlinkClick r:id="rId3"/>
              </a:rPr>
              <a:t>möjligt att prenumerera </a:t>
            </a:r>
            <a:endParaRPr lang="sv-SE" dirty="0">
              <a:latin typeface="Apto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b="0" i="0" u="none" strike="noStrike" kern="1200" cap="none" spc="0" normalizeH="0" baseline="0" noProof="0" dirty="0">
              <a:ln>
                <a:noFill/>
              </a:ln>
              <a:solidFill>
                <a:prstClr val="black"/>
              </a:solidFill>
              <a:effectLst/>
              <a:uLnTx/>
              <a:uFillTx/>
              <a:latin typeface="+mn-lt"/>
              <a:ea typeface="Cambria" panose="02040503050406030204" pitchFamily="18"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b="0" i="0" u="none" strike="noStrike" kern="1200" cap="none" spc="0" normalizeH="0" baseline="0" noProof="0" dirty="0">
                <a:ln>
                  <a:noFill/>
                </a:ln>
                <a:solidFill>
                  <a:prstClr val="black"/>
                </a:solidFill>
                <a:effectLst/>
                <a:uLnTx/>
                <a:uFillTx/>
                <a:latin typeface="+mn-lt"/>
                <a:ea typeface="Cambria" panose="02040503050406030204" pitchFamily="18" charset="0"/>
                <a:cs typeface="+mn-cs"/>
              </a:rPr>
              <a:t>Skickas ut via ordförande och vice ordförande i de lokala vårdsamverkansgrupperna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b="0" i="0" u="none" strike="noStrike" kern="1200" cap="none" spc="0" normalizeH="0" baseline="0" noProof="0" dirty="0">
              <a:ln>
                <a:noFill/>
              </a:ln>
              <a:solidFill>
                <a:prstClr val="black"/>
              </a:solidFill>
              <a:effectLst/>
              <a:uLnTx/>
              <a:uFillTx/>
              <a:latin typeface="+mn-lt"/>
              <a:ea typeface="Cambria" panose="02040503050406030204" pitchFamily="18"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b="0" i="0" u="none" strike="noStrike" kern="1200" cap="none" spc="0" normalizeH="0" baseline="0" noProof="0" dirty="0">
                <a:ln>
                  <a:noFill/>
                </a:ln>
                <a:solidFill>
                  <a:prstClr val="black"/>
                </a:solidFill>
                <a:effectLst/>
                <a:uLnTx/>
                <a:uFillTx/>
                <a:latin typeface="+mn-lt"/>
                <a:ea typeface="Cambria" panose="02040503050406030204" pitchFamily="18" charset="0"/>
                <a:cs typeface="+mn-cs"/>
              </a:rPr>
              <a:t>Publiceras på webben under</a:t>
            </a:r>
            <a:br>
              <a:rPr kumimoji="0" lang="sv-SE" b="0" i="0" u="none" strike="noStrike" kern="1200" cap="none" spc="0" normalizeH="0" baseline="0" noProof="0" dirty="0">
                <a:ln>
                  <a:noFill/>
                </a:ln>
                <a:solidFill>
                  <a:prstClr val="black"/>
                </a:solidFill>
                <a:effectLst/>
                <a:uLnTx/>
                <a:uFillTx/>
                <a:latin typeface="+mn-lt"/>
                <a:ea typeface="Cambria" panose="02040503050406030204" pitchFamily="18" charset="0"/>
                <a:cs typeface="+mn-cs"/>
              </a:rPr>
            </a:br>
            <a:r>
              <a:rPr kumimoji="0" lang="sv-SE" b="0" i="0" u="none" strike="noStrike" kern="1200" cap="none" spc="0" normalizeH="0" baseline="0" noProof="0" dirty="0">
                <a:ln>
                  <a:noFill/>
                </a:ln>
                <a:solidFill>
                  <a:prstClr val="black"/>
                </a:solidFill>
                <a:effectLst/>
                <a:uLnTx/>
                <a:uFillTx/>
                <a:latin typeface="+mn-lt"/>
                <a:ea typeface="Cambria" panose="02040503050406030204" pitchFamily="18" charset="0"/>
                <a:cs typeface="+mn-cs"/>
                <a:hlinkClick r:id="rId4"/>
              </a:rPr>
              <a:t>Lokala vårdsamverkansgrupper</a:t>
            </a:r>
            <a:endParaRPr lang="sv-SE" dirty="0"/>
          </a:p>
        </p:txBody>
      </p:sp>
      <p:pic>
        <p:nvPicPr>
          <p:cNvPr id="10" name="Bildobjekt 9" descr="En bild som visar text, Människoansikte, skärmbild, klädsel&#10;&#10;AI-genererat innehåll kan vara felaktigt.">
            <a:extLst>
              <a:ext uri="{FF2B5EF4-FFF2-40B4-BE49-F238E27FC236}">
                <a16:creationId xmlns:a16="http://schemas.microsoft.com/office/drawing/2014/main" id="{6D70EE23-8063-AE66-63D1-CCBA7D4BF7B0}"/>
              </a:ext>
            </a:extLst>
          </p:cNvPr>
          <p:cNvPicPr>
            <a:picLocks noChangeAspect="1"/>
          </p:cNvPicPr>
          <p:nvPr/>
        </p:nvPicPr>
        <p:blipFill>
          <a:blip r:embed="rId5"/>
          <a:stretch>
            <a:fillRect/>
          </a:stretch>
        </p:blipFill>
        <p:spPr>
          <a:xfrm rot="800564">
            <a:off x="7170600" y="891960"/>
            <a:ext cx="3346637" cy="4759326"/>
          </a:xfrm>
          <a:prstGeom prst="rect">
            <a:avLst/>
          </a:prstGeom>
          <a:effectLst>
            <a:outerShdw blurRad="50800" dist="38100" dir="5400000" algn="t" rotWithShape="0">
              <a:prstClr val="black">
                <a:alpha val="40000"/>
              </a:prstClr>
            </a:outerShdw>
          </a:effectLst>
        </p:spPr>
      </p:pic>
      <p:grpSp>
        <p:nvGrpSpPr>
          <p:cNvPr id="4" name="Grupp 3">
            <a:extLst>
              <a:ext uri="{FF2B5EF4-FFF2-40B4-BE49-F238E27FC236}">
                <a16:creationId xmlns:a16="http://schemas.microsoft.com/office/drawing/2014/main" id="{2869C678-898B-CC67-02D9-121C60DF6848}"/>
              </a:ext>
            </a:extLst>
          </p:cNvPr>
          <p:cNvGrpSpPr/>
          <p:nvPr/>
        </p:nvGrpSpPr>
        <p:grpSpPr>
          <a:xfrm>
            <a:off x="611151" y="2471535"/>
            <a:ext cx="296247" cy="285962"/>
            <a:chOff x="545837" y="2690601"/>
            <a:chExt cx="296247" cy="285962"/>
          </a:xfrm>
        </p:grpSpPr>
        <p:sp>
          <p:nvSpPr>
            <p:cNvPr id="5" name="Ellips 4">
              <a:extLst>
                <a:ext uri="{FF2B5EF4-FFF2-40B4-BE49-F238E27FC236}">
                  <a16:creationId xmlns:a16="http://schemas.microsoft.com/office/drawing/2014/main" id="{C9772CEA-D25F-21A6-BCED-BD7B11A7791A}"/>
                </a:ext>
              </a:extLst>
            </p:cNvPr>
            <p:cNvSpPr/>
            <p:nvPr/>
          </p:nvSpPr>
          <p:spPr>
            <a:xfrm>
              <a:off x="545837" y="2733040"/>
              <a:ext cx="246099" cy="243523"/>
            </a:xfrm>
            <a:prstGeom prst="ellipse">
              <a:avLst/>
            </a:prstGeom>
            <a:blipFill>
              <a:blip r:embed="rId6"/>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 5" descr="Bock med hel fyllning">
              <a:extLst>
                <a:ext uri="{FF2B5EF4-FFF2-40B4-BE49-F238E27FC236}">
                  <a16:creationId xmlns:a16="http://schemas.microsoft.com/office/drawing/2014/main" id="{25A94F6A-29E4-2F92-CB46-D08019B551B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2900" y="2690601"/>
              <a:ext cx="279184" cy="279184"/>
            </a:xfrm>
            <a:prstGeom prst="rect">
              <a:avLst/>
            </a:prstGeom>
          </p:spPr>
        </p:pic>
      </p:grpSp>
      <p:grpSp>
        <p:nvGrpSpPr>
          <p:cNvPr id="7" name="Grupp 6">
            <a:extLst>
              <a:ext uri="{FF2B5EF4-FFF2-40B4-BE49-F238E27FC236}">
                <a16:creationId xmlns:a16="http://schemas.microsoft.com/office/drawing/2014/main" id="{76089473-C62B-9776-7EBF-6E036AA56120}"/>
              </a:ext>
            </a:extLst>
          </p:cNvPr>
          <p:cNvGrpSpPr/>
          <p:nvPr/>
        </p:nvGrpSpPr>
        <p:grpSpPr>
          <a:xfrm>
            <a:off x="619682" y="3170077"/>
            <a:ext cx="296247" cy="285962"/>
            <a:chOff x="545837" y="2690601"/>
            <a:chExt cx="296247" cy="285962"/>
          </a:xfrm>
        </p:grpSpPr>
        <p:sp>
          <p:nvSpPr>
            <p:cNvPr id="8" name="Ellips 7">
              <a:extLst>
                <a:ext uri="{FF2B5EF4-FFF2-40B4-BE49-F238E27FC236}">
                  <a16:creationId xmlns:a16="http://schemas.microsoft.com/office/drawing/2014/main" id="{120419E2-BCB6-CFEB-8A1B-004FB6BFC6D9}"/>
                </a:ext>
              </a:extLst>
            </p:cNvPr>
            <p:cNvSpPr/>
            <p:nvPr/>
          </p:nvSpPr>
          <p:spPr>
            <a:xfrm>
              <a:off x="545837" y="2733040"/>
              <a:ext cx="246099" cy="243523"/>
            </a:xfrm>
            <a:prstGeom prst="ellipse">
              <a:avLst/>
            </a:prstGeom>
            <a:blipFill>
              <a:blip r:embed="rId6"/>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 8" descr="Bock med hel fyllning">
              <a:extLst>
                <a:ext uri="{FF2B5EF4-FFF2-40B4-BE49-F238E27FC236}">
                  <a16:creationId xmlns:a16="http://schemas.microsoft.com/office/drawing/2014/main" id="{56B4C6A2-BDA3-5ADC-7216-0899A5FB287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2900" y="2690601"/>
              <a:ext cx="279184" cy="279184"/>
            </a:xfrm>
            <a:prstGeom prst="rect">
              <a:avLst/>
            </a:prstGeom>
          </p:spPr>
        </p:pic>
      </p:grpSp>
      <p:grpSp>
        <p:nvGrpSpPr>
          <p:cNvPr id="11" name="Grupp 10">
            <a:extLst>
              <a:ext uri="{FF2B5EF4-FFF2-40B4-BE49-F238E27FC236}">
                <a16:creationId xmlns:a16="http://schemas.microsoft.com/office/drawing/2014/main" id="{C19E97D8-B0E9-28A4-D47D-C05224FAC323}"/>
              </a:ext>
            </a:extLst>
          </p:cNvPr>
          <p:cNvGrpSpPr/>
          <p:nvPr/>
        </p:nvGrpSpPr>
        <p:grpSpPr>
          <a:xfrm>
            <a:off x="634310" y="4647853"/>
            <a:ext cx="296247" cy="285962"/>
            <a:chOff x="545837" y="2690601"/>
            <a:chExt cx="296247" cy="285962"/>
          </a:xfrm>
        </p:grpSpPr>
        <p:sp>
          <p:nvSpPr>
            <p:cNvPr id="12" name="Ellips 11">
              <a:extLst>
                <a:ext uri="{FF2B5EF4-FFF2-40B4-BE49-F238E27FC236}">
                  <a16:creationId xmlns:a16="http://schemas.microsoft.com/office/drawing/2014/main" id="{7FD5E157-176A-E9DC-68EA-C96C3547865D}"/>
                </a:ext>
              </a:extLst>
            </p:cNvPr>
            <p:cNvSpPr/>
            <p:nvPr/>
          </p:nvSpPr>
          <p:spPr>
            <a:xfrm>
              <a:off x="545837" y="2733040"/>
              <a:ext cx="246099" cy="243523"/>
            </a:xfrm>
            <a:prstGeom prst="ellipse">
              <a:avLst/>
            </a:prstGeom>
            <a:blipFill>
              <a:blip r:embed="rId6"/>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3" name="Bild 12" descr="Bock med hel fyllning">
              <a:extLst>
                <a:ext uri="{FF2B5EF4-FFF2-40B4-BE49-F238E27FC236}">
                  <a16:creationId xmlns:a16="http://schemas.microsoft.com/office/drawing/2014/main" id="{D406E6EC-4D15-81CD-8373-3D057770566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2900" y="2690601"/>
              <a:ext cx="279184" cy="279184"/>
            </a:xfrm>
            <a:prstGeom prst="rect">
              <a:avLst/>
            </a:prstGeom>
          </p:spPr>
        </p:pic>
      </p:grpSp>
    </p:spTree>
    <p:extLst>
      <p:ext uri="{BB962C8B-B14F-4D97-AF65-F5344CB8AC3E}">
        <p14:creationId xmlns:p14="http://schemas.microsoft.com/office/powerpoint/2010/main" val="830036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diagonala rundade hörn 2">
            <a:extLst>
              <a:ext uri="{FF2B5EF4-FFF2-40B4-BE49-F238E27FC236}">
                <a16:creationId xmlns:a16="http://schemas.microsoft.com/office/drawing/2014/main" id="{671552CA-5D13-F26F-DF97-81268FEE5E67}"/>
              </a:ext>
            </a:extLst>
          </p:cNvPr>
          <p:cNvSpPr/>
          <p:nvPr/>
        </p:nvSpPr>
        <p:spPr>
          <a:xfrm>
            <a:off x="266700" y="241300"/>
            <a:ext cx="7491189" cy="5765800"/>
          </a:xfrm>
          <a:prstGeom prst="round2Diag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23E2C4A0-C2C7-CCF7-4107-6E1F90B212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00" y="6090380"/>
            <a:ext cx="4140788" cy="653348"/>
          </a:xfrm>
          <a:prstGeom prst="rect">
            <a:avLst/>
          </a:prstGeom>
        </p:spPr>
      </p:pic>
      <p:sp>
        <p:nvSpPr>
          <p:cNvPr id="6" name="Platshållare för text 5">
            <a:extLst>
              <a:ext uri="{FF2B5EF4-FFF2-40B4-BE49-F238E27FC236}">
                <a16:creationId xmlns:a16="http://schemas.microsoft.com/office/drawing/2014/main" id="{7136ADA3-7E08-817C-795C-6F70350933C2}"/>
              </a:ext>
            </a:extLst>
          </p:cNvPr>
          <p:cNvSpPr>
            <a:spLocks noGrp="1"/>
          </p:cNvSpPr>
          <p:nvPr>
            <p:ph type="subTitle" idx="4294967295"/>
          </p:nvPr>
        </p:nvSpPr>
        <p:spPr>
          <a:xfrm>
            <a:off x="8024812" y="5446893"/>
            <a:ext cx="9144000" cy="1654175"/>
          </a:xfrm>
        </p:spPr>
        <p:txBody>
          <a:bodyPr>
            <a:normAutofit/>
          </a:bodyPr>
          <a:lstStyle/>
          <a:p>
            <a:pPr>
              <a:buNone/>
            </a:pPr>
            <a:r>
              <a:rPr lang="sv-SE" sz="1800" b="1" dirty="0"/>
              <a:t>Vår funktionsbrevlåda</a:t>
            </a:r>
          </a:p>
          <a:p>
            <a:pPr>
              <a:buNone/>
            </a:pPr>
            <a:r>
              <a:rPr lang="sv-SE" sz="1800" dirty="0">
                <a:solidFill>
                  <a:schemeClr val="accent1"/>
                </a:solidFill>
              </a:rPr>
              <a:t>vardsamverkan.fyrbodal@vgregion.se</a:t>
            </a:r>
          </a:p>
          <a:p>
            <a:pPr>
              <a:buNone/>
            </a:pPr>
            <a:endParaRPr lang="sv-SE" dirty="0"/>
          </a:p>
        </p:txBody>
      </p:sp>
      <p:sp>
        <p:nvSpPr>
          <p:cNvPr id="4" name="textruta 3">
            <a:extLst>
              <a:ext uri="{FF2B5EF4-FFF2-40B4-BE49-F238E27FC236}">
                <a16:creationId xmlns:a16="http://schemas.microsoft.com/office/drawing/2014/main" id="{DE50E607-06E4-B0AE-C5AE-177127230DF9}"/>
              </a:ext>
            </a:extLst>
          </p:cNvPr>
          <p:cNvSpPr txBox="1"/>
          <p:nvPr/>
        </p:nvSpPr>
        <p:spPr>
          <a:xfrm>
            <a:off x="8024812" y="2034092"/>
            <a:ext cx="522922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effectLst/>
                <a:uLnTx/>
                <a:uFillTx/>
                <a:latin typeface="Calibri" panose="020F0502020204030204"/>
                <a:ea typeface="+mn-ea"/>
                <a:cs typeface="+mn-cs"/>
              </a:rPr>
              <a:t>Maria Klingberg</a:t>
            </a:r>
            <a:r>
              <a:rPr kumimoji="0" lang="sv-SE" sz="1800" b="0" i="0" u="none" strike="noStrike" kern="1200" cap="none" spc="0" normalizeH="0" baseline="0" noProof="0" dirty="0">
                <a:ln>
                  <a:noFill/>
                </a:ln>
                <a:effectLst/>
                <a:uLnTx/>
                <a:uFillTx/>
                <a:latin typeface="Calibri" panose="020F0502020204030204"/>
                <a:ea typeface="+mn-ea"/>
                <a:cs typeface="+mn-cs"/>
              </a:rPr>
              <a:t> </a:t>
            </a:r>
            <a:br>
              <a:rPr kumimoji="0" lang="sv-SE" sz="1800" b="0" i="0" u="none" strike="noStrike" kern="1200" cap="none" spc="0" normalizeH="0" baseline="0" noProof="0" dirty="0">
                <a:ln>
                  <a:noFill/>
                </a:ln>
                <a:effectLst/>
                <a:uLnTx/>
                <a:uFillTx/>
                <a:latin typeface="Calibri" panose="020F0502020204030204"/>
                <a:ea typeface="+mn-ea"/>
                <a:cs typeface="+mn-cs"/>
              </a:rPr>
            </a:br>
            <a:r>
              <a:rPr kumimoji="0" lang="sv-SE" sz="1800" b="0" i="0" u="none" strike="noStrike" kern="1200" cap="none" spc="0" normalizeH="0" baseline="0" noProof="0" dirty="0">
                <a:ln>
                  <a:noFill/>
                </a:ln>
                <a:effectLst/>
                <a:uLnTx/>
                <a:uFillTx/>
                <a:latin typeface="Calibri" panose="020F0502020204030204"/>
                <a:ea typeface="+mn-ea"/>
                <a:cs typeface="+mn-cs"/>
              </a:rPr>
              <a:t>Närhälsan</a:t>
            </a:r>
            <a:br>
              <a:rPr kumimoji="0" lang="sv-SE" sz="1800" b="0" i="0" u="none" strike="noStrike" kern="1200" cap="none" spc="0" normalizeH="0" baseline="0" noProof="0" dirty="0">
                <a:ln>
                  <a:noFill/>
                </a:ln>
                <a:effectLst/>
                <a:uLnTx/>
                <a:uFillTx/>
                <a:latin typeface="Calibri" panose="020F0502020204030204"/>
                <a:ea typeface="+mn-ea"/>
                <a:cs typeface="+mn-cs"/>
              </a:rPr>
            </a:br>
            <a:r>
              <a:rPr kumimoji="0" lang="sv-SE" sz="1800" b="0" i="0" u="none" strike="noStrike" kern="1200" cap="none" spc="0" normalizeH="0" baseline="0" noProof="0" dirty="0">
                <a:ln>
                  <a:noFill/>
                </a:ln>
                <a:solidFill>
                  <a:schemeClr val="accent1"/>
                </a:solidFill>
                <a:effectLst/>
                <a:uLnTx/>
                <a:uFillTx/>
                <a:latin typeface="Calibri" panose="020F0502020204030204"/>
                <a:ea typeface="+mn-ea"/>
                <a:cs typeface="+mn-cs"/>
              </a:rPr>
              <a:t>maria.Klingberg@vgregion.se</a:t>
            </a:r>
          </a:p>
        </p:txBody>
      </p:sp>
      <p:sp>
        <p:nvSpPr>
          <p:cNvPr id="13" name="textruta 12">
            <a:extLst>
              <a:ext uri="{FF2B5EF4-FFF2-40B4-BE49-F238E27FC236}">
                <a16:creationId xmlns:a16="http://schemas.microsoft.com/office/drawing/2014/main" id="{72623696-C063-9E85-43AF-D542D3877359}"/>
              </a:ext>
            </a:extLst>
          </p:cNvPr>
          <p:cNvSpPr txBox="1"/>
          <p:nvPr/>
        </p:nvSpPr>
        <p:spPr>
          <a:xfrm>
            <a:off x="8024812" y="3155447"/>
            <a:ext cx="6543674" cy="923330"/>
          </a:xfrm>
          <a:prstGeom prst="rect">
            <a:avLst/>
          </a:prstGeom>
          <a:noFill/>
        </p:spPr>
        <p:txBody>
          <a:bodyPr wrap="square">
            <a:spAutoFit/>
          </a:bodyPr>
          <a:lstStyle/>
          <a:p>
            <a:r>
              <a:rPr kumimoji="0" lang="sv-SE" sz="1800" b="1" i="0" u="none" strike="noStrike" kern="1200" cap="none" spc="0" normalizeH="0" baseline="0" noProof="0" dirty="0">
                <a:ln>
                  <a:noFill/>
                </a:ln>
                <a:effectLst/>
                <a:uLnTx/>
                <a:uFillTx/>
                <a:latin typeface="Calibri" panose="020F0502020204030204"/>
                <a:ea typeface="+mn-ea"/>
                <a:cs typeface="+mn-cs"/>
              </a:rPr>
              <a:t>Anna Nyman Holgersson</a:t>
            </a:r>
            <a:br>
              <a:rPr lang="sv-SE" dirty="0">
                <a:latin typeface="Calibri" panose="020F0502020204030204"/>
              </a:rPr>
            </a:br>
            <a:r>
              <a:rPr kumimoji="0" lang="sv-SE" sz="1800" b="0" i="0" u="none" strike="noStrike" kern="1200" cap="none" spc="0" normalizeH="0" baseline="0" noProof="0" dirty="0">
                <a:ln>
                  <a:noFill/>
                </a:ln>
                <a:effectLst/>
                <a:uLnTx/>
                <a:uFillTx/>
                <a:latin typeface="Calibri" panose="020F0502020204030204"/>
                <a:ea typeface="+mn-ea"/>
                <a:cs typeface="+mn-cs"/>
              </a:rPr>
              <a:t>Fyrbodals kommunalförbund</a:t>
            </a:r>
          </a:p>
          <a:p>
            <a:r>
              <a:rPr lang="sv-SE" dirty="0">
                <a:solidFill>
                  <a:schemeClr val="accent1"/>
                </a:solidFill>
                <a:latin typeface="Calibri" panose="020F0502020204030204"/>
              </a:rPr>
              <a:t>anna.nyman.holgersson@vgregion.se</a:t>
            </a:r>
            <a:endParaRPr lang="sv-SE" dirty="0">
              <a:solidFill>
                <a:schemeClr val="accent1"/>
              </a:solidFill>
            </a:endParaRPr>
          </a:p>
        </p:txBody>
      </p:sp>
      <p:sp>
        <p:nvSpPr>
          <p:cNvPr id="15" name="textruta 14">
            <a:extLst>
              <a:ext uri="{FF2B5EF4-FFF2-40B4-BE49-F238E27FC236}">
                <a16:creationId xmlns:a16="http://schemas.microsoft.com/office/drawing/2014/main" id="{40833945-F31C-AA34-6AC4-A982AA290823}"/>
              </a:ext>
            </a:extLst>
          </p:cNvPr>
          <p:cNvSpPr txBox="1"/>
          <p:nvPr/>
        </p:nvSpPr>
        <p:spPr>
          <a:xfrm>
            <a:off x="8024812" y="967327"/>
            <a:ext cx="7800974" cy="923330"/>
          </a:xfrm>
          <a:prstGeom prst="rect">
            <a:avLst/>
          </a:prstGeom>
          <a:noFill/>
        </p:spPr>
        <p:txBody>
          <a:bodyPr wrap="square">
            <a:spAutoFit/>
          </a:bodyPr>
          <a:lstStyle/>
          <a:p>
            <a:r>
              <a:rPr kumimoji="0" lang="sv-SE" sz="1800" b="1" i="0" u="none" strike="noStrike" kern="1200" cap="none" spc="0" normalizeH="0" baseline="0" noProof="0" dirty="0">
                <a:ln>
                  <a:noFill/>
                </a:ln>
                <a:effectLst/>
                <a:uLnTx/>
                <a:uFillTx/>
                <a:latin typeface="Calibri" panose="020F0502020204030204"/>
                <a:ea typeface="+mn-ea"/>
                <a:cs typeface="+mn-cs"/>
              </a:rPr>
              <a:t>Lidija Beljic</a:t>
            </a:r>
            <a:br>
              <a:rPr kumimoji="0" lang="sv-SE" sz="1800" b="0" i="0" u="none" strike="noStrike" kern="1200" cap="none" spc="0" normalizeH="0" baseline="0" noProof="0" dirty="0">
                <a:ln>
                  <a:noFill/>
                </a:ln>
                <a:effectLst/>
                <a:uLnTx/>
                <a:uFillTx/>
                <a:latin typeface="Calibri" panose="020F0502020204030204"/>
                <a:ea typeface="+mn-ea"/>
                <a:cs typeface="+mn-cs"/>
              </a:rPr>
            </a:br>
            <a:r>
              <a:rPr kumimoji="0" lang="sv-SE" sz="1800" b="0" i="0" u="none" strike="noStrike" kern="1200" cap="none" spc="0" normalizeH="0" baseline="0" noProof="0" dirty="0">
                <a:ln>
                  <a:noFill/>
                </a:ln>
                <a:effectLst/>
                <a:uLnTx/>
                <a:uFillTx/>
                <a:latin typeface="Calibri" panose="020F0502020204030204"/>
                <a:ea typeface="+mn-ea"/>
                <a:cs typeface="+mn-cs"/>
              </a:rPr>
              <a:t>Fyrbodals kommunalförbund</a:t>
            </a:r>
          </a:p>
          <a:p>
            <a:r>
              <a:rPr lang="sv-SE" dirty="0">
                <a:solidFill>
                  <a:schemeClr val="accent1"/>
                </a:solidFill>
                <a:latin typeface="Calibri" panose="020F0502020204030204"/>
              </a:rPr>
              <a:t>lidija.Beljic@vgregion.se</a:t>
            </a:r>
            <a:endParaRPr lang="sv-SE" dirty="0">
              <a:solidFill>
                <a:schemeClr val="accent1"/>
              </a:solidFill>
            </a:endParaRPr>
          </a:p>
        </p:txBody>
      </p:sp>
      <p:sp>
        <p:nvSpPr>
          <p:cNvPr id="17" name="textruta 16">
            <a:extLst>
              <a:ext uri="{FF2B5EF4-FFF2-40B4-BE49-F238E27FC236}">
                <a16:creationId xmlns:a16="http://schemas.microsoft.com/office/drawing/2014/main" id="{B2C44B80-CA7E-053A-932B-BB4774AE62A6}"/>
              </a:ext>
            </a:extLst>
          </p:cNvPr>
          <p:cNvSpPr txBox="1"/>
          <p:nvPr/>
        </p:nvSpPr>
        <p:spPr>
          <a:xfrm>
            <a:off x="8050212" y="4222212"/>
            <a:ext cx="7800975" cy="923330"/>
          </a:xfrm>
          <a:prstGeom prst="rect">
            <a:avLst/>
          </a:prstGeom>
          <a:noFill/>
        </p:spPr>
        <p:txBody>
          <a:bodyPr wrap="square">
            <a:spAutoFit/>
          </a:bodyPr>
          <a:lstStyle/>
          <a:p>
            <a:r>
              <a:rPr kumimoji="0" lang="sv-SE" sz="1800" b="1" i="0" u="none" strike="noStrike" kern="1200" cap="none" spc="0" normalizeH="0" baseline="0" noProof="0" dirty="0">
                <a:ln>
                  <a:noFill/>
                </a:ln>
                <a:effectLst/>
                <a:uLnTx/>
                <a:uFillTx/>
                <a:latin typeface="Calibri" panose="020F0502020204030204"/>
                <a:ea typeface="+mn-ea"/>
                <a:cs typeface="+mn-cs"/>
              </a:rPr>
              <a:t>Helen Karlsson</a:t>
            </a:r>
            <a:br>
              <a:rPr kumimoji="0" lang="sv-SE" sz="1800" b="0" i="0" u="none" strike="noStrike" kern="1200" cap="none" spc="0" normalizeH="0" baseline="0" noProof="0" dirty="0">
                <a:ln>
                  <a:noFill/>
                </a:ln>
                <a:effectLst/>
                <a:uLnTx/>
                <a:uFillTx/>
                <a:latin typeface="Calibri" panose="020F0502020204030204"/>
                <a:ea typeface="+mn-ea"/>
                <a:cs typeface="+mn-cs"/>
              </a:rPr>
            </a:br>
            <a:r>
              <a:rPr kumimoji="0" lang="sv-SE" sz="1800" b="0" i="0" u="none" strike="noStrike" kern="1200" cap="none" spc="0" normalizeH="0" baseline="0" noProof="0" dirty="0">
                <a:ln>
                  <a:noFill/>
                </a:ln>
                <a:effectLst/>
                <a:uLnTx/>
                <a:uFillTx/>
                <a:latin typeface="Calibri" panose="020F0502020204030204"/>
                <a:ea typeface="+mn-ea"/>
                <a:cs typeface="+mn-cs"/>
              </a:rPr>
              <a:t>NU-sjukvården</a:t>
            </a:r>
          </a:p>
          <a:p>
            <a:r>
              <a:rPr lang="sv-SE" dirty="0">
                <a:solidFill>
                  <a:schemeClr val="accent1"/>
                </a:solidFill>
                <a:latin typeface="Calibri" panose="020F0502020204030204"/>
              </a:rPr>
              <a:t>helen.Karlsson@vgregion.se</a:t>
            </a:r>
            <a:endParaRPr lang="sv-SE" dirty="0">
              <a:solidFill>
                <a:schemeClr val="accent1"/>
              </a:solidFill>
            </a:endParaRPr>
          </a:p>
        </p:txBody>
      </p:sp>
      <p:pic>
        <p:nvPicPr>
          <p:cNvPr id="25" name="Bildobjekt 24">
            <a:extLst>
              <a:ext uri="{FF2B5EF4-FFF2-40B4-BE49-F238E27FC236}">
                <a16:creationId xmlns:a16="http://schemas.microsoft.com/office/drawing/2014/main" id="{BF2D7602-7A6E-722D-7528-13849DCA97E2}"/>
              </a:ext>
            </a:extLst>
          </p:cNvPr>
          <p:cNvPicPr>
            <a:picLocks noChangeAspect="1"/>
          </p:cNvPicPr>
          <p:nvPr/>
        </p:nvPicPr>
        <p:blipFill>
          <a:blip r:embed="rId5"/>
          <a:srcRect l="6923" r="5026"/>
          <a:stretch>
            <a:fillRect/>
          </a:stretch>
        </p:blipFill>
        <p:spPr>
          <a:xfrm>
            <a:off x="533623" y="508181"/>
            <a:ext cx="6910251" cy="5232037"/>
          </a:xfrm>
          <a:prstGeom prst="round2DiagRect">
            <a:avLst/>
          </a:prstGeom>
        </p:spPr>
      </p:pic>
      <p:sp>
        <p:nvSpPr>
          <p:cNvPr id="27" name="Platshållare för text 5">
            <a:extLst>
              <a:ext uri="{FF2B5EF4-FFF2-40B4-BE49-F238E27FC236}">
                <a16:creationId xmlns:a16="http://schemas.microsoft.com/office/drawing/2014/main" id="{4B1E976F-8666-50BF-402D-3A4D53EBB238}"/>
              </a:ext>
            </a:extLst>
          </p:cNvPr>
          <p:cNvSpPr txBox="1">
            <a:spLocks/>
          </p:cNvSpPr>
          <p:nvPr/>
        </p:nvSpPr>
        <p:spPr>
          <a:xfrm>
            <a:off x="8024812" y="379917"/>
            <a:ext cx="9144000" cy="16541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sv-SE" b="1" dirty="0"/>
              <a:t>Samverkanskontoret</a:t>
            </a:r>
          </a:p>
        </p:txBody>
      </p:sp>
    </p:spTree>
    <p:extLst>
      <p:ext uri="{BB962C8B-B14F-4D97-AF65-F5344CB8AC3E}">
        <p14:creationId xmlns:p14="http://schemas.microsoft.com/office/powerpoint/2010/main" val="368017279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Default Theme</Template>
  <TotalTime>4799</TotalTime>
  <Words>5703</Words>
  <Application>Microsoft Office PowerPoint</Application>
  <PresentationFormat>Bredbild</PresentationFormat>
  <Paragraphs>483</Paragraphs>
  <Slides>32</Slides>
  <Notes>31</Notes>
  <HiddenSlides>0</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32</vt:i4>
      </vt:variant>
    </vt:vector>
  </HeadingPairs>
  <TitlesOfParts>
    <vt:vector size="42" baseType="lpstr">
      <vt:lpstr>Aptos</vt:lpstr>
      <vt:lpstr>Aptos Display</vt:lpstr>
      <vt:lpstr>Arial</vt:lpstr>
      <vt:lpstr>Britannic Bold</vt:lpstr>
      <vt:lpstr>Calibri</vt:lpstr>
      <vt:lpstr>Cambria</vt:lpstr>
      <vt:lpstr>Helvetica</vt:lpstr>
      <vt:lpstr>PT Serif</vt:lpstr>
      <vt:lpstr>Wingdings</vt:lpstr>
      <vt:lpstr>Office-tema</vt:lpstr>
      <vt:lpstr>PowerPoint-presentation</vt:lpstr>
      <vt:lpstr>PowerPoint-presentation</vt:lpstr>
      <vt:lpstr>Vårdsamverkan  Västra Götaland </vt:lpstr>
      <vt:lpstr>PowerPoint-presentation</vt:lpstr>
      <vt:lpstr>PowerPoint-presentation</vt:lpstr>
      <vt:lpstr>Samverkan- och nämndsområden (VGR)</vt:lpstr>
      <vt:lpstr>Vårdsamverkan Fyrbodal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Länsgemensamma  styrdokument </vt:lpstr>
      <vt:lpstr>PowerPoint-presentation</vt:lpstr>
      <vt:lpstr>PowerPoint-presentation</vt:lpstr>
      <vt:lpstr>Våra delregionala  styrande dokument</vt:lpstr>
      <vt:lpstr>PowerPoint-presentation</vt:lpstr>
      <vt:lpstr>PowerPoint-presentation</vt:lpstr>
      <vt:lpstr>Input till lokal  vårdsamverkansgrupp </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Lokal vårdsamverkan – en introduktion</dc:title>
  <dc:creator>Mikael Stenberg</dc:creator>
  <keywords/>
  <lastModifiedBy>Annie Sandell Jacobsson</lastModifiedBy>
  <revision>48</revision>
  <dcterms:created xsi:type="dcterms:W3CDTF">2025-10-23T08:10:07.0000000Z</dcterms:created>
  <dcterms:modified xsi:type="dcterms:W3CDTF">2026-09-15T08:15:13.0000000Z</dcterms:modified>
</coreProperties>
</file>