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8" r:id="rId2"/>
    <p:sldId id="269" r:id="rId3"/>
    <p:sldId id="266" r:id="rId4"/>
    <p:sldId id="270" r:id="rId5"/>
    <p:sldId id="274" r:id="rId6"/>
    <p:sldId id="273" r:id="rId7"/>
    <p:sldId id="291" r:id="rId8"/>
    <p:sldId id="276" r:id="rId9"/>
    <p:sldId id="308" r:id="rId10"/>
    <p:sldId id="287" r:id="rId11"/>
    <p:sldId id="309" r:id="rId12"/>
    <p:sldId id="305" r:id="rId1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F8AE"/>
    <a:srgbClr val="016BBF"/>
    <a:srgbClr val="1B996A"/>
    <a:srgbClr val="2A866E"/>
    <a:srgbClr val="9FEBF2"/>
    <a:srgbClr val="2AC785"/>
    <a:srgbClr val="8FF2AE"/>
    <a:srgbClr val="FFFFFF"/>
    <a:srgbClr val="C0EEC2"/>
    <a:srgbClr val="34A2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C84647-8EA3-43F2-A5F7-6ABDD9A4DDC4}" v="103" dt="2026-04-10T11:21:52.7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2" autoAdjust="0"/>
    <p:restoredTop sz="76463" autoAdjust="0"/>
  </p:normalViewPr>
  <p:slideViewPr>
    <p:cSldViewPr snapToGrid="0">
      <p:cViewPr varScale="1">
        <p:scale>
          <a:sx n="68" d="100"/>
          <a:sy n="68" d="100"/>
        </p:scale>
        <p:origin x="1992" y="372"/>
      </p:cViewPr>
      <p:guideLst/>
    </p:cSldViewPr>
  </p:slideViewPr>
  <p:notesTextViewPr>
    <p:cViewPr>
      <p:scale>
        <a:sx n="1" d="1"/>
        <a:sy n="1" d="1"/>
      </p:scale>
      <p:origin x="0" y="-1098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7.xml" Id="rId8" /><Relationship Type="http://schemas.openxmlformats.org/officeDocument/2006/relationships/slide" Target="slides/slide12.xml" Id="rId13" /><Relationship Type="http://schemas.openxmlformats.org/officeDocument/2006/relationships/tableStyles" Target="tableStyles.xml" Id="rId18" /><Relationship Type="http://schemas.openxmlformats.org/officeDocument/2006/relationships/slide" Target="slides/slide2.xml" Id="rId3" /><Relationship Type="http://schemas.openxmlformats.org/officeDocument/2006/relationships/slide" Target="slides/slide6.xml" Id="rId7" /><Relationship Type="http://schemas.openxmlformats.org/officeDocument/2006/relationships/slide" Target="slides/slide11.xml" Id="rId12" /><Relationship Type="http://schemas.openxmlformats.org/officeDocument/2006/relationships/theme" Target="theme/theme1.xml" Id="rId17" /><Relationship Type="http://schemas.openxmlformats.org/officeDocument/2006/relationships/slide" Target="slides/slide1.xml" Id="rId2" /><Relationship Type="http://schemas.openxmlformats.org/officeDocument/2006/relationships/viewProps" Target="viewProps.xml" Id="rId16" /><Relationship Type="http://schemas.microsoft.com/office/2015/10/relationships/revisionInfo" Target="revisionInfo.xml" Id="rId20" /><Relationship Type="http://schemas.openxmlformats.org/officeDocument/2006/relationships/slideMaster" Target="slideMasters/slideMaster1.xml" Id="rId1" /><Relationship Type="http://schemas.openxmlformats.org/officeDocument/2006/relationships/slide" Target="slides/slide5.xml" Id="rId6" /><Relationship Type="http://schemas.openxmlformats.org/officeDocument/2006/relationships/slide" Target="slides/slide10.xml" Id="rId11" /><Relationship Type="http://schemas.openxmlformats.org/officeDocument/2006/relationships/slide" Target="slides/slide4.xml" Id="rId5" /><Relationship Type="http://schemas.openxmlformats.org/officeDocument/2006/relationships/presProps" Target="presProps.xml" Id="rId15" /><Relationship Type="http://schemas.openxmlformats.org/officeDocument/2006/relationships/slide" Target="slides/slide9.xml" Id="rId10" /><Relationship Type="http://schemas.microsoft.com/office/2016/11/relationships/changesInfo" Target="changesInfos/changesInfo1.xml" Id="rId19" /><Relationship Type="http://schemas.openxmlformats.org/officeDocument/2006/relationships/slide" Target="slides/slide3.xml" Id="rId4" /><Relationship Type="http://schemas.openxmlformats.org/officeDocument/2006/relationships/slide" Target="slides/slide8.xml" Id="rId9" /><Relationship Type="http://schemas.openxmlformats.org/officeDocument/2006/relationships/notesMaster" Target="notesMasters/notesMaster1.xml" Id="rId1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Åsa Weding" userId="c28d6ddb-a2d1-4304-9ad9-f0c7edf06b9a" providerId="ADAL" clId="{378A8FF6-1C52-456B-88C9-216627881DBC}"/>
    <pc:docChg chg="custSel addSld delSld modSld sldOrd">
      <pc:chgData name="Åsa Weding" userId="c28d6ddb-a2d1-4304-9ad9-f0c7edf06b9a" providerId="ADAL" clId="{378A8FF6-1C52-456B-88C9-216627881DBC}" dt="2026-04-10T11:14:39.530" v="115"/>
      <pc:docMkLst>
        <pc:docMk/>
      </pc:docMkLst>
      <pc:sldChg chg="modNotesTx">
        <pc:chgData name="Åsa Weding" userId="c28d6ddb-a2d1-4304-9ad9-f0c7edf06b9a" providerId="ADAL" clId="{378A8FF6-1C52-456B-88C9-216627881DBC}" dt="2026-04-10T07:20:28.461" v="1" actId="20577"/>
        <pc:sldMkLst>
          <pc:docMk/>
          <pc:sldMk cId="2939544624" sldId="266"/>
        </pc:sldMkLst>
      </pc:sldChg>
      <pc:sldChg chg="del">
        <pc:chgData name="Åsa Weding" userId="c28d6ddb-a2d1-4304-9ad9-f0c7edf06b9a" providerId="ADAL" clId="{378A8FF6-1C52-456B-88C9-216627881DBC}" dt="2026-04-10T07:22:32.876" v="2" actId="2696"/>
        <pc:sldMkLst>
          <pc:docMk/>
          <pc:sldMk cId="2316986128" sldId="267"/>
        </pc:sldMkLst>
      </pc:sldChg>
      <pc:sldChg chg="modNotesTx">
        <pc:chgData name="Åsa Weding" userId="c28d6ddb-a2d1-4304-9ad9-f0c7edf06b9a" providerId="ADAL" clId="{378A8FF6-1C52-456B-88C9-216627881DBC}" dt="2026-04-10T07:06:23.659" v="0" actId="6549"/>
        <pc:sldMkLst>
          <pc:docMk/>
          <pc:sldMk cId="1759839244" sldId="268"/>
        </pc:sldMkLst>
      </pc:sldChg>
      <pc:sldChg chg="delSp modSp mod">
        <pc:chgData name="Åsa Weding" userId="c28d6ddb-a2d1-4304-9ad9-f0c7edf06b9a" providerId="ADAL" clId="{378A8FF6-1C52-456B-88C9-216627881DBC}" dt="2026-04-10T11:08:27.578" v="113" actId="478"/>
        <pc:sldMkLst>
          <pc:docMk/>
          <pc:sldMk cId="3880130507" sldId="270"/>
        </pc:sldMkLst>
        <pc:spChg chg="del mod">
          <ac:chgData name="Åsa Weding" userId="c28d6ddb-a2d1-4304-9ad9-f0c7edf06b9a" providerId="ADAL" clId="{378A8FF6-1C52-456B-88C9-216627881DBC}" dt="2026-04-10T08:11:15.005" v="16"/>
          <ac:spMkLst>
            <pc:docMk/>
            <pc:sldMk cId="3880130507" sldId="270"/>
            <ac:spMk id="6" creationId="{C20B20E6-963B-3073-B3D6-6D49EA17D0D5}"/>
          </ac:spMkLst>
        </pc:spChg>
        <pc:picChg chg="del">
          <ac:chgData name="Åsa Weding" userId="c28d6ddb-a2d1-4304-9ad9-f0c7edf06b9a" providerId="ADAL" clId="{378A8FF6-1C52-456B-88C9-216627881DBC}" dt="2026-04-10T11:08:27.578" v="113" actId="478"/>
          <ac:picMkLst>
            <pc:docMk/>
            <pc:sldMk cId="3880130507" sldId="270"/>
            <ac:picMk id="3" creationId="{AB7A96B0-B837-C8C2-F635-D6AA516CD86D}"/>
          </ac:picMkLst>
        </pc:picChg>
      </pc:sldChg>
      <pc:sldChg chg="modNotesTx">
        <pc:chgData name="Åsa Weding" userId="c28d6ddb-a2d1-4304-9ad9-f0c7edf06b9a" providerId="ADAL" clId="{378A8FF6-1C52-456B-88C9-216627881DBC}" dt="2026-04-10T07:24:18.222" v="3" actId="20577"/>
        <pc:sldMkLst>
          <pc:docMk/>
          <pc:sldMk cId="3818221752" sldId="273"/>
        </pc:sldMkLst>
      </pc:sldChg>
      <pc:sldChg chg="del">
        <pc:chgData name="Åsa Weding" userId="c28d6ddb-a2d1-4304-9ad9-f0c7edf06b9a" providerId="ADAL" clId="{378A8FF6-1C52-456B-88C9-216627881DBC}" dt="2026-04-10T08:03:28.408" v="7" actId="2696"/>
        <pc:sldMkLst>
          <pc:docMk/>
          <pc:sldMk cId="2070992408" sldId="277"/>
        </pc:sldMkLst>
      </pc:sldChg>
      <pc:sldChg chg="del">
        <pc:chgData name="Åsa Weding" userId="c28d6ddb-a2d1-4304-9ad9-f0c7edf06b9a" providerId="ADAL" clId="{378A8FF6-1C52-456B-88C9-216627881DBC}" dt="2026-04-10T08:03:49.401" v="8" actId="2696"/>
        <pc:sldMkLst>
          <pc:docMk/>
          <pc:sldMk cId="1851307544" sldId="281"/>
        </pc:sldMkLst>
      </pc:sldChg>
      <pc:sldChg chg="del">
        <pc:chgData name="Åsa Weding" userId="c28d6ddb-a2d1-4304-9ad9-f0c7edf06b9a" providerId="ADAL" clId="{378A8FF6-1C52-456B-88C9-216627881DBC}" dt="2026-04-10T08:12:00.159" v="17" actId="2696"/>
        <pc:sldMkLst>
          <pc:docMk/>
          <pc:sldMk cId="1149590924" sldId="286"/>
        </pc:sldMkLst>
      </pc:sldChg>
      <pc:sldChg chg="modAnim">
        <pc:chgData name="Åsa Weding" userId="c28d6ddb-a2d1-4304-9ad9-f0c7edf06b9a" providerId="ADAL" clId="{378A8FF6-1C52-456B-88C9-216627881DBC}" dt="2026-04-10T11:14:39.530" v="115"/>
        <pc:sldMkLst>
          <pc:docMk/>
          <pc:sldMk cId="889779798" sldId="287"/>
        </pc:sldMkLst>
      </pc:sldChg>
      <pc:sldChg chg="ord modAnim modNotesTx">
        <pc:chgData name="Åsa Weding" userId="c28d6ddb-a2d1-4304-9ad9-f0c7edf06b9a" providerId="ADAL" clId="{378A8FF6-1C52-456B-88C9-216627881DBC}" dt="2026-04-10T11:13:12.320" v="114"/>
        <pc:sldMkLst>
          <pc:docMk/>
          <pc:sldMk cId="4000268058" sldId="291"/>
        </pc:sldMkLst>
      </pc:sldChg>
      <pc:sldChg chg="del">
        <pc:chgData name="Åsa Weding" userId="c28d6ddb-a2d1-4304-9ad9-f0c7edf06b9a" providerId="ADAL" clId="{378A8FF6-1C52-456B-88C9-216627881DBC}" dt="2026-04-10T08:05:22.103" v="9" actId="2696"/>
        <pc:sldMkLst>
          <pc:docMk/>
          <pc:sldMk cId="2861763757" sldId="302"/>
        </pc:sldMkLst>
      </pc:sldChg>
      <pc:sldChg chg="modAnim modNotesTx">
        <pc:chgData name="Åsa Weding" userId="c28d6ddb-a2d1-4304-9ad9-f0c7edf06b9a" providerId="ADAL" clId="{378A8FF6-1C52-456B-88C9-216627881DBC}" dt="2026-04-10T08:35:36.068" v="88"/>
        <pc:sldMkLst>
          <pc:docMk/>
          <pc:sldMk cId="168867438" sldId="308"/>
        </pc:sldMkLst>
      </pc:sldChg>
      <pc:sldChg chg="delSp modSp add mod modNotesTx">
        <pc:chgData name="Åsa Weding" userId="c28d6ddb-a2d1-4304-9ad9-f0c7edf06b9a" providerId="ADAL" clId="{378A8FF6-1C52-456B-88C9-216627881DBC}" dt="2026-04-10T09:28:53.273" v="110" actId="20577"/>
        <pc:sldMkLst>
          <pc:docMk/>
          <pc:sldMk cId="3718639276" sldId="309"/>
        </pc:sldMkLst>
        <pc:spChg chg="mod">
          <ac:chgData name="Åsa Weding" userId="c28d6ddb-a2d1-4304-9ad9-f0c7edf06b9a" providerId="ADAL" clId="{378A8FF6-1C52-456B-88C9-216627881DBC}" dt="2026-04-10T08:14:43.474" v="38"/>
          <ac:spMkLst>
            <pc:docMk/>
            <pc:sldMk cId="3718639276" sldId="309"/>
            <ac:spMk id="7" creationId="{B57360C6-EB40-1F64-5AD1-23994998F79B}"/>
          </ac:spMkLst>
        </pc:spChg>
        <pc:spChg chg="mod">
          <ac:chgData name="Åsa Weding" userId="c28d6ddb-a2d1-4304-9ad9-f0c7edf06b9a" providerId="ADAL" clId="{378A8FF6-1C52-456B-88C9-216627881DBC}" dt="2026-04-10T08:15:40.363" v="40" actId="207"/>
          <ac:spMkLst>
            <pc:docMk/>
            <pc:sldMk cId="3718639276" sldId="309"/>
            <ac:spMk id="9" creationId="{0F547AD2-5DC1-BAB0-EF5B-2CBCB5928A82}"/>
          </ac:spMkLst>
        </pc:spChg>
        <pc:picChg chg="del">
          <ac:chgData name="Åsa Weding" userId="c28d6ddb-a2d1-4304-9ad9-f0c7edf06b9a" providerId="ADAL" clId="{378A8FF6-1C52-456B-88C9-216627881DBC}" dt="2026-04-10T08:15:58.171" v="41" actId="478"/>
          <ac:picMkLst>
            <pc:docMk/>
            <pc:sldMk cId="3718639276" sldId="309"/>
            <ac:picMk id="3" creationId="{97BDEBC6-0BE5-BDCB-6302-1A1FBC06A9B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2026-04-10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ardsamverkan.se/omraden/samordnad-individuell-plan-sip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uppdragpsykiskhalsa.se/sip/vinjetter-och-fallbeskrivningar/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er.vgregion.se/s/Wjf7tQhCohSd3Sv3babRUc/6iAjsjrvQVewoxraZzSAip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Välkomna!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Idag ska vi prata om SIP – Samordnad Individuell Plan – och hur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 genom att förändra vårt arbetssätt också kan förändra livet för de människor vi arbetar för.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 gör att vi arbetar tillsammans, inte parallellt-runt samma person.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95214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På Vårdsamverkan Fyrbodals och Vårdsamverkan Västra Götalands webbplatser finns det stödmaterial i form av SIP-processen som visar SIP steg för steg, filmer, fallbeskrivningar, mallar, checklista för SIP-processen m.m. Här kommer vi även att kunna följa statistik.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Börja testa. Börja prata. Inspirera varandra.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För att komma igång behöver vi hjälpa varandra i teamet.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41474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D114CE-2F1D-8B44-0634-F8741EE2C1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75B9D3A2-C9B5-03DA-33C5-3AEEFD94B3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2472A988-261C-0F8B-0BCF-88CD5781F9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 kan arbeta med olika fallbeskrivningar om SIP.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Vårdsamverkan Västra Götaland har samlat ett antal exempel som kan användas för att tillsammans i grupp diskutera och genomföra en SIP med stöd av SIP-processen och checklistan(</a:t>
            </a:r>
            <a:r>
              <a:rPr lang="sv-SE" dirty="0">
                <a:hlinkClick r:id="rId3"/>
              </a:rPr>
              <a:t>Samordnad Individuell Plan - Vårdsamverkan i Västra Götaland</a:t>
            </a:r>
            <a:r>
              <a:rPr lang="sv-SE" dirty="0"/>
              <a:t>)</a:t>
            </a:r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Det finns också fallbeskrivningar att tillgå på hemsidan </a:t>
            </a:r>
            <a:r>
              <a:rPr lang="sv-SE" sz="1200" b="0" i="0" u="sng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Vinjetter och fallbeskrivningar om SIP | Uppdrag Psykisk Hälsa</a:t>
            </a: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9AB8A7A-5A88-EA49-8A99-F68C635B36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3237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 ihåg – det är i samverkan vi gör verklig skillnad. För den enskilde. För oss själva. Och för hela vår verksamhet.</a:t>
            </a:r>
          </a:p>
          <a:p>
            <a:endParaRPr lang="sv-S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Stort tack för att ni har valt att arbeta med SIP-processen!</a:t>
            </a:r>
          </a:p>
          <a:p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Hälsningar från Vårdsamverkan Fyrbodal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81104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 gör skillnad. Det skapar trygghet för individen, och tydlighet för oss som jobbar. </a:t>
            </a:r>
            <a:b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När vi vet vem som gör vad, så minskar vi dubbelarbete, vi undviker missförstånd - och vi sparar tid</a:t>
            </a:r>
            <a:r>
              <a:rPr lang="sv-SE" dirty="0">
                <a:effectLst/>
              </a:rPr>
              <a:t> 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52150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 är lagstadgat sedan 2010.</a:t>
            </a: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b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När en person har behov av insatser från både hälso- och sjukvård och socialtjänst, så ska en Samordnad Individuell Plan upprättas.</a:t>
            </a: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b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 gäller både kommun, region och privata utförare(som har avtal med kommun och region).</a:t>
            </a: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b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 tydliggör ansvar, stärker individens delaktighet och säkrar att rätt saker görs i rätt tid.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5240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Här ser vi människor som på olika sätt fallit mellan stolarna. De är av olika åldrar, av olika kön och alla har olika livssituationer.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är människor som har behov – men ingen fungerande plan.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 är för deras skull vi gör SIP.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 finns lika många exempel på behov som det finns individer. 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5295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 här är varför SIP är prioriterat:</a:t>
            </a:r>
          </a:p>
          <a:p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 är lagstadgat.</a:t>
            </a:r>
          </a:p>
          <a:p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 ökar samordningen och tydligheten.</a:t>
            </a:r>
          </a:p>
          <a:p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 är personcentrerat.</a:t>
            </a:r>
          </a:p>
          <a:p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 är resurseffektivt.</a:t>
            </a:r>
          </a:p>
          <a:p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Och det förebygger att människor faller mellan stolarna.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90765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Tänk SIP som ett knytkalas – där alla bidrar med sin del. Här är ett exempel med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enskild, skola, primärvård, socialtjänst, anhöriga, där alla har en plats och ett ansvar.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Ingen står ensam med ansvaret, alla behöver vara delaktiga och ta med något till bordet.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 är här vi bygger tillit, tydlighet och samarbete. 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v-S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v-S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56882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085E27-8EC9-6AE2-91D2-62598EC2C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FA3B6244-7C56-B995-874E-2DE930405D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D3ECAE19-2F8C-4050-9C5A-F13F9D343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Så hur går då en SIP till?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(Länk till film om SIP-processen som du kan visa som alternativ: </a:t>
            </a:r>
            <a:r>
              <a:rPr lang="sv-SE" dirty="0" err="1">
                <a:hlinkClick r:id="rId3"/>
              </a:rPr>
              <a:t>VGRplayer</a:t>
            </a:r>
            <a:r>
              <a:rPr lang="sv-SE" dirty="0">
                <a:hlinkClick r:id="rId3"/>
              </a:rPr>
              <a:t> - SIP-processen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sv-S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v-S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sv-SE" dirty="0"/>
            </a:br>
            <a: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Allt börjar med att någon av oss ser ett behov.</a:t>
            </a:r>
            <a:b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När en person har behov av samordnade insatser från flera aktörer, då ska SIP erbjudas.</a:t>
            </a:r>
          </a:p>
          <a:p>
            <a:br>
              <a:rPr lang="sv-SE" dirty="0"/>
            </a:br>
            <a: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För att kunna samverka behöver den enskilde ge sitt samtycke.</a:t>
            </a:r>
            <a:b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När samtycket finns, då startar SIP‑processen – utan dröjsmål.</a:t>
            </a:r>
          </a:p>
          <a:p>
            <a:br>
              <a:rPr lang="sv-SE" dirty="0"/>
            </a:br>
            <a: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Nästa steg är förberedelsen, och den görs tillsammans med den enskilde.</a:t>
            </a:r>
            <a:b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 börjar alltid med frågan: </a:t>
            </a:r>
            <a:r>
              <a:rPr lang="sv-SE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’Vad är viktigt för dig?’</a:t>
            </a:r>
            <a:endParaRPr lang="sv-S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v-SE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</a:t>
            </a: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förberedelsen klargör man varför mötet behövs, vilka frågor som är viktiga och vilka parter/verksamheter som ska vara med.</a:t>
            </a:r>
          </a:p>
          <a:p>
            <a:br>
              <a:rPr lang="sv-SE" b="0" dirty="0"/>
            </a:br>
            <a:endParaRPr lang="sv-S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sv-SE" b="0" dirty="0"/>
            </a:br>
            <a: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Sedan kallas berörda aktörer till ett SIP‑möte.</a:t>
            </a:r>
            <a:b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När en verksamhet kallar, är parter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inom kommun och region </a:t>
            </a: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skyldiga att delta. Övriga verksamheter som blir kallade har inte samma skyldighet.</a:t>
            </a:r>
          </a:p>
          <a:p>
            <a:endParaRPr lang="sv-S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sv-SE" dirty="0"/>
            </a:br>
            <a: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På mötet gör man en gemensam plan:</a:t>
            </a:r>
            <a:b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Vem gör vad, vad är målet – och när ska det följas upp.</a:t>
            </a:r>
            <a:b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sv-S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sv-SE" dirty="0"/>
            </a:br>
            <a: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Planen dokumenteras och följs alltid upp.</a:t>
            </a:r>
            <a:b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 behovet finns kvar, revideras SIP – annars avslutas den.</a:t>
            </a:r>
          </a:p>
          <a:p>
            <a:br>
              <a:rPr lang="sv-SE" dirty="0"/>
            </a:br>
            <a: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Poängen med SIP är enkel:</a:t>
            </a:r>
            <a:b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v-S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 skapa tydlighet, samordning och trygghet – både för den enskilde och för oss.</a:t>
            </a:r>
            <a:endParaRPr lang="sv-S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15349595-629A-F7EA-B0B1-DEACFD46D1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7152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Vad är det då som hindrar oss? </a:t>
            </a:r>
          </a:p>
          <a:p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(Ha en dialog om de hinder som medarbetarna upplever).</a:t>
            </a:r>
            <a:b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26978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032E0-681E-1405-E17A-044FAC3FF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2C2E6686-B93B-94A0-BD4F-7268AD9EE0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4850A6A9-7941-6044-C7B2-D59A12408E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Här är två diskussionspunkter att arbeta med: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sv-S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(Tips!: Diskutera i mindre grupper och sedan i helgrupp)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v-S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Vad behöver vi på vår arbetsplats för att kunna arbeta effektivt med SIP?</a:t>
            </a:r>
          </a:p>
          <a:p>
            <a:pPr marL="0" indent="0">
              <a:buNone/>
            </a:pPr>
            <a:endParaRPr lang="sv-S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Vad behöver vi tillsammans med andra verksamheter?  </a:t>
            </a:r>
          </a:p>
          <a:p>
            <a:endParaRPr lang="sv-S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v-S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C7D0940F-7EFD-29A4-BCDE-D43F0B80A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ECD58-43F8-684F-B170-3EC650516F65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0020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17">
            <a:extLst>
              <a:ext uri="{FF2B5EF4-FFF2-40B4-BE49-F238E27FC236}">
                <a16:creationId xmlns:a16="http://schemas.microsoft.com/office/drawing/2014/main" id="{A942A326-5F97-B28D-45E4-B741C16E54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7573" y="286247"/>
            <a:ext cx="11616854" cy="5713060"/>
          </a:xfrm>
          <a:prstGeom prst="round2DiagRect">
            <a:avLst>
              <a:gd name="adj1" fmla="val 16542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spc="-15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 spc="-15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6540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spc="-15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pic>
        <p:nvPicPr>
          <p:cNvPr id="4" name="Bildobjekt 7">
            <a:extLst>
              <a:ext uri="{FF2B5EF4-FFF2-40B4-BE49-F238E27FC236}">
                <a16:creationId xmlns:a16="http://schemas.microsoft.com/office/drawing/2014/main" id="{E7DD07E2-65F5-CA30-E5DB-D56B1B0506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04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spc="-15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pic>
        <p:nvPicPr>
          <p:cNvPr id="4" name="Bildobjekt 7">
            <a:extLst>
              <a:ext uri="{FF2B5EF4-FFF2-40B4-BE49-F238E27FC236}">
                <a16:creationId xmlns:a16="http://schemas.microsoft.com/office/drawing/2014/main" id="{E7DD07E2-65F5-CA30-E5DB-D56B1B0506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5838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747721" y="497578"/>
            <a:ext cx="11592000" cy="6257428"/>
          </a:xfrm>
          <a:prstGeom prst="round2DiagRect">
            <a:avLst/>
          </a:prstGeom>
          <a:blipFill dpi="0" rotWithShape="1">
            <a:blip r:embed="rId2" cstate="screen">
              <a:alphaModFix amt="21572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528" t="1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 spc="-15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25973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 cstate="screen">
              <a:alphaModFix amt="21572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528" t="1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 spc="-15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0244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 cstate="screen">
              <a:alphaModFix amt="21572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528" t="1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 spc="-15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96667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2026-04-10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2026-04-10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2026-04-10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2026-04-10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ound2DiagRect">
            <a:avLst>
              <a:gd name="adj1" fmla="val 0"/>
              <a:gd name="adj2" fmla="val 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CF7F92-6FA6-A410-7D7F-430706ABC4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13503"/>
            <a:ext cx="6905896" cy="557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618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2026-04-10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2026-04-10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2026-04-10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2026-04-10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 cstate="screen">
              <a:alphaModFix amt="1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6957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spc="-15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pic>
        <p:nvPicPr>
          <p:cNvPr id="4" name="Bildobjekt 7">
            <a:extLst>
              <a:ext uri="{FF2B5EF4-FFF2-40B4-BE49-F238E27FC236}">
                <a16:creationId xmlns:a16="http://schemas.microsoft.com/office/drawing/2014/main" id="{E7DD07E2-65F5-CA30-E5DB-D56B1B05062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5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 cstate="screen">
              <a:alphaModFix amt="1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6957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spc="-15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593217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 spc="-15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 spc="-15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 spc="-15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 spc="-15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10931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 spc="-15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2026-04-10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7" r:id="rId3"/>
    <p:sldLayoutId id="2147483669" r:id="rId4"/>
    <p:sldLayoutId id="2147483650" r:id="rId5"/>
    <p:sldLayoutId id="2147483651" r:id="rId6"/>
    <p:sldLayoutId id="2147483661" r:id="rId7"/>
    <p:sldLayoutId id="2147483663" r:id="rId8"/>
    <p:sldLayoutId id="2147483660" r:id="rId9"/>
    <p:sldLayoutId id="2147483662" r:id="rId10"/>
    <p:sldLayoutId id="2147483670" r:id="rId11"/>
    <p:sldLayoutId id="2147483671" r:id="rId12"/>
    <p:sldLayoutId id="2147483664" r:id="rId13"/>
    <p:sldLayoutId id="2147483665" r:id="rId14"/>
    <p:sldLayoutId id="2147483666" r:id="rId15"/>
    <p:sldLayoutId id="2147483652" r:id="rId16"/>
    <p:sldLayoutId id="2147483653" r:id="rId17"/>
    <p:sldLayoutId id="2147483654" r:id="rId18"/>
    <p:sldLayoutId id="2147483655" r:id="rId19"/>
    <p:sldLayoutId id="2147483656" r:id="rId20"/>
    <p:sldLayoutId id="2147483657" r:id="rId21"/>
    <p:sldLayoutId id="2147483658" r:id="rId22"/>
    <p:sldLayoutId id="2147483659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www.vardsamverkan.se/omraden/samordnad-individuell-plan-sip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B996A"/>
            </a:gs>
            <a:gs pos="75000">
              <a:srgbClr val="58D2B3"/>
            </a:gs>
            <a:gs pos="29000">
              <a:srgbClr val="78F8AE"/>
            </a:gs>
            <a:gs pos="100000">
              <a:srgbClr val="016B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11D3494-5677-C579-CE2D-0E137BAC0D3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6B9520-BEE7-B311-0B99-DC6827BBCF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36369"/>
            <a:ext cx="9144000" cy="2387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v-SE" sz="5400" spc="-150" dirty="0">
                <a:solidFill>
                  <a:schemeClr val="bg1"/>
                </a:solidFill>
              </a:rPr>
              <a:t>Tillsammans </a:t>
            </a:r>
            <a:br>
              <a:rPr lang="sv-SE" sz="5400" spc="-150" dirty="0">
                <a:solidFill>
                  <a:schemeClr val="bg1"/>
                </a:solidFill>
              </a:rPr>
            </a:br>
            <a:r>
              <a:rPr lang="sv-SE" sz="5400" spc="-150" dirty="0">
                <a:solidFill>
                  <a:schemeClr val="bg1"/>
                </a:solidFill>
              </a:rPr>
              <a:t>gör vi skillnad.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0F418-31A3-2A59-1BE9-B55220F875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16044"/>
            <a:ext cx="9144000" cy="1655762"/>
          </a:xfrm>
        </p:spPr>
        <p:txBody>
          <a:bodyPr>
            <a:normAutofit/>
          </a:bodyPr>
          <a:lstStyle/>
          <a:p>
            <a:r>
              <a:rPr lang="sv-SE" sz="1800" b="1" dirty="0">
                <a:solidFill>
                  <a:srgbClr val="8FF2AE"/>
                </a:solidFill>
              </a:rPr>
              <a:t>Hur SIP-processen kan förändra vardagen för er och livet för den enskilde.</a:t>
            </a:r>
          </a:p>
        </p:txBody>
      </p:sp>
    </p:spTree>
    <p:extLst>
      <p:ext uri="{BB962C8B-B14F-4D97-AF65-F5344CB8AC3E}">
        <p14:creationId xmlns:p14="http://schemas.microsoft.com/office/powerpoint/2010/main" val="1759839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95A011D1-02FA-9C1B-9A12-6A6F1C42C6F4}"/>
              </a:ext>
            </a:extLst>
          </p:cNvPr>
          <p:cNvSpPr/>
          <p:nvPr/>
        </p:nvSpPr>
        <p:spPr>
          <a:xfrm>
            <a:off x="1541405" y="2602344"/>
            <a:ext cx="1653311" cy="1653311"/>
          </a:xfrm>
          <a:prstGeom prst="ellipse">
            <a:avLst/>
          </a:prstGeom>
          <a:gradFill>
            <a:gsLst>
              <a:gs pos="87000">
                <a:srgbClr val="1B996A"/>
              </a:gs>
              <a:gs pos="51000">
                <a:srgbClr val="78F8AE"/>
              </a:gs>
              <a:gs pos="45000">
                <a:srgbClr val="78F8AE">
                  <a:lumMod val="100000"/>
                </a:srgbClr>
              </a:gs>
              <a:gs pos="0">
                <a:srgbClr val="016BBF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4800" b="1" dirty="0"/>
              <a:t>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2DE69C6-7999-3E2B-6957-61EE70856E45}"/>
              </a:ext>
            </a:extLst>
          </p:cNvPr>
          <p:cNvSpPr/>
          <p:nvPr/>
        </p:nvSpPr>
        <p:spPr>
          <a:xfrm>
            <a:off x="3405375" y="2602344"/>
            <a:ext cx="1653311" cy="1653311"/>
          </a:xfrm>
          <a:prstGeom prst="ellipse">
            <a:avLst/>
          </a:prstGeom>
          <a:gradFill>
            <a:gsLst>
              <a:gs pos="87000">
                <a:srgbClr val="1B996A"/>
              </a:gs>
              <a:gs pos="51000">
                <a:srgbClr val="78F8AE"/>
              </a:gs>
              <a:gs pos="45000">
                <a:srgbClr val="78F8AE">
                  <a:lumMod val="100000"/>
                </a:srgbClr>
              </a:gs>
              <a:gs pos="0">
                <a:srgbClr val="016BBF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4800" b="1" dirty="0"/>
              <a:t>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113DCE9-4061-675A-A767-738DB0EED082}"/>
              </a:ext>
            </a:extLst>
          </p:cNvPr>
          <p:cNvSpPr/>
          <p:nvPr/>
        </p:nvSpPr>
        <p:spPr>
          <a:xfrm>
            <a:off x="5269345" y="2602344"/>
            <a:ext cx="1653311" cy="1653311"/>
          </a:xfrm>
          <a:prstGeom prst="ellipse">
            <a:avLst/>
          </a:prstGeom>
          <a:gradFill>
            <a:gsLst>
              <a:gs pos="87000">
                <a:srgbClr val="1B996A"/>
              </a:gs>
              <a:gs pos="51000">
                <a:srgbClr val="78F8AE"/>
              </a:gs>
              <a:gs pos="45000">
                <a:srgbClr val="78F8AE">
                  <a:lumMod val="100000"/>
                </a:srgbClr>
              </a:gs>
              <a:gs pos="0">
                <a:srgbClr val="016BBF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4800" b="1" dirty="0"/>
              <a:t>3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26B13E1-2431-BC52-2F4D-F31196ACE711}"/>
              </a:ext>
            </a:extLst>
          </p:cNvPr>
          <p:cNvSpPr/>
          <p:nvPr/>
        </p:nvSpPr>
        <p:spPr>
          <a:xfrm>
            <a:off x="7133315" y="2602344"/>
            <a:ext cx="1653311" cy="1653311"/>
          </a:xfrm>
          <a:prstGeom prst="ellipse">
            <a:avLst/>
          </a:prstGeom>
          <a:gradFill>
            <a:gsLst>
              <a:gs pos="87000">
                <a:srgbClr val="1B996A"/>
              </a:gs>
              <a:gs pos="51000">
                <a:srgbClr val="78F8AE"/>
              </a:gs>
              <a:gs pos="45000">
                <a:srgbClr val="78F8AE">
                  <a:lumMod val="100000"/>
                </a:srgbClr>
              </a:gs>
              <a:gs pos="0">
                <a:srgbClr val="016BBF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4800" b="1" dirty="0"/>
              <a:t>4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4733875-AF78-288F-3F33-F58048D396C3}"/>
              </a:ext>
            </a:extLst>
          </p:cNvPr>
          <p:cNvSpPr/>
          <p:nvPr/>
        </p:nvSpPr>
        <p:spPr>
          <a:xfrm>
            <a:off x="8997285" y="2602344"/>
            <a:ext cx="1653311" cy="1653311"/>
          </a:xfrm>
          <a:prstGeom prst="ellipse">
            <a:avLst/>
          </a:prstGeom>
          <a:gradFill>
            <a:gsLst>
              <a:gs pos="87000">
                <a:srgbClr val="1B996A"/>
              </a:gs>
              <a:gs pos="51000">
                <a:srgbClr val="78F8AE"/>
              </a:gs>
              <a:gs pos="45000">
                <a:srgbClr val="78F8AE">
                  <a:lumMod val="100000"/>
                </a:srgbClr>
              </a:gs>
              <a:gs pos="0">
                <a:srgbClr val="016BBF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4800" b="1" dirty="0"/>
              <a:t>5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D35ACC4-35B3-E127-0368-6DE8CBDE35DE}"/>
              </a:ext>
            </a:extLst>
          </p:cNvPr>
          <p:cNvSpPr/>
          <p:nvPr/>
        </p:nvSpPr>
        <p:spPr>
          <a:xfrm>
            <a:off x="1541405" y="2602344"/>
            <a:ext cx="1653311" cy="16533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b"/>
          <a:lstStyle/>
          <a:p>
            <a:pPr algn="ctr">
              <a:lnSpc>
                <a:spcPts val="1600"/>
              </a:lnSpc>
            </a:pPr>
            <a:r>
              <a:rPr lang="sv-SE" sz="2400" b="1" baseline="30000" dirty="0">
                <a:solidFill>
                  <a:srgbClr val="2A866E"/>
                </a:solidFill>
              </a:rPr>
              <a:t>SIP steg</a:t>
            </a:r>
          </a:p>
          <a:p>
            <a:pPr algn="ctr">
              <a:lnSpc>
                <a:spcPts val="1600"/>
              </a:lnSpc>
            </a:pPr>
            <a:r>
              <a:rPr lang="sv-SE" sz="2400" b="1" baseline="30000" dirty="0">
                <a:solidFill>
                  <a:srgbClr val="2A866E"/>
                </a:solidFill>
              </a:rPr>
              <a:t>för steg</a:t>
            </a:r>
            <a:endParaRPr lang="sv-SE" sz="2400" b="1" dirty="0">
              <a:solidFill>
                <a:srgbClr val="2A866E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03FDFD7-B8E0-D8DF-3ECE-0F3AA265F7E0}"/>
              </a:ext>
            </a:extLst>
          </p:cNvPr>
          <p:cNvSpPr/>
          <p:nvPr/>
        </p:nvSpPr>
        <p:spPr>
          <a:xfrm>
            <a:off x="3405374" y="2602344"/>
            <a:ext cx="1653311" cy="16533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b"/>
          <a:lstStyle/>
          <a:p>
            <a:pPr algn="ctr">
              <a:lnSpc>
                <a:spcPts val="1600"/>
              </a:lnSpc>
            </a:pPr>
            <a:r>
              <a:rPr lang="sv-SE" sz="2400" b="1" baseline="30000" dirty="0">
                <a:solidFill>
                  <a:srgbClr val="2A866E"/>
                </a:solidFill>
              </a:rPr>
              <a:t>Information</a:t>
            </a:r>
          </a:p>
          <a:p>
            <a:pPr algn="ctr">
              <a:lnSpc>
                <a:spcPts val="1600"/>
              </a:lnSpc>
            </a:pPr>
            <a:r>
              <a:rPr lang="sv-SE" sz="2400" b="1" baseline="30000" dirty="0">
                <a:solidFill>
                  <a:srgbClr val="2A866E"/>
                </a:solidFill>
              </a:rPr>
              <a:t>på webben</a:t>
            </a:r>
            <a:endParaRPr lang="sv-SE" sz="2400" b="1" dirty="0">
              <a:solidFill>
                <a:srgbClr val="2A866E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A25F238-7208-25EC-20BE-C372F2FC9F53}"/>
              </a:ext>
            </a:extLst>
          </p:cNvPr>
          <p:cNvSpPr/>
          <p:nvPr/>
        </p:nvSpPr>
        <p:spPr>
          <a:xfrm>
            <a:off x="5269344" y="2602344"/>
            <a:ext cx="1653311" cy="16533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b"/>
          <a:lstStyle/>
          <a:p>
            <a:pPr algn="ctr">
              <a:lnSpc>
                <a:spcPts val="1600"/>
              </a:lnSpc>
            </a:pPr>
            <a:r>
              <a:rPr lang="sv-SE" sz="2400" b="1" baseline="30000" dirty="0">
                <a:solidFill>
                  <a:srgbClr val="2A866E"/>
                </a:solidFill>
              </a:rPr>
              <a:t>Utbildnings-</a:t>
            </a:r>
          </a:p>
          <a:p>
            <a:pPr algn="ctr">
              <a:lnSpc>
                <a:spcPts val="1600"/>
              </a:lnSpc>
            </a:pPr>
            <a:r>
              <a:rPr lang="sv-SE" sz="2400" b="1" baseline="30000" dirty="0">
                <a:solidFill>
                  <a:srgbClr val="2A866E"/>
                </a:solidFill>
              </a:rPr>
              <a:t>material</a:t>
            </a:r>
            <a:endParaRPr lang="sv-SE" sz="2400" b="1" dirty="0">
              <a:solidFill>
                <a:srgbClr val="2A866E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F440B7A-3A99-4922-3636-5F7285F4E49D}"/>
              </a:ext>
            </a:extLst>
          </p:cNvPr>
          <p:cNvSpPr/>
          <p:nvPr/>
        </p:nvSpPr>
        <p:spPr>
          <a:xfrm>
            <a:off x="7133314" y="2602344"/>
            <a:ext cx="1653311" cy="16533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b"/>
          <a:lstStyle/>
          <a:p>
            <a:pPr algn="ctr">
              <a:lnSpc>
                <a:spcPts val="1600"/>
              </a:lnSpc>
            </a:pPr>
            <a:r>
              <a:rPr lang="sv-SE" sz="2400" b="1" baseline="30000" dirty="0">
                <a:solidFill>
                  <a:srgbClr val="2A866E"/>
                </a:solidFill>
              </a:rPr>
              <a:t>Testa i </a:t>
            </a:r>
          </a:p>
          <a:p>
            <a:pPr algn="ctr">
              <a:lnSpc>
                <a:spcPts val="1600"/>
              </a:lnSpc>
            </a:pPr>
            <a:r>
              <a:rPr lang="sv-SE" sz="2400" b="1" baseline="30000" dirty="0">
                <a:solidFill>
                  <a:srgbClr val="2A866E"/>
                </a:solidFill>
              </a:rPr>
              <a:t>praktiken</a:t>
            </a:r>
            <a:endParaRPr lang="sv-SE" sz="2400" b="1" dirty="0">
              <a:solidFill>
                <a:srgbClr val="2A866E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11374BE-560F-8D20-421C-038A89C807EE}"/>
              </a:ext>
            </a:extLst>
          </p:cNvPr>
          <p:cNvSpPr/>
          <p:nvPr/>
        </p:nvSpPr>
        <p:spPr>
          <a:xfrm>
            <a:off x="8997285" y="2602344"/>
            <a:ext cx="1653311" cy="16533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>
              <a:lnSpc>
                <a:spcPts val="1600"/>
              </a:lnSpc>
            </a:pPr>
            <a:r>
              <a:rPr lang="sv-SE" sz="2400" b="1" baseline="30000" dirty="0">
                <a:solidFill>
                  <a:srgbClr val="2A866E"/>
                </a:solidFill>
              </a:rPr>
              <a:t>Inspirera </a:t>
            </a:r>
          </a:p>
          <a:p>
            <a:pPr algn="ctr">
              <a:lnSpc>
                <a:spcPts val="1600"/>
              </a:lnSpc>
            </a:pPr>
            <a:r>
              <a:rPr lang="sv-SE" sz="2400" b="1" baseline="30000" dirty="0">
                <a:solidFill>
                  <a:srgbClr val="2A866E"/>
                </a:solidFill>
              </a:rPr>
              <a:t>varandra</a:t>
            </a:r>
            <a:endParaRPr lang="sv-SE" sz="2400" b="1" dirty="0">
              <a:solidFill>
                <a:srgbClr val="2A866E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2992EA3-BAFB-8E04-CD88-6E4773B21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987" y="2930505"/>
            <a:ext cx="406146" cy="40614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17C7768-83E5-A846-71E9-27D73BE236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3429" y="2904978"/>
            <a:ext cx="457200" cy="4572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68ABD68-6B09-614B-9EF9-61B8460B61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2926" y="2930505"/>
            <a:ext cx="406146" cy="40614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54B7E6F-3DB5-9185-A880-DFA748CC32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3103" y="2948446"/>
            <a:ext cx="413732" cy="41373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BDD9D33-78F6-39B7-A8D1-8E3D42C427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35987" y="2986273"/>
            <a:ext cx="375905" cy="375905"/>
          </a:xfrm>
          <a:prstGeom prst="rect">
            <a:avLst/>
          </a:prstGeom>
        </p:spPr>
      </p:pic>
      <p:sp>
        <p:nvSpPr>
          <p:cNvPr id="32" name="Title 1">
            <a:extLst>
              <a:ext uri="{FF2B5EF4-FFF2-40B4-BE49-F238E27FC236}">
                <a16:creationId xmlns:a16="http://schemas.microsoft.com/office/drawing/2014/main" id="{25445AD2-5216-BFCB-04C3-1E7AB93FE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6596" y="333324"/>
            <a:ext cx="9144000" cy="1797050"/>
          </a:xfrm>
        </p:spPr>
        <p:txBody>
          <a:bodyPr>
            <a:normAutofit/>
          </a:bodyPr>
          <a:lstStyle/>
          <a:p>
            <a:pPr algn="ctr"/>
            <a:r>
              <a:rPr lang="sv-SE" sz="5400" dirty="0"/>
              <a:t>Så kommer VI igång!</a:t>
            </a:r>
          </a:p>
        </p:txBody>
      </p:sp>
    </p:spTree>
    <p:extLst>
      <p:ext uri="{BB962C8B-B14F-4D97-AF65-F5344CB8AC3E}">
        <p14:creationId xmlns:p14="http://schemas.microsoft.com/office/powerpoint/2010/main" val="88977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00"/>
                            </p:stCondLst>
                            <p:childTnLst>
                              <p:par>
                                <p:cTn id="5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9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4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C85F7-F802-FCE0-2C1F-4897E0E02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ubtitle 2">
            <a:extLst>
              <a:ext uri="{FF2B5EF4-FFF2-40B4-BE49-F238E27FC236}">
                <a16:creationId xmlns:a16="http://schemas.microsoft.com/office/drawing/2014/main" id="{7DEF64D6-B033-5113-B931-967D62880E3B}"/>
              </a:ext>
            </a:extLst>
          </p:cNvPr>
          <p:cNvSpPr txBox="1">
            <a:spLocks/>
          </p:cNvSpPr>
          <p:nvPr/>
        </p:nvSpPr>
        <p:spPr>
          <a:xfrm>
            <a:off x="7925865" y="3159743"/>
            <a:ext cx="2688186" cy="122760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i="1" dirty="0"/>
              <a:t>”Jag är gift och har två barn i tonåren. Dricker kanske lite för mycket – men det är ju bara det och värktabletter som hjälper för jag har ju så jäkla ont i ryggen.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E992EBD-7716-4C52-F07E-57112E0DEE4E}"/>
              </a:ext>
            </a:extLst>
          </p:cNvPr>
          <p:cNvSpPr txBox="1">
            <a:spLocks/>
          </p:cNvSpPr>
          <p:nvPr/>
        </p:nvSpPr>
        <p:spPr>
          <a:xfrm>
            <a:off x="4420337" y="5339738"/>
            <a:ext cx="2549174" cy="122760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i="1" dirty="0"/>
              <a:t>”När min man dog så blev det tungt att klara av allt själv, och så har jag ju min sjukdom som jag behöver daglig hjälp med.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01C6FD0-B54D-2784-77A5-CC90193F1D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7849717" y="4457838"/>
            <a:ext cx="3507436" cy="19729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CB4B60D-FE36-C783-C2AF-568DBAC060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844" y="4457839"/>
            <a:ext cx="3507436" cy="19729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8A64F6C-A6E9-83A0-BB23-CA761C50806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49717" y="515827"/>
            <a:ext cx="3507437" cy="19780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DD2265-097B-EE4E-5A06-74CAE137F5B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844" y="515826"/>
            <a:ext cx="3507436" cy="1978077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90B3585D-36BB-D4D9-44F5-711BA4474BEB}"/>
              </a:ext>
            </a:extLst>
          </p:cNvPr>
          <p:cNvSpPr txBox="1">
            <a:spLocks/>
          </p:cNvSpPr>
          <p:nvPr/>
        </p:nvSpPr>
        <p:spPr>
          <a:xfrm>
            <a:off x="834843" y="2545940"/>
            <a:ext cx="2890490" cy="122760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i="1" dirty="0"/>
              <a:t>”Jag har besökt vårdcentralen tre gånger den här hösten angående benet och blodsockret. Jag fattar inte varför dom inte får till det. 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BD5BD95-E218-4730-B570-EB0B74419532}"/>
              </a:ext>
            </a:extLst>
          </p:cNvPr>
          <p:cNvSpPr txBox="1">
            <a:spLocks/>
          </p:cNvSpPr>
          <p:nvPr/>
        </p:nvSpPr>
        <p:spPr>
          <a:xfrm>
            <a:off x="5231037" y="594592"/>
            <a:ext cx="2549174" cy="122760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sv-SE" sz="1400" b="1" i="1" dirty="0"/>
              <a:t>”Min syster som är 22 har  blivit som min mamma istället, och det känns ju inte så bra.</a:t>
            </a:r>
          </a:p>
          <a:p>
            <a:pPr marL="0" indent="0" algn="r">
              <a:buNone/>
            </a:pPr>
            <a:r>
              <a:rPr lang="sv-SE" sz="1400" b="1" i="1" dirty="0"/>
              <a:t>Varken för henne...</a:t>
            </a:r>
            <a:br>
              <a:rPr lang="sv-SE" sz="1400" b="1" i="1" dirty="0"/>
            </a:br>
            <a:r>
              <a:rPr lang="sv-SE" sz="1400" b="1" i="1" dirty="0"/>
              <a:t>...eller för mig.</a:t>
            </a:r>
          </a:p>
        </p:txBody>
      </p:sp>
      <p:sp>
        <p:nvSpPr>
          <p:cNvPr id="7" name="Graphic 18">
            <a:hlinkClick r:id="rId7"/>
            <a:extLst>
              <a:ext uri="{FF2B5EF4-FFF2-40B4-BE49-F238E27FC236}">
                <a16:creationId xmlns:a16="http://schemas.microsoft.com/office/drawing/2014/main" id="{B57360C6-EB40-1F64-5AD1-23994998F79B}"/>
              </a:ext>
            </a:extLst>
          </p:cNvPr>
          <p:cNvSpPr/>
          <p:nvPr/>
        </p:nvSpPr>
        <p:spPr>
          <a:xfrm>
            <a:off x="4507961" y="2588188"/>
            <a:ext cx="3120394" cy="2206033"/>
          </a:xfrm>
          <a:custGeom>
            <a:avLst/>
            <a:gdLst>
              <a:gd name="csX0" fmla="*/ 3360030 w 3710973"/>
              <a:gd name="csY0" fmla="*/ 0 h 2623556"/>
              <a:gd name="csX1" fmla="*/ 351033 w 3710973"/>
              <a:gd name="csY1" fmla="*/ 0 h 2623556"/>
              <a:gd name="csX2" fmla="*/ 0 w 3710973"/>
              <a:gd name="csY2" fmla="*/ 351033 h 2623556"/>
              <a:gd name="csX3" fmla="*/ 0 w 3710973"/>
              <a:gd name="csY3" fmla="*/ 1704113 h 2623556"/>
              <a:gd name="csX4" fmla="*/ 351033 w 3710973"/>
              <a:gd name="csY4" fmla="*/ 2055147 h 2623556"/>
              <a:gd name="csX5" fmla="*/ 2312375 w 3710973"/>
              <a:gd name="csY5" fmla="*/ 2055147 h 2623556"/>
              <a:gd name="csX6" fmla="*/ 2422245 w 3710973"/>
              <a:gd name="csY6" fmla="*/ 2119320 h 2623556"/>
              <a:gd name="csX7" fmla="*/ 2670905 w 3710973"/>
              <a:gd name="csY7" fmla="*/ 2559428 h 2623556"/>
              <a:gd name="csX8" fmla="*/ 2890736 w 3710973"/>
              <a:gd name="csY8" fmla="*/ 2559428 h 2623556"/>
              <a:gd name="csX9" fmla="*/ 3139395 w 3710973"/>
              <a:gd name="csY9" fmla="*/ 2119320 h 2623556"/>
              <a:gd name="csX10" fmla="*/ 3249266 w 3710973"/>
              <a:gd name="csY10" fmla="*/ 2055147 h 2623556"/>
              <a:gd name="csX11" fmla="*/ 3359940 w 3710973"/>
              <a:gd name="csY11" fmla="*/ 2055147 h 2623556"/>
              <a:gd name="csX12" fmla="*/ 3710974 w 3710973"/>
              <a:gd name="csY12" fmla="*/ 1704113 h 2623556"/>
              <a:gd name="csX13" fmla="*/ 3710974 w 3710973"/>
              <a:gd name="csY13" fmla="*/ 351033 h 2623556"/>
              <a:gd name="csX14" fmla="*/ 3359940 w 3710973"/>
              <a:gd name="csY14" fmla="*/ 0 h 2623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3710973" h="2623556">
                <a:moveTo>
                  <a:pt x="3360030" y="0"/>
                </a:moveTo>
                <a:lnTo>
                  <a:pt x="351033" y="0"/>
                </a:lnTo>
                <a:cubicBezTo>
                  <a:pt x="157175" y="0"/>
                  <a:pt x="0" y="157175"/>
                  <a:pt x="0" y="351033"/>
                </a:cubicBezTo>
                <a:lnTo>
                  <a:pt x="0" y="1704113"/>
                </a:lnTo>
                <a:cubicBezTo>
                  <a:pt x="0" y="1897971"/>
                  <a:pt x="157175" y="2055147"/>
                  <a:pt x="351033" y="2055147"/>
                </a:cubicBezTo>
                <a:lnTo>
                  <a:pt x="2312375" y="2055147"/>
                </a:lnTo>
                <a:cubicBezTo>
                  <a:pt x="2357894" y="2055147"/>
                  <a:pt x="2399932" y="2079691"/>
                  <a:pt x="2422245" y="2119320"/>
                </a:cubicBezTo>
                <a:lnTo>
                  <a:pt x="2670905" y="2559428"/>
                </a:lnTo>
                <a:cubicBezTo>
                  <a:pt x="2719191" y="2644932"/>
                  <a:pt x="2842450" y="2644932"/>
                  <a:pt x="2890736" y="2559428"/>
                </a:cubicBezTo>
                <a:lnTo>
                  <a:pt x="3139395" y="2119320"/>
                </a:lnTo>
                <a:cubicBezTo>
                  <a:pt x="3161798" y="2079691"/>
                  <a:pt x="3203747" y="2055147"/>
                  <a:pt x="3249266" y="2055147"/>
                </a:cubicBezTo>
                <a:lnTo>
                  <a:pt x="3359940" y="2055147"/>
                </a:lnTo>
                <a:cubicBezTo>
                  <a:pt x="3553798" y="2055147"/>
                  <a:pt x="3710974" y="1897971"/>
                  <a:pt x="3710974" y="1704113"/>
                </a:cubicBezTo>
                <a:lnTo>
                  <a:pt x="3710974" y="351033"/>
                </a:lnTo>
                <a:cubicBezTo>
                  <a:pt x="3710974" y="157175"/>
                  <a:pt x="3553798" y="0"/>
                  <a:pt x="3359940" y="0"/>
                </a:cubicBezTo>
                <a:close/>
              </a:path>
            </a:pathLst>
          </a:custGeom>
          <a:solidFill>
            <a:srgbClr val="2A866E">
              <a:alpha val="90000"/>
            </a:srgbClr>
          </a:solidFill>
          <a:ln w="127000" cap="rnd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endParaRPr lang="sv-SE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F547AD2-5DC1-BAB0-EF5B-2CBCB5928A82}"/>
              </a:ext>
            </a:extLst>
          </p:cNvPr>
          <p:cNvSpPr txBox="1">
            <a:spLocks/>
          </p:cNvSpPr>
          <p:nvPr/>
        </p:nvSpPr>
        <p:spPr>
          <a:xfrm>
            <a:off x="4825326" y="2726077"/>
            <a:ext cx="2858710" cy="1336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5000"/>
              </a:lnSpc>
            </a:pPr>
            <a:r>
              <a:rPr lang="sv-SE" sz="2800" b="1" spc="-150" dirty="0">
                <a:solidFill>
                  <a:schemeClr val="bg1"/>
                </a:solidFill>
                <a:latin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Fallbeskrivningar</a:t>
            </a:r>
            <a:endParaRPr lang="sv-SE" sz="2800" b="1" spc="-15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86392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0"/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43A12-E81B-8650-CD5D-BFFD10025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B8B8EE4-C6C4-1F89-CC3E-14D3A9699C0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573" y="286247"/>
            <a:ext cx="11616854" cy="571306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EA0F5F-BAFB-1CAA-FFC8-8DA56830C9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3"/>
          <a:stretch>
            <a:fillRect/>
          </a:stretch>
        </p:blipFill>
        <p:spPr>
          <a:xfrm>
            <a:off x="-775063" y="670354"/>
            <a:ext cx="7680959" cy="52527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ABAE92-AF47-AF65-F291-B13E76292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effectLst>
            <a:outerShdw blurRad="698500" algn="ctr" rotWithShape="0">
              <a:prstClr val="black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sv-SE" sz="4400" dirty="0">
                <a:solidFill>
                  <a:srgbClr val="8FF2AE"/>
                </a:solidFill>
              </a:rPr>
              <a:t>Tillsammans gör vi skillnad.</a:t>
            </a:r>
          </a:p>
        </p:txBody>
      </p:sp>
    </p:spTree>
    <p:extLst>
      <p:ext uri="{BB962C8B-B14F-4D97-AF65-F5344CB8AC3E}">
        <p14:creationId xmlns:p14="http://schemas.microsoft.com/office/powerpoint/2010/main" val="139089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24AFBCA-BA64-AF01-5A65-3E94D906C94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7573" y="286247"/>
            <a:ext cx="11616854" cy="571306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7CC598-FB84-F6EB-3B49-CCB6F5A424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3"/>
          <a:stretch>
            <a:fillRect/>
          </a:stretch>
        </p:blipFill>
        <p:spPr>
          <a:xfrm>
            <a:off x="-775063" y="670354"/>
            <a:ext cx="7680959" cy="52527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D9F8B3-0DC4-F2D6-804B-C4D9A66638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050" y="771068"/>
            <a:ext cx="9613900" cy="2387600"/>
          </a:xfrm>
          <a:effectLst>
            <a:outerShdw blurRad="279400" algn="ctr" rotWithShape="0">
              <a:prstClr val="black">
                <a:alpha val="24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sv-SE" sz="5400" dirty="0">
                <a:solidFill>
                  <a:srgbClr val="8FF2AE"/>
                </a:solidFill>
              </a:rPr>
              <a:t>SIP gör skillnad. </a:t>
            </a:r>
            <a:endParaRPr lang="sv-SE" sz="5400" spc="-150" dirty="0">
              <a:solidFill>
                <a:srgbClr val="8FF2AE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F17EF4-B3B9-74CB-3D66-40A1A5EC95E7}"/>
              </a:ext>
            </a:extLst>
          </p:cNvPr>
          <p:cNvSpPr txBox="1"/>
          <p:nvPr/>
        </p:nvSpPr>
        <p:spPr>
          <a:xfrm>
            <a:off x="2841356" y="3166435"/>
            <a:ext cx="65092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sz="2800" b="1" dirty="0">
                <a:solidFill>
                  <a:schemeClr val="bg1"/>
                </a:solidFill>
              </a:rPr>
              <a:t>Det skapar trygghet för individen</a:t>
            </a:r>
            <a:br>
              <a:rPr lang="sv-SE" sz="2800" b="1" dirty="0">
                <a:solidFill>
                  <a:schemeClr val="bg1"/>
                </a:solidFill>
              </a:rPr>
            </a:br>
            <a:r>
              <a:rPr lang="sv-SE" sz="2800" b="1" dirty="0">
                <a:solidFill>
                  <a:schemeClr val="bg1"/>
                </a:solidFill>
              </a:rPr>
              <a:t>och tydlighet för oss som jobbar</a:t>
            </a:r>
          </a:p>
        </p:txBody>
      </p:sp>
    </p:spTree>
    <p:extLst>
      <p:ext uri="{BB962C8B-B14F-4D97-AF65-F5344CB8AC3E}">
        <p14:creationId xmlns:p14="http://schemas.microsoft.com/office/powerpoint/2010/main" val="372461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2CDB3-F7EC-9CB3-078E-6C0AC942E768}"/>
              </a:ext>
            </a:extLst>
          </p:cNvPr>
          <p:cNvSpPr txBox="1">
            <a:spLocks/>
          </p:cNvSpPr>
          <p:nvPr/>
        </p:nvSpPr>
        <p:spPr>
          <a:xfrm>
            <a:off x="2906709" y="2673531"/>
            <a:ext cx="4542319" cy="836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5400" b="1" spc="-150" dirty="0">
                <a:latin typeface="+mn-lt"/>
              </a:rPr>
              <a:t>Vad säger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1AB24C-91E5-A07C-D0B5-0B559CBCF8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48666" y="3264592"/>
            <a:ext cx="446314" cy="2442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6CD979D-AC2C-7DF3-B47E-16D2CF7CA6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728" r="-2968"/>
          <a:stretch>
            <a:fillRect/>
          </a:stretch>
        </p:blipFill>
        <p:spPr>
          <a:xfrm rot="2685917">
            <a:off x="8383043" y="2362280"/>
            <a:ext cx="822715" cy="79184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8381A88-CA3B-150C-2A21-2439FAD4FB2F}"/>
              </a:ext>
            </a:extLst>
          </p:cNvPr>
          <p:cNvSpPr txBox="1">
            <a:spLocks/>
          </p:cNvSpPr>
          <p:nvPr/>
        </p:nvSpPr>
        <p:spPr>
          <a:xfrm>
            <a:off x="5899526" y="2672410"/>
            <a:ext cx="2298272" cy="8364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+mj-cs"/>
              </a:defRPr>
            </a:lvl1pPr>
          </a:lstStyle>
          <a:p>
            <a:r>
              <a:rPr lang="sv-SE" sz="5400" spc="-150" dirty="0"/>
              <a:t>lagen?</a:t>
            </a:r>
          </a:p>
        </p:txBody>
      </p:sp>
    </p:spTree>
    <p:extLst>
      <p:ext uri="{BB962C8B-B14F-4D97-AF65-F5344CB8AC3E}">
        <p14:creationId xmlns:p14="http://schemas.microsoft.com/office/powerpoint/2010/main" val="2939544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5400000">
                                      <p:cBhvr>
                                        <p:cTn id="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79167E-6 -4.81481E-6 L -0.03958 0.04144 " pathEditMode="relative" rAng="0" ptsTypes="AA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150"/>
                            </p:stCondLst>
                            <p:childTnLst>
                              <p:par>
                                <p:cTn id="10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13E2C6-0AC3-DCD6-B512-9245E0130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ubtitle 2">
            <a:extLst>
              <a:ext uri="{FF2B5EF4-FFF2-40B4-BE49-F238E27FC236}">
                <a16:creationId xmlns:a16="http://schemas.microsoft.com/office/drawing/2014/main" id="{F57C2432-F5EE-A335-F5CB-D90D60F67F15}"/>
              </a:ext>
            </a:extLst>
          </p:cNvPr>
          <p:cNvSpPr txBox="1">
            <a:spLocks/>
          </p:cNvSpPr>
          <p:nvPr/>
        </p:nvSpPr>
        <p:spPr>
          <a:xfrm>
            <a:off x="7925865" y="3159743"/>
            <a:ext cx="2688186" cy="122760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i="1" dirty="0"/>
              <a:t>”Jag är gift och har två barn i tonåren. Dricker kanske lite för mycket – men det är ju bara det och värktabletter som hjälper för jag har ju så jäkla ont i ryggen.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D940CAE5-2D25-B2B2-B056-19E511BA89D6}"/>
              </a:ext>
            </a:extLst>
          </p:cNvPr>
          <p:cNvSpPr txBox="1">
            <a:spLocks/>
          </p:cNvSpPr>
          <p:nvPr/>
        </p:nvSpPr>
        <p:spPr>
          <a:xfrm>
            <a:off x="4420337" y="5339738"/>
            <a:ext cx="2549174" cy="122760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i="1" dirty="0"/>
              <a:t>”När min man dog så blev det tungt att klara av allt själv, och så har jag ju min sjukdom som jag behöver daglig hjälp med.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A9E6799-D573-E656-701E-1D09DB8A61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7849717" y="4457838"/>
            <a:ext cx="3507436" cy="19729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F72DEA2-E6BE-0B96-8745-7E38375EE2E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844" y="4457839"/>
            <a:ext cx="3507436" cy="19729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AE931C-D4E3-0FCA-BE07-15327F75F05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49717" y="515827"/>
            <a:ext cx="3507437" cy="19780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79756A6-F1EE-2AF2-DEDC-D81A766130B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844" y="515826"/>
            <a:ext cx="3507436" cy="1978077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E3C05B5F-5B52-3F8C-F524-CB95326B22BD}"/>
              </a:ext>
            </a:extLst>
          </p:cNvPr>
          <p:cNvSpPr txBox="1">
            <a:spLocks/>
          </p:cNvSpPr>
          <p:nvPr/>
        </p:nvSpPr>
        <p:spPr>
          <a:xfrm>
            <a:off x="834843" y="2545940"/>
            <a:ext cx="2890490" cy="122760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i="1" dirty="0"/>
              <a:t>”Jag har besökt vårdcentralen tre gånger den här hösten angående benet och blodsockret. Jag fattar inte varför dom inte får till det. 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8FCFF9-13DB-8835-19AD-710961720DC3}"/>
              </a:ext>
            </a:extLst>
          </p:cNvPr>
          <p:cNvSpPr txBox="1">
            <a:spLocks/>
          </p:cNvSpPr>
          <p:nvPr/>
        </p:nvSpPr>
        <p:spPr>
          <a:xfrm>
            <a:off x="5231037" y="594592"/>
            <a:ext cx="2549174" cy="122760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sv-SE" sz="1400" b="1" i="1" dirty="0"/>
              <a:t>”Min syster som är 22 har  blivit som min mamma istället, och det känns ju inte så bra.</a:t>
            </a:r>
          </a:p>
          <a:p>
            <a:pPr marL="0" indent="0" algn="r">
              <a:buNone/>
            </a:pPr>
            <a:r>
              <a:rPr lang="sv-SE" sz="1400" b="1" i="1" dirty="0"/>
              <a:t>Varken för henne...</a:t>
            </a:r>
            <a:br>
              <a:rPr lang="sv-SE" sz="1400" b="1" i="1" dirty="0"/>
            </a:br>
            <a:r>
              <a:rPr lang="sv-SE" sz="1400" b="1" i="1" dirty="0"/>
              <a:t>...eller för mig.</a:t>
            </a:r>
          </a:p>
        </p:txBody>
      </p:sp>
      <p:sp>
        <p:nvSpPr>
          <p:cNvPr id="7" name="Graphic 18">
            <a:extLst>
              <a:ext uri="{FF2B5EF4-FFF2-40B4-BE49-F238E27FC236}">
                <a16:creationId xmlns:a16="http://schemas.microsoft.com/office/drawing/2014/main" id="{AF02DE17-C3EF-EA2A-9EAA-39A95DB59829}"/>
              </a:ext>
            </a:extLst>
          </p:cNvPr>
          <p:cNvSpPr/>
          <p:nvPr/>
        </p:nvSpPr>
        <p:spPr>
          <a:xfrm>
            <a:off x="4507961" y="2588188"/>
            <a:ext cx="3120394" cy="2206033"/>
          </a:xfrm>
          <a:custGeom>
            <a:avLst/>
            <a:gdLst>
              <a:gd name="csX0" fmla="*/ 3360030 w 3710973"/>
              <a:gd name="csY0" fmla="*/ 0 h 2623556"/>
              <a:gd name="csX1" fmla="*/ 351033 w 3710973"/>
              <a:gd name="csY1" fmla="*/ 0 h 2623556"/>
              <a:gd name="csX2" fmla="*/ 0 w 3710973"/>
              <a:gd name="csY2" fmla="*/ 351033 h 2623556"/>
              <a:gd name="csX3" fmla="*/ 0 w 3710973"/>
              <a:gd name="csY3" fmla="*/ 1704113 h 2623556"/>
              <a:gd name="csX4" fmla="*/ 351033 w 3710973"/>
              <a:gd name="csY4" fmla="*/ 2055147 h 2623556"/>
              <a:gd name="csX5" fmla="*/ 2312375 w 3710973"/>
              <a:gd name="csY5" fmla="*/ 2055147 h 2623556"/>
              <a:gd name="csX6" fmla="*/ 2422245 w 3710973"/>
              <a:gd name="csY6" fmla="*/ 2119320 h 2623556"/>
              <a:gd name="csX7" fmla="*/ 2670905 w 3710973"/>
              <a:gd name="csY7" fmla="*/ 2559428 h 2623556"/>
              <a:gd name="csX8" fmla="*/ 2890736 w 3710973"/>
              <a:gd name="csY8" fmla="*/ 2559428 h 2623556"/>
              <a:gd name="csX9" fmla="*/ 3139395 w 3710973"/>
              <a:gd name="csY9" fmla="*/ 2119320 h 2623556"/>
              <a:gd name="csX10" fmla="*/ 3249266 w 3710973"/>
              <a:gd name="csY10" fmla="*/ 2055147 h 2623556"/>
              <a:gd name="csX11" fmla="*/ 3359940 w 3710973"/>
              <a:gd name="csY11" fmla="*/ 2055147 h 2623556"/>
              <a:gd name="csX12" fmla="*/ 3710974 w 3710973"/>
              <a:gd name="csY12" fmla="*/ 1704113 h 2623556"/>
              <a:gd name="csX13" fmla="*/ 3710974 w 3710973"/>
              <a:gd name="csY13" fmla="*/ 351033 h 2623556"/>
              <a:gd name="csX14" fmla="*/ 3359940 w 3710973"/>
              <a:gd name="csY14" fmla="*/ 0 h 2623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3710973" h="2623556">
                <a:moveTo>
                  <a:pt x="3360030" y="0"/>
                </a:moveTo>
                <a:lnTo>
                  <a:pt x="351033" y="0"/>
                </a:lnTo>
                <a:cubicBezTo>
                  <a:pt x="157175" y="0"/>
                  <a:pt x="0" y="157175"/>
                  <a:pt x="0" y="351033"/>
                </a:cubicBezTo>
                <a:lnTo>
                  <a:pt x="0" y="1704113"/>
                </a:lnTo>
                <a:cubicBezTo>
                  <a:pt x="0" y="1897971"/>
                  <a:pt x="157175" y="2055147"/>
                  <a:pt x="351033" y="2055147"/>
                </a:cubicBezTo>
                <a:lnTo>
                  <a:pt x="2312375" y="2055147"/>
                </a:lnTo>
                <a:cubicBezTo>
                  <a:pt x="2357894" y="2055147"/>
                  <a:pt x="2399932" y="2079691"/>
                  <a:pt x="2422245" y="2119320"/>
                </a:cubicBezTo>
                <a:lnTo>
                  <a:pt x="2670905" y="2559428"/>
                </a:lnTo>
                <a:cubicBezTo>
                  <a:pt x="2719191" y="2644932"/>
                  <a:pt x="2842450" y="2644932"/>
                  <a:pt x="2890736" y="2559428"/>
                </a:cubicBezTo>
                <a:lnTo>
                  <a:pt x="3139395" y="2119320"/>
                </a:lnTo>
                <a:cubicBezTo>
                  <a:pt x="3161798" y="2079691"/>
                  <a:pt x="3203747" y="2055147"/>
                  <a:pt x="3249266" y="2055147"/>
                </a:cubicBezTo>
                <a:lnTo>
                  <a:pt x="3359940" y="2055147"/>
                </a:lnTo>
                <a:cubicBezTo>
                  <a:pt x="3553798" y="2055147"/>
                  <a:pt x="3710974" y="1897971"/>
                  <a:pt x="3710974" y="1704113"/>
                </a:cubicBezTo>
                <a:lnTo>
                  <a:pt x="3710974" y="351033"/>
                </a:lnTo>
                <a:cubicBezTo>
                  <a:pt x="3710974" y="157175"/>
                  <a:pt x="3553798" y="0"/>
                  <a:pt x="3359940" y="0"/>
                </a:cubicBezTo>
                <a:close/>
              </a:path>
            </a:pathLst>
          </a:custGeom>
          <a:solidFill>
            <a:srgbClr val="2A866E">
              <a:alpha val="90000"/>
            </a:srgbClr>
          </a:solidFill>
          <a:ln w="127000" cap="rnd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endParaRPr lang="sv-SE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05F00D3-4EB4-2F85-5BEE-0CEEA6C93571}"/>
              </a:ext>
            </a:extLst>
          </p:cNvPr>
          <p:cNvSpPr txBox="1">
            <a:spLocks/>
          </p:cNvSpPr>
          <p:nvPr/>
        </p:nvSpPr>
        <p:spPr>
          <a:xfrm>
            <a:off x="4825326" y="2726077"/>
            <a:ext cx="2858710" cy="1336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5000"/>
              </a:lnSpc>
            </a:pPr>
            <a:r>
              <a:rPr lang="sv-SE" sz="3600" b="1" spc="-150" dirty="0">
                <a:solidFill>
                  <a:schemeClr val="bg1"/>
                </a:solidFill>
                <a:latin typeface="+mn-lt"/>
              </a:rPr>
              <a:t>Röster från</a:t>
            </a:r>
          </a:p>
          <a:p>
            <a:pPr>
              <a:lnSpc>
                <a:spcPct val="75000"/>
              </a:lnSpc>
            </a:pPr>
            <a:r>
              <a:rPr lang="sv-SE" sz="3600" b="1" spc="-150" dirty="0">
                <a:solidFill>
                  <a:schemeClr val="bg1"/>
                </a:solidFill>
                <a:latin typeface="+mn-lt"/>
              </a:rPr>
              <a:t>verkligheten</a:t>
            </a:r>
          </a:p>
        </p:txBody>
      </p:sp>
    </p:spTree>
    <p:extLst>
      <p:ext uri="{BB962C8B-B14F-4D97-AF65-F5344CB8AC3E}">
        <p14:creationId xmlns:p14="http://schemas.microsoft.com/office/powerpoint/2010/main" val="3880130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0"/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89630DA-3C42-CD72-CF75-2C102C1F1962}"/>
              </a:ext>
            </a:extLst>
          </p:cNvPr>
          <p:cNvGrpSpPr/>
          <p:nvPr/>
        </p:nvGrpSpPr>
        <p:grpSpPr>
          <a:xfrm>
            <a:off x="1017634" y="2353608"/>
            <a:ext cx="2850476" cy="1931487"/>
            <a:chOff x="3924598" y="2225435"/>
            <a:chExt cx="4500593" cy="3049608"/>
          </a:xfrm>
        </p:grpSpPr>
        <p:sp>
          <p:nvSpPr>
            <p:cNvPr id="5" name="Graphic 18">
              <a:extLst>
                <a:ext uri="{FF2B5EF4-FFF2-40B4-BE49-F238E27FC236}">
                  <a16:creationId xmlns:a16="http://schemas.microsoft.com/office/drawing/2014/main" id="{4EBD6B26-43F0-7B14-0FC5-FD1B79EF0722}"/>
                </a:ext>
              </a:extLst>
            </p:cNvPr>
            <p:cNvSpPr/>
            <p:nvPr/>
          </p:nvSpPr>
          <p:spPr>
            <a:xfrm>
              <a:off x="3924598" y="2225435"/>
              <a:ext cx="4313617" cy="3049608"/>
            </a:xfrm>
            <a:custGeom>
              <a:avLst/>
              <a:gdLst>
                <a:gd name="csX0" fmla="*/ 3360030 w 3710973"/>
                <a:gd name="csY0" fmla="*/ 0 h 2623556"/>
                <a:gd name="csX1" fmla="*/ 351033 w 3710973"/>
                <a:gd name="csY1" fmla="*/ 0 h 2623556"/>
                <a:gd name="csX2" fmla="*/ 0 w 3710973"/>
                <a:gd name="csY2" fmla="*/ 351033 h 2623556"/>
                <a:gd name="csX3" fmla="*/ 0 w 3710973"/>
                <a:gd name="csY3" fmla="*/ 1704113 h 2623556"/>
                <a:gd name="csX4" fmla="*/ 351033 w 3710973"/>
                <a:gd name="csY4" fmla="*/ 2055147 h 2623556"/>
                <a:gd name="csX5" fmla="*/ 2312375 w 3710973"/>
                <a:gd name="csY5" fmla="*/ 2055147 h 2623556"/>
                <a:gd name="csX6" fmla="*/ 2422245 w 3710973"/>
                <a:gd name="csY6" fmla="*/ 2119320 h 2623556"/>
                <a:gd name="csX7" fmla="*/ 2670905 w 3710973"/>
                <a:gd name="csY7" fmla="*/ 2559428 h 2623556"/>
                <a:gd name="csX8" fmla="*/ 2890736 w 3710973"/>
                <a:gd name="csY8" fmla="*/ 2559428 h 2623556"/>
                <a:gd name="csX9" fmla="*/ 3139395 w 3710973"/>
                <a:gd name="csY9" fmla="*/ 2119320 h 2623556"/>
                <a:gd name="csX10" fmla="*/ 3249266 w 3710973"/>
                <a:gd name="csY10" fmla="*/ 2055147 h 2623556"/>
                <a:gd name="csX11" fmla="*/ 3359940 w 3710973"/>
                <a:gd name="csY11" fmla="*/ 2055147 h 2623556"/>
                <a:gd name="csX12" fmla="*/ 3710974 w 3710973"/>
                <a:gd name="csY12" fmla="*/ 1704113 h 2623556"/>
                <a:gd name="csX13" fmla="*/ 3710974 w 3710973"/>
                <a:gd name="csY13" fmla="*/ 351033 h 2623556"/>
                <a:gd name="csX14" fmla="*/ 3359940 w 3710973"/>
                <a:gd name="csY14" fmla="*/ 0 h 262355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710973" h="2623556">
                  <a:moveTo>
                    <a:pt x="3360030" y="0"/>
                  </a:moveTo>
                  <a:lnTo>
                    <a:pt x="351033" y="0"/>
                  </a:lnTo>
                  <a:cubicBezTo>
                    <a:pt x="157175" y="0"/>
                    <a:pt x="0" y="157175"/>
                    <a:pt x="0" y="351033"/>
                  </a:cubicBezTo>
                  <a:lnTo>
                    <a:pt x="0" y="1704113"/>
                  </a:lnTo>
                  <a:cubicBezTo>
                    <a:pt x="0" y="1897971"/>
                    <a:pt x="157175" y="2055147"/>
                    <a:pt x="351033" y="2055147"/>
                  </a:cubicBezTo>
                  <a:lnTo>
                    <a:pt x="2312375" y="2055147"/>
                  </a:lnTo>
                  <a:cubicBezTo>
                    <a:pt x="2357894" y="2055147"/>
                    <a:pt x="2399932" y="2079691"/>
                    <a:pt x="2422245" y="2119320"/>
                  </a:cubicBezTo>
                  <a:lnTo>
                    <a:pt x="2670905" y="2559428"/>
                  </a:lnTo>
                  <a:cubicBezTo>
                    <a:pt x="2719191" y="2644932"/>
                    <a:pt x="2842450" y="2644932"/>
                    <a:pt x="2890736" y="2559428"/>
                  </a:cubicBezTo>
                  <a:lnTo>
                    <a:pt x="3139395" y="2119320"/>
                  </a:lnTo>
                  <a:cubicBezTo>
                    <a:pt x="3161798" y="2079691"/>
                    <a:pt x="3203747" y="2055147"/>
                    <a:pt x="3249266" y="2055147"/>
                  </a:cubicBezTo>
                  <a:lnTo>
                    <a:pt x="3359940" y="2055147"/>
                  </a:lnTo>
                  <a:cubicBezTo>
                    <a:pt x="3553798" y="2055147"/>
                    <a:pt x="3710974" y="1897971"/>
                    <a:pt x="3710974" y="1704113"/>
                  </a:cubicBezTo>
                  <a:lnTo>
                    <a:pt x="3710974" y="351033"/>
                  </a:lnTo>
                  <a:cubicBezTo>
                    <a:pt x="3710974" y="157175"/>
                    <a:pt x="3553798" y="0"/>
                    <a:pt x="3359940" y="0"/>
                  </a:cubicBezTo>
                  <a:close/>
                </a:path>
              </a:pathLst>
            </a:custGeom>
            <a:noFill/>
            <a:ln w="133350" cap="rnd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6" name="Title 1">
              <a:extLst>
                <a:ext uri="{FF2B5EF4-FFF2-40B4-BE49-F238E27FC236}">
                  <a16:creationId xmlns:a16="http://schemas.microsoft.com/office/drawing/2014/main" id="{677167FA-5439-450C-756D-1B653802ACFB}"/>
                </a:ext>
              </a:extLst>
            </p:cNvPr>
            <p:cNvSpPr txBox="1">
              <a:spLocks/>
            </p:cNvSpPr>
            <p:nvPr/>
          </p:nvSpPr>
          <p:spPr>
            <a:xfrm>
              <a:off x="4218854" y="2418560"/>
              <a:ext cx="4206337" cy="198588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sv-SE" sz="2800" b="1" dirty="0">
                  <a:latin typeface="+mn-lt"/>
                </a:rPr>
                <a:t>Lagkrav enligt SoL och HSL </a:t>
              </a:r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F4D2A788-66B4-94F8-A3C4-412898F5A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9045"/>
            <a:ext cx="9144000" cy="1537652"/>
          </a:xfrm>
        </p:spPr>
        <p:txBody>
          <a:bodyPr>
            <a:normAutofit/>
          </a:bodyPr>
          <a:lstStyle/>
          <a:p>
            <a:pPr algn="ctr"/>
            <a:r>
              <a:rPr lang="sv-SE" sz="5400" dirty="0"/>
              <a:t>5 skäl att prioritera SIP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015FA00-BF9C-F402-2DF8-BFFFC64E83C0}"/>
              </a:ext>
            </a:extLst>
          </p:cNvPr>
          <p:cNvGrpSpPr/>
          <p:nvPr/>
        </p:nvGrpSpPr>
        <p:grpSpPr>
          <a:xfrm>
            <a:off x="5448809" y="1851057"/>
            <a:ext cx="1780158" cy="1468295"/>
            <a:chOff x="5220209" y="1960705"/>
            <a:chExt cx="1780158" cy="1468295"/>
          </a:xfrm>
        </p:grpSpPr>
        <p:sp>
          <p:nvSpPr>
            <p:cNvPr id="10" name="Title 1">
              <a:extLst>
                <a:ext uri="{FF2B5EF4-FFF2-40B4-BE49-F238E27FC236}">
                  <a16:creationId xmlns:a16="http://schemas.microsoft.com/office/drawing/2014/main" id="{8892418E-996C-91A8-8A07-107845E2977E}"/>
                </a:ext>
              </a:extLst>
            </p:cNvPr>
            <p:cNvSpPr txBox="1">
              <a:spLocks/>
            </p:cNvSpPr>
            <p:nvPr/>
          </p:nvSpPr>
          <p:spPr>
            <a:xfrm>
              <a:off x="5426823" y="2219440"/>
              <a:ext cx="1573544" cy="9144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ts val="1800"/>
                </a:lnSpc>
              </a:pPr>
              <a:r>
                <a:rPr lang="sv-SE" sz="2800" b="1" baseline="30000" dirty="0"/>
                <a:t>Ökad sam-</a:t>
              </a:r>
              <a:br>
                <a:rPr lang="sv-SE" sz="2800" b="1" baseline="30000" dirty="0"/>
              </a:br>
              <a:r>
                <a:rPr lang="sv-SE" sz="2800" b="1" baseline="30000" dirty="0"/>
                <a:t>ordning och </a:t>
              </a:r>
              <a:br>
                <a:rPr lang="sv-SE" sz="2800" b="1" baseline="30000" dirty="0"/>
              </a:br>
              <a:r>
                <a:rPr lang="sv-SE" sz="2800" b="1" baseline="30000" dirty="0"/>
                <a:t>tydlighet </a:t>
              </a:r>
              <a:endParaRPr lang="sv-SE" sz="2800" b="1" dirty="0">
                <a:latin typeface="+mn-lt"/>
              </a:endParaRPr>
            </a:p>
          </p:txBody>
        </p:sp>
        <p:sp>
          <p:nvSpPr>
            <p:cNvPr id="13" name="Graphic 11">
              <a:extLst>
                <a:ext uri="{FF2B5EF4-FFF2-40B4-BE49-F238E27FC236}">
                  <a16:creationId xmlns:a16="http://schemas.microsoft.com/office/drawing/2014/main" id="{E39F8451-4777-74EB-4DE9-20D8F379E3AA}"/>
                </a:ext>
              </a:extLst>
            </p:cNvPr>
            <p:cNvSpPr/>
            <p:nvPr/>
          </p:nvSpPr>
          <p:spPr>
            <a:xfrm>
              <a:off x="5220209" y="1960705"/>
              <a:ext cx="1751582" cy="1468295"/>
            </a:xfrm>
            <a:custGeom>
              <a:avLst/>
              <a:gdLst>
                <a:gd name="csX0" fmla="*/ 3585782 w 3960304"/>
                <a:gd name="csY0" fmla="*/ 0 h 3319795"/>
                <a:gd name="csX1" fmla="*/ 374618 w 3960304"/>
                <a:gd name="csY1" fmla="*/ 0 h 3319795"/>
                <a:gd name="csX2" fmla="*/ 0 w 3960304"/>
                <a:gd name="csY2" fmla="*/ 374618 h 3319795"/>
                <a:gd name="csX3" fmla="*/ 0 w 3960304"/>
                <a:gd name="csY3" fmla="*/ 2338578 h 3319795"/>
                <a:gd name="csX4" fmla="*/ 374618 w 3960304"/>
                <a:gd name="csY4" fmla="*/ 2713196 h 3319795"/>
                <a:gd name="csX5" fmla="*/ 2467737 w 3960304"/>
                <a:gd name="csY5" fmla="*/ 2713196 h 3319795"/>
                <a:gd name="csX6" fmla="*/ 2584990 w 3960304"/>
                <a:gd name="csY6" fmla="*/ 2781681 h 3319795"/>
                <a:gd name="csX7" fmla="*/ 2850356 w 3960304"/>
                <a:gd name="csY7" fmla="*/ 3251359 h 3319795"/>
                <a:gd name="csX8" fmla="*/ 3084957 w 3960304"/>
                <a:gd name="csY8" fmla="*/ 3251359 h 3319795"/>
                <a:gd name="csX9" fmla="*/ 3350324 w 3960304"/>
                <a:gd name="csY9" fmla="*/ 2781681 h 3319795"/>
                <a:gd name="csX10" fmla="*/ 3467576 w 3960304"/>
                <a:gd name="csY10" fmla="*/ 2713196 h 3319795"/>
                <a:gd name="csX11" fmla="*/ 3585686 w 3960304"/>
                <a:gd name="csY11" fmla="*/ 2713196 h 3319795"/>
                <a:gd name="csX12" fmla="*/ 3960305 w 3960304"/>
                <a:gd name="csY12" fmla="*/ 2338578 h 3319795"/>
                <a:gd name="csX13" fmla="*/ 3960305 w 3960304"/>
                <a:gd name="csY13" fmla="*/ 374618 h 3319795"/>
                <a:gd name="csX14" fmla="*/ 3585686 w 3960304"/>
                <a:gd name="csY14" fmla="*/ 0 h 33197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960304" h="3319795">
                  <a:moveTo>
                    <a:pt x="3585782" y="0"/>
                  </a:moveTo>
                  <a:lnTo>
                    <a:pt x="374618" y="0"/>
                  </a:lnTo>
                  <a:cubicBezTo>
                    <a:pt x="167735" y="0"/>
                    <a:pt x="0" y="167735"/>
                    <a:pt x="0" y="374618"/>
                  </a:cubicBezTo>
                  <a:lnTo>
                    <a:pt x="0" y="2338578"/>
                  </a:lnTo>
                  <a:cubicBezTo>
                    <a:pt x="0" y="2545461"/>
                    <a:pt x="167735" y="2713196"/>
                    <a:pt x="374618" y="2713196"/>
                  </a:cubicBezTo>
                  <a:lnTo>
                    <a:pt x="2467737" y="2713196"/>
                  </a:lnTo>
                  <a:cubicBezTo>
                    <a:pt x="2516315" y="2713196"/>
                    <a:pt x="2561178" y="2739390"/>
                    <a:pt x="2584990" y="2781681"/>
                  </a:cubicBezTo>
                  <a:lnTo>
                    <a:pt x="2850356" y="3251359"/>
                  </a:lnTo>
                  <a:cubicBezTo>
                    <a:pt x="2901887" y="3342608"/>
                    <a:pt x="3033427" y="3342608"/>
                    <a:pt x="3084957" y="3251359"/>
                  </a:cubicBezTo>
                  <a:lnTo>
                    <a:pt x="3350324" y="2781681"/>
                  </a:lnTo>
                  <a:cubicBezTo>
                    <a:pt x="3374231" y="2739390"/>
                    <a:pt x="3418999" y="2713196"/>
                    <a:pt x="3467576" y="2713196"/>
                  </a:cubicBezTo>
                  <a:lnTo>
                    <a:pt x="3585686" y="2713196"/>
                  </a:lnTo>
                  <a:cubicBezTo>
                    <a:pt x="3792570" y="2713196"/>
                    <a:pt x="3960305" y="2545461"/>
                    <a:pt x="3960305" y="2338578"/>
                  </a:cubicBezTo>
                  <a:lnTo>
                    <a:pt x="3960305" y="374618"/>
                  </a:lnTo>
                  <a:cubicBezTo>
                    <a:pt x="3960305" y="167735"/>
                    <a:pt x="3792570" y="0"/>
                    <a:pt x="3585686" y="0"/>
                  </a:cubicBezTo>
                  <a:close/>
                </a:path>
              </a:pathLst>
            </a:custGeom>
            <a:noFill/>
            <a:ln w="114300" cap="rnd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sv-SE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EE3AB9-9C62-AEFC-C1E3-F625B8847260}"/>
              </a:ext>
            </a:extLst>
          </p:cNvPr>
          <p:cNvGrpSpPr/>
          <p:nvPr/>
        </p:nvGrpSpPr>
        <p:grpSpPr>
          <a:xfrm>
            <a:off x="8106793" y="1930102"/>
            <a:ext cx="2998007" cy="1931487"/>
            <a:chOff x="3924598" y="2225435"/>
            <a:chExt cx="4733527" cy="3049608"/>
          </a:xfrm>
        </p:grpSpPr>
        <p:sp>
          <p:nvSpPr>
            <p:cNvPr id="18" name="Graphic 18">
              <a:extLst>
                <a:ext uri="{FF2B5EF4-FFF2-40B4-BE49-F238E27FC236}">
                  <a16:creationId xmlns:a16="http://schemas.microsoft.com/office/drawing/2014/main" id="{011A3EF5-2338-4676-1CF8-09FDA8C0456B}"/>
                </a:ext>
              </a:extLst>
            </p:cNvPr>
            <p:cNvSpPr/>
            <p:nvPr/>
          </p:nvSpPr>
          <p:spPr>
            <a:xfrm>
              <a:off x="3924598" y="2225435"/>
              <a:ext cx="4313617" cy="3049608"/>
            </a:xfrm>
            <a:custGeom>
              <a:avLst/>
              <a:gdLst>
                <a:gd name="csX0" fmla="*/ 3360030 w 3710973"/>
                <a:gd name="csY0" fmla="*/ 0 h 2623556"/>
                <a:gd name="csX1" fmla="*/ 351033 w 3710973"/>
                <a:gd name="csY1" fmla="*/ 0 h 2623556"/>
                <a:gd name="csX2" fmla="*/ 0 w 3710973"/>
                <a:gd name="csY2" fmla="*/ 351033 h 2623556"/>
                <a:gd name="csX3" fmla="*/ 0 w 3710973"/>
                <a:gd name="csY3" fmla="*/ 1704113 h 2623556"/>
                <a:gd name="csX4" fmla="*/ 351033 w 3710973"/>
                <a:gd name="csY4" fmla="*/ 2055147 h 2623556"/>
                <a:gd name="csX5" fmla="*/ 2312375 w 3710973"/>
                <a:gd name="csY5" fmla="*/ 2055147 h 2623556"/>
                <a:gd name="csX6" fmla="*/ 2422245 w 3710973"/>
                <a:gd name="csY6" fmla="*/ 2119320 h 2623556"/>
                <a:gd name="csX7" fmla="*/ 2670905 w 3710973"/>
                <a:gd name="csY7" fmla="*/ 2559428 h 2623556"/>
                <a:gd name="csX8" fmla="*/ 2890736 w 3710973"/>
                <a:gd name="csY8" fmla="*/ 2559428 h 2623556"/>
                <a:gd name="csX9" fmla="*/ 3139395 w 3710973"/>
                <a:gd name="csY9" fmla="*/ 2119320 h 2623556"/>
                <a:gd name="csX10" fmla="*/ 3249266 w 3710973"/>
                <a:gd name="csY10" fmla="*/ 2055147 h 2623556"/>
                <a:gd name="csX11" fmla="*/ 3359940 w 3710973"/>
                <a:gd name="csY11" fmla="*/ 2055147 h 2623556"/>
                <a:gd name="csX12" fmla="*/ 3710974 w 3710973"/>
                <a:gd name="csY12" fmla="*/ 1704113 h 2623556"/>
                <a:gd name="csX13" fmla="*/ 3710974 w 3710973"/>
                <a:gd name="csY13" fmla="*/ 351033 h 2623556"/>
                <a:gd name="csX14" fmla="*/ 3359940 w 3710973"/>
                <a:gd name="csY14" fmla="*/ 0 h 262355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710973" h="2623556">
                  <a:moveTo>
                    <a:pt x="3360030" y="0"/>
                  </a:moveTo>
                  <a:lnTo>
                    <a:pt x="351033" y="0"/>
                  </a:lnTo>
                  <a:cubicBezTo>
                    <a:pt x="157175" y="0"/>
                    <a:pt x="0" y="157175"/>
                    <a:pt x="0" y="351033"/>
                  </a:cubicBezTo>
                  <a:lnTo>
                    <a:pt x="0" y="1704113"/>
                  </a:lnTo>
                  <a:cubicBezTo>
                    <a:pt x="0" y="1897971"/>
                    <a:pt x="157175" y="2055147"/>
                    <a:pt x="351033" y="2055147"/>
                  </a:cubicBezTo>
                  <a:lnTo>
                    <a:pt x="2312375" y="2055147"/>
                  </a:lnTo>
                  <a:cubicBezTo>
                    <a:pt x="2357894" y="2055147"/>
                    <a:pt x="2399932" y="2079691"/>
                    <a:pt x="2422245" y="2119320"/>
                  </a:cubicBezTo>
                  <a:lnTo>
                    <a:pt x="2670905" y="2559428"/>
                  </a:lnTo>
                  <a:cubicBezTo>
                    <a:pt x="2719191" y="2644932"/>
                    <a:pt x="2842450" y="2644932"/>
                    <a:pt x="2890736" y="2559428"/>
                  </a:cubicBezTo>
                  <a:lnTo>
                    <a:pt x="3139395" y="2119320"/>
                  </a:lnTo>
                  <a:cubicBezTo>
                    <a:pt x="3161798" y="2079691"/>
                    <a:pt x="3203747" y="2055147"/>
                    <a:pt x="3249266" y="2055147"/>
                  </a:cubicBezTo>
                  <a:lnTo>
                    <a:pt x="3359940" y="2055147"/>
                  </a:lnTo>
                  <a:cubicBezTo>
                    <a:pt x="3553798" y="2055147"/>
                    <a:pt x="3710974" y="1897971"/>
                    <a:pt x="3710974" y="1704113"/>
                  </a:cubicBezTo>
                  <a:lnTo>
                    <a:pt x="3710974" y="351033"/>
                  </a:lnTo>
                  <a:cubicBezTo>
                    <a:pt x="3710974" y="157175"/>
                    <a:pt x="3553798" y="0"/>
                    <a:pt x="3359940" y="0"/>
                  </a:cubicBezTo>
                  <a:close/>
                </a:path>
              </a:pathLst>
            </a:custGeom>
            <a:noFill/>
            <a:ln w="130175" cap="rnd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19" name="Title 1">
              <a:extLst>
                <a:ext uri="{FF2B5EF4-FFF2-40B4-BE49-F238E27FC236}">
                  <a16:creationId xmlns:a16="http://schemas.microsoft.com/office/drawing/2014/main" id="{55895242-C9C1-5928-1A08-D8C330445217}"/>
                </a:ext>
              </a:extLst>
            </p:cNvPr>
            <p:cNvSpPr txBox="1">
              <a:spLocks/>
            </p:cNvSpPr>
            <p:nvPr/>
          </p:nvSpPr>
          <p:spPr>
            <a:xfrm>
              <a:off x="4451788" y="2636090"/>
              <a:ext cx="4206337" cy="198588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sv-SE" sz="3600" b="1" baseline="30000" dirty="0"/>
                <a:t>Förebygger vårdskador och sociala risker 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2715021-E50E-496F-C004-98C1650684F2}"/>
              </a:ext>
            </a:extLst>
          </p:cNvPr>
          <p:cNvGrpSpPr/>
          <p:nvPr/>
        </p:nvGrpSpPr>
        <p:grpSpPr>
          <a:xfrm>
            <a:off x="7559622" y="3955131"/>
            <a:ext cx="1751582" cy="1468295"/>
            <a:chOff x="7559622" y="4193125"/>
            <a:chExt cx="1751582" cy="1468295"/>
          </a:xfrm>
        </p:grpSpPr>
        <p:sp>
          <p:nvSpPr>
            <p:cNvPr id="22" name="Title 1">
              <a:extLst>
                <a:ext uri="{FF2B5EF4-FFF2-40B4-BE49-F238E27FC236}">
                  <a16:creationId xmlns:a16="http://schemas.microsoft.com/office/drawing/2014/main" id="{03E09A6B-26ED-95F4-C27A-980D68F8D554}"/>
                </a:ext>
              </a:extLst>
            </p:cNvPr>
            <p:cNvSpPr txBox="1">
              <a:spLocks/>
            </p:cNvSpPr>
            <p:nvPr/>
          </p:nvSpPr>
          <p:spPr>
            <a:xfrm>
              <a:off x="7754630" y="4436561"/>
              <a:ext cx="1379845" cy="93514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sv-SE" sz="2800" b="1" baseline="30000" dirty="0"/>
                <a:t>Effektivare </a:t>
              </a:r>
            </a:p>
            <a:p>
              <a:pPr>
                <a:lnSpc>
                  <a:spcPct val="80000"/>
                </a:lnSpc>
              </a:pPr>
              <a:r>
                <a:rPr lang="sv-SE" sz="2800" b="1" baseline="30000" dirty="0"/>
                <a:t>resurs-</a:t>
              </a:r>
            </a:p>
            <a:p>
              <a:pPr>
                <a:lnSpc>
                  <a:spcPct val="80000"/>
                </a:lnSpc>
              </a:pPr>
              <a:r>
                <a:rPr lang="sv-SE" sz="2800" b="1" baseline="30000" dirty="0"/>
                <a:t>användning </a:t>
              </a:r>
            </a:p>
          </p:txBody>
        </p:sp>
        <p:sp>
          <p:nvSpPr>
            <p:cNvPr id="23" name="Graphic 11">
              <a:extLst>
                <a:ext uri="{FF2B5EF4-FFF2-40B4-BE49-F238E27FC236}">
                  <a16:creationId xmlns:a16="http://schemas.microsoft.com/office/drawing/2014/main" id="{C235D6BC-3806-4FCA-486B-92723BE0A232}"/>
                </a:ext>
              </a:extLst>
            </p:cNvPr>
            <p:cNvSpPr/>
            <p:nvPr/>
          </p:nvSpPr>
          <p:spPr>
            <a:xfrm>
              <a:off x="7559622" y="4193125"/>
              <a:ext cx="1751582" cy="1468295"/>
            </a:xfrm>
            <a:custGeom>
              <a:avLst/>
              <a:gdLst>
                <a:gd name="csX0" fmla="*/ 3585782 w 3960304"/>
                <a:gd name="csY0" fmla="*/ 0 h 3319795"/>
                <a:gd name="csX1" fmla="*/ 374618 w 3960304"/>
                <a:gd name="csY1" fmla="*/ 0 h 3319795"/>
                <a:gd name="csX2" fmla="*/ 0 w 3960304"/>
                <a:gd name="csY2" fmla="*/ 374618 h 3319795"/>
                <a:gd name="csX3" fmla="*/ 0 w 3960304"/>
                <a:gd name="csY3" fmla="*/ 2338578 h 3319795"/>
                <a:gd name="csX4" fmla="*/ 374618 w 3960304"/>
                <a:gd name="csY4" fmla="*/ 2713196 h 3319795"/>
                <a:gd name="csX5" fmla="*/ 2467737 w 3960304"/>
                <a:gd name="csY5" fmla="*/ 2713196 h 3319795"/>
                <a:gd name="csX6" fmla="*/ 2584990 w 3960304"/>
                <a:gd name="csY6" fmla="*/ 2781681 h 3319795"/>
                <a:gd name="csX7" fmla="*/ 2850356 w 3960304"/>
                <a:gd name="csY7" fmla="*/ 3251359 h 3319795"/>
                <a:gd name="csX8" fmla="*/ 3084957 w 3960304"/>
                <a:gd name="csY8" fmla="*/ 3251359 h 3319795"/>
                <a:gd name="csX9" fmla="*/ 3350324 w 3960304"/>
                <a:gd name="csY9" fmla="*/ 2781681 h 3319795"/>
                <a:gd name="csX10" fmla="*/ 3467576 w 3960304"/>
                <a:gd name="csY10" fmla="*/ 2713196 h 3319795"/>
                <a:gd name="csX11" fmla="*/ 3585686 w 3960304"/>
                <a:gd name="csY11" fmla="*/ 2713196 h 3319795"/>
                <a:gd name="csX12" fmla="*/ 3960305 w 3960304"/>
                <a:gd name="csY12" fmla="*/ 2338578 h 3319795"/>
                <a:gd name="csX13" fmla="*/ 3960305 w 3960304"/>
                <a:gd name="csY13" fmla="*/ 374618 h 3319795"/>
                <a:gd name="csX14" fmla="*/ 3585686 w 3960304"/>
                <a:gd name="csY14" fmla="*/ 0 h 33197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960304" h="3319795">
                  <a:moveTo>
                    <a:pt x="3585782" y="0"/>
                  </a:moveTo>
                  <a:lnTo>
                    <a:pt x="374618" y="0"/>
                  </a:lnTo>
                  <a:cubicBezTo>
                    <a:pt x="167735" y="0"/>
                    <a:pt x="0" y="167735"/>
                    <a:pt x="0" y="374618"/>
                  </a:cubicBezTo>
                  <a:lnTo>
                    <a:pt x="0" y="2338578"/>
                  </a:lnTo>
                  <a:cubicBezTo>
                    <a:pt x="0" y="2545461"/>
                    <a:pt x="167735" y="2713196"/>
                    <a:pt x="374618" y="2713196"/>
                  </a:cubicBezTo>
                  <a:lnTo>
                    <a:pt x="2467737" y="2713196"/>
                  </a:lnTo>
                  <a:cubicBezTo>
                    <a:pt x="2516315" y="2713196"/>
                    <a:pt x="2561178" y="2739390"/>
                    <a:pt x="2584990" y="2781681"/>
                  </a:cubicBezTo>
                  <a:lnTo>
                    <a:pt x="2850356" y="3251359"/>
                  </a:lnTo>
                  <a:cubicBezTo>
                    <a:pt x="2901887" y="3342608"/>
                    <a:pt x="3033427" y="3342608"/>
                    <a:pt x="3084957" y="3251359"/>
                  </a:cubicBezTo>
                  <a:lnTo>
                    <a:pt x="3350324" y="2781681"/>
                  </a:lnTo>
                  <a:cubicBezTo>
                    <a:pt x="3374231" y="2739390"/>
                    <a:pt x="3418999" y="2713196"/>
                    <a:pt x="3467576" y="2713196"/>
                  </a:cubicBezTo>
                  <a:lnTo>
                    <a:pt x="3585686" y="2713196"/>
                  </a:lnTo>
                  <a:cubicBezTo>
                    <a:pt x="3792570" y="2713196"/>
                    <a:pt x="3960305" y="2545461"/>
                    <a:pt x="3960305" y="2338578"/>
                  </a:cubicBezTo>
                  <a:lnTo>
                    <a:pt x="3960305" y="374618"/>
                  </a:lnTo>
                  <a:cubicBezTo>
                    <a:pt x="3960305" y="167735"/>
                    <a:pt x="3792570" y="0"/>
                    <a:pt x="3585686" y="0"/>
                  </a:cubicBezTo>
                  <a:close/>
                </a:path>
              </a:pathLst>
            </a:custGeom>
            <a:noFill/>
            <a:ln w="114300" cap="rnd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sv-SE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2C2D640-FAD1-9D86-DE2A-1B0728D88D0C}"/>
              </a:ext>
            </a:extLst>
          </p:cNvPr>
          <p:cNvGrpSpPr/>
          <p:nvPr/>
        </p:nvGrpSpPr>
        <p:grpSpPr>
          <a:xfrm>
            <a:off x="4085208" y="3620774"/>
            <a:ext cx="2664108" cy="1802652"/>
            <a:chOff x="4248774" y="3920989"/>
            <a:chExt cx="2664108" cy="1802652"/>
          </a:xfrm>
        </p:grpSpPr>
        <p:sp>
          <p:nvSpPr>
            <p:cNvPr id="16" name="Title 1">
              <a:extLst>
                <a:ext uri="{FF2B5EF4-FFF2-40B4-BE49-F238E27FC236}">
                  <a16:creationId xmlns:a16="http://schemas.microsoft.com/office/drawing/2014/main" id="{AB313993-572F-FC2B-6C47-C69EB84FF8E3}"/>
                </a:ext>
              </a:extLst>
            </p:cNvPr>
            <p:cNvSpPr txBox="1">
              <a:spLocks/>
            </p:cNvSpPr>
            <p:nvPr/>
          </p:nvSpPr>
          <p:spPr>
            <a:xfrm>
              <a:off x="4465065" y="4212990"/>
              <a:ext cx="2297686" cy="109924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sv-SE" sz="3600" b="1" baseline="30000" dirty="0"/>
                <a:t>Person-</a:t>
              </a:r>
            </a:p>
            <a:p>
              <a:pPr>
                <a:lnSpc>
                  <a:spcPts val="2200"/>
                </a:lnSpc>
              </a:pPr>
              <a:r>
                <a:rPr lang="sv-SE" sz="3600" b="1" baseline="30000" dirty="0"/>
                <a:t>centrerad vård </a:t>
              </a:r>
              <a:br>
                <a:rPr lang="sv-SE" sz="3600" b="1" baseline="30000" dirty="0"/>
              </a:br>
              <a:r>
                <a:rPr lang="sv-SE" sz="3600" b="1" baseline="30000" dirty="0"/>
                <a:t>och delaktighet </a:t>
              </a:r>
              <a:endParaRPr lang="sv-SE" sz="3600" b="1" dirty="0">
                <a:latin typeface="+mn-lt"/>
              </a:endParaRPr>
            </a:p>
          </p:txBody>
        </p:sp>
        <p:sp>
          <p:nvSpPr>
            <p:cNvPr id="29" name="Graphic 27">
              <a:extLst>
                <a:ext uri="{FF2B5EF4-FFF2-40B4-BE49-F238E27FC236}">
                  <a16:creationId xmlns:a16="http://schemas.microsoft.com/office/drawing/2014/main" id="{77CD11CD-B8B2-F3DE-F3F0-6735FCA93A91}"/>
                </a:ext>
              </a:extLst>
            </p:cNvPr>
            <p:cNvSpPr/>
            <p:nvPr/>
          </p:nvSpPr>
          <p:spPr>
            <a:xfrm>
              <a:off x="4248774" y="3920989"/>
              <a:ext cx="2664108" cy="1802652"/>
            </a:xfrm>
            <a:custGeom>
              <a:avLst/>
              <a:gdLst>
                <a:gd name="csX0" fmla="*/ 3585782 w 3960304"/>
                <a:gd name="csY0" fmla="*/ 0 h 2679715"/>
                <a:gd name="csX1" fmla="*/ 374618 w 3960304"/>
                <a:gd name="csY1" fmla="*/ 0 h 2679715"/>
                <a:gd name="csX2" fmla="*/ 0 w 3960304"/>
                <a:gd name="csY2" fmla="*/ 374618 h 2679715"/>
                <a:gd name="csX3" fmla="*/ 0 w 3960304"/>
                <a:gd name="csY3" fmla="*/ 1698498 h 2679715"/>
                <a:gd name="csX4" fmla="*/ 374618 w 3960304"/>
                <a:gd name="csY4" fmla="*/ 2073116 h 2679715"/>
                <a:gd name="csX5" fmla="*/ 2467737 w 3960304"/>
                <a:gd name="csY5" fmla="*/ 2073116 h 2679715"/>
                <a:gd name="csX6" fmla="*/ 2584990 w 3960304"/>
                <a:gd name="csY6" fmla="*/ 2141601 h 2679715"/>
                <a:gd name="csX7" fmla="*/ 2850356 w 3960304"/>
                <a:gd name="csY7" fmla="*/ 2611279 h 2679715"/>
                <a:gd name="csX8" fmla="*/ 3084957 w 3960304"/>
                <a:gd name="csY8" fmla="*/ 2611279 h 2679715"/>
                <a:gd name="csX9" fmla="*/ 3350324 w 3960304"/>
                <a:gd name="csY9" fmla="*/ 2141601 h 2679715"/>
                <a:gd name="csX10" fmla="*/ 3467576 w 3960304"/>
                <a:gd name="csY10" fmla="*/ 2073116 h 2679715"/>
                <a:gd name="csX11" fmla="*/ 3585686 w 3960304"/>
                <a:gd name="csY11" fmla="*/ 2073116 h 2679715"/>
                <a:gd name="csX12" fmla="*/ 3960305 w 3960304"/>
                <a:gd name="csY12" fmla="*/ 1698498 h 2679715"/>
                <a:gd name="csX13" fmla="*/ 3960305 w 3960304"/>
                <a:gd name="csY13" fmla="*/ 374618 h 2679715"/>
                <a:gd name="csX14" fmla="*/ 3585686 w 3960304"/>
                <a:gd name="csY14" fmla="*/ 0 h 26797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960304" h="2679715">
                  <a:moveTo>
                    <a:pt x="3585782" y="0"/>
                  </a:moveTo>
                  <a:lnTo>
                    <a:pt x="374618" y="0"/>
                  </a:lnTo>
                  <a:cubicBezTo>
                    <a:pt x="167735" y="0"/>
                    <a:pt x="0" y="167735"/>
                    <a:pt x="0" y="374618"/>
                  </a:cubicBezTo>
                  <a:lnTo>
                    <a:pt x="0" y="1698498"/>
                  </a:lnTo>
                  <a:cubicBezTo>
                    <a:pt x="0" y="1905381"/>
                    <a:pt x="167735" y="2073116"/>
                    <a:pt x="374618" y="2073116"/>
                  </a:cubicBezTo>
                  <a:lnTo>
                    <a:pt x="2467737" y="2073116"/>
                  </a:lnTo>
                  <a:cubicBezTo>
                    <a:pt x="2516315" y="2073116"/>
                    <a:pt x="2561178" y="2099310"/>
                    <a:pt x="2584990" y="2141601"/>
                  </a:cubicBezTo>
                  <a:lnTo>
                    <a:pt x="2850356" y="2611279"/>
                  </a:lnTo>
                  <a:cubicBezTo>
                    <a:pt x="2901887" y="2702528"/>
                    <a:pt x="3033427" y="2702528"/>
                    <a:pt x="3084957" y="2611279"/>
                  </a:cubicBezTo>
                  <a:lnTo>
                    <a:pt x="3350324" y="2141601"/>
                  </a:lnTo>
                  <a:cubicBezTo>
                    <a:pt x="3374231" y="2099310"/>
                    <a:pt x="3418999" y="2073116"/>
                    <a:pt x="3467576" y="2073116"/>
                  </a:cubicBezTo>
                  <a:lnTo>
                    <a:pt x="3585686" y="2073116"/>
                  </a:lnTo>
                  <a:cubicBezTo>
                    <a:pt x="3792570" y="2073116"/>
                    <a:pt x="3960305" y="1905381"/>
                    <a:pt x="3960305" y="1698498"/>
                  </a:cubicBezTo>
                  <a:lnTo>
                    <a:pt x="3960305" y="374618"/>
                  </a:lnTo>
                  <a:cubicBezTo>
                    <a:pt x="3960305" y="167735"/>
                    <a:pt x="3792570" y="0"/>
                    <a:pt x="3585686" y="0"/>
                  </a:cubicBezTo>
                  <a:close/>
                </a:path>
              </a:pathLst>
            </a:custGeom>
            <a:noFill/>
            <a:ln w="114300" cap="rnd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sv-SE"/>
            </a:p>
          </p:txBody>
        </p:sp>
      </p:grpSp>
    </p:spTree>
    <p:extLst>
      <p:ext uri="{BB962C8B-B14F-4D97-AF65-F5344CB8AC3E}">
        <p14:creationId xmlns:p14="http://schemas.microsoft.com/office/powerpoint/2010/main" val="179389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51F5A-F40A-ED9F-3196-32087BE0ED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640085"/>
            <a:ext cx="9144000" cy="2215640"/>
          </a:xfrm>
        </p:spPr>
        <p:txBody>
          <a:bodyPr>
            <a:normAutofit/>
          </a:bodyPr>
          <a:lstStyle/>
          <a:p>
            <a:pPr algn="ctr"/>
            <a:r>
              <a:rPr lang="sv-SE" sz="5400" dirty="0"/>
              <a:t>SIP är lite som ett knytkalas!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AFB3023-DABA-7254-F403-AFBAFFDECCDE}"/>
              </a:ext>
            </a:extLst>
          </p:cNvPr>
          <p:cNvGrpSpPr/>
          <p:nvPr/>
        </p:nvGrpSpPr>
        <p:grpSpPr>
          <a:xfrm>
            <a:off x="5258784" y="2710555"/>
            <a:ext cx="1674432" cy="1674428"/>
            <a:chOff x="5258784" y="2710555"/>
            <a:chExt cx="1674432" cy="167442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F7F3F36-7C12-19F5-B3BA-AA1828B117F9}"/>
                </a:ext>
              </a:extLst>
            </p:cNvPr>
            <p:cNvSpPr/>
            <p:nvPr/>
          </p:nvSpPr>
          <p:spPr>
            <a:xfrm>
              <a:off x="5258784" y="2710555"/>
              <a:ext cx="1674432" cy="1674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SIP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2BD19F2-9055-9B1C-CC93-A72AD6AC0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7132" y="2979199"/>
              <a:ext cx="637736" cy="637736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3820646-4C8D-F695-26CC-0AA389A7E4A6}"/>
              </a:ext>
            </a:extLst>
          </p:cNvPr>
          <p:cNvGrpSpPr/>
          <p:nvPr/>
        </p:nvGrpSpPr>
        <p:grpSpPr>
          <a:xfrm>
            <a:off x="3904588" y="2375293"/>
            <a:ext cx="1354196" cy="871544"/>
            <a:chOff x="3904588" y="2375293"/>
            <a:chExt cx="1354196" cy="87154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CCE2370-1E50-748A-F5CF-43144A94925F}"/>
                </a:ext>
              </a:extLst>
            </p:cNvPr>
            <p:cNvSpPr txBox="1"/>
            <p:nvPr/>
          </p:nvSpPr>
          <p:spPr>
            <a:xfrm>
              <a:off x="3904588" y="2840828"/>
              <a:ext cx="1125039" cy="406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sv-SE" sz="1400" b="1" dirty="0"/>
                <a:t>Primär-</a:t>
              </a:r>
              <a:br>
                <a:rPr lang="sv-SE" sz="1400" b="1" dirty="0"/>
              </a:br>
              <a:r>
                <a:rPr lang="sv-SE" sz="1400" b="1" dirty="0"/>
                <a:t>vård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E1338FC-3D89-9B0A-6399-91C70D00F4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44782" y="2375293"/>
              <a:ext cx="407626" cy="407626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736AAD3-C4C7-C1B2-76C5-ECDB966A1E13}"/>
                </a:ext>
              </a:extLst>
            </p:cNvPr>
            <p:cNvCxnSpPr>
              <a:cxnSpLocks/>
            </p:cNvCxnSpPr>
            <p:nvPr/>
          </p:nvCxnSpPr>
          <p:spPr>
            <a:xfrm>
              <a:off x="4969480" y="2891487"/>
              <a:ext cx="289304" cy="113959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arrow" w="lg" len="med"/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40917CA-EF5A-1625-1C3F-4E48944E81C9}"/>
              </a:ext>
            </a:extLst>
          </p:cNvPr>
          <p:cNvGrpSpPr/>
          <p:nvPr/>
        </p:nvGrpSpPr>
        <p:grpSpPr>
          <a:xfrm>
            <a:off x="5477115" y="1691454"/>
            <a:ext cx="1233080" cy="960914"/>
            <a:chOff x="5477115" y="1691454"/>
            <a:chExt cx="1233080" cy="96091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CF0F4E3-A693-0912-F02C-6BA93B40D7E3}"/>
                </a:ext>
              </a:extLst>
            </p:cNvPr>
            <p:cNvSpPr txBox="1"/>
            <p:nvPr/>
          </p:nvSpPr>
          <p:spPr>
            <a:xfrm>
              <a:off x="5477115" y="2039213"/>
              <a:ext cx="1233080" cy="279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sv-SE" sz="1400" b="1" dirty="0"/>
                <a:t>Enskild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3772B24-FFBC-1A65-F52B-F10D6ECA6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87329" y="1691454"/>
              <a:ext cx="386124" cy="386124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F47B3F9-1901-00F8-75B2-895376E0B1A7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323340"/>
              <a:ext cx="0" cy="329028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arrow" w="lg" len="med"/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BA1F36E-C81F-D77B-5DCE-1A2344F3BE1A}"/>
              </a:ext>
            </a:extLst>
          </p:cNvPr>
          <p:cNvGrpSpPr/>
          <p:nvPr/>
        </p:nvGrpSpPr>
        <p:grpSpPr>
          <a:xfrm>
            <a:off x="6824987" y="2411677"/>
            <a:ext cx="1515062" cy="843110"/>
            <a:chOff x="6824987" y="2411677"/>
            <a:chExt cx="1515062" cy="84311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D174EFC-8641-BBD3-A161-22F5F3F3B391}"/>
                </a:ext>
              </a:extLst>
            </p:cNvPr>
            <p:cNvSpPr txBox="1"/>
            <p:nvPr/>
          </p:nvSpPr>
          <p:spPr>
            <a:xfrm>
              <a:off x="7106969" y="2848778"/>
              <a:ext cx="1233080" cy="406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sv-SE" sz="1400" b="1" dirty="0"/>
                <a:t>Specialist-</a:t>
              </a:r>
            </a:p>
            <a:p>
              <a:pPr algn="ctr">
                <a:lnSpc>
                  <a:spcPct val="70000"/>
                </a:lnSpc>
              </a:pPr>
              <a:r>
                <a:rPr lang="sv-SE" sz="1400" b="1" dirty="0"/>
                <a:t>vård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A62A77F-E4CF-E3DB-F140-3BAAB128E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46119" y="2411677"/>
              <a:ext cx="407630" cy="407630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6FCEF30-4045-7D33-ECE9-117719EB95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24987" y="2859095"/>
              <a:ext cx="289304" cy="11559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arrow" w="lg" len="med"/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637FAE0-E6C8-B0A6-91E8-8636EE5E8785}"/>
              </a:ext>
            </a:extLst>
          </p:cNvPr>
          <p:cNvGrpSpPr/>
          <p:nvPr/>
        </p:nvGrpSpPr>
        <p:grpSpPr>
          <a:xfrm>
            <a:off x="4133745" y="3916358"/>
            <a:ext cx="1125039" cy="739839"/>
            <a:chOff x="4133745" y="3916358"/>
            <a:chExt cx="1125039" cy="73983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235781C-0B97-1B8C-D365-0CA747F781D5}"/>
                </a:ext>
              </a:extLst>
            </p:cNvPr>
            <p:cNvSpPr txBox="1"/>
            <p:nvPr/>
          </p:nvSpPr>
          <p:spPr>
            <a:xfrm>
              <a:off x="4133745" y="4400999"/>
              <a:ext cx="1125039" cy="255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sv-SE" sz="1400" b="1" dirty="0"/>
                <a:t>Skola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77F359F-07C5-75F6-67A2-5631875AA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30314" y="3943431"/>
              <a:ext cx="452245" cy="452245"/>
            </a:xfrm>
            <a:prstGeom prst="rect">
              <a:avLst/>
            </a:prstGeom>
          </p:spPr>
        </p:pic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082C980D-44EE-6B90-0B56-BAB10D0584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21646" y="3916358"/>
              <a:ext cx="298051" cy="97913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arrow" w="lg" len="med"/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94ACFF3-F42E-F10F-8B44-D5FEB2B76C83}"/>
              </a:ext>
            </a:extLst>
          </p:cNvPr>
          <p:cNvGrpSpPr/>
          <p:nvPr/>
        </p:nvGrpSpPr>
        <p:grpSpPr>
          <a:xfrm>
            <a:off x="6933216" y="3916358"/>
            <a:ext cx="1269503" cy="771937"/>
            <a:chOff x="6933216" y="3916358"/>
            <a:chExt cx="1269503" cy="77193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A20EC02-DCFE-25D9-572D-78737547C59B}"/>
                </a:ext>
              </a:extLst>
            </p:cNvPr>
            <p:cNvSpPr txBox="1"/>
            <p:nvPr/>
          </p:nvSpPr>
          <p:spPr>
            <a:xfrm>
              <a:off x="6969639" y="4408860"/>
              <a:ext cx="1233080" cy="279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sv-SE" sz="1400" b="1" dirty="0"/>
                <a:t>Anhörig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D34AC40-9DC4-3C58-6EE6-305F356E5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60548" y="3954125"/>
              <a:ext cx="430858" cy="430858"/>
            </a:xfrm>
            <a:prstGeom prst="rect">
              <a:avLst/>
            </a:prstGeom>
          </p:spPr>
        </p:pic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AF812FD-B519-7633-A74A-2707A3AFA98F}"/>
                </a:ext>
              </a:extLst>
            </p:cNvPr>
            <p:cNvCxnSpPr>
              <a:cxnSpLocks/>
            </p:cNvCxnSpPr>
            <p:nvPr/>
          </p:nvCxnSpPr>
          <p:spPr>
            <a:xfrm>
              <a:off x="6933216" y="3916358"/>
              <a:ext cx="297578" cy="97913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arrow" w="lg" len="med"/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43A9847-1C43-9BB6-5515-6DF5D2249100}"/>
              </a:ext>
            </a:extLst>
          </p:cNvPr>
          <p:cNvGrpSpPr/>
          <p:nvPr/>
        </p:nvGrpSpPr>
        <p:grpSpPr>
          <a:xfrm>
            <a:off x="5479460" y="4442079"/>
            <a:ext cx="1233080" cy="978016"/>
            <a:chOff x="5479460" y="4442079"/>
            <a:chExt cx="1233080" cy="97801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AED8EE8-F47A-0E39-9062-2FF48D906383}"/>
                </a:ext>
              </a:extLst>
            </p:cNvPr>
            <p:cNvSpPr txBox="1"/>
            <p:nvPr/>
          </p:nvSpPr>
          <p:spPr>
            <a:xfrm>
              <a:off x="5479460" y="5140660"/>
              <a:ext cx="1233080" cy="279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sv-SE" sz="1400" b="1" dirty="0"/>
                <a:t>Socialtjänst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89AC10A-D76F-487F-A44A-5EE300ABD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849927" y="4823807"/>
              <a:ext cx="487455" cy="487455"/>
            </a:xfrm>
            <a:prstGeom prst="rect">
              <a:avLst/>
            </a:prstGeom>
          </p:spPr>
        </p:pic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2B5B2FC-DA62-5D82-A41A-4B9292F847E2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4442079"/>
              <a:ext cx="0" cy="329028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arrow" w="lg" len="med"/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822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A55C8-867F-BCD7-C194-E889BBDEFD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A0CF34-FFD7-74BF-8C5C-F1FAB8977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761518"/>
            <a:ext cx="9144000" cy="2789117"/>
          </a:xfrm>
        </p:spPr>
        <p:txBody>
          <a:bodyPr>
            <a:normAutofit/>
          </a:bodyPr>
          <a:lstStyle/>
          <a:p>
            <a:pPr algn="ctr"/>
            <a:r>
              <a:rPr lang="sv-SE" sz="5400" spc="-150" dirty="0"/>
              <a:t>Hur går en SIP till?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C4D2F35-23E8-BE89-F7B3-9F74891E5E59}"/>
              </a:ext>
            </a:extLst>
          </p:cNvPr>
          <p:cNvGrpSpPr/>
          <p:nvPr/>
        </p:nvGrpSpPr>
        <p:grpSpPr>
          <a:xfrm>
            <a:off x="1345747" y="2728178"/>
            <a:ext cx="1401646" cy="1401644"/>
            <a:chOff x="986700" y="3134130"/>
            <a:chExt cx="1401646" cy="1401644"/>
          </a:xfrm>
          <a:effectLst>
            <a:outerShdw blurRad="63500" algn="ctr" rotWithShape="0">
              <a:prstClr val="black">
                <a:alpha val="22000"/>
              </a:prstClr>
            </a:outerShdw>
          </a:effectLst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739879C-5D18-4A2D-4ED8-CE96E3EBE2DC}"/>
                </a:ext>
              </a:extLst>
            </p:cNvPr>
            <p:cNvSpPr/>
            <p:nvPr/>
          </p:nvSpPr>
          <p:spPr>
            <a:xfrm>
              <a:off x="986700" y="3134130"/>
              <a:ext cx="1401646" cy="1401644"/>
            </a:xfrm>
            <a:prstGeom prst="ellipse">
              <a:avLst/>
            </a:prstGeom>
            <a:solidFill>
              <a:srgbClr val="1B996A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algn="ctr">
                <a:lnSpc>
                  <a:spcPct val="85000"/>
                </a:lnSpc>
              </a:pPr>
              <a:endParaRPr lang="sv-SE" sz="900" b="1" dirty="0">
                <a:solidFill>
                  <a:schemeClr val="bg1"/>
                </a:solidFill>
              </a:endParaRPr>
            </a:p>
            <a:p>
              <a:pPr algn="ctr">
                <a:lnSpc>
                  <a:spcPct val="85000"/>
                </a:lnSpc>
              </a:pPr>
              <a:endParaRPr lang="sv-SE" sz="900" b="1" dirty="0">
                <a:solidFill>
                  <a:schemeClr val="bg1"/>
                </a:solidFill>
              </a:endParaRPr>
            </a:p>
            <a:p>
              <a:pPr algn="ctr">
                <a:lnSpc>
                  <a:spcPct val="85000"/>
                </a:lnSpc>
              </a:pPr>
              <a:endParaRPr lang="sv-SE" sz="900" b="1" dirty="0">
                <a:solidFill>
                  <a:schemeClr val="bg1"/>
                </a:solidFill>
              </a:endParaRPr>
            </a:p>
            <a:p>
              <a:pPr algn="ctr">
                <a:lnSpc>
                  <a:spcPct val="85000"/>
                </a:lnSpc>
              </a:pPr>
              <a:r>
                <a:rPr lang="sv-SE" sz="900" b="1" dirty="0">
                  <a:solidFill>
                    <a:schemeClr val="bg1"/>
                  </a:solidFill>
                </a:rPr>
                <a:t>Upptäck och </a:t>
              </a:r>
              <a:br>
                <a:rPr lang="sv-SE" sz="900" b="1" dirty="0">
                  <a:solidFill>
                    <a:schemeClr val="bg1"/>
                  </a:solidFill>
                </a:rPr>
              </a:br>
              <a:r>
                <a:rPr lang="sv-SE" sz="900" b="1" dirty="0">
                  <a:solidFill>
                    <a:schemeClr val="bg1"/>
                  </a:solidFill>
                </a:rPr>
                <a:t>bedöm behov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73373CD-35B0-4E36-5670-F159E5770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82761" y="3325441"/>
              <a:ext cx="609524" cy="609524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64D46A9-34CF-9AA3-790B-B311B03A8EFF}"/>
              </a:ext>
            </a:extLst>
          </p:cNvPr>
          <p:cNvGrpSpPr/>
          <p:nvPr/>
        </p:nvGrpSpPr>
        <p:grpSpPr>
          <a:xfrm>
            <a:off x="2846516" y="2893230"/>
            <a:ext cx="1071542" cy="1071540"/>
            <a:chOff x="2437060" y="3299182"/>
            <a:chExt cx="1071542" cy="1071540"/>
          </a:xfrm>
          <a:effectLst>
            <a:outerShdw blurRad="63500" algn="ctr" rotWithShape="0">
              <a:prstClr val="black">
                <a:alpha val="22000"/>
              </a:prstClr>
            </a:outerShdw>
          </a:effectLst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03F2813-0642-51ED-EF43-DD91BD453934}"/>
                </a:ext>
              </a:extLst>
            </p:cNvPr>
            <p:cNvSpPr/>
            <p:nvPr/>
          </p:nvSpPr>
          <p:spPr>
            <a:xfrm>
              <a:off x="2437060" y="3299182"/>
              <a:ext cx="1071542" cy="1071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sv-SE" sz="900" b="1" dirty="0">
                <a:solidFill>
                  <a:srgbClr val="1B996A"/>
                </a:solidFill>
                <a:latin typeface="Aptos" panose="02110004020202020204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Erbjud SIP </a:t>
              </a:r>
              <a:b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</a:b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och inhämta samtycke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24E1CC2-AD7F-06D0-9F05-7935D0EE04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35436" y="3409950"/>
              <a:ext cx="358418" cy="358418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6223D0B-FEF8-B246-18D6-85D1227B8B5A}"/>
              </a:ext>
            </a:extLst>
          </p:cNvPr>
          <p:cNvGrpSpPr/>
          <p:nvPr/>
        </p:nvGrpSpPr>
        <p:grpSpPr>
          <a:xfrm>
            <a:off x="3990972" y="2893230"/>
            <a:ext cx="1071542" cy="1071540"/>
            <a:chOff x="4377418" y="3299182"/>
            <a:chExt cx="1071542" cy="1071540"/>
          </a:xfrm>
          <a:effectLst>
            <a:outerShdw blurRad="63500" algn="ctr" rotWithShape="0">
              <a:prstClr val="black">
                <a:alpha val="22000"/>
              </a:prstClr>
            </a:outerShdw>
          </a:effectLst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1B02C53-1672-35A3-8C59-D228E371E6AF}"/>
                </a:ext>
              </a:extLst>
            </p:cNvPr>
            <p:cNvSpPr/>
            <p:nvPr/>
          </p:nvSpPr>
          <p:spPr>
            <a:xfrm>
              <a:off x="4377418" y="3299182"/>
              <a:ext cx="1071542" cy="1071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Förbered SIP med den enskilde</a:t>
              </a:r>
            </a:p>
          </p:txBody>
        </p: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C08AD0FB-C3D8-441A-FA3A-2DB404B119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33809" y="3455400"/>
              <a:ext cx="363717" cy="363717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4E5711F-B2E8-C66B-A13B-A9A699627630}"/>
              </a:ext>
            </a:extLst>
          </p:cNvPr>
          <p:cNvGrpSpPr/>
          <p:nvPr/>
        </p:nvGrpSpPr>
        <p:grpSpPr>
          <a:xfrm>
            <a:off x="5126529" y="2893230"/>
            <a:ext cx="1071542" cy="1071540"/>
            <a:chOff x="5512975" y="3299182"/>
            <a:chExt cx="1071542" cy="1071540"/>
          </a:xfrm>
          <a:effectLst>
            <a:outerShdw blurRad="63500" algn="ctr" rotWithShape="0">
              <a:prstClr val="black">
                <a:alpha val="22000"/>
              </a:prstClr>
            </a:outerShdw>
          </a:effectLst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DD4A384-E279-61E2-BC7F-9D9699CF9DB0}"/>
                </a:ext>
              </a:extLst>
            </p:cNvPr>
            <p:cNvSpPr/>
            <p:nvPr/>
          </p:nvSpPr>
          <p:spPr>
            <a:xfrm>
              <a:off x="5512975" y="3299182"/>
              <a:ext cx="1071542" cy="1071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Kalla </a:t>
              </a:r>
              <a:b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</a:b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samtliga aktörer</a:t>
              </a:r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F5BEA1BF-7E14-93D1-8A2D-5AB2E1DA2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44218" y="3454518"/>
              <a:ext cx="328922" cy="328922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0D8A5E6-6C22-0B97-3CAB-985A7EE43FAF}"/>
              </a:ext>
            </a:extLst>
          </p:cNvPr>
          <p:cNvGrpSpPr/>
          <p:nvPr/>
        </p:nvGrpSpPr>
        <p:grpSpPr>
          <a:xfrm>
            <a:off x="6262086" y="2893230"/>
            <a:ext cx="1071542" cy="1071540"/>
            <a:chOff x="6648532" y="3299182"/>
            <a:chExt cx="1071542" cy="1071540"/>
          </a:xfrm>
          <a:effectLst>
            <a:outerShdw blurRad="63500" algn="ctr" rotWithShape="0">
              <a:prstClr val="black">
                <a:alpha val="22000"/>
              </a:prstClr>
            </a:outerShdw>
          </a:effectLst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D0D5F74-3413-ED36-D86A-0DA35A485345}"/>
                </a:ext>
              </a:extLst>
            </p:cNvPr>
            <p:cNvSpPr/>
            <p:nvPr/>
          </p:nvSpPr>
          <p:spPr>
            <a:xfrm>
              <a:off x="6648532" y="3299182"/>
              <a:ext cx="1071542" cy="1071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SIP-möte och dokument-</a:t>
              </a:r>
              <a:b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</a:b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ation </a:t>
              </a:r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CC02EC8F-6613-179D-73C5-DD71F7DCD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04145" y="3429000"/>
              <a:ext cx="332048" cy="332048"/>
            </a:xfrm>
            <a:prstGeom prst="rect">
              <a:avLst/>
            </a:prstGeom>
          </p:spPr>
        </p:pic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907C2B0-3CEF-EAEF-6A14-2FAB61F1928A}"/>
              </a:ext>
            </a:extLst>
          </p:cNvPr>
          <p:cNvGrpSpPr/>
          <p:nvPr/>
        </p:nvGrpSpPr>
        <p:grpSpPr>
          <a:xfrm>
            <a:off x="7397643" y="2893230"/>
            <a:ext cx="1071542" cy="1071540"/>
            <a:chOff x="7784089" y="3299182"/>
            <a:chExt cx="1071542" cy="1071540"/>
          </a:xfrm>
          <a:effectLst>
            <a:outerShdw blurRad="63500" algn="ctr" rotWithShape="0">
              <a:prstClr val="black">
                <a:alpha val="22000"/>
              </a:prstClr>
            </a:outerShdw>
          </a:effectLst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DA100D2-8CB0-C268-71DA-91F5671AC3A5}"/>
                </a:ext>
              </a:extLst>
            </p:cNvPr>
            <p:cNvSpPr/>
            <p:nvPr/>
          </p:nvSpPr>
          <p:spPr>
            <a:xfrm>
              <a:off x="7784089" y="3299182"/>
              <a:ext cx="1071542" cy="1071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SIP-plan upprättas.</a:t>
              </a:r>
              <a:b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</a:b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Vem gör vad.</a:t>
              </a: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FB71AB9B-1567-AE48-54CD-168944E00D4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133042" y="3430005"/>
              <a:ext cx="357450" cy="357450"/>
            </a:xfrm>
            <a:prstGeom prst="rect">
              <a:avLst/>
            </a:prstGeom>
          </p:spPr>
        </p:pic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CAE6DFD-5E90-2BA1-079E-4514BAAF8655}"/>
              </a:ext>
            </a:extLst>
          </p:cNvPr>
          <p:cNvGrpSpPr/>
          <p:nvPr/>
        </p:nvGrpSpPr>
        <p:grpSpPr>
          <a:xfrm>
            <a:off x="8529299" y="2893230"/>
            <a:ext cx="1071542" cy="1071540"/>
            <a:chOff x="8915745" y="3299182"/>
            <a:chExt cx="1071542" cy="1071540"/>
          </a:xfrm>
          <a:effectLst>
            <a:outerShdw blurRad="63500" algn="ctr" rotWithShape="0">
              <a:prstClr val="black">
                <a:alpha val="22000"/>
              </a:prstClr>
            </a:outerShdw>
          </a:effectLst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DDB1A04-9854-0F79-27E7-213843373870}"/>
                </a:ext>
              </a:extLst>
            </p:cNvPr>
            <p:cNvSpPr/>
            <p:nvPr/>
          </p:nvSpPr>
          <p:spPr>
            <a:xfrm>
              <a:off x="8915745" y="3299182"/>
              <a:ext cx="1071542" cy="1071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900" b="1" i="0" u="none" strike="noStrike" kern="1200" cap="none" spc="0" normalizeH="0" baseline="0" noProof="0" dirty="0">
                <a:ln>
                  <a:noFill/>
                </a:ln>
                <a:solidFill>
                  <a:srgbClr val="1B996A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SIP.</a:t>
              </a:r>
              <a:br>
                <a:rPr lang="sv-SE" sz="900" b="1" dirty="0">
                  <a:solidFill>
                    <a:srgbClr val="1B996A"/>
                  </a:solidFill>
                  <a:latin typeface="Aptos" panose="02110004020202020204"/>
                </a:rPr>
              </a:b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Följa upp/ revidera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7BCE6F00-C70E-EB96-1404-7D80B4B821E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250667" y="3395884"/>
              <a:ext cx="384231" cy="384231"/>
            </a:xfrm>
            <a:prstGeom prst="rect">
              <a:avLst/>
            </a:prstGeom>
          </p:spPr>
        </p:pic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1F07566-46F1-495F-B834-A5551EE8C7CF}"/>
              </a:ext>
            </a:extLst>
          </p:cNvPr>
          <p:cNvGrpSpPr/>
          <p:nvPr/>
        </p:nvGrpSpPr>
        <p:grpSpPr>
          <a:xfrm>
            <a:off x="9660955" y="2241850"/>
            <a:ext cx="1071542" cy="1071540"/>
            <a:chOff x="10138623" y="2647802"/>
            <a:chExt cx="1071542" cy="1071540"/>
          </a:xfrm>
          <a:effectLst>
            <a:outerShdw blurRad="63500" algn="ctr" rotWithShape="0">
              <a:prstClr val="black">
                <a:alpha val="22000"/>
              </a:prstClr>
            </a:outerShdw>
          </a:effectLst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131609F-95F1-2681-FC10-3FFF0B557FB9}"/>
                </a:ext>
              </a:extLst>
            </p:cNvPr>
            <p:cNvSpPr/>
            <p:nvPr/>
          </p:nvSpPr>
          <p:spPr>
            <a:xfrm>
              <a:off x="10138623" y="2647802"/>
              <a:ext cx="1071542" cy="1071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Fortsatt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behov av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SIP</a:t>
              </a:r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A1E2FD7A-1BA1-8D12-1D80-ED5D8B94E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495166" y="2740692"/>
              <a:ext cx="358455" cy="358455"/>
            </a:xfrm>
            <a:prstGeom prst="rect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C4E1552-4A21-42E5-AE2C-DB2CE41C934F}"/>
              </a:ext>
            </a:extLst>
          </p:cNvPr>
          <p:cNvGrpSpPr/>
          <p:nvPr/>
        </p:nvGrpSpPr>
        <p:grpSpPr>
          <a:xfrm>
            <a:off x="9660955" y="3473913"/>
            <a:ext cx="1071542" cy="1071540"/>
            <a:chOff x="10138623" y="3879865"/>
            <a:chExt cx="1071542" cy="1071540"/>
          </a:xfrm>
          <a:effectLst>
            <a:outerShdw blurRad="63500" algn="ctr" rotWithShape="0">
              <a:prstClr val="black">
                <a:alpha val="22000"/>
              </a:prstClr>
            </a:outerShdw>
          </a:effectLst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2DF4EEE-8C98-F4E5-51B7-965C32507200}"/>
                </a:ext>
              </a:extLst>
            </p:cNvPr>
            <p:cNvSpPr/>
            <p:nvPr/>
          </p:nvSpPr>
          <p:spPr>
            <a:xfrm>
              <a:off x="10138623" y="3879865"/>
              <a:ext cx="1071542" cy="1071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Avsluta SIP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och dokumen-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1B996A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tera.</a:t>
              </a: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3C4E6B00-A7BB-DC89-2CB8-85C4F65653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495166" y="3984310"/>
              <a:ext cx="353889" cy="3538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026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0AA89-A6F1-84D2-B2F1-D60D5F57E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2C169C9-949C-F63F-B9CA-B6F1FB990FF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7573" y="286247"/>
            <a:ext cx="11616854" cy="571306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4F12A7-47B0-5553-846C-4A037FFE08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effectLst>
            <a:outerShdw blurRad="355600" algn="ctr" rotWithShape="0">
              <a:prstClr val="black">
                <a:alpha val="96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sv-SE" sz="5400" dirty="0">
                <a:solidFill>
                  <a:srgbClr val="8FF2AE"/>
                </a:solidFill>
              </a:rPr>
              <a:t>Vad hindrar oss?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D5AEF0-5891-279A-2F25-9981E0BBE55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3"/>
          <a:stretch>
            <a:fillRect/>
          </a:stretch>
        </p:blipFill>
        <p:spPr>
          <a:xfrm>
            <a:off x="-775063" y="670354"/>
            <a:ext cx="7680959" cy="525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76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43331-220B-8D3D-4E2F-580181441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CAF90-3EDD-C169-5DB0-2A9F6139B6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92239"/>
            <a:ext cx="9144000" cy="23876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sv-SE" dirty="0"/>
              <a:t>Diskussion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53928D-A2A7-E2F0-0A34-6C489C791596}"/>
              </a:ext>
            </a:extLst>
          </p:cNvPr>
          <p:cNvGrpSpPr/>
          <p:nvPr/>
        </p:nvGrpSpPr>
        <p:grpSpPr>
          <a:xfrm>
            <a:off x="1771973" y="1295361"/>
            <a:ext cx="3534567" cy="2325637"/>
            <a:chOff x="1771973" y="1295361"/>
            <a:chExt cx="3534567" cy="2325637"/>
          </a:xfrm>
        </p:grpSpPr>
        <p:sp>
          <p:nvSpPr>
            <p:cNvPr id="8" name="Title 1">
              <a:extLst>
                <a:ext uri="{FF2B5EF4-FFF2-40B4-BE49-F238E27FC236}">
                  <a16:creationId xmlns:a16="http://schemas.microsoft.com/office/drawing/2014/main" id="{CF54B08C-19D2-839B-0FD2-31F67863D6FC}"/>
                </a:ext>
              </a:extLst>
            </p:cNvPr>
            <p:cNvSpPr txBox="1">
              <a:spLocks/>
            </p:cNvSpPr>
            <p:nvPr/>
          </p:nvSpPr>
          <p:spPr>
            <a:xfrm>
              <a:off x="2187915" y="1295361"/>
              <a:ext cx="3033383" cy="223263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sv-SE" sz="3700" b="1" baseline="30000" dirty="0"/>
                <a:t>Vad behöver vi för </a:t>
              </a:r>
              <a:br>
                <a:rPr lang="sv-SE" sz="3700" b="1" baseline="30000" dirty="0"/>
              </a:br>
              <a:r>
                <a:rPr lang="sv-SE" sz="3700" b="1" baseline="30000" dirty="0"/>
                <a:t>att kunna arbeta effektivt med SIP?</a:t>
              </a:r>
            </a:p>
          </p:txBody>
        </p:sp>
        <p:sp>
          <p:nvSpPr>
            <p:cNvPr id="14" name="Graphic 12">
              <a:extLst>
                <a:ext uri="{FF2B5EF4-FFF2-40B4-BE49-F238E27FC236}">
                  <a16:creationId xmlns:a16="http://schemas.microsoft.com/office/drawing/2014/main" id="{AB4B73A2-9FF8-91E5-FF4C-344DAB4FC596}"/>
                </a:ext>
              </a:extLst>
            </p:cNvPr>
            <p:cNvSpPr/>
            <p:nvPr/>
          </p:nvSpPr>
          <p:spPr>
            <a:xfrm>
              <a:off x="1771973" y="1387174"/>
              <a:ext cx="3534567" cy="2233824"/>
            </a:xfrm>
            <a:custGeom>
              <a:avLst/>
              <a:gdLst>
                <a:gd name="csX0" fmla="*/ 4138517 w 4513040"/>
                <a:gd name="csY0" fmla="*/ 0 h 2852213"/>
                <a:gd name="csX1" fmla="*/ 374618 w 4513040"/>
                <a:gd name="csY1" fmla="*/ 0 h 2852213"/>
                <a:gd name="csX2" fmla="*/ 0 w 4513040"/>
                <a:gd name="csY2" fmla="*/ 374618 h 2852213"/>
                <a:gd name="csX3" fmla="*/ 0 w 4513040"/>
                <a:gd name="csY3" fmla="*/ 1870996 h 2852213"/>
                <a:gd name="csX4" fmla="*/ 374618 w 4513040"/>
                <a:gd name="csY4" fmla="*/ 2245614 h 2852213"/>
                <a:gd name="csX5" fmla="*/ 3020473 w 4513040"/>
                <a:gd name="csY5" fmla="*/ 2245614 h 2852213"/>
                <a:gd name="csX6" fmla="*/ 3137726 w 4513040"/>
                <a:gd name="csY6" fmla="*/ 2314099 h 2852213"/>
                <a:gd name="csX7" fmla="*/ 3403092 w 4513040"/>
                <a:gd name="csY7" fmla="*/ 2783777 h 2852213"/>
                <a:gd name="csX8" fmla="*/ 3637693 w 4513040"/>
                <a:gd name="csY8" fmla="*/ 2783777 h 2852213"/>
                <a:gd name="csX9" fmla="*/ 3903059 w 4513040"/>
                <a:gd name="csY9" fmla="*/ 2314099 h 2852213"/>
                <a:gd name="csX10" fmla="*/ 4020312 w 4513040"/>
                <a:gd name="csY10" fmla="*/ 2245614 h 2852213"/>
                <a:gd name="csX11" fmla="*/ 4138422 w 4513040"/>
                <a:gd name="csY11" fmla="*/ 2245614 h 2852213"/>
                <a:gd name="csX12" fmla="*/ 4513040 w 4513040"/>
                <a:gd name="csY12" fmla="*/ 1870996 h 2852213"/>
                <a:gd name="csX13" fmla="*/ 4513040 w 4513040"/>
                <a:gd name="csY13" fmla="*/ 374618 h 2852213"/>
                <a:gd name="csX14" fmla="*/ 4138422 w 4513040"/>
                <a:gd name="csY14" fmla="*/ 0 h 2852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513040" h="2852213">
                  <a:moveTo>
                    <a:pt x="4138517" y="0"/>
                  </a:moveTo>
                  <a:lnTo>
                    <a:pt x="374618" y="0"/>
                  </a:lnTo>
                  <a:cubicBezTo>
                    <a:pt x="167735" y="0"/>
                    <a:pt x="0" y="167735"/>
                    <a:pt x="0" y="374618"/>
                  </a:cubicBezTo>
                  <a:lnTo>
                    <a:pt x="0" y="1870996"/>
                  </a:lnTo>
                  <a:cubicBezTo>
                    <a:pt x="0" y="2077879"/>
                    <a:pt x="167735" y="2245614"/>
                    <a:pt x="374618" y="2245614"/>
                  </a:cubicBezTo>
                  <a:lnTo>
                    <a:pt x="3020473" y="2245614"/>
                  </a:lnTo>
                  <a:cubicBezTo>
                    <a:pt x="3069050" y="2245614"/>
                    <a:pt x="3113913" y="2271808"/>
                    <a:pt x="3137726" y="2314099"/>
                  </a:cubicBezTo>
                  <a:lnTo>
                    <a:pt x="3403092" y="2783777"/>
                  </a:lnTo>
                  <a:cubicBezTo>
                    <a:pt x="3454622" y="2875026"/>
                    <a:pt x="3586163" y="2875026"/>
                    <a:pt x="3637693" y="2783777"/>
                  </a:cubicBezTo>
                  <a:lnTo>
                    <a:pt x="3903059" y="2314099"/>
                  </a:lnTo>
                  <a:cubicBezTo>
                    <a:pt x="3926967" y="2271808"/>
                    <a:pt x="3971735" y="2245614"/>
                    <a:pt x="4020312" y="2245614"/>
                  </a:cubicBezTo>
                  <a:lnTo>
                    <a:pt x="4138422" y="2245614"/>
                  </a:lnTo>
                  <a:cubicBezTo>
                    <a:pt x="4345305" y="2245614"/>
                    <a:pt x="4513040" y="2077879"/>
                    <a:pt x="4513040" y="1870996"/>
                  </a:cubicBezTo>
                  <a:lnTo>
                    <a:pt x="4513040" y="374618"/>
                  </a:lnTo>
                  <a:cubicBezTo>
                    <a:pt x="4513040" y="167735"/>
                    <a:pt x="4345305" y="0"/>
                    <a:pt x="4138422" y="0"/>
                  </a:cubicBezTo>
                  <a:close/>
                </a:path>
              </a:pathLst>
            </a:custGeom>
            <a:noFill/>
            <a:ln w="114300" cap="rnd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sv-SE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D05D48B-7D8E-7DD2-57C4-215B00233F72}"/>
              </a:ext>
            </a:extLst>
          </p:cNvPr>
          <p:cNvGrpSpPr/>
          <p:nvPr/>
        </p:nvGrpSpPr>
        <p:grpSpPr>
          <a:xfrm>
            <a:off x="6646190" y="2387991"/>
            <a:ext cx="3534567" cy="2325637"/>
            <a:chOff x="6646190" y="2387991"/>
            <a:chExt cx="3534567" cy="2325637"/>
          </a:xfrm>
        </p:grpSpPr>
        <p:sp>
          <p:nvSpPr>
            <p:cNvPr id="3" name="Title 1">
              <a:extLst>
                <a:ext uri="{FF2B5EF4-FFF2-40B4-BE49-F238E27FC236}">
                  <a16:creationId xmlns:a16="http://schemas.microsoft.com/office/drawing/2014/main" id="{33CD2144-D47F-90CC-5386-672C372027B3}"/>
                </a:ext>
              </a:extLst>
            </p:cNvPr>
            <p:cNvSpPr txBox="1">
              <a:spLocks/>
            </p:cNvSpPr>
            <p:nvPr/>
          </p:nvSpPr>
          <p:spPr>
            <a:xfrm>
              <a:off x="6970702" y="2387991"/>
              <a:ext cx="3033383" cy="223263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sv-SE" sz="3700" b="1" baseline="30000" dirty="0"/>
                <a:t>Vad behöver vi göra  tillsammans med andra verksamheter? </a:t>
              </a:r>
            </a:p>
          </p:txBody>
        </p:sp>
        <p:sp>
          <p:nvSpPr>
            <p:cNvPr id="7" name="Graphic 12">
              <a:extLst>
                <a:ext uri="{FF2B5EF4-FFF2-40B4-BE49-F238E27FC236}">
                  <a16:creationId xmlns:a16="http://schemas.microsoft.com/office/drawing/2014/main" id="{9365C657-AC7D-5990-83C9-511D40C65A93}"/>
                </a:ext>
              </a:extLst>
            </p:cNvPr>
            <p:cNvSpPr/>
            <p:nvPr/>
          </p:nvSpPr>
          <p:spPr>
            <a:xfrm>
              <a:off x="6646190" y="2479804"/>
              <a:ext cx="3534567" cy="2233824"/>
            </a:xfrm>
            <a:custGeom>
              <a:avLst/>
              <a:gdLst>
                <a:gd name="csX0" fmla="*/ 4138517 w 4513040"/>
                <a:gd name="csY0" fmla="*/ 0 h 2852213"/>
                <a:gd name="csX1" fmla="*/ 374618 w 4513040"/>
                <a:gd name="csY1" fmla="*/ 0 h 2852213"/>
                <a:gd name="csX2" fmla="*/ 0 w 4513040"/>
                <a:gd name="csY2" fmla="*/ 374618 h 2852213"/>
                <a:gd name="csX3" fmla="*/ 0 w 4513040"/>
                <a:gd name="csY3" fmla="*/ 1870996 h 2852213"/>
                <a:gd name="csX4" fmla="*/ 374618 w 4513040"/>
                <a:gd name="csY4" fmla="*/ 2245614 h 2852213"/>
                <a:gd name="csX5" fmla="*/ 3020473 w 4513040"/>
                <a:gd name="csY5" fmla="*/ 2245614 h 2852213"/>
                <a:gd name="csX6" fmla="*/ 3137726 w 4513040"/>
                <a:gd name="csY6" fmla="*/ 2314099 h 2852213"/>
                <a:gd name="csX7" fmla="*/ 3403092 w 4513040"/>
                <a:gd name="csY7" fmla="*/ 2783777 h 2852213"/>
                <a:gd name="csX8" fmla="*/ 3637693 w 4513040"/>
                <a:gd name="csY8" fmla="*/ 2783777 h 2852213"/>
                <a:gd name="csX9" fmla="*/ 3903059 w 4513040"/>
                <a:gd name="csY9" fmla="*/ 2314099 h 2852213"/>
                <a:gd name="csX10" fmla="*/ 4020312 w 4513040"/>
                <a:gd name="csY10" fmla="*/ 2245614 h 2852213"/>
                <a:gd name="csX11" fmla="*/ 4138422 w 4513040"/>
                <a:gd name="csY11" fmla="*/ 2245614 h 2852213"/>
                <a:gd name="csX12" fmla="*/ 4513040 w 4513040"/>
                <a:gd name="csY12" fmla="*/ 1870996 h 2852213"/>
                <a:gd name="csX13" fmla="*/ 4513040 w 4513040"/>
                <a:gd name="csY13" fmla="*/ 374618 h 2852213"/>
                <a:gd name="csX14" fmla="*/ 4138422 w 4513040"/>
                <a:gd name="csY14" fmla="*/ 0 h 2852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513040" h="2852213">
                  <a:moveTo>
                    <a:pt x="4138517" y="0"/>
                  </a:moveTo>
                  <a:lnTo>
                    <a:pt x="374618" y="0"/>
                  </a:lnTo>
                  <a:cubicBezTo>
                    <a:pt x="167735" y="0"/>
                    <a:pt x="0" y="167735"/>
                    <a:pt x="0" y="374618"/>
                  </a:cubicBezTo>
                  <a:lnTo>
                    <a:pt x="0" y="1870996"/>
                  </a:lnTo>
                  <a:cubicBezTo>
                    <a:pt x="0" y="2077879"/>
                    <a:pt x="167735" y="2245614"/>
                    <a:pt x="374618" y="2245614"/>
                  </a:cubicBezTo>
                  <a:lnTo>
                    <a:pt x="3020473" y="2245614"/>
                  </a:lnTo>
                  <a:cubicBezTo>
                    <a:pt x="3069050" y="2245614"/>
                    <a:pt x="3113913" y="2271808"/>
                    <a:pt x="3137726" y="2314099"/>
                  </a:cubicBezTo>
                  <a:lnTo>
                    <a:pt x="3403092" y="2783777"/>
                  </a:lnTo>
                  <a:cubicBezTo>
                    <a:pt x="3454622" y="2875026"/>
                    <a:pt x="3586163" y="2875026"/>
                    <a:pt x="3637693" y="2783777"/>
                  </a:cubicBezTo>
                  <a:lnTo>
                    <a:pt x="3903059" y="2314099"/>
                  </a:lnTo>
                  <a:cubicBezTo>
                    <a:pt x="3926967" y="2271808"/>
                    <a:pt x="3971735" y="2245614"/>
                    <a:pt x="4020312" y="2245614"/>
                  </a:cubicBezTo>
                  <a:lnTo>
                    <a:pt x="4138422" y="2245614"/>
                  </a:lnTo>
                  <a:cubicBezTo>
                    <a:pt x="4345305" y="2245614"/>
                    <a:pt x="4513040" y="2077879"/>
                    <a:pt x="4513040" y="1870996"/>
                  </a:cubicBezTo>
                  <a:lnTo>
                    <a:pt x="4513040" y="374618"/>
                  </a:lnTo>
                  <a:cubicBezTo>
                    <a:pt x="4513040" y="167735"/>
                    <a:pt x="4345305" y="0"/>
                    <a:pt x="4138422" y="0"/>
                  </a:cubicBezTo>
                  <a:close/>
                </a:path>
              </a:pathLst>
            </a:custGeom>
            <a:noFill/>
            <a:ln w="114300" cap="rnd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sv-SE"/>
            </a:p>
          </p:txBody>
        </p:sp>
      </p:grpSp>
    </p:spTree>
    <p:extLst>
      <p:ext uri="{BB962C8B-B14F-4D97-AF65-F5344CB8AC3E}">
        <p14:creationId xmlns:p14="http://schemas.microsoft.com/office/powerpoint/2010/main" val="16886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4868</TotalTime>
  <Words>1268</Words>
  <Application>Microsoft Office PowerPoint</Application>
  <PresentationFormat>Bredbild</PresentationFormat>
  <Paragraphs>157</Paragraphs>
  <Slides>12</Slides>
  <Notes>12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Office-tema</vt:lpstr>
      <vt:lpstr>Tillsammans  gör vi skillnad.</vt:lpstr>
      <vt:lpstr>SIP gör skillnad. </vt:lpstr>
      <vt:lpstr>PowerPoint-presentation</vt:lpstr>
      <vt:lpstr>PowerPoint-presentation</vt:lpstr>
      <vt:lpstr>5 skäl att prioritera SIP</vt:lpstr>
      <vt:lpstr>SIP är lite som ett knytkalas!</vt:lpstr>
      <vt:lpstr>Hur går en SIP till?</vt:lpstr>
      <vt:lpstr>Vad hindrar oss?</vt:lpstr>
      <vt:lpstr>Diskussion</vt:lpstr>
      <vt:lpstr>Så kommer VI igång!</vt:lpstr>
      <vt:lpstr>PowerPoint-presentation</vt:lpstr>
      <vt:lpstr>Tillsammans gör vi skillnad.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Tillsammans gör vi skillnad, bildspel om SIP processen för medarbetare</dc:title>
  <dc:creator>Mikael Stenberg</dc:creator>
  <keywords/>
  <lastModifiedBy>Åsa Weding</lastModifiedBy>
  <revision>56</revision>
  <dcterms:created xsi:type="dcterms:W3CDTF">2025-10-23T08:10:07.0000000Z</dcterms:created>
  <dcterms:modified xsi:type="dcterms:W3CDTF">2026-04-10T11:21:58.0000000Z</dcterms:modified>
</coreProperties>
</file>