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notesMasterIdLst>
    <p:notesMasterId r:id="rId23"/>
  </p:notesMasterIdLst>
  <p:sldIdLst>
    <p:sldId id="291" r:id="rId7"/>
    <p:sldId id="257" r:id="rId8"/>
    <p:sldId id="260" r:id="rId9"/>
    <p:sldId id="277" r:id="rId10"/>
    <p:sldId id="293" r:id="rId11"/>
    <p:sldId id="294" r:id="rId12"/>
    <p:sldId id="295" r:id="rId13"/>
    <p:sldId id="292" r:id="rId14"/>
    <p:sldId id="280" r:id="rId15"/>
    <p:sldId id="290" r:id="rId16"/>
    <p:sldId id="289" r:id="rId17"/>
    <p:sldId id="283" r:id="rId18"/>
    <p:sldId id="287" r:id="rId19"/>
    <p:sldId id="285" r:id="rId20"/>
    <p:sldId id="267" r:id="rId21"/>
    <p:sldId id="288" r:id="rId2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EEB9"/>
    <a:srgbClr val="49C3C5"/>
    <a:srgbClr val="71F4AF"/>
    <a:srgbClr val="0092BD"/>
    <a:srgbClr val="42DD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D8F026-9869-46C5-B663-B8BA14A55027}" v="1" dt="2025-11-10T11:21:02.7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2.xml" Id="rId8" /><Relationship Type="http://schemas.openxmlformats.org/officeDocument/2006/relationships/slide" Target="slides/slide7.xml" Id="rId13" /><Relationship Type="http://schemas.openxmlformats.org/officeDocument/2006/relationships/slide" Target="slides/slide12.xml" Id="rId18" /><Relationship Type="http://schemas.openxmlformats.org/officeDocument/2006/relationships/theme" Target="theme/theme1.xml" Id="rId26" /><Relationship Type="http://schemas.openxmlformats.org/officeDocument/2006/relationships/slide" Target="slides/slide15.xml" Id="rId21" /><Relationship Type="http://schemas.openxmlformats.org/officeDocument/2006/relationships/slide" Target="slides/slide1.xml" Id="rId7" /><Relationship Type="http://schemas.openxmlformats.org/officeDocument/2006/relationships/slide" Target="slides/slide6.xml" Id="rId12" /><Relationship Type="http://schemas.openxmlformats.org/officeDocument/2006/relationships/slide" Target="slides/slide11.xml" Id="rId17" /><Relationship Type="http://schemas.openxmlformats.org/officeDocument/2006/relationships/viewProps" Target="viewProps.xml" Id="rId25" /><Relationship Type="http://schemas.openxmlformats.org/officeDocument/2006/relationships/slide" Target="slides/slide10.xml" Id="rId16" /><Relationship Type="http://schemas.openxmlformats.org/officeDocument/2006/relationships/slide" Target="slides/slide14.xml" Id="rId20" /><Relationship Type="http://schemas.microsoft.com/office/2015/10/relationships/revisionInfo" Target="revisionInfo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5.xml" Id="rId11" /><Relationship Type="http://schemas.openxmlformats.org/officeDocument/2006/relationships/presProps" Target="presProps.xml" Id="rId24" /><Relationship Type="http://schemas.openxmlformats.org/officeDocument/2006/relationships/slideMaster" Target="slideMasters/slideMaster1.xml" Id="rId5" /><Relationship Type="http://schemas.openxmlformats.org/officeDocument/2006/relationships/slide" Target="slides/slide9.xml" Id="rId15" /><Relationship Type="http://schemas.openxmlformats.org/officeDocument/2006/relationships/notesMaster" Target="notesMasters/notesMaster1.xml" Id="rId23" /><Relationship Type="http://schemas.microsoft.com/office/2016/11/relationships/changesInfo" Target="changesInfos/changesInfo1.xml" Id="rId28" /><Relationship Type="http://schemas.openxmlformats.org/officeDocument/2006/relationships/slide" Target="slides/slide4.xml" Id="rId10" /><Relationship Type="http://schemas.openxmlformats.org/officeDocument/2006/relationships/slide" Target="slides/slide13.xml" Id="rId19" /><Relationship Type="http://schemas.openxmlformats.org/officeDocument/2006/relationships/slide" Target="slides/slide3.xml" Id="rId9" /><Relationship Type="http://schemas.openxmlformats.org/officeDocument/2006/relationships/slide" Target="slides/slide8.xml" Id="rId14" /><Relationship Type="http://schemas.openxmlformats.org/officeDocument/2006/relationships/slide" Target="slides/slide16.xml" Id="rId22" /><Relationship Type="http://schemas.openxmlformats.org/officeDocument/2006/relationships/tableStyles" Target="tableStyles.xml" Id="rId27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elia Andersson" userId="S::amean3@vgregion.se::2efb38ed-384a-4b8b-87ce-6a36e2dd3b07" providerId="AD" clId="Web-{F851492E-2207-04FA-F10C-7BFFAE309566}"/>
    <pc:docChg chg="modSld">
      <pc:chgData name="Amelia Andersson" userId="S::amean3@vgregion.se::2efb38ed-384a-4b8b-87ce-6a36e2dd3b07" providerId="AD" clId="Web-{F851492E-2207-04FA-F10C-7BFFAE309566}" dt="2025-11-03T11:53:12.719" v="2" actId="20577"/>
      <pc:docMkLst>
        <pc:docMk/>
      </pc:docMkLst>
      <pc:sldChg chg="modSp">
        <pc:chgData name="Amelia Andersson" userId="S::amean3@vgregion.se::2efb38ed-384a-4b8b-87ce-6a36e2dd3b07" providerId="AD" clId="Web-{F851492E-2207-04FA-F10C-7BFFAE309566}" dt="2025-11-03T11:53:12.719" v="2" actId="20577"/>
        <pc:sldMkLst>
          <pc:docMk/>
          <pc:sldMk cId="2811522584" sldId="285"/>
        </pc:sldMkLst>
        <pc:spChg chg="mod">
          <ac:chgData name="Amelia Andersson" userId="S::amean3@vgregion.se::2efb38ed-384a-4b8b-87ce-6a36e2dd3b07" providerId="AD" clId="Web-{F851492E-2207-04FA-F10C-7BFFAE309566}" dt="2025-11-03T11:52:34.297" v="0" actId="20577"/>
          <ac:spMkLst>
            <pc:docMk/>
            <pc:sldMk cId="2811522584" sldId="285"/>
            <ac:spMk id="5" creationId="{897684D9-50D4-85C6-7971-6284EB1E6065}"/>
          </ac:spMkLst>
        </pc:spChg>
        <pc:spChg chg="mod">
          <ac:chgData name="Amelia Andersson" userId="S::amean3@vgregion.se::2efb38ed-384a-4b8b-87ce-6a36e2dd3b07" providerId="AD" clId="Web-{F851492E-2207-04FA-F10C-7BFFAE309566}" dt="2025-11-03T11:52:57.359" v="1" actId="20577"/>
          <ac:spMkLst>
            <pc:docMk/>
            <pc:sldMk cId="2811522584" sldId="285"/>
            <ac:spMk id="6" creationId="{CDEE4835-138F-5694-B0DB-D247E3E163FB}"/>
          </ac:spMkLst>
        </pc:spChg>
        <pc:spChg chg="mod">
          <ac:chgData name="Amelia Andersson" userId="S::amean3@vgregion.se::2efb38ed-384a-4b8b-87ce-6a36e2dd3b07" providerId="AD" clId="Web-{F851492E-2207-04FA-F10C-7BFFAE309566}" dt="2025-11-03T11:53:12.719" v="2" actId="20577"/>
          <ac:spMkLst>
            <pc:docMk/>
            <pc:sldMk cId="2811522584" sldId="285"/>
            <ac:spMk id="8" creationId="{48439255-8E67-24F8-905F-BBF57F48FE55}"/>
          </ac:spMkLst>
        </pc:spChg>
      </pc:sldChg>
    </pc:docChg>
  </pc:docChgLst>
  <pc:docChgLst>
    <pc:chgData name="Amelia Andersson" userId="2efb38ed-384a-4b8b-87ce-6a36e2dd3b07" providerId="ADAL" clId="{30D8F026-9869-46C5-B663-B8BA14A55027}"/>
    <pc:docChg chg="undo custSel addSld delSld modSld">
      <pc:chgData name="Amelia Andersson" userId="2efb38ed-384a-4b8b-87ce-6a36e2dd3b07" providerId="ADAL" clId="{30D8F026-9869-46C5-B663-B8BA14A55027}" dt="2025-11-10T11:21:06.285" v="375" actId="207"/>
      <pc:docMkLst>
        <pc:docMk/>
      </pc:docMkLst>
      <pc:sldChg chg="addSp delSp modSp del mod delAnim">
        <pc:chgData name="Amelia Andersson" userId="2efb38ed-384a-4b8b-87ce-6a36e2dd3b07" providerId="ADAL" clId="{30D8F026-9869-46C5-B663-B8BA14A55027}" dt="2025-11-03T13:30:09.707" v="275" actId="47"/>
        <pc:sldMkLst>
          <pc:docMk/>
          <pc:sldMk cId="51396020" sldId="261"/>
        </pc:sldMkLst>
      </pc:sldChg>
      <pc:sldChg chg="addSp delSp modSp del mod delAnim">
        <pc:chgData name="Amelia Andersson" userId="2efb38ed-384a-4b8b-87ce-6a36e2dd3b07" providerId="ADAL" clId="{30D8F026-9869-46C5-B663-B8BA14A55027}" dt="2025-11-03T13:30:51.407" v="309" actId="47"/>
        <pc:sldMkLst>
          <pc:docMk/>
          <pc:sldMk cId="45384689" sldId="275"/>
        </pc:sldMkLst>
      </pc:sldChg>
      <pc:sldChg chg="addSp delSp modSp del mod delAnim">
        <pc:chgData name="Amelia Andersson" userId="2efb38ed-384a-4b8b-87ce-6a36e2dd3b07" providerId="ADAL" clId="{30D8F026-9869-46C5-B663-B8BA14A55027}" dt="2025-11-03T13:31:32.392" v="349" actId="47"/>
        <pc:sldMkLst>
          <pc:docMk/>
          <pc:sldMk cId="1140109904" sldId="276"/>
        </pc:sldMkLst>
      </pc:sldChg>
      <pc:sldChg chg="addSp delSp modSp mod delAnim modAnim">
        <pc:chgData name="Amelia Andersson" userId="2efb38ed-384a-4b8b-87ce-6a36e2dd3b07" providerId="ADAL" clId="{30D8F026-9869-46C5-B663-B8BA14A55027}" dt="2025-11-06T10:56:37.708" v="373" actId="207"/>
        <pc:sldMkLst>
          <pc:docMk/>
          <pc:sldMk cId="2920212062" sldId="277"/>
        </pc:sldMkLst>
        <pc:spChg chg="add mod">
          <ac:chgData name="Amelia Andersson" userId="2efb38ed-384a-4b8b-87ce-6a36e2dd3b07" providerId="ADAL" clId="{30D8F026-9869-46C5-B663-B8BA14A55027}" dt="2025-11-03T13:28:09.375" v="224" actId="1076"/>
          <ac:spMkLst>
            <pc:docMk/>
            <pc:sldMk cId="2920212062" sldId="277"/>
            <ac:spMk id="7" creationId="{C00387D9-7740-12E2-86EC-9A04BE01331E}"/>
          </ac:spMkLst>
        </pc:spChg>
        <pc:spChg chg="add mod">
          <ac:chgData name="Amelia Andersson" userId="2efb38ed-384a-4b8b-87ce-6a36e2dd3b07" providerId="ADAL" clId="{30D8F026-9869-46C5-B663-B8BA14A55027}" dt="2025-11-03T13:28:29.663" v="229" actId="1076"/>
          <ac:spMkLst>
            <pc:docMk/>
            <pc:sldMk cId="2920212062" sldId="277"/>
            <ac:spMk id="8" creationId="{E86BEE94-29A1-5AED-9572-12E957B4D178}"/>
          </ac:spMkLst>
        </pc:spChg>
        <pc:spChg chg="add mod">
          <ac:chgData name="Amelia Andersson" userId="2efb38ed-384a-4b8b-87ce-6a36e2dd3b07" providerId="ADAL" clId="{30D8F026-9869-46C5-B663-B8BA14A55027}" dt="2025-11-06T10:56:37.708" v="373" actId="207"/>
          <ac:spMkLst>
            <pc:docMk/>
            <pc:sldMk cId="2920212062" sldId="277"/>
            <ac:spMk id="9" creationId="{4A3370D8-285A-F3C3-78DB-166ADDEE29BC}"/>
          </ac:spMkLst>
        </pc:spChg>
        <pc:picChg chg="add mod ord">
          <ac:chgData name="Amelia Andersson" userId="2efb38ed-384a-4b8b-87ce-6a36e2dd3b07" providerId="ADAL" clId="{30D8F026-9869-46C5-B663-B8BA14A55027}" dt="2025-11-03T13:28:34.006" v="231" actId="1076"/>
          <ac:picMkLst>
            <pc:docMk/>
            <pc:sldMk cId="2920212062" sldId="277"/>
            <ac:picMk id="6" creationId="{D8779F35-BF52-00DB-8094-79128AFA9DB7}"/>
          </ac:picMkLst>
        </pc:picChg>
      </pc:sldChg>
      <pc:sldChg chg="addSp modSp mod">
        <pc:chgData name="Amelia Andersson" userId="2efb38ed-384a-4b8b-87ce-6a36e2dd3b07" providerId="ADAL" clId="{30D8F026-9869-46C5-B663-B8BA14A55027}" dt="2025-11-04T10:02:41.103" v="371" actId="3626"/>
        <pc:sldMkLst>
          <pc:docMk/>
          <pc:sldMk cId="2811522584" sldId="285"/>
        </pc:sldMkLst>
        <pc:spChg chg="add mod">
          <ac:chgData name="Amelia Andersson" userId="2efb38ed-384a-4b8b-87ce-6a36e2dd3b07" providerId="ADAL" clId="{30D8F026-9869-46C5-B663-B8BA14A55027}" dt="2025-11-04T10:02:27.847" v="369" actId="3626"/>
          <ac:spMkLst>
            <pc:docMk/>
            <pc:sldMk cId="2811522584" sldId="285"/>
            <ac:spMk id="5" creationId="{897684D9-50D4-85C6-7971-6284EB1E6065}"/>
          </ac:spMkLst>
        </pc:spChg>
        <pc:spChg chg="add mod">
          <ac:chgData name="Amelia Andersson" userId="2efb38ed-384a-4b8b-87ce-6a36e2dd3b07" providerId="ADAL" clId="{30D8F026-9869-46C5-B663-B8BA14A55027}" dt="2025-11-04T10:02:34.224" v="370" actId="3626"/>
          <ac:spMkLst>
            <pc:docMk/>
            <pc:sldMk cId="2811522584" sldId="285"/>
            <ac:spMk id="6" creationId="{CDEE4835-138F-5694-B0DB-D247E3E163FB}"/>
          </ac:spMkLst>
        </pc:spChg>
        <pc:spChg chg="add mod">
          <ac:chgData name="Amelia Andersson" userId="2efb38ed-384a-4b8b-87ce-6a36e2dd3b07" providerId="ADAL" clId="{30D8F026-9869-46C5-B663-B8BA14A55027}" dt="2025-11-04T10:02:41.103" v="371" actId="3626"/>
          <ac:spMkLst>
            <pc:docMk/>
            <pc:sldMk cId="2811522584" sldId="285"/>
            <ac:spMk id="8" creationId="{48439255-8E67-24F8-905F-BBF57F48FE55}"/>
          </ac:spMkLst>
        </pc:spChg>
        <pc:spChg chg="mod">
          <ac:chgData name="Amelia Andersson" userId="2efb38ed-384a-4b8b-87ce-6a36e2dd3b07" providerId="ADAL" clId="{30D8F026-9869-46C5-B663-B8BA14A55027}" dt="2025-11-03T10:34:09.274" v="7" actId="1076"/>
          <ac:spMkLst>
            <pc:docMk/>
            <pc:sldMk cId="2811522584" sldId="285"/>
            <ac:spMk id="10" creationId="{69792D96-5832-02CD-C84D-8CFA61B2CF45}"/>
          </ac:spMkLst>
        </pc:spChg>
      </pc:sldChg>
      <pc:sldChg chg="delSp modSp add mod">
        <pc:chgData name="Amelia Andersson" userId="2efb38ed-384a-4b8b-87ce-6a36e2dd3b07" providerId="ADAL" clId="{30D8F026-9869-46C5-B663-B8BA14A55027}" dt="2025-11-03T13:30:05.637" v="274" actId="207"/>
        <pc:sldMkLst>
          <pc:docMk/>
          <pc:sldMk cId="2116852408" sldId="293"/>
        </pc:sldMkLst>
        <pc:spChg chg="mod">
          <ac:chgData name="Amelia Andersson" userId="2efb38ed-384a-4b8b-87ce-6a36e2dd3b07" providerId="ADAL" clId="{30D8F026-9869-46C5-B663-B8BA14A55027}" dt="2025-11-03T13:27:19.195" v="212" actId="255"/>
          <ac:spMkLst>
            <pc:docMk/>
            <pc:sldMk cId="2116852408" sldId="293"/>
            <ac:spMk id="7" creationId="{8503003C-D38D-AD0B-D314-416470044879}"/>
          </ac:spMkLst>
        </pc:spChg>
        <pc:spChg chg="mod">
          <ac:chgData name="Amelia Andersson" userId="2efb38ed-384a-4b8b-87ce-6a36e2dd3b07" providerId="ADAL" clId="{30D8F026-9869-46C5-B663-B8BA14A55027}" dt="2025-11-03T13:30:05.637" v="274" actId="207"/>
          <ac:spMkLst>
            <pc:docMk/>
            <pc:sldMk cId="2116852408" sldId="293"/>
            <ac:spMk id="9" creationId="{4A614E4C-D4BC-4F00-7B53-BE1515812F91}"/>
          </ac:spMkLst>
        </pc:spChg>
      </pc:sldChg>
      <pc:sldChg chg="modSp add mod">
        <pc:chgData name="Amelia Andersson" userId="2efb38ed-384a-4b8b-87ce-6a36e2dd3b07" providerId="ADAL" clId="{30D8F026-9869-46C5-B663-B8BA14A55027}" dt="2025-11-10T11:21:06.285" v="375" actId="207"/>
        <pc:sldMkLst>
          <pc:docMk/>
          <pc:sldMk cId="89918071" sldId="294"/>
        </pc:sldMkLst>
        <pc:spChg chg="mod">
          <ac:chgData name="Amelia Andersson" userId="2efb38ed-384a-4b8b-87ce-6a36e2dd3b07" providerId="ADAL" clId="{30D8F026-9869-46C5-B663-B8BA14A55027}" dt="2025-11-03T13:30:22.989" v="305" actId="20577"/>
          <ac:spMkLst>
            <pc:docMk/>
            <pc:sldMk cId="89918071" sldId="294"/>
            <ac:spMk id="7" creationId="{8F2639A1-0245-6F0E-770C-72009D8822D2}"/>
          </ac:spMkLst>
        </pc:spChg>
        <pc:spChg chg="mod">
          <ac:chgData name="Amelia Andersson" userId="2efb38ed-384a-4b8b-87ce-6a36e2dd3b07" providerId="ADAL" clId="{30D8F026-9869-46C5-B663-B8BA14A55027}" dt="2025-11-10T11:21:06.285" v="375" actId="207"/>
          <ac:spMkLst>
            <pc:docMk/>
            <pc:sldMk cId="89918071" sldId="294"/>
            <ac:spMk id="9" creationId="{558270B5-767B-EFAC-F19B-03B35C610945}"/>
          </ac:spMkLst>
        </pc:spChg>
      </pc:sldChg>
      <pc:sldChg chg="modSp add mod">
        <pc:chgData name="Amelia Andersson" userId="2efb38ed-384a-4b8b-87ce-6a36e2dd3b07" providerId="ADAL" clId="{30D8F026-9869-46C5-B663-B8BA14A55027}" dt="2025-11-03T13:31:29.551" v="348" actId="207"/>
        <pc:sldMkLst>
          <pc:docMk/>
          <pc:sldMk cId="2950563313" sldId="295"/>
        </pc:sldMkLst>
        <pc:spChg chg="mod">
          <ac:chgData name="Amelia Andersson" userId="2efb38ed-384a-4b8b-87ce-6a36e2dd3b07" providerId="ADAL" clId="{30D8F026-9869-46C5-B663-B8BA14A55027}" dt="2025-11-03T13:31:07.534" v="345" actId="20577"/>
          <ac:spMkLst>
            <pc:docMk/>
            <pc:sldMk cId="2950563313" sldId="295"/>
            <ac:spMk id="7" creationId="{CF5C7E82-614D-E070-7E66-782EAE3DA62D}"/>
          </ac:spMkLst>
        </pc:spChg>
        <pc:spChg chg="mod">
          <ac:chgData name="Amelia Andersson" userId="2efb38ed-384a-4b8b-87ce-6a36e2dd3b07" providerId="ADAL" clId="{30D8F026-9869-46C5-B663-B8BA14A55027}" dt="2025-11-03T13:31:29.551" v="348" actId="207"/>
          <ac:spMkLst>
            <pc:docMk/>
            <pc:sldMk cId="2950563313" sldId="295"/>
            <ac:spMk id="9" creationId="{8A01ED31-53B5-5E63-42ED-BB315605F90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3F4D5-FBA0-4FDD-9D3B-8ADDFD8CE165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99880-1D81-4E31-9138-D35094DB35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809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ECD58-43F8-684F-B170-3EC650516F6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320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454C19-6996-6792-7379-781978FF8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FB56B76-539B-E889-C8CA-2658FD6D5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91BAAA-F4AA-BD30-D8D1-828C20173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F2A1BB-556A-8D4F-EB9C-8C7CCA081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07A012-9C8A-6B5A-517F-77E0FF343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51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2C92CF-51DD-4478-5EC0-0440E89D3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4658457-4F07-F952-8CF0-37F6C58E9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44F9BC-FCE2-24D0-92BB-B9EC01D43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AB2834-6CA3-8240-C641-D202153AE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B0D96E-6748-8CC9-C612-429464494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4474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1DD8184-1BF7-9A82-9D73-32BBC1D06C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4FC17D-01F0-E8BB-BBFC-372077B59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A19248-2E0F-A3F5-3F47-2C570DDA2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6DF34E6-CA17-63E6-4361-F8D31FD27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DFF106-D91D-5CA2-DB65-78674C3E3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6020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Text till brödtext.</a:t>
            </a:r>
          </a:p>
          <a:p>
            <a:pPr lvl="0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1782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97202DA7-8793-4BDF-1D9B-2FFC54FDBA03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A6A947-D380-6245-976D-430B89F5A1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9212" y="6202016"/>
            <a:ext cx="2615722" cy="417443"/>
          </a:xfrm>
          <a:prstGeom prst="rect">
            <a:avLst/>
          </a:prstGeom>
        </p:spPr>
      </p:pic>
      <p:sp>
        <p:nvSpPr>
          <p:cNvPr id="9" name="Rektangel med rundade hörn diagonalt 8">
            <a:extLst>
              <a:ext uri="{FF2B5EF4-FFF2-40B4-BE49-F238E27FC236}">
                <a16:creationId xmlns:a16="http://schemas.microsoft.com/office/drawing/2014/main" id="{D941B3B3-2A75-A190-9B2C-1F1CBD067D49}"/>
              </a:ext>
            </a:extLst>
          </p:cNvPr>
          <p:cNvSpPr/>
          <p:nvPr userDrawn="1"/>
        </p:nvSpPr>
        <p:spPr>
          <a:xfrm>
            <a:off x="286248" y="286247"/>
            <a:ext cx="11616854" cy="5713060"/>
          </a:xfrm>
          <a:prstGeom prst="round2DiagRect">
            <a:avLst/>
          </a:prstGeom>
          <a:blipFill dpi="0" rotWithShape="1">
            <a:blip r:embed="rId4">
              <a:alphaModFix am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665" t="-836" r="16957" b="-1987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0ACE33-1201-B9DB-29D5-6DF7D4EEC1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/>
              <a:t>Mötesnamn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053E8E-550B-B68E-0764-8E6CEF8CF7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PLATS 30 10 2026</a:t>
            </a:r>
          </a:p>
        </p:txBody>
      </p:sp>
    </p:spTree>
    <p:extLst>
      <p:ext uri="{BB962C8B-B14F-4D97-AF65-F5344CB8AC3E}">
        <p14:creationId xmlns:p14="http://schemas.microsoft.com/office/powerpoint/2010/main" val="4285808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diagonalt 6">
            <a:extLst>
              <a:ext uri="{FF2B5EF4-FFF2-40B4-BE49-F238E27FC236}">
                <a16:creationId xmlns:a16="http://schemas.microsoft.com/office/drawing/2014/main" id="{D7E80B52-8140-0D96-A4A8-81C1A23F211B}"/>
              </a:ext>
            </a:extLst>
          </p:cNvPr>
          <p:cNvSpPr/>
          <p:nvPr userDrawn="1"/>
        </p:nvSpPr>
        <p:spPr>
          <a:xfrm>
            <a:off x="286248" y="286247"/>
            <a:ext cx="11616854" cy="6257428"/>
          </a:xfrm>
          <a:prstGeom prst="round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7212" t="-1356" r="-1908" b="-362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 </a:t>
            </a:r>
          </a:p>
        </p:txBody>
      </p:sp>
      <p:sp>
        <p:nvSpPr>
          <p:cNvPr id="16" name="Platshållare för bild 15">
            <a:extLst>
              <a:ext uri="{FF2B5EF4-FFF2-40B4-BE49-F238E27FC236}">
                <a16:creationId xmlns:a16="http://schemas.microsoft.com/office/drawing/2014/main" id="{E2D66EB7-EAC9-C576-7682-5C16E50485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3625" y="286247"/>
            <a:ext cx="5759477" cy="6257428"/>
          </a:xfrm>
          <a:custGeom>
            <a:avLst/>
            <a:gdLst>
              <a:gd name="connsiteX0" fmla="*/ 1057308 w 6763882"/>
              <a:gd name="connsiteY0" fmla="*/ 0 h 6229350"/>
              <a:gd name="connsiteX1" fmla="*/ 6763882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5172042 h 6229350"/>
              <a:gd name="connsiteX4" fmla="*/ 5706574 w 6763882"/>
              <a:gd name="connsiteY4" fmla="*/ 6229350 h 6229350"/>
              <a:gd name="connsiteX5" fmla="*/ 0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1057308 h 6229350"/>
              <a:gd name="connsiteX8" fmla="*/ 1057308 w 6763882"/>
              <a:gd name="connsiteY8" fmla="*/ 0 h 6229350"/>
              <a:gd name="connsiteX0" fmla="*/ 1057308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6229350 h 6229350"/>
              <a:gd name="connsiteX8" fmla="*/ 0 w 6763882"/>
              <a:gd name="connsiteY8" fmla="*/ 1057308 h 6229350"/>
              <a:gd name="connsiteX9" fmla="*/ 1057308 w 6763882"/>
              <a:gd name="connsiteY9" fmla="*/ 0 h 6229350"/>
              <a:gd name="connsiteX0" fmla="*/ 0 w 6763882"/>
              <a:gd name="connsiteY0" fmla="*/ 1057308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0 w 6763882"/>
              <a:gd name="connsiteY7" fmla="*/ 6229350 h 6229350"/>
              <a:gd name="connsiteX8" fmla="*/ 0 w 6763882"/>
              <a:gd name="connsiteY8" fmla="*/ 1057308 h 6229350"/>
              <a:gd name="connsiteX0" fmla="*/ 14770 w 6778652"/>
              <a:gd name="connsiteY0" fmla="*/ 1057308 h 6229350"/>
              <a:gd name="connsiteX1" fmla="*/ 1362075 w 6778652"/>
              <a:gd name="connsiteY1" fmla="*/ 0 h 6229350"/>
              <a:gd name="connsiteX2" fmla="*/ 6778652 w 6778652"/>
              <a:gd name="connsiteY2" fmla="*/ 0 h 6229350"/>
              <a:gd name="connsiteX3" fmla="*/ 6778652 w 6778652"/>
              <a:gd name="connsiteY3" fmla="*/ 0 h 6229350"/>
              <a:gd name="connsiteX4" fmla="*/ 6778652 w 6778652"/>
              <a:gd name="connsiteY4" fmla="*/ 5172042 h 6229350"/>
              <a:gd name="connsiteX5" fmla="*/ 5721344 w 6778652"/>
              <a:gd name="connsiteY5" fmla="*/ 6229350 h 6229350"/>
              <a:gd name="connsiteX6" fmla="*/ 14770 w 6778652"/>
              <a:gd name="connsiteY6" fmla="*/ 6229350 h 6229350"/>
              <a:gd name="connsiteX7" fmla="*/ 14770 w 6778652"/>
              <a:gd name="connsiteY7" fmla="*/ 6229350 h 6229350"/>
              <a:gd name="connsiteX8" fmla="*/ 0 w 6778652"/>
              <a:gd name="connsiteY8" fmla="*/ 1295400 h 6229350"/>
              <a:gd name="connsiteX9" fmla="*/ 14770 w 6778652"/>
              <a:gd name="connsiteY9" fmla="*/ 1057308 h 6229350"/>
              <a:gd name="connsiteX0" fmla="*/ 0 w 6778652"/>
              <a:gd name="connsiteY0" fmla="*/ 1295400 h 6229350"/>
              <a:gd name="connsiteX1" fmla="*/ 1362075 w 6778652"/>
              <a:gd name="connsiteY1" fmla="*/ 0 h 6229350"/>
              <a:gd name="connsiteX2" fmla="*/ 6778652 w 6778652"/>
              <a:gd name="connsiteY2" fmla="*/ 0 h 6229350"/>
              <a:gd name="connsiteX3" fmla="*/ 6778652 w 6778652"/>
              <a:gd name="connsiteY3" fmla="*/ 0 h 6229350"/>
              <a:gd name="connsiteX4" fmla="*/ 6778652 w 6778652"/>
              <a:gd name="connsiteY4" fmla="*/ 5172042 h 6229350"/>
              <a:gd name="connsiteX5" fmla="*/ 5721344 w 6778652"/>
              <a:gd name="connsiteY5" fmla="*/ 6229350 h 6229350"/>
              <a:gd name="connsiteX6" fmla="*/ 14770 w 6778652"/>
              <a:gd name="connsiteY6" fmla="*/ 6229350 h 6229350"/>
              <a:gd name="connsiteX7" fmla="*/ 14770 w 6778652"/>
              <a:gd name="connsiteY7" fmla="*/ 6229350 h 6229350"/>
              <a:gd name="connsiteX8" fmla="*/ 0 w 6778652"/>
              <a:gd name="connsiteY8" fmla="*/ 1295400 h 6229350"/>
              <a:gd name="connsiteX0" fmla="*/ 0 w 6778652"/>
              <a:gd name="connsiteY0" fmla="*/ 0 h 6238875"/>
              <a:gd name="connsiteX1" fmla="*/ 1362075 w 6778652"/>
              <a:gd name="connsiteY1" fmla="*/ 9525 h 6238875"/>
              <a:gd name="connsiteX2" fmla="*/ 6778652 w 6778652"/>
              <a:gd name="connsiteY2" fmla="*/ 9525 h 6238875"/>
              <a:gd name="connsiteX3" fmla="*/ 6778652 w 6778652"/>
              <a:gd name="connsiteY3" fmla="*/ 9525 h 6238875"/>
              <a:gd name="connsiteX4" fmla="*/ 6778652 w 6778652"/>
              <a:gd name="connsiteY4" fmla="*/ 5181567 h 6238875"/>
              <a:gd name="connsiteX5" fmla="*/ 5721344 w 6778652"/>
              <a:gd name="connsiteY5" fmla="*/ 6238875 h 6238875"/>
              <a:gd name="connsiteX6" fmla="*/ 14770 w 6778652"/>
              <a:gd name="connsiteY6" fmla="*/ 6238875 h 6238875"/>
              <a:gd name="connsiteX7" fmla="*/ 14770 w 6778652"/>
              <a:gd name="connsiteY7" fmla="*/ 6238875 h 6238875"/>
              <a:gd name="connsiteX8" fmla="*/ 0 w 6778652"/>
              <a:gd name="connsiteY8" fmla="*/ 0 h 6238875"/>
              <a:gd name="connsiteX0" fmla="*/ 0 w 6778652"/>
              <a:gd name="connsiteY0" fmla="*/ 0 h 6238875"/>
              <a:gd name="connsiteX1" fmla="*/ 1362075 w 6778652"/>
              <a:gd name="connsiteY1" fmla="*/ 9525 h 6238875"/>
              <a:gd name="connsiteX2" fmla="*/ 6778652 w 6778652"/>
              <a:gd name="connsiteY2" fmla="*/ 9525 h 6238875"/>
              <a:gd name="connsiteX3" fmla="*/ 6778652 w 6778652"/>
              <a:gd name="connsiteY3" fmla="*/ 9525 h 6238875"/>
              <a:gd name="connsiteX4" fmla="*/ 6778652 w 6778652"/>
              <a:gd name="connsiteY4" fmla="*/ 5181567 h 6238875"/>
              <a:gd name="connsiteX5" fmla="*/ 5721344 w 6778652"/>
              <a:gd name="connsiteY5" fmla="*/ 6238875 h 6238875"/>
              <a:gd name="connsiteX6" fmla="*/ 14770 w 6778652"/>
              <a:gd name="connsiteY6" fmla="*/ 6238875 h 6238875"/>
              <a:gd name="connsiteX7" fmla="*/ 452920 w 6778652"/>
              <a:gd name="connsiteY7" fmla="*/ 6219825 h 6238875"/>
              <a:gd name="connsiteX8" fmla="*/ 0 w 6778652"/>
              <a:gd name="connsiteY8" fmla="*/ 0 h 6238875"/>
              <a:gd name="connsiteX0" fmla="*/ 1013930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438150 w 6763882"/>
              <a:gd name="connsiteY7" fmla="*/ 6210300 h 6229350"/>
              <a:gd name="connsiteX8" fmla="*/ 1013930 w 6763882"/>
              <a:gd name="connsiteY8" fmla="*/ 0 h 6229350"/>
              <a:gd name="connsiteX0" fmla="*/ 1013930 w 6763882"/>
              <a:gd name="connsiteY0" fmla="*/ 0 h 6229350"/>
              <a:gd name="connsiteX1" fmla="*/ 1347305 w 6763882"/>
              <a:gd name="connsiteY1" fmla="*/ 0 h 6229350"/>
              <a:gd name="connsiteX2" fmla="*/ 6763882 w 6763882"/>
              <a:gd name="connsiteY2" fmla="*/ 0 h 6229350"/>
              <a:gd name="connsiteX3" fmla="*/ 6763882 w 6763882"/>
              <a:gd name="connsiteY3" fmla="*/ 0 h 6229350"/>
              <a:gd name="connsiteX4" fmla="*/ 6763882 w 6763882"/>
              <a:gd name="connsiteY4" fmla="*/ 5172042 h 6229350"/>
              <a:gd name="connsiteX5" fmla="*/ 5706574 w 6763882"/>
              <a:gd name="connsiteY5" fmla="*/ 6229350 h 6229350"/>
              <a:gd name="connsiteX6" fmla="*/ 0 w 6763882"/>
              <a:gd name="connsiteY6" fmla="*/ 6229350 h 6229350"/>
              <a:gd name="connsiteX7" fmla="*/ 1038225 w 6763882"/>
              <a:gd name="connsiteY7" fmla="*/ 6219825 h 6229350"/>
              <a:gd name="connsiteX8" fmla="*/ 1013930 w 6763882"/>
              <a:gd name="connsiteY8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24295 w 5749952"/>
              <a:gd name="connsiteY6" fmla="*/ 6219825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43345 w 5749952"/>
              <a:gd name="connsiteY6" fmla="*/ 6229350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333375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0 h 6229350"/>
              <a:gd name="connsiteX4" fmla="*/ 5749952 w 5749952"/>
              <a:gd name="connsiteY4" fmla="*/ 5172042 h 6229350"/>
              <a:gd name="connsiteX5" fmla="*/ 4692644 w 5749952"/>
              <a:gd name="connsiteY5" fmla="*/ 6229350 h 6229350"/>
              <a:gd name="connsiteX6" fmla="*/ 43345 w 5749952"/>
              <a:gd name="connsiteY6" fmla="*/ 6229350 h 6229350"/>
              <a:gd name="connsiteX7" fmla="*/ 0 w 5749952"/>
              <a:gd name="connsiteY7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43345 w 5749952"/>
              <a:gd name="connsiteY5" fmla="*/ 6229350 h 6229350"/>
              <a:gd name="connsiteX6" fmla="*/ 0 w 5749952"/>
              <a:gd name="connsiteY6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43345 w 5749952"/>
              <a:gd name="connsiteY5" fmla="*/ 6229350 h 6229350"/>
              <a:gd name="connsiteX6" fmla="*/ 0 w 5749952"/>
              <a:gd name="connsiteY6" fmla="*/ 0 h 6229350"/>
              <a:gd name="connsiteX0" fmla="*/ 0 w 5749952"/>
              <a:gd name="connsiteY0" fmla="*/ 0 h 6229350"/>
              <a:gd name="connsiteX1" fmla="*/ 5749952 w 5749952"/>
              <a:gd name="connsiteY1" fmla="*/ 0 h 6229350"/>
              <a:gd name="connsiteX2" fmla="*/ 5749952 w 5749952"/>
              <a:gd name="connsiteY2" fmla="*/ 0 h 6229350"/>
              <a:gd name="connsiteX3" fmla="*/ 5749952 w 5749952"/>
              <a:gd name="connsiteY3" fmla="*/ 5172042 h 6229350"/>
              <a:gd name="connsiteX4" fmla="*/ 4692644 w 5749952"/>
              <a:gd name="connsiteY4" fmla="*/ 6229350 h 6229350"/>
              <a:gd name="connsiteX5" fmla="*/ 52870 w 5749952"/>
              <a:gd name="connsiteY5" fmla="*/ 6229350 h 6229350"/>
              <a:gd name="connsiteX6" fmla="*/ 0 w 5749952"/>
              <a:gd name="connsiteY6" fmla="*/ 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9952" h="6229350">
                <a:moveTo>
                  <a:pt x="0" y="0"/>
                </a:moveTo>
                <a:lnTo>
                  <a:pt x="5749952" y="0"/>
                </a:lnTo>
                <a:lnTo>
                  <a:pt x="5749952" y="0"/>
                </a:lnTo>
                <a:lnTo>
                  <a:pt x="5749952" y="5172042"/>
                </a:lnTo>
                <a:cubicBezTo>
                  <a:pt x="5749952" y="5755977"/>
                  <a:pt x="5276579" y="6229350"/>
                  <a:pt x="4692644" y="6229350"/>
                </a:cubicBezTo>
                <a:lnTo>
                  <a:pt x="52870" y="6229350"/>
                </a:lnTo>
                <a:cubicBezTo>
                  <a:pt x="28897" y="2822575"/>
                  <a:pt x="4923" y="1644650"/>
                  <a:pt x="0" y="0"/>
                </a:cubicBezTo>
                <a:close/>
              </a:path>
            </a:pathLst>
          </a:custGeom>
        </p:spPr>
        <p:txBody>
          <a:bodyPr/>
          <a:lstStyle>
            <a:lvl1pPr>
              <a:buNone/>
              <a:defRPr/>
            </a:lvl1pPr>
          </a:lstStyle>
          <a:p>
            <a:endParaRPr lang="sv-SE"/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976FB5CB-24DF-3139-71CB-17A54CB33BE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81075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PLATS 30 10 2026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15C03BF9-7664-8B79-8E77-4F9F4CFBB0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1075" y="1122363"/>
            <a:ext cx="9144000" cy="2387600"/>
          </a:xfrm>
        </p:spPr>
        <p:txBody>
          <a:bodyPr anchor="b"/>
          <a:lstStyle>
            <a:lvl1pPr algn="l">
              <a:defRPr sz="6000" b="1" i="0">
                <a:latin typeface="Aptos" panose="020B0004020202020204" pitchFamily="34" charset="0"/>
              </a:defRPr>
            </a:lvl1pPr>
          </a:lstStyle>
          <a:p>
            <a:r>
              <a:rPr lang="sv-SE"/>
              <a:t>Kapitelsida</a:t>
            </a:r>
          </a:p>
        </p:txBody>
      </p:sp>
    </p:spTree>
    <p:extLst>
      <p:ext uri="{BB962C8B-B14F-4D97-AF65-F5344CB8AC3E}">
        <p14:creationId xmlns:p14="http://schemas.microsoft.com/office/powerpoint/2010/main" val="3377058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Rubrik som passar </a:t>
            </a:r>
            <a:br>
              <a:rPr lang="sv-SE"/>
            </a:br>
            <a:r>
              <a:rPr lang="sv-SE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Text till punktlista</a:t>
            </a:r>
          </a:p>
          <a:p>
            <a:pPr lvl="0"/>
            <a:endParaRPr lang="sv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463145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67571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3410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62915" y="879908"/>
            <a:ext cx="5484849" cy="1500187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Rubrik som passar </a:t>
            </a:r>
            <a:br>
              <a:rPr lang="sv-SE"/>
            </a:br>
            <a:r>
              <a:rPr lang="sv-SE"/>
              <a:t>till en punktlista.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062915" y="2815936"/>
            <a:ext cx="5484849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Text till punktlista</a:t>
            </a:r>
          </a:p>
          <a:p>
            <a:pPr lvl="0"/>
            <a:endParaRPr lang="sv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A6BE25C-9299-0E5A-6A58-B286755BA8C4}"/>
              </a:ext>
            </a:extLst>
          </p:cNvPr>
          <p:cNvSpPr/>
          <p:nvPr userDrawn="1"/>
        </p:nvSpPr>
        <p:spPr>
          <a:xfrm>
            <a:off x="613063" y="879908"/>
            <a:ext cx="4821266" cy="463766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>
                <a:noFill/>
              </a:ln>
            </a:endParaRP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668E15-FDE8-465F-9594-265FBDDB911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7489" y="1172729"/>
            <a:ext cx="4212413" cy="4052022"/>
          </a:xfrm>
          <a:prstGeom prst="round2DiagRect">
            <a:avLst>
              <a:gd name="adj1" fmla="val 16411"/>
              <a:gd name="adj2" fmla="val 0"/>
            </a:avLst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699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68563C-AC9E-2E0D-557B-A2C52B4A7A6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1151" y="879908"/>
            <a:ext cx="10673260" cy="751465"/>
          </a:xfrm>
        </p:spPr>
        <p:txBody>
          <a:bodyPr/>
          <a:lstStyle>
            <a:lvl1pPr marL="0" indent="0">
              <a:buNone/>
              <a:defRPr sz="48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Rubrik som passar till en brödtext.</a:t>
            </a:r>
          </a:p>
        </p:txBody>
      </p:sp>
      <p:sp>
        <p:nvSpPr>
          <p:cNvPr id="8" name="Rektangel med rundade hörn diagonalt 7">
            <a:extLst>
              <a:ext uri="{FF2B5EF4-FFF2-40B4-BE49-F238E27FC236}">
                <a16:creationId xmlns:a16="http://schemas.microsoft.com/office/drawing/2014/main" id="{A7521AE0-B937-941F-9F34-E81DC0AE143C}"/>
              </a:ext>
            </a:extLst>
          </p:cNvPr>
          <p:cNvSpPr/>
          <p:nvPr userDrawn="1"/>
        </p:nvSpPr>
        <p:spPr>
          <a:xfrm flipH="1">
            <a:off x="116235" y="6356645"/>
            <a:ext cx="11168176" cy="377371"/>
          </a:xfrm>
          <a:prstGeom prst="round2DiagRect">
            <a:avLst>
              <a:gd name="adj1" fmla="val 50000"/>
              <a:gd name="adj2" fmla="val 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88" t="-693947" r="-15973" b="-5115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 descr="En bild som visar Grafik, symbol, konst, kreativitet&#10;&#10;AI-genererat innehåll kan vara felaktigt.">
            <a:extLst>
              <a:ext uri="{FF2B5EF4-FFF2-40B4-BE49-F238E27FC236}">
                <a16:creationId xmlns:a16="http://schemas.microsoft.com/office/drawing/2014/main" id="{63C0D8E5-BDC8-4668-00ED-BA20CD82EA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24075" y="6356643"/>
            <a:ext cx="556570" cy="377371"/>
          </a:xfrm>
          <a:prstGeom prst="rect">
            <a:avLst/>
          </a:prstGeom>
        </p:spPr>
      </p:pic>
      <p:pic>
        <p:nvPicPr>
          <p:cNvPr id="14" name="Bildobjekt 13" descr="En bild som visar Teckensnitt, text, Grafik, logotyp&#10;&#10;AI-genererat innehåll kan vara felaktigt.">
            <a:extLst>
              <a:ext uri="{FF2B5EF4-FFF2-40B4-BE49-F238E27FC236}">
                <a16:creationId xmlns:a16="http://schemas.microsoft.com/office/drawing/2014/main" id="{13699460-588C-15E3-A110-B5797A2851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278" t="31176"/>
          <a:stretch>
            <a:fillRect/>
          </a:stretch>
        </p:blipFill>
        <p:spPr>
          <a:xfrm>
            <a:off x="9286758" y="6415466"/>
            <a:ext cx="1839993" cy="259723"/>
          </a:xfrm>
          <a:prstGeom prst="rect">
            <a:avLst/>
          </a:prstGeom>
        </p:spPr>
      </p:pic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AEEE7D96-E1A0-9158-74CB-1838068E875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611151" y="1986323"/>
            <a:ext cx="10673260" cy="316215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200" b="0" i="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Text till brödtext.</a:t>
            </a:r>
          </a:p>
          <a:p>
            <a:pPr lvl="0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386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6B37BD-6E61-1E45-54BB-DE0BEEA7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E06860-7DDC-39F4-50AB-FCB76E582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312BC41-A3D1-B187-043A-BE7A2AD49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1842BB6-E54B-03BB-1C0A-1934CBE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C88D584-34AF-5C82-EB8E-DFF66E4A6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1F8B75-BE2A-ABB5-450F-7CDF2015A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4244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E8015F-33E4-562E-DAF1-BBC54F04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604C7F-C4A7-FF41-6E2B-92674098F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C0FECBD-F9E0-D523-87C3-83D942C2F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2B11D1-C82F-D3DD-2BCB-1C5232BBD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76BB0C8-6BCF-591B-AD2B-E67334DC1E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7FAC533-CBCD-21EF-D008-05A72580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6E1E37E-F527-1933-73A5-7115302E1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24BAAAF-C132-07C9-F24F-99B43CB2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037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4815E5-9B5A-2B22-BFA4-292E634EE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4249FD-AC52-5288-A82C-8B8E85631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D867F5-8847-D76C-7263-F2034584F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AEBF6F-D68D-9271-FBC0-C09218F4D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820B63-0AEA-3838-841A-5D4B03433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6826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9EF6BE-E505-D3D2-BF16-0DFB3A4F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B21A3EA-2470-7D39-3187-75B1A0562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6F2CF15-B431-279E-AC89-C8BF36294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918CA1A-D27E-AA32-603F-2E91BB1D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657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8B8FB3-C51B-A058-A960-AD0D0D7A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DDE1EF5-9FE1-4A27-FAE1-4EA7C5DB9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0D59BC-2CA2-51A6-2ABB-29D5E9AB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791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6479B-7857-6A55-3E94-8F9EA105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7F209E-BE76-B087-28C9-C99192853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2CDE3F-935C-2C9F-998F-4E898EBEB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F63E83-994B-C3C8-DB37-F885FC9F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FC42CB-3F22-ED08-F4DD-02DCBE7D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2A5785-9B59-F1AF-28B9-B712FAD83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2530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F897AA-0C67-C50A-8046-8EB2A24F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C1E8D37-FF90-F97B-1711-8B449C96C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3CE91F-BBE3-D9E2-04FB-8B5C67EE0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6D9BEC-6228-241F-73CC-F25CD609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13D7F3-8F0F-D170-5841-94A9B92C9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7E9CCD6-9FD9-6C6A-044D-A0802F31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9764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EA21CA-486E-7DFC-23D2-E61B8B5B3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6478952-027F-19F6-96EA-7BFC4E323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B926E6-FC72-E575-36EA-C0CE93FE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9207B4-0D1C-1887-086B-1E79EDC2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CE6D30-203E-F766-9157-9482C9D3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3164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28D3EB4-0870-00D1-1906-F2425BF19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2880DA5-CD99-062F-3C4B-ED12F291D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4AAC86-BF92-5BB3-E9C9-75743DE7C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6E354C-2C34-5904-59D5-586060C0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D9644F-7564-9D8F-B613-8D7685C29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677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D563EA-9328-B585-0219-40F6D7EE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79925B-4C1A-8A1B-BD2D-3413910BB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DAE088-937E-60BD-6494-FA6B8BD6A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B092C4-9B5C-3077-40D6-641C695CB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C25F3F-498D-A16F-7F2E-F2E09E88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417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8570F8-265E-795A-789E-4D626F2A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902F6A-129D-9494-0804-EA9F0980C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C8BD4E6-C19D-E594-2E9B-7AAA169FB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0C780BA-0D17-0C3F-5BE4-19C0420F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41603A3-94B5-8101-97F6-1BC7D66FD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B7A1FD-BACA-A52F-FC10-44A90AB0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732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C486E0-2A68-7011-09F3-DE9EE348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19FE61F-4768-9F15-0091-EFBAF30F9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0EF0562-20B5-CB88-BB3A-DAF3FC3B8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2EFCE91-7E87-69BA-C807-9B439F4A5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6F126C5-7581-7206-419D-F6FFBA526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1D757B5-CE20-7258-8980-49F18DFA7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78FEFA8-0AA3-96E7-65BA-E06F6140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19EC5D9-2CF7-BC47-D268-22BB358B9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313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62E22B-5C18-FA09-48AF-375B44372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696941-3D11-A851-4732-7726448EA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D0B9696-B4C0-673E-1C6D-2E7AD6DD2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8E1D6A0-EE56-4B86-3DDA-E1F757280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4461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CD1F7A2-58F3-35EA-1B46-C178771E8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F8006BB-6059-51D2-8310-61BF6FAFB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F0A5701-61A7-9E6C-8B41-F8E59E3D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53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5FEF90-C294-FFAB-D2CF-EB8787B5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41D988-CEB5-17F7-ACBA-C02716239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AAB7C1-18C9-7F92-0387-30EE4514F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80C4D4-EEC4-90A0-E6DC-47D65BA38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86FCA90-CD19-2AB2-0C5F-A0119BFAC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23104B-95D2-EE28-A7E2-A2687B787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401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8AA2A9-413F-7702-9721-682D1E723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AA11F40-C085-78F9-053C-8ACE81A926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4F9E610-38D3-CB17-21E0-A99BE0B49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13D5630-F588-9EE9-086A-AAC74614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B140112-212A-96B9-7F49-2EF725024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4AE0450-7043-4084-F300-7197E757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763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999F3CC-583D-2808-9C9D-0C03CA5D5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E0F9423-EE42-6106-6199-D2E703818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0EF46B-9AE0-3F8A-9931-86F0AFB422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E9C0DB-22F9-4364-AEB4-FA3AB973F8D0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028D79-F86E-7839-35D7-38F7DDBDE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7D0862-44A2-B9AD-EA6C-7DBD31B18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E86500-67D9-4E91-BDE0-3B97932D0E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466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3E808C5-F9F4-9644-199D-363F59CF8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572D27-5FF0-385F-B06F-EDEC03453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8F6471-72C1-936D-351F-28A2923A5C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95191-6176-824B-A70E-684FE23BB252}" type="datetimeFigureOut">
              <a:rPr lang="sv-SE" smtClean="0"/>
              <a:t>2025-11-10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E15B9C-A498-4637-6623-3089C16AE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869DAD-484F-0F28-64A1-72B23B877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089D1-928A-A74C-B96D-E02BECCF26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23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mellanarkiv-offentlig.vgregion.se/alfresco/s/archive/stream/public/v1/source/available/sofia/pvv15984-1013997536-36321/native/V%c3%a5rdbeg%c3%a4ran%20-%20S%c3%a4rskilt%20boende%20%c3%a4ldre.pdf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s://mellanarkiv-offentlig.vgregion.se/alfresco/s/archive/stream/public/v1/source/available/sofia/pvv15984-1013997536-36320/native/V%c3%a5rdbeg%c3%a4ran%20-%20S%c3%a4rskilt%20boende%20LSS.pd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llanarkiv-offentlig.vgregion.se/alfresco/s/archive/stream/public/v1/source/available/sofia/pvv15984-1013997536-36319/native/V%c3%a5rdbeg%c3%a4ran%20-%20Ordin%c3%a4rt%20boende.pdf" TargetMode="Externa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ellanarkiv-offentlig.vgregion.se/alfresco/s/archive/stream/public/v1/source/available/sofia/rs6400-302917419-160/surrogate/L%c3%a4nsgemensam%20riktlinje%20om%20in-%20och%20utskrivning%20fr%c3%a5n%20sluten%20h%c3%a4lso-%20och%20sjukv%c3%a5rd%20i%20V%c3%a4stra%20G%c3%b6taland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svg.se/shvo/lathundar/" TargetMode="External"/><Relationship Id="rId4" Type="http://schemas.openxmlformats.org/officeDocument/2006/relationships/hyperlink" Target="https://mellanarkiv-offentlig.vgregion.se/alfresco/s/archive/stream/public/v1/source/available/sofia/rs10546-1612779783-1686/surrogate/L%c3%a4nsgemensam%20rutin%20om%20in-%20och%20utskrivning%20fr%c3%a5n%20sluten%20h%c3%a4lso-%20och%20sjukv%c3%a5rd%20i%20V%c3%a4stra%20G%c3%b6taland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gregion.se/s/5Y8C4bXaKfJuxf5J2v6dCN/ArAmX9mY63zBMtgWqFtU8A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gregion.se/s/4rPsWaXcwWQcKSaJwzQKh8/cQT2MMEi2weomd9yYruHy2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gregion.se/s/dbhQ5ao3PYuXvB9EGT93ne/DPuv8XQR2cQtiECLq2oWCw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er.vgregion.se/s/9YsdkSa2ZdCvAhwjjMmPeU/5Gx2rP3jfuSryAtnZGzUi9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824E60B-5D8F-CBD5-2B70-926BD0554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528" cy="6858297"/>
          </a:xfrm>
          <a:prstGeom prst="rect">
            <a:avLst/>
          </a:prstGeom>
        </p:spPr>
      </p:pic>
      <p:sp>
        <p:nvSpPr>
          <p:cNvPr id="10" name="Pratbubbla: rektangel med rundade hörn 9">
            <a:extLst>
              <a:ext uri="{FF2B5EF4-FFF2-40B4-BE49-F238E27FC236}">
                <a16:creationId xmlns:a16="http://schemas.microsoft.com/office/drawing/2014/main" id="{CF86531C-97D5-C81C-740C-D9ED5290F7C9}"/>
              </a:ext>
            </a:extLst>
          </p:cNvPr>
          <p:cNvSpPr/>
          <p:nvPr/>
        </p:nvSpPr>
        <p:spPr>
          <a:xfrm>
            <a:off x="8890000" y="868998"/>
            <a:ext cx="2489200" cy="1361122"/>
          </a:xfrm>
          <a:prstGeom prst="wedgeRoundRectCallou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solidFill>
                  <a:schemeClr val="tx1"/>
                </a:solidFill>
                <a:latin typeface="Aptos" panose="020B0004020202020204" pitchFamily="34" charset="0"/>
              </a:rPr>
              <a:t>Din roll är viktig för </a:t>
            </a:r>
            <a:r>
              <a:rPr lang="sv-SE" b="1">
                <a:solidFill>
                  <a:schemeClr val="tx1"/>
                </a:solidFill>
                <a:latin typeface="Aptos" panose="020B0004020202020204" pitchFamily="34" charset="0"/>
              </a:rPr>
              <a:t>den enskildes bästa </a:t>
            </a:r>
            <a:r>
              <a:rPr lang="sv-SE">
                <a:solidFill>
                  <a:schemeClr val="tx1"/>
                </a:solidFill>
                <a:latin typeface="Aptos" panose="020B0004020202020204" pitchFamily="34" charset="0"/>
              </a:rPr>
              <a:t>förutsättningar till trygg och säker vård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EA7F6A00-E201-93A8-32E2-F8E667890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0120"/>
            <a:ext cx="9144000" cy="2387600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sv-SE" b="1"/>
              <a:t>Vårdbegäran – tillsammans för god vård och omsorg</a:t>
            </a:r>
            <a:endParaRPr lang="sv-SE" b="1">
              <a:solidFill>
                <a:srgbClr val="FF0000"/>
              </a:solidFill>
            </a:endParaRP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47167C9E-6468-974C-7EFF-08708DCC4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110" y="4617720"/>
            <a:ext cx="10939780" cy="932180"/>
          </a:xfrm>
        </p:spPr>
        <p:txBody>
          <a:bodyPr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sv-SE">
                <a:latin typeface="Aptos" panose="020B0004020202020204" pitchFamily="34" charset="0"/>
              </a:rPr>
              <a:t>Utbildningsmaterial för dig som arbetar inom socialtjänsten, den kommunala- eller regionala primärvården, eller vid en specialistmottagning.</a:t>
            </a:r>
          </a:p>
        </p:txBody>
      </p:sp>
    </p:spTree>
    <p:extLst>
      <p:ext uri="{BB962C8B-B14F-4D97-AF65-F5344CB8AC3E}">
        <p14:creationId xmlns:p14="http://schemas.microsoft.com/office/powerpoint/2010/main" val="208506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BFA4A6D-7919-79F1-6B7E-A8986D529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6EED6BE2-060A-7D18-57EF-67E64C721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916101"/>
          </a:xfrm>
          <a:prstGeom prst="rect">
            <a:avLst/>
          </a:prstGeom>
        </p:spPr>
      </p:pic>
      <p:sp>
        <p:nvSpPr>
          <p:cNvPr id="2" name="Ellips 1">
            <a:extLst>
              <a:ext uri="{FF2B5EF4-FFF2-40B4-BE49-F238E27FC236}">
                <a16:creationId xmlns:a16="http://schemas.microsoft.com/office/drawing/2014/main" id="{9B084742-6E00-919E-3C41-43A9CEAE3FF2}"/>
              </a:ext>
            </a:extLst>
          </p:cNvPr>
          <p:cNvSpPr/>
          <p:nvPr/>
        </p:nvSpPr>
        <p:spPr>
          <a:xfrm>
            <a:off x="2126616" y="1282894"/>
            <a:ext cx="979170" cy="4620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/>
              <a:t>                                         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F7E039C-69B1-182E-2082-ABE30F2AB7F7}"/>
              </a:ext>
            </a:extLst>
          </p:cNvPr>
          <p:cNvSpPr txBox="1"/>
          <p:nvPr/>
        </p:nvSpPr>
        <p:spPr>
          <a:xfrm>
            <a:off x="307340" y="4748758"/>
            <a:ext cx="2798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latin typeface="Aptos" panose="020B0004020202020204" pitchFamily="34" charset="0"/>
              </a:rPr>
              <a:t>Tryck på ”Västfolket” för att automatiskt uppdatera adressen.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AA5DA07-AA9C-FF3A-41E4-A448762A5073}"/>
              </a:ext>
            </a:extLst>
          </p:cNvPr>
          <p:cNvSpPr txBox="1"/>
          <p:nvPr/>
        </p:nvSpPr>
        <p:spPr>
          <a:xfrm>
            <a:off x="8275320" y="4748758"/>
            <a:ext cx="36093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latin typeface="Aptos" panose="020B0004020202020204" pitchFamily="34" charset="0"/>
              </a:rPr>
              <a:t>Här fyller du i vårdtagarens/patientens och de anhörigas kontaktuppgifter.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54006F3-369F-0049-8811-039B1B34257C}"/>
              </a:ext>
            </a:extLst>
          </p:cNvPr>
          <p:cNvSpPr txBox="1"/>
          <p:nvPr/>
        </p:nvSpPr>
        <p:spPr>
          <a:xfrm>
            <a:off x="3600451" y="4748757"/>
            <a:ext cx="4674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>
                <a:latin typeface="Aptos" panose="020B0004020202020204" pitchFamily="34" charset="0"/>
              </a:rPr>
              <a:t>Kontrollera att patientens folkbokföringsadress överensstämmer med den aktuella vistelseadressen.</a:t>
            </a:r>
          </a:p>
        </p:txBody>
      </p:sp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id="{B7F156A7-425A-5F20-1AD5-D882D1B79CF4}"/>
              </a:ext>
            </a:extLst>
          </p:cNvPr>
          <p:cNvCxnSpPr/>
          <p:nvPr/>
        </p:nvCxnSpPr>
        <p:spPr>
          <a:xfrm flipV="1">
            <a:off x="1493520" y="1859280"/>
            <a:ext cx="985520" cy="26111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8B52D4BD-4120-F9F9-854B-25629B880ECF}"/>
              </a:ext>
            </a:extLst>
          </p:cNvPr>
          <p:cNvCxnSpPr>
            <a:cxnSpLocks/>
          </p:cNvCxnSpPr>
          <p:nvPr/>
        </p:nvCxnSpPr>
        <p:spPr>
          <a:xfrm flipH="1" flipV="1">
            <a:off x="6187440" y="1958050"/>
            <a:ext cx="3525520" cy="25123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ak pilkoppling 13">
            <a:extLst>
              <a:ext uri="{FF2B5EF4-FFF2-40B4-BE49-F238E27FC236}">
                <a16:creationId xmlns:a16="http://schemas.microsoft.com/office/drawing/2014/main" id="{421D23D4-8749-FC25-9F45-8DA47FD4F4AF}"/>
              </a:ext>
            </a:extLst>
          </p:cNvPr>
          <p:cNvCxnSpPr>
            <a:cxnSpLocks/>
          </p:cNvCxnSpPr>
          <p:nvPr/>
        </p:nvCxnSpPr>
        <p:spPr>
          <a:xfrm flipV="1">
            <a:off x="9712960" y="3315825"/>
            <a:ext cx="349250" cy="11545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Rak pilkoppling 22">
            <a:extLst>
              <a:ext uri="{FF2B5EF4-FFF2-40B4-BE49-F238E27FC236}">
                <a16:creationId xmlns:a16="http://schemas.microsoft.com/office/drawing/2014/main" id="{3979D75A-8DF0-02E3-FDC9-5A1A5D118933}"/>
              </a:ext>
            </a:extLst>
          </p:cNvPr>
          <p:cNvCxnSpPr>
            <a:cxnSpLocks/>
          </p:cNvCxnSpPr>
          <p:nvPr/>
        </p:nvCxnSpPr>
        <p:spPr>
          <a:xfrm flipH="1" flipV="1">
            <a:off x="4152265" y="3356465"/>
            <a:ext cx="1059815" cy="11139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66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B3683D7-CC73-4AD4-F620-1038298B0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52"/>
            <a:ext cx="12199559" cy="6862252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B26F63D-2506-5678-814F-93714F504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2" y="0"/>
            <a:ext cx="12179058" cy="406400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4752587-F349-20F9-B803-7B57ECA3A3A4}"/>
              </a:ext>
            </a:extLst>
          </p:cNvPr>
          <p:cNvSpPr txBox="1"/>
          <p:nvPr/>
        </p:nvSpPr>
        <p:spPr>
          <a:xfrm>
            <a:off x="313433" y="4355839"/>
            <a:ext cx="6413757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000">
                <a:latin typeface="Aptos" panose="020B0004020202020204" pitchFamily="34" charset="0"/>
              </a:rPr>
              <a:t>Alla patienter har en fast vårdkontakt inom den regionala primärvården. Om patienten går till en specialistmottagning finns en fast vårdkontakt även där. </a:t>
            </a:r>
            <a:r>
              <a:rPr lang="sv-SE" sz="2000" b="1">
                <a:latin typeface="Aptos" panose="020B0004020202020204" pitchFamily="34" charset="0"/>
              </a:rPr>
              <a:t>När en patient har flera fasta vårdkontakter ska en huvudansvarig fast vårdkontakt alltid utses.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54C6193-78B6-6258-0777-7E42969355B2}"/>
              </a:ext>
            </a:extLst>
          </p:cNvPr>
          <p:cNvSpPr txBox="1"/>
          <p:nvPr/>
        </p:nvSpPr>
        <p:spPr>
          <a:xfrm>
            <a:off x="7846574" y="4355839"/>
            <a:ext cx="4031993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000">
                <a:latin typeface="Aptos" panose="020B0004020202020204" pitchFamily="34" charset="0"/>
              </a:rPr>
              <a:t>Om patienten har en kontakt inom regional primärvårdsrehabilitering </a:t>
            </a:r>
          </a:p>
          <a:p>
            <a:r>
              <a:rPr lang="sv-SE" sz="2000">
                <a:latin typeface="Aptos" panose="020B0004020202020204" pitchFamily="34" charset="0"/>
              </a:rPr>
              <a:t>kan även de uppgifterna anges här.</a:t>
            </a:r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BA2AAC34-2A2D-4B36-5C4C-322A9C871238}"/>
              </a:ext>
            </a:extLst>
          </p:cNvPr>
          <p:cNvCxnSpPr>
            <a:cxnSpLocks/>
          </p:cNvCxnSpPr>
          <p:nvPr/>
        </p:nvCxnSpPr>
        <p:spPr>
          <a:xfrm flipV="1">
            <a:off x="4560570" y="2255520"/>
            <a:ext cx="2226310" cy="18935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9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6610DED-40EC-CB85-7A6D-D129D8803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B6B0607-8D90-3F28-27C6-D7B39F76B1B5}"/>
              </a:ext>
            </a:extLst>
          </p:cNvPr>
          <p:cNvSpPr txBox="1"/>
          <p:nvPr/>
        </p:nvSpPr>
        <p:spPr>
          <a:xfrm>
            <a:off x="801390" y="4585663"/>
            <a:ext cx="6330930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000">
                <a:latin typeface="Aptos" panose="020B0004020202020204" pitchFamily="34" charset="0"/>
              </a:rPr>
              <a:t>Om patienten har hemtjänst, boendestöd, personlig assistans eller liknande och/eller beslut om kommunal primärvård, ska kontaktuppgifter till respektive enhet alltid anges.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AB1DEB33-2B9C-E049-03FE-CB76E0ED2672}"/>
              </a:ext>
            </a:extLst>
          </p:cNvPr>
          <p:cNvSpPr txBox="1"/>
          <p:nvPr/>
        </p:nvSpPr>
        <p:spPr>
          <a:xfrm>
            <a:off x="7998420" y="4585663"/>
            <a:ext cx="339219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000">
                <a:latin typeface="Aptos" panose="020B0004020202020204" pitchFamily="34" charset="0"/>
              </a:rPr>
              <a:t>Glöm inte att skriva in telefonnummer till de som arbetar jourtid.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E2909A7E-AEDB-6C7D-838C-4D470396B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119613"/>
          </a:xfrm>
          <a:prstGeom prst="rect">
            <a:avLst/>
          </a:prstGeom>
        </p:spPr>
      </p:pic>
      <p:cxnSp>
        <p:nvCxnSpPr>
          <p:cNvPr id="3" name="Rak pilkoppling 2">
            <a:extLst>
              <a:ext uri="{FF2B5EF4-FFF2-40B4-BE49-F238E27FC236}">
                <a16:creationId xmlns:a16="http://schemas.microsoft.com/office/drawing/2014/main" id="{A937DAC6-80DE-5F80-5142-175B4597CA5A}"/>
              </a:ext>
            </a:extLst>
          </p:cNvPr>
          <p:cNvCxnSpPr>
            <a:cxnSpLocks/>
          </p:cNvCxnSpPr>
          <p:nvPr/>
        </p:nvCxnSpPr>
        <p:spPr>
          <a:xfrm flipH="1" flipV="1">
            <a:off x="2133600" y="2773680"/>
            <a:ext cx="1452880" cy="16154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0EE330B9-1A27-5794-1887-BCB4CB809304}"/>
              </a:ext>
            </a:extLst>
          </p:cNvPr>
          <p:cNvCxnSpPr>
            <a:cxnSpLocks/>
          </p:cNvCxnSpPr>
          <p:nvPr/>
        </p:nvCxnSpPr>
        <p:spPr>
          <a:xfrm flipV="1">
            <a:off x="9265920" y="2956560"/>
            <a:ext cx="792480" cy="14325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83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A71CDA1-E071-E390-7D21-F360084AA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-297"/>
            <a:ext cx="12192528" cy="685829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D6D138-6DF5-9796-CCA5-6F73C642A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400" y="4135137"/>
            <a:ext cx="10515600" cy="132556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sv-SE" sz="2000" b="1">
                <a:latin typeface="+mn-lt"/>
              </a:rPr>
              <a:t>Säkerställ </a:t>
            </a:r>
            <a:r>
              <a:rPr lang="sv-SE" sz="2000">
                <a:latin typeface="+mn-lt"/>
              </a:rPr>
              <a:t>att </a:t>
            </a:r>
            <a:r>
              <a:rPr lang="sv-SE" sz="2000" b="1">
                <a:latin typeface="+mn-lt"/>
              </a:rPr>
              <a:t>rätt parter </a:t>
            </a:r>
            <a:r>
              <a:rPr lang="sv-SE" sz="2000">
                <a:latin typeface="+mn-lt"/>
              </a:rPr>
              <a:t>är med i ärendet.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C758A56-4730-3C70-5BE5-18A503B87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3310"/>
          <a:stretch/>
        </p:blipFill>
        <p:spPr>
          <a:xfrm>
            <a:off x="0" y="0"/>
            <a:ext cx="12192001" cy="3264755"/>
          </a:xfr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3F2F5352-7386-3EEA-3747-9844A25400EE}"/>
              </a:ext>
            </a:extLst>
          </p:cNvPr>
          <p:cNvSpPr/>
          <p:nvPr/>
        </p:nvSpPr>
        <p:spPr>
          <a:xfrm>
            <a:off x="30480" y="1538471"/>
            <a:ext cx="629920" cy="330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EC2D0616-4E0A-8B85-F9FF-2AC027781D49}"/>
              </a:ext>
            </a:extLst>
          </p:cNvPr>
          <p:cNvSpPr/>
          <p:nvPr/>
        </p:nvSpPr>
        <p:spPr>
          <a:xfrm>
            <a:off x="4124960" y="1533164"/>
            <a:ext cx="629920" cy="330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FEAD5671-D275-C311-01BA-26F3463E148B}"/>
              </a:ext>
            </a:extLst>
          </p:cNvPr>
          <p:cNvSpPr/>
          <p:nvPr/>
        </p:nvSpPr>
        <p:spPr>
          <a:xfrm>
            <a:off x="8128000" y="1538472"/>
            <a:ext cx="629920" cy="3256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10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206FC-1F88-35CA-9D4F-E0CFE97E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1918EC8-259B-AD2D-F73E-4D392CA59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9B589C3-62D8-9460-8A63-CE36BAB24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20" y="506661"/>
            <a:ext cx="10515600" cy="1325563"/>
          </a:xfrm>
        </p:spPr>
        <p:txBody>
          <a:bodyPr>
            <a:normAutofit/>
          </a:bodyPr>
          <a:lstStyle/>
          <a:p>
            <a:r>
              <a:rPr lang="sv-SE" sz="4800" b="1">
                <a:latin typeface="Aptos" panose="020B0004020202020204" pitchFamily="34" charset="0"/>
              </a:rPr>
              <a:t>Nu kan du fylla i vårdbegäran:   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69792D96-5832-02CD-C84D-8CFA61B2CF45}"/>
              </a:ext>
            </a:extLst>
          </p:cNvPr>
          <p:cNvSpPr txBox="1">
            <a:spLocks/>
          </p:cNvSpPr>
          <p:nvPr/>
        </p:nvSpPr>
        <p:spPr>
          <a:xfrm>
            <a:off x="604520" y="1939803"/>
            <a:ext cx="8025913" cy="14891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sv-SE" sz="2000" dirty="0">
                <a:solidFill>
                  <a:prstClr val="black"/>
                </a:solidFill>
              </a:rPr>
              <a:t>Via länkarna nedan kan du se hur en vårdbegäran fylls i.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sz="2000" b="1" dirty="0">
                <a:solidFill>
                  <a:prstClr val="black"/>
                </a:solidFill>
              </a:rPr>
              <a:t>Ett tips </a:t>
            </a:r>
            <a:r>
              <a:rPr lang="sv-SE" sz="2000" dirty="0">
                <a:solidFill>
                  <a:prstClr val="black"/>
                </a:solidFill>
              </a:rPr>
              <a:t>är att skriva ut det dokument som är relevant för dig och ha det liggandes vid ditt skrivbord som en mall när du ska fylla i vårdbegäran. </a:t>
            </a: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6A050CFC-C9DD-5746-E2D9-82BF45B3995C}"/>
              </a:ext>
            </a:extLst>
          </p:cNvPr>
          <p:cNvSpPr/>
          <p:nvPr/>
        </p:nvSpPr>
        <p:spPr>
          <a:xfrm>
            <a:off x="7131231" y="3900435"/>
            <a:ext cx="4423229" cy="13255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prstClr val="black"/>
                </a:solidFill>
              </a:rPr>
              <a:t>Komplettering av vårdbegäran är möjlig fram tills meddelandet om utskrivningsklar sänds. </a:t>
            </a:r>
          </a:p>
        </p:txBody>
      </p:sp>
      <p:pic>
        <p:nvPicPr>
          <p:cNvPr id="4" name="Bildobjekt 3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81327F74-C407-C439-0BBB-1168469AA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422838" y="697230"/>
            <a:ext cx="2158011" cy="2071269"/>
          </a:xfrm>
          <a:prstGeom prst="flowChartConnector">
            <a:avLst/>
          </a:prstGeom>
        </p:spPr>
      </p:pic>
      <p:pic>
        <p:nvPicPr>
          <p:cNvPr id="40" name="Bild 39">
            <a:extLst>
              <a:ext uri="{FF2B5EF4-FFF2-40B4-BE49-F238E27FC236}">
                <a16:creationId xmlns:a16="http://schemas.microsoft.com/office/drawing/2014/main" id="{96D671B0-B594-883C-A648-27FA771D5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2314" y="1089593"/>
            <a:ext cx="1291277" cy="1291277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97684D9-50D4-85C6-7971-6284EB1E6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" y="3614448"/>
            <a:ext cx="1219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/>
            </a:pPr>
            <a:r>
              <a:rPr kumimoji="0" lang="sv-SE" sz="1800" b="0" i="0" u="none" strike="noStrike" cap="none" normalizeH="0" baseline="0" dirty="0">
                <a:ln>
                  <a:noFill/>
                </a:ln>
                <a:effectLst/>
                <a:ea typeface="+mn-lt"/>
                <a:cs typeface="+mn-lt"/>
                <a:hlinkClick r:id="rId6"/>
              </a:rPr>
              <a:t>Vårdbegäran - Ordinärt boende</a:t>
            </a:r>
            <a:endParaRPr 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DEE4835-138F-5694-B0DB-D247E3E16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" y="4267590"/>
            <a:ext cx="1219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/>
            </a:pPr>
            <a:r>
              <a:rPr kumimoji="0" lang="sv-SE" sz="1800" b="0" i="0" u="none" strike="noStrike" cap="none" normalizeH="0" baseline="0" dirty="0">
                <a:ln>
                  <a:noFill/>
                </a:ln>
                <a:effectLst/>
                <a:ea typeface="+mn-lt"/>
                <a:cs typeface="+mn-lt"/>
                <a:hlinkClick r:id="rId7"/>
              </a:rPr>
              <a:t>Vårdbegäran - Särskilt boende LSS</a:t>
            </a:r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8439255-8E67-24F8-905F-BBF57F48F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" y="4931620"/>
            <a:ext cx="1219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/>
            </a:pPr>
            <a:r>
              <a:rPr kumimoji="0" lang="sv-SE" sz="1800" b="0" i="0" u="none" strike="noStrike" cap="none" normalizeH="0" baseline="0" dirty="0">
                <a:ln>
                  <a:noFill/>
                </a:ln>
                <a:effectLst/>
                <a:ea typeface="+mn-lt"/>
                <a:cs typeface="+mn-lt"/>
                <a:hlinkClick r:id="rId8"/>
              </a:rPr>
              <a:t>Vårdbegäran - Särskilt boende Ä</a:t>
            </a:r>
            <a:r>
              <a:rPr lang="sv-SE" dirty="0">
                <a:ea typeface="+mn-lt"/>
                <a:cs typeface="+mn-lt"/>
                <a:hlinkClick r:id="rId8"/>
              </a:rPr>
              <a:t>ldre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52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årdbegäran - scenario 2-1080p-251028">
            <a:hlinkClick r:id="" action="ppaction://media"/>
            <a:extLst>
              <a:ext uri="{FF2B5EF4-FFF2-40B4-BE49-F238E27FC236}">
                <a16:creationId xmlns:a16="http://schemas.microsoft.com/office/drawing/2014/main" id="{674CFE77-19F0-2149-5422-FE745294CF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94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5C618189-76C5-591C-3DDA-AFBC0A114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08D279F-102D-8B05-99D6-574FC6F8A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36" y="1832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v-SE" sz="4800" b="1">
                <a:latin typeface="Aptos" panose="020B0004020202020204" pitchFamily="34" charset="0"/>
              </a:rPr>
              <a:t>Vill du läsa mer?</a:t>
            </a:r>
          </a:p>
        </p:txBody>
      </p:sp>
      <p:sp>
        <p:nvSpPr>
          <p:cNvPr id="15" name="Platshållare för innehåll 14">
            <a:extLst>
              <a:ext uri="{FF2B5EF4-FFF2-40B4-BE49-F238E27FC236}">
                <a16:creationId xmlns:a16="http://schemas.microsoft.com/office/drawing/2014/main" id="{7BAD2E46-3CE0-A973-8AC3-E0CDABB5C98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68391" y="3157974"/>
            <a:ext cx="10854690" cy="1689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  <a:defRPr/>
            </a:pPr>
            <a:r>
              <a:rPr lang="sv-SE" sz="20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Länsgemensam riktlinje om in- och utskrivning från sluten hälso- och sjukvård i Västra Götaland</a:t>
            </a:r>
            <a:endParaRPr lang="sv-SE" sz="2000"/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sv-SE" sz="20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Länsgemensam rutin om in- och utskrivning från sluten hälso- och sjukvård i Västra Götaland.pdf</a:t>
            </a:r>
            <a:endParaRPr lang="sv-SE" sz="2000"/>
          </a:p>
          <a:p>
            <a:pPr marL="0" indent="0" algn="ctr">
              <a:lnSpc>
                <a:spcPct val="150000"/>
              </a:lnSpc>
              <a:buNone/>
            </a:pPr>
            <a:r>
              <a:rPr lang="sv-SE" sz="200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Lathundar - GITS - Gemensam information- och tjänstesamordning i Västra Götaland</a:t>
            </a:r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362287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524C00-6B08-04A7-E3E2-C8580C9F6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79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sv-SE" sz="240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sv-SE"/>
          </a:p>
        </p:txBody>
      </p:sp>
      <p:pic>
        <p:nvPicPr>
          <p:cNvPr id="4" name="Vårdbegäran - scenario 1-1080p-251028">
            <a:hlinkClick r:id="" action="ppaction://media"/>
            <a:extLst>
              <a:ext uri="{FF2B5EF4-FFF2-40B4-BE49-F238E27FC236}">
                <a16:creationId xmlns:a16="http://schemas.microsoft.com/office/drawing/2014/main" id="{BD06370D-1D12-41AB-4DAE-8EAEF56C1F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5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2116AB0-3CCF-2094-372E-0808E98EBC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Varför vårdbegäran?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C3C38B8F-8F22-FFFF-7720-92F4E58126D4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11151" y="1986322"/>
            <a:ext cx="10673260" cy="417444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sv-SE"/>
              <a:t>En väl ifylld vårdbegäran: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/>
              <a:t>ger den enskilde de bästa förutsättningarna till </a:t>
            </a:r>
            <a:r>
              <a:rPr lang="sv-SE" b="1"/>
              <a:t>rätt vård och omsorg</a:t>
            </a:r>
            <a:r>
              <a:rPr lang="sv-SE"/>
              <a:t>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b="1"/>
              <a:t>sparar tid </a:t>
            </a:r>
            <a:r>
              <a:rPr lang="sv-SE"/>
              <a:t>genom hela processen.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b="1"/>
              <a:t>underlättar bedömningen </a:t>
            </a:r>
            <a:r>
              <a:rPr lang="sv-SE"/>
              <a:t>så att vård och omsorg kan vidta rätt åtgärder utefter den enskildes behov.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b="1"/>
              <a:t>förmedlar viktig information </a:t>
            </a:r>
            <a:r>
              <a:rPr lang="sv-SE"/>
              <a:t>och fungerar som </a:t>
            </a:r>
            <a:r>
              <a:rPr lang="sv-SE" b="1"/>
              <a:t>stöd för den som själv inte kan uttrycka sina behov</a:t>
            </a:r>
            <a:r>
              <a:rPr lang="sv-SE"/>
              <a:t>. 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b="1"/>
              <a:t>effektiviserar arbetet </a:t>
            </a:r>
            <a:r>
              <a:rPr lang="sv-SE"/>
              <a:t>och minskar dubbelarbete. Du slipper många telefonsamtal och administrativa meddelanden.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sv-SE" b="1"/>
              <a:t>kvalitetssäkrar</a:t>
            </a:r>
            <a:r>
              <a:rPr lang="sv-SE"/>
              <a:t> hela in- och utskrivningsprocessen.</a:t>
            </a:r>
          </a:p>
          <a:p>
            <a:endParaRPr lang="sv-SE"/>
          </a:p>
        </p:txBody>
      </p:sp>
      <p:pic>
        <p:nvPicPr>
          <p:cNvPr id="4" name="Bildobjekt 3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F16E0ED3-C41F-F19A-0E4E-9D4176961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422838" y="697230"/>
            <a:ext cx="2158011" cy="2071269"/>
          </a:xfrm>
          <a:prstGeom prst="flowChartConnector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E57AAACE-B071-C9F1-D317-D0A2867A3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02266" y="1033287"/>
            <a:ext cx="1399153" cy="13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7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16CDB-2380-5C38-D82F-37E143181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D8779F35-BF52-00DB-8094-79128AFA9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C00387D9-7740-12E2-86EC-9A04BE01331E}"/>
              </a:ext>
            </a:extLst>
          </p:cNvPr>
          <p:cNvSpPr txBox="1">
            <a:spLocks/>
          </p:cNvSpPr>
          <p:nvPr/>
        </p:nvSpPr>
        <p:spPr>
          <a:xfrm>
            <a:off x="759370" y="2677535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6600" b="1" dirty="0">
                <a:latin typeface="Aptos" panose="020B0004020202020204" pitchFamily="34" charset="0"/>
              </a:rPr>
              <a:t>Röster från slutenvården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E86BEE94-29A1-5AED-9572-12E957B4D178}"/>
              </a:ext>
            </a:extLst>
          </p:cNvPr>
          <p:cNvSpPr txBox="1">
            <a:spLocks/>
          </p:cNvSpPr>
          <p:nvPr/>
        </p:nvSpPr>
        <p:spPr>
          <a:xfrm>
            <a:off x="759370" y="3777342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3600" dirty="0">
                <a:latin typeface="Aptos" panose="020B0004020202020204" pitchFamily="34" charset="0"/>
              </a:rPr>
              <a:t>Vikten av en komplett vårdbegäran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A3370D8-285A-F3C3-78DB-166ADDEE29BC}"/>
              </a:ext>
            </a:extLst>
          </p:cNvPr>
          <p:cNvSpPr txBox="1">
            <a:spLocks/>
          </p:cNvSpPr>
          <p:nvPr/>
        </p:nvSpPr>
        <p:spPr>
          <a:xfrm>
            <a:off x="759370" y="4877149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2000" b="1" u="sng" dirty="0"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 för att se filmen</a:t>
            </a:r>
            <a:endParaRPr lang="sv-SE" sz="2000" b="1" u="sng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212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1B6A1-AE7C-6C1E-8D2D-021271DC2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0811E58A-430D-DFC7-7714-91ECEAF9BA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8503003C-D38D-AD0B-D314-416470044879}"/>
              </a:ext>
            </a:extLst>
          </p:cNvPr>
          <p:cNvSpPr txBox="1">
            <a:spLocks/>
          </p:cNvSpPr>
          <p:nvPr/>
        </p:nvSpPr>
        <p:spPr>
          <a:xfrm>
            <a:off x="759370" y="3053267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4000" b="1" dirty="0">
                <a:latin typeface="Aptos" panose="020B0004020202020204" pitchFamily="34" charset="0"/>
              </a:rPr>
              <a:t>Du som arbetar inom regionens öppenvård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A614E4C-D4BC-4F00-7B53-BE1515812F91}"/>
              </a:ext>
            </a:extLst>
          </p:cNvPr>
          <p:cNvSpPr txBox="1">
            <a:spLocks/>
          </p:cNvSpPr>
          <p:nvPr/>
        </p:nvSpPr>
        <p:spPr>
          <a:xfrm>
            <a:off x="759370" y="4204168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2000" b="1" u="sng" dirty="0"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 för att se filmen</a:t>
            </a:r>
            <a:endParaRPr lang="sv-SE" sz="2000" b="1" u="sng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52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4354E-C2FF-F26A-10C8-CBF4901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1B314286-E75E-A28A-81A9-E7584B4C3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8F2639A1-0245-6F0E-770C-72009D8822D2}"/>
              </a:ext>
            </a:extLst>
          </p:cNvPr>
          <p:cNvSpPr txBox="1">
            <a:spLocks/>
          </p:cNvSpPr>
          <p:nvPr/>
        </p:nvSpPr>
        <p:spPr>
          <a:xfrm>
            <a:off x="759370" y="3053267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4000" b="1" dirty="0">
                <a:latin typeface="Aptos" panose="020B0004020202020204" pitchFamily="34" charset="0"/>
              </a:rPr>
              <a:t>Du som arbetar inom kommunal primärvård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558270B5-767B-EFAC-F19B-03B35C610945}"/>
              </a:ext>
            </a:extLst>
          </p:cNvPr>
          <p:cNvSpPr txBox="1">
            <a:spLocks/>
          </p:cNvSpPr>
          <p:nvPr/>
        </p:nvSpPr>
        <p:spPr>
          <a:xfrm>
            <a:off x="759370" y="4204168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2000" b="1" u="sng" dirty="0"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 för att se filmen</a:t>
            </a:r>
            <a:endParaRPr lang="sv-SE" sz="2000" b="1" u="sng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1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36466-414F-9513-6828-EAC171A00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6A64D0D3-3BB4-C58D-5DBC-38715A464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CF5C7E82-614D-E070-7E66-782EAE3DA62D}"/>
              </a:ext>
            </a:extLst>
          </p:cNvPr>
          <p:cNvSpPr txBox="1">
            <a:spLocks/>
          </p:cNvSpPr>
          <p:nvPr/>
        </p:nvSpPr>
        <p:spPr>
          <a:xfrm>
            <a:off x="759370" y="3053267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4000" b="1" dirty="0">
                <a:latin typeface="Aptos" panose="020B0004020202020204" pitchFamily="34" charset="0"/>
              </a:rPr>
              <a:t>Du som arbetar inom socialtjänsten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8A01ED31-53B5-5E63-42ED-BB315605F90E}"/>
              </a:ext>
            </a:extLst>
          </p:cNvPr>
          <p:cNvSpPr txBox="1">
            <a:spLocks/>
          </p:cNvSpPr>
          <p:nvPr/>
        </p:nvSpPr>
        <p:spPr>
          <a:xfrm>
            <a:off x="759370" y="4204168"/>
            <a:ext cx="10673260" cy="7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 sz="2000" b="1" u="sng" dirty="0"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 för att se filmen</a:t>
            </a:r>
            <a:endParaRPr lang="sv-SE" sz="2000" b="1" u="sng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6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91094D-8E07-FEC8-D4ED-34EBD0CCCF4E}"/>
              </a:ext>
            </a:extLst>
          </p:cNvPr>
          <p:cNvSpPr txBox="1">
            <a:spLocks/>
          </p:cNvSpPr>
          <p:nvPr/>
        </p:nvSpPr>
        <p:spPr>
          <a:xfrm>
            <a:off x="611151" y="191383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AutoNum type="arabicPeriod"/>
              <a:defRPr/>
            </a:pPr>
            <a:r>
              <a:rPr lang="sv-SE" sz="2000">
                <a:solidFill>
                  <a:prstClr val="black"/>
                </a:solidFill>
                <a:latin typeface="Aptos" panose="02110004020202020204"/>
              </a:rPr>
              <a:t>Inhämta samtycke </a:t>
            </a:r>
            <a:r>
              <a:rPr lang="sv-SE" sz="2000" b="0">
                <a:solidFill>
                  <a:prstClr val="black"/>
                </a:solidFill>
                <a:latin typeface="Aptos" panose="02110004020202020204"/>
              </a:rPr>
              <a:t>från den enskilde, och är du legitimerad                                                    hälso- och sjukvårdspersonal inhämta även samtycke till NPÖ</a:t>
            </a:r>
            <a:r>
              <a:rPr lang="sv-SE" sz="2000">
                <a:solidFill>
                  <a:prstClr val="black"/>
                </a:solidFill>
                <a:latin typeface="Aptos" panose="02110004020202020204"/>
              </a:rPr>
              <a:t>.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AutoNum type="arabicPeriod"/>
              <a:defRPr/>
            </a:pPr>
            <a:r>
              <a:rPr lang="sv-SE" sz="2000">
                <a:solidFill>
                  <a:prstClr val="black"/>
                </a:solidFill>
                <a:latin typeface="Aptos" panose="02110004020202020204"/>
              </a:rPr>
              <a:t>Skicka vårdbegäran så snart det är möjligt</a:t>
            </a:r>
            <a:r>
              <a:rPr lang="sv-SE" sz="2000" b="0">
                <a:solidFill>
                  <a:prstClr val="black"/>
                </a:solidFill>
                <a:latin typeface="Aptos" panose="02110004020202020204"/>
              </a:rPr>
              <a:t>, helst inom 30 minuter                                        efter avfärd till sjukhus.</a:t>
            </a:r>
            <a:br>
              <a:rPr lang="sv-SE" sz="2000" b="0">
                <a:solidFill>
                  <a:prstClr val="black"/>
                </a:solidFill>
                <a:latin typeface="Aptos" panose="02110004020202020204"/>
              </a:rPr>
            </a:br>
            <a:br>
              <a:rPr lang="sv-SE" sz="2000" b="0">
                <a:solidFill>
                  <a:prstClr val="black"/>
                </a:solidFill>
                <a:latin typeface="Aptos" panose="02110004020202020204"/>
              </a:rPr>
            </a:br>
            <a:endParaRPr lang="sv-SE" sz="2000" b="0">
              <a:solidFill>
                <a:prstClr val="black"/>
              </a:solidFill>
              <a:latin typeface="Aptos" panose="02110004020202020204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b="0">
                <a:solidFill>
                  <a:prstClr val="black"/>
                </a:solidFill>
              </a:rPr>
              <a:t>Om den enskilde har åkt till sjukhuset på eget initiativ kan vårdbegäran sändas i efterhand för informationsöverföring. 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sv-SE" sz="2000" b="0">
                <a:solidFill>
                  <a:prstClr val="black"/>
                </a:solidFill>
                <a:latin typeface="Aptos" panose="02110004020202020204"/>
              </a:rPr>
              <a:t>Slutenvården kan efterfråga information och då </a:t>
            </a:r>
            <a:r>
              <a:rPr lang="sv-SE" sz="2000" b="0">
                <a:solidFill>
                  <a:prstClr val="black"/>
                </a:solidFill>
              </a:rPr>
              <a:t>ska sådan överföras snarast.</a:t>
            </a:r>
            <a:endParaRPr lang="sv-SE" sz="2000" b="0">
              <a:solidFill>
                <a:prstClr val="black"/>
              </a:solidFill>
              <a:latin typeface="Aptos" panose="02110004020202020204"/>
            </a:endParaRPr>
          </a:p>
          <a:p>
            <a:pPr>
              <a:lnSpc>
                <a:spcPct val="120000"/>
              </a:lnSpc>
              <a:defRPr/>
            </a:pPr>
            <a:endParaRPr lang="sv-SE" sz="24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2B29A8EC-0861-2F08-5C8C-8C2391080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188" y="879475"/>
            <a:ext cx="10672762" cy="752475"/>
          </a:xfrm>
        </p:spPr>
        <p:txBody>
          <a:bodyPr>
            <a:normAutofit lnSpcReduction="10000"/>
          </a:bodyPr>
          <a:lstStyle/>
          <a:p>
            <a:r>
              <a:rPr kumimoji="0" lang="sv-SE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Såhär gör du: 	</a:t>
            </a:r>
            <a:r>
              <a:rPr kumimoji="0" lang="sv-SE" sz="4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	</a:t>
            </a:r>
            <a:endParaRPr lang="sv-SE"/>
          </a:p>
        </p:txBody>
      </p:sp>
      <p:pic>
        <p:nvPicPr>
          <p:cNvPr id="7" name="Bildobjekt 6" descr="En bild som visar grön, Färggrann, blå, suddig&#10;&#10;AI-genererat innehåll kan vara felaktigt.">
            <a:extLst>
              <a:ext uri="{FF2B5EF4-FFF2-40B4-BE49-F238E27FC236}">
                <a16:creationId xmlns:a16="http://schemas.microsoft.com/office/drawing/2014/main" id="{CCD24809-960D-7E31-4A18-B58DFED55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827" b="738"/>
          <a:stretch/>
        </p:blipFill>
        <p:spPr>
          <a:xfrm>
            <a:off x="9422838" y="697230"/>
            <a:ext cx="2158011" cy="2071269"/>
          </a:xfrm>
          <a:prstGeom prst="flowChartConnector">
            <a:avLst/>
          </a:prstGeo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9BE7DE8F-0A90-4921-3F2E-E2BBFBC2A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8425" y="989446"/>
            <a:ext cx="1486835" cy="148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1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EEBC2C7-CDBD-2EDF-E61C-5DCD0495E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000"/>
          </a:xfrm>
          <a:prstGeom prst="rect">
            <a:avLst/>
          </a:prstGeom>
        </p:spPr>
      </p:pic>
      <p:pic>
        <p:nvPicPr>
          <p:cNvPr id="5" name="Platshållare för innehåll 4" descr="En bild som visar text, skärmbild, Teckensnitt, Rektangel&#10;&#10;AI-genererat innehåll kan vara felaktigt.">
            <a:extLst>
              <a:ext uri="{FF2B5EF4-FFF2-40B4-BE49-F238E27FC236}">
                <a16:creationId xmlns:a16="http://schemas.microsoft.com/office/drawing/2014/main" id="{9214CCAA-9D1F-4B89-C4AE-13FBC8CD0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9"/>
          <a:stretch/>
        </p:blipFill>
        <p:spPr>
          <a:xfrm>
            <a:off x="6594908" y="927635"/>
            <a:ext cx="5193432" cy="869787"/>
          </a:xfrm>
        </p:spPr>
      </p:pic>
      <p:sp>
        <p:nvSpPr>
          <p:cNvPr id="8" name="Ellips 7">
            <a:extLst>
              <a:ext uri="{FF2B5EF4-FFF2-40B4-BE49-F238E27FC236}">
                <a16:creationId xmlns:a16="http://schemas.microsoft.com/office/drawing/2014/main" id="{A1981004-143A-3E40-9ACF-803E6F96BF69}"/>
              </a:ext>
            </a:extLst>
          </p:cNvPr>
          <p:cNvSpPr/>
          <p:nvPr/>
        </p:nvSpPr>
        <p:spPr>
          <a:xfrm>
            <a:off x="8048624" y="965199"/>
            <a:ext cx="2286000" cy="7946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31A42512-46B9-E23C-E000-3CA0C6F8C53E}"/>
              </a:ext>
            </a:extLst>
          </p:cNvPr>
          <p:cNvSpPr txBox="1"/>
          <p:nvPr/>
        </p:nvSpPr>
        <p:spPr>
          <a:xfrm>
            <a:off x="403659" y="3302302"/>
            <a:ext cx="11384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>
                <a:latin typeface="Aptos" panose="020B0004020202020204" pitchFamily="34" charset="0"/>
              </a:rPr>
              <a:t>För att säkerställa en god och säker kommunikation är det </a:t>
            </a:r>
            <a:r>
              <a:rPr lang="sv-SE" sz="2000" b="1">
                <a:latin typeface="Aptos" panose="020B0004020202020204" pitchFamily="34" charset="0"/>
              </a:rPr>
              <a:t>viktigt att alltid fylla i korrekta och aktuella uppgifter</a:t>
            </a:r>
            <a:r>
              <a:rPr lang="sv-SE" sz="2000">
                <a:latin typeface="Aptos" panose="020B0004020202020204" pitchFamily="34" charset="0"/>
              </a:rPr>
              <a:t> när du startar ett nytt ärende eller lägger till information i ett befintligt ärende. </a:t>
            </a:r>
          </a:p>
          <a:p>
            <a:endParaRPr lang="sv-SE" sz="200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>
                <a:latin typeface="Aptos" panose="020B0004020202020204" pitchFamily="34" charset="0"/>
              </a:rPr>
              <a:t>Alla uppgifter ska uppdateras i patientadministrationen</a:t>
            </a:r>
            <a:r>
              <a:rPr lang="sv-SE" sz="2000">
                <a:latin typeface="Aptos" panose="020B0004020202020204" pitchFamily="34" charset="0"/>
              </a:rPr>
              <a:t>. Det gör det möjligt för dig att nå både vårdtagaren/patienten och närstående på ett effektivt och tryggt sätt.</a:t>
            </a:r>
          </a:p>
          <a:p>
            <a:endParaRPr lang="sv-SE" sz="2000">
              <a:latin typeface="Aptos" panose="020B00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>
                <a:latin typeface="Aptos" panose="020B0004020202020204" pitchFamily="34" charset="0"/>
              </a:rPr>
              <a:t>Kom ihåg att alltid </a:t>
            </a:r>
            <a:r>
              <a:rPr lang="sv-SE" sz="2000" b="1">
                <a:latin typeface="Aptos" panose="020B0004020202020204" pitchFamily="34" charset="0"/>
              </a:rPr>
              <a:t>ange direktnummer</a:t>
            </a:r>
            <a:r>
              <a:rPr lang="sv-SE" sz="2000"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C4632A3-E832-5A40-43E9-AE02FE027F83}"/>
              </a:ext>
            </a:extLst>
          </p:cNvPr>
          <p:cNvSpPr txBox="1"/>
          <p:nvPr/>
        </p:nvSpPr>
        <p:spPr>
          <a:xfrm>
            <a:off x="403658" y="838573"/>
            <a:ext cx="6089651" cy="1917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Kontrollera 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att </a:t>
            </a: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kontaktuppgifter 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till vårdtagaren/patienten, anhöriga, handläggare inom socialtjänsten samt vård- och omsorgspersonal står skrivet under patientadministration i SAMSA.</a:t>
            </a:r>
          </a:p>
        </p:txBody>
      </p:sp>
    </p:spTree>
    <p:extLst>
      <p:ext uri="{BB962C8B-B14F-4D97-AF65-F5344CB8AC3E}">
        <p14:creationId xmlns:p14="http://schemas.microsoft.com/office/powerpoint/2010/main" val="387514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593</Words>
  <Application>Microsoft Office PowerPoint</Application>
  <PresentationFormat>Bredbild</PresentationFormat>
  <Paragraphs>53</Paragraphs>
  <Slides>16</Slides>
  <Notes>1</Notes>
  <HiddenSlides>0</HiddenSlides>
  <MMClips>2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Office-tema</vt:lpstr>
      <vt:lpstr>1_Office-tema</vt:lpstr>
      <vt:lpstr>Vårdbegäran – tillsammans för god vård och omsorg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Säkerställ att rätt parter är med i ärendet. </vt:lpstr>
      <vt:lpstr>Nu kan du fylla i vårdbegäran:   </vt:lpstr>
      <vt:lpstr>PowerPoint-presentation</vt:lpstr>
      <vt:lpstr>Vill du läsa mer?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Utbildningsmaterial vårdbegäran</dc:title>
  <dc:creator>Amelia Andersson</dc:creator>
  <keywords/>
  <lastModifiedBy>Amelia Andersson</lastModifiedBy>
  <revision>1</revision>
  <lastPrinted>2025-09-24T15:58:44.0000000Z</lastPrinted>
  <dcterms:created xsi:type="dcterms:W3CDTF">2025-09-15T08:59:31.0000000Z</dcterms:created>
  <dcterms:modified xsi:type="dcterms:W3CDTF">2025-11-10T11:21:13.0000000Z</dcterms:modified>
  <contentStatus/>
</coreProperties>
</file>