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64" r:id="rId2"/>
    <p:sldId id="263" r:id="rId3"/>
    <p:sldId id="261" r:id="rId4"/>
    <p:sldId id="268" r:id="rId5"/>
    <p:sldId id="269" r:id="rId6"/>
    <p:sldId id="270" r:id="rId7"/>
    <p:sldId id="271" r:id="rId8"/>
    <p:sldId id="272" r:id="rId9"/>
    <p:sldId id="273"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D445"/>
    <a:srgbClr val="45D4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4F05F7-90B4-4D7C-896B-290CB42AFC07}" v="3" dt="2020-07-13T08:56:55.7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0" d="100"/>
          <a:sy n="110" d="100"/>
        </p:scale>
        <p:origin x="552" y="108"/>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2.xml" Id="rId13" /><Relationship Type="http://schemas.openxmlformats.org/officeDocument/2006/relationships/slide" Target="slides/slide17.xml" Id="rId18" /><Relationship Type="http://schemas.openxmlformats.org/officeDocument/2006/relationships/presProps" Target="presProps.xml" Id="rId26" /><Relationship Type="http://schemas.openxmlformats.org/officeDocument/2006/relationships/slide" Target="slides/slide2.xml" Id="rId3" /><Relationship Type="http://schemas.openxmlformats.org/officeDocument/2006/relationships/slide" Target="slides/slide20.xml" Id="rId21" /><Relationship Type="http://schemas.openxmlformats.org/officeDocument/2006/relationships/slide" Target="slides/slide6.xml" Id="rId7" /><Relationship Type="http://schemas.openxmlformats.org/officeDocument/2006/relationships/slide" Target="slides/slide11.xml" Id="rId12" /><Relationship Type="http://schemas.openxmlformats.org/officeDocument/2006/relationships/slide" Target="slides/slide16.xml" Id="rId17" /><Relationship Type="http://schemas.openxmlformats.org/officeDocument/2006/relationships/slide" Target="slides/slide24.xml" Id="rId25" /><Relationship Type="http://schemas.openxmlformats.org/officeDocument/2006/relationships/slide" Target="slides/slide1.xml" Id="rId2" /><Relationship Type="http://schemas.openxmlformats.org/officeDocument/2006/relationships/slide" Target="slides/slide15.xml" Id="rId16" /><Relationship Type="http://schemas.openxmlformats.org/officeDocument/2006/relationships/slide" Target="slides/slide19.xml" Id="rId20" /><Relationship Type="http://schemas.openxmlformats.org/officeDocument/2006/relationships/tableStyles" Target="tableStyles.xml" Id="rId29"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slide" Target="slides/slide10.xml" Id="rId11" /><Relationship Type="http://schemas.openxmlformats.org/officeDocument/2006/relationships/slide" Target="slides/slide23.xml" Id="rId24" /><Relationship Type="http://schemas.openxmlformats.org/officeDocument/2006/relationships/slide" Target="slides/slide4.xml" Id="rId5" /><Relationship Type="http://schemas.openxmlformats.org/officeDocument/2006/relationships/slide" Target="slides/slide14.xml" Id="rId15" /><Relationship Type="http://schemas.openxmlformats.org/officeDocument/2006/relationships/slide" Target="slides/slide22.xml" Id="rId23" /><Relationship Type="http://schemas.openxmlformats.org/officeDocument/2006/relationships/theme" Target="theme/theme1.xml" Id="rId28" /><Relationship Type="http://schemas.openxmlformats.org/officeDocument/2006/relationships/slide" Target="slides/slide9.xml" Id="rId10" /><Relationship Type="http://schemas.openxmlformats.org/officeDocument/2006/relationships/slide" Target="slides/slide18.xml" Id="rId19"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slide" Target="slides/slide13.xml" Id="rId14" /><Relationship Type="http://schemas.openxmlformats.org/officeDocument/2006/relationships/slide" Target="slides/slide21.xml" Id="rId22" /><Relationship Type="http://schemas.openxmlformats.org/officeDocument/2006/relationships/viewProps" Target="viewProps.xml" Id="rId27" /><Relationship Type="http://schemas.microsoft.com/office/2015/10/relationships/revisionInfo" Target="revisionInfo.xml" Id="rId30" /><Relationship Type="http://schemas.openxmlformats.org/officeDocument/2006/relationships/slide" Target="slides/slide7.xml" Id="rId8"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solidFill>
                  <a:schemeClr val="bg1"/>
                </a:solidFill>
                <a:latin typeface="Arial" panose="020B0604020202020204" pitchFamily="34" charset="0"/>
                <a:cs typeface="Arial" panose="020B0604020202020204" pitchFamily="34" charset="0"/>
              </a:defRPr>
            </a:lvl1pPr>
          </a:lstStyle>
          <a:p>
            <a:r>
              <a:rPr lang="sv-SE" dirty="0"/>
              <a:t>Klicka här för att ändra mall för rubrikformat</a:t>
            </a:r>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sv-SE" dirty="0"/>
          </a:p>
        </p:txBody>
      </p:sp>
    </p:spTree>
    <p:extLst>
      <p:ext uri="{BB962C8B-B14F-4D97-AF65-F5344CB8AC3E}">
        <p14:creationId xmlns:p14="http://schemas.microsoft.com/office/powerpoint/2010/main" val="169188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endParaRPr lang="sv-SE" dirty="0"/>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91319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244843"/>
          </a:xfrm>
        </p:spPr>
        <p:txBody>
          <a:bodyPr vert="eaVert"/>
          <a:lstStyle/>
          <a:p>
            <a:r>
              <a:rPr lang="sv-SE"/>
              <a:t>Klicka här för att ändra mall för rubrikformat</a:t>
            </a:r>
          </a:p>
        </p:txBody>
      </p:sp>
      <p:sp>
        <p:nvSpPr>
          <p:cNvPr id="3" name="Platshållare för lodrät text 2"/>
          <p:cNvSpPr>
            <a:spLocks noGrp="1"/>
          </p:cNvSpPr>
          <p:nvPr>
            <p:ph type="body" orient="vert" idx="1"/>
          </p:nvPr>
        </p:nvSpPr>
        <p:spPr>
          <a:xfrm>
            <a:off x="838200" y="365125"/>
            <a:ext cx="7734300" cy="5244843"/>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23441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npassad layout">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1F74E73D-B1B7-404F-B08A-FE7FA7DAA2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78688"/>
            <a:ext cx="12192000" cy="1679312"/>
          </a:xfrm>
          <a:prstGeom prst="rect">
            <a:avLst/>
          </a:prstGeom>
        </p:spPr>
      </p:pic>
      <p:sp>
        <p:nvSpPr>
          <p:cNvPr id="6" name="Platshållare för bild 5">
            <a:extLst>
              <a:ext uri="{FF2B5EF4-FFF2-40B4-BE49-F238E27FC236}">
                <a16:creationId xmlns:a16="http://schemas.microsoft.com/office/drawing/2014/main" id="{99269F2E-8BE6-44A6-854D-AD6AC90DB150}"/>
              </a:ext>
            </a:extLst>
          </p:cNvPr>
          <p:cNvSpPr>
            <a:spLocks noGrp="1"/>
          </p:cNvSpPr>
          <p:nvPr>
            <p:ph type="pic" sz="quarter" idx="10"/>
          </p:nvPr>
        </p:nvSpPr>
        <p:spPr>
          <a:xfrm>
            <a:off x="1543050" y="1297631"/>
            <a:ext cx="9105900" cy="3521504"/>
          </a:xfrm>
        </p:spPr>
        <p:txBody>
          <a:bodyPr/>
          <a:lstStyle>
            <a:lvl1pPr marL="0" indent="0">
              <a:buNone/>
              <a:defRPr/>
            </a:lvl1pPr>
          </a:lstStyle>
          <a:p>
            <a:endParaRPr lang="sv-SE" dirty="0"/>
          </a:p>
        </p:txBody>
      </p:sp>
    </p:spTree>
    <p:extLst>
      <p:ext uri="{BB962C8B-B14F-4D97-AF65-F5344CB8AC3E}">
        <p14:creationId xmlns:p14="http://schemas.microsoft.com/office/powerpoint/2010/main" val="3245775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1358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Tree>
    <p:extLst>
      <p:ext uri="{BB962C8B-B14F-4D97-AF65-F5344CB8AC3E}">
        <p14:creationId xmlns:p14="http://schemas.microsoft.com/office/powerpoint/2010/main" val="726424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sz="half" idx="1"/>
          </p:nvPr>
        </p:nvSpPr>
        <p:spPr>
          <a:xfrm>
            <a:off x="838200" y="1825625"/>
            <a:ext cx="5181600" cy="378434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378434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018284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0368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0368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202509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Tree>
    <p:extLst>
      <p:ext uri="{BB962C8B-B14F-4D97-AF65-F5344CB8AC3E}">
        <p14:creationId xmlns:p14="http://schemas.microsoft.com/office/powerpoint/2010/main" val="2340261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8136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sv-SE" dirty="0"/>
          </a:p>
        </p:txBody>
      </p:sp>
      <p:sp>
        <p:nvSpPr>
          <p:cNvPr id="3" name="Platshållare för innehåll 2"/>
          <p:cNvSpPr>
            <a:spLocks noGrp="1"/>
          </p:cNvSpPr>
          <p:nvPr>
            <p:ph idx="1"/>
          </p:nvPr>
        </p:nvSpPr>
        <p:spPr>
          <a:xfrm>
            <a:off x="5183188" y="987425"/>
            <a:ext cx="6172200" cy="45978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Platshållare för text 3"/>
          <p:cNvSpPr>
            <a:spLocks noGrp="1"/>
          </p:cNvSpPr>
          <p:nvPr>
            <p:ph type="body" sz="half" idx="2"/>
          </p:nvPr>
        </p:nvSpPr>
        <p:spPr>
          <a:xfrm>
            <a:off x="839788" y="2057400"/>
            <a:ext cx="3932237" cy="352785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Tree>
    <p:extLst>
      <p:ext uri="{BB962C8B-B14F-4D97-AF65-F5344CB8AC3E}">
        <p14:creationId xmlns:p14="http://schemas.microsoft.com/office/powerpoint/2010/main" val="3319160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p:cNvSpPr>
            <a:spLocks noGrp="1"/>
          </p:cNvSpPr>
          <p:nvPr>
            <p:ph type="pic" idx="1"/>
          </p:nvPr>
        </p:nvSpPr>
        <p:spPr>
          <a:xfrm>
            <a:off x="5183188" y="987426"/>
            <a:ext cx="6172200" cy="461018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p:cNvSpPr>
            <a:spLocks noGrp="1"/>
          </p:cNvSpPr>
          <p:nvPr>
            <p:ph type="body" sz="half" idx="2"/>
          </p:nvPr>
        </p:nvSpPr>
        <p:spPr>
          <a:xfrm>
            <a:off x="839788" y="2057400"/>
            <a:ext cx="3932237" cy="354021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Tree>
    <p:extLst>
      <p:ext uri="{BB962C8B-B14F-4D97-AF65-F5344CB8AC3E}">
        <p14:creationId xmlns:p14="http://schemas.microsoft.com/office/powerpoint/2010/main" val="2280327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838200" y="1825625"/>
            <a:ext cx="10515600" cy="3641725"/>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pic>
        <p:nvPicPr>
          <p:cNvPr id="15" name="Bildobjekt 14">
            <a:extLst>
              <a:ext uri="{FF2B5EF4-FFF2-40B4-BE49-F238E27FC236}">
                <a16:creationId xmlns:a16="http://schemas.microsoft.com/office/drawing/2014/main" id="{836DDF06-C6A3-4426-99F4-9C5266C7FC89}"/>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0" y="5224636"/>
            <a:ext cx="12191999" cy="1679312"/>
          </a:xfrm>
          <a:prstGeom prst="rect">
            <a:avLst/>
          </a:prstGeom>
        </p:spPr>
      </p:pic>
    </p:spTree>
    <p:extLst>
      <p:ext uri="{BB962C8B-B14F-4D97-AF65-F5344CB8AC3E}">
        <p14:creationId xmlns:p14="http://schemas.microsoft.com/office/powerpoint/2010/main" val="3641259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vardsamverkan.se/skaraborg-samverkanskompeten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Bildobjekt 17">
            <a:extLst>
              <a:ext uri="{FF2B5EF4-FFF2-40B4-BE49-F238E27FC236}">
                <a16:creationId xmlns:a16="http://schemas.microsoft.com/office/drawing/2014/main" id="{130667B2-B5D0-48D1-A322-37E1A5B4C99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429"/>
            <a:ext cx="12192000" cy="6857142"/>
          </a:xfrm>
          <a:prstGeom prst="rect">
            <a:avLst/>
          </a:prstGeom>
        </p:spPr>
      </p:pic>
    </p:spTree>
    <p:extLst>
      <p:ext uri="{BB962C8B-B14F-4D97-AF65-F5344CB8AC3E}">
        <p14:creationId xmlns:p14="http://schemas.microsoft.com/office/powerpoint/2010/main" val="1195096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4C09EA5-8147-4FC6-AE4D-72D9F187162C}"/>
              </a:ext>
            </a:extLst>
          </p:cNvPr>
          <p:cNvSpPr>
            <a:spLocks noGrp="1"/>
          </p:cNvSpPr>
          <p:nvPr>
            <p:ph type="title"/>
          </p:nvPr>
        </p:nvSpPr>
        <p:spPr>
          <a:xfrm>
            <a:off x="1029072" y="331576"/>
            <a:ext cx="6586491" cy="1676603"/>
          </a:xfrm>
        </p:spPr>
        <p:txBody>
          <a:bodyPr>
            <a:normAutofit/>
          </a:bodyPr>
          <a:lstStyle/>
          <a:p>
            <a:r>
              <a:rPr lang="sv-SE" dirty="0"/>
              <a:t>Status och hierarkier</a:t>
            </a:r>
          </a:p>
        </p:txBody>
      </p:sp>
      <p:sp>
        <p:nvSpPr>
          <p:cNvPr id="3" name="Platshållare för innehåll 2">
            <a:extLst>
              <a:ext uri="{FF2B5EF4-FFF2-40B4-BE49-F238E27FC236}">
                <a16:creationId xmlns:a16="http://schemas.microsoft.com/office/drawing/2014/main" id="{9F868A4A-E3C1-412A-BA91-0927ED8CD0AD}"/>
              </a:ext>
            </a:extLst>
          </p:cNvPr>
          <p:cNvSpPr>
            <a:spLocks noGrp="1"/>
          </p:cNvSpPr>
          <p:nvPr>
            <p:ph idx="1"/>
          </p:nvPr>
        </p:nvSpPr>
        <p:spPr>
          <a:xfrm>
            <a:off x="1029074" y="1654140"/>
            <a:ext cx="6586489" cy="4033982"/>
          </a:xfrm>
        </p:spPr>
        <p:txBody>
          <a:bodyPr>
            <a:normAutofit lnSpcReduction="10000"/>
          </a:bodyPr>
          <a:lstStyle/>
          <a:p>
            <a:pPr marL="0" indent="0">
              <a:buNone/>
            </a:pPr>
            <a:r>
              <a:rPr lang="sv-SE" sz="2400" dirty="0"/>
              <a:t>Inom en grupp kan en outtalad statusordning snabbt uppstå. </a:t>
            </a:r>
            <a:br>
              <a:rPr lang="sv-SE" sz="2400" dirty="0"/>
            </a:br>
            <a:endParaRPr lang="sv-SE" sz="2400" dirty="0"/>
          </a:p>
          <a:p>
            <a:pPr marL="0" indent="0">
              <a:buNone/>
            </a:pPr>
            <a:r>
              <a:rPr lang="sv-SE" sz="2400" dirty="0"/>
              <a:t>Kanske är en läkare den som ofta får högst status. Eller en person som uppnått högt anseende. Andra personer i gruppen följer i fallande statusordning. </a:t>
            </a:r>
          </a:p>
          <a:p>
            <a:pPr marL="0" indent="0">
              <a:buNone/>
            </a:pPr>
            <a:endParaRPr lang="sv-SE" sz="2400" dirty="0"/>
          </a:p>
          <a:p>
            <a:pPr marL="0" indent="0">
              <a:buNone/>
            </a:pPr>
            <a:r>
              <a:rPr lang="sv-SE" sz="2400" dirty="0"/>
              <a:t>När vi lär känna varandra kan den ordningen ändras. Att det finns en statusordning påverkar hur vi lyssnar till varandra. Bedömningar och erfarenheter får olika värde. </a:t>
            </a:r>
          </a:p>
        </p:txBody>
      </p:sp>
      <p:pic>
        <p:nvPicPr>
          <p:cNvPr id="5" name="Bildobjekt 4">
            <a:extLst>
              <a:ext uri="{FF2B5EF4-FFF2-40B4-BE49-F238E27FC236}">
                <a16:creationId xmlns:a16="http://schemas.microsoft.com/office/drawing/2014/main" id="{67A6D033-7B0F-4A0F-A9EF-11DA123F46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373438" y="1058834"/>
            <a:ext cx="2707295" cy="4005229"/>
          </a:xfrm>
          <a:prstGeom prst="rect">
            <a:avLst/>
          </a:prstGeom>
          <a:effectLst/>
        </p:spPr>
      </p:pic>
    </p:spTree>
    <p:extLst>
      <p:ext uri="{BB962C8B-B14F-4D97-AF65-F5344CB8AC3E}">
        <p14:creationId xmlns:p14="http://schemas.microsoft.com/office/powerpoint/2010/main" val="73476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0D49D3-6692-40DB-869E-8C31E2382BD3}"/>
              </a:ext>
            </a:extLst>
          </p:cNvPr>
          <p:cNvSpPr>
            <a:spLocks noGrp="1"/>
          </p:cNvSpPr>
          <p:nvPr>
            <p:ph type="title"/>
          </p:nvPr>
        </p:nvSpPr>
        <p:spPr>
          <a:xfrm>
            <a:off x="957152" y="629266"/>
            <a:ext cx="6586491" cy="1676603"/>
          </a:xfrm>
        </p:spPr>
        <p:txBody>
          <a:bodyPr>
            <a:normAutofit/>
          </a:bodyPr>
          <a:lstStyle/>
          <a:p>
            <a:r>
              <a:rPr lang="sv-SE" dirty="0"/>
              <a:t>Status och hierarkier</a:t>
            </a:r>
          </a:p>
        </p:txBody>
      </p:sp>
      <p:sp>
        <p:nvSpPr>
          <p:cNvPr id="3" name="Platshållare för innehåll 2">
            <a:extLst>
              <a:ext uri="{FF2B5EF4-FFF2-40B4-BE49-F238E27FC236}">
                <a16:creationId xmlns:a16="http://schemas.microsoft.com/office/drawing/2014/main" id="{9D7397B6-BD8D-46F5-8464-A3000C0CE4EE}"/>
              </a:ext>
            </a:extLst>
          </p:cNvPr>
          <p:cNvSpPr>
            <a:spLocks noGrp="1"/>
          </p:cNvSpPr>
          <p:nvPr>
            <p:ph idx="1"/>
          </p:nvPr>
        </p:nvSpPr>
        <p:spPr>
          <a:xfrm>
            <a:off x="957154" y="2215103"/>
            <a:ext cx="6586489" cy="3785419"/>
          </a:xfrm>
        </p:spPr>
        <p:txBody>
          <a:bodyPr>
            <a:normAutofit/>
          </a:bodyPr>
          <a:lstStyle/>
          <a:p>
            <a:pPr marL="0" indent="0">
              <a:buNone/>
            </a:pPr>
            <a:r>
              <a:rPr lang="sv-SE" sz="2400" dirty="0"/>
              <a:t>Det gäller att ge akt på detta och hitta </a:t>
            </a:r>
            <a:br>
              <a:rPr lang="sv-SE" sz="2400" dirty="0"/>
            </a:br>
            <a:r>
              <a:rPr lang="sv-SE" sz="2400" dirty="0"/>
              <a:t>ett klimat som jämställer. </a:t>
            </a:r>
          </a:p>
          <a:p>
            <a:pPr marL="0" indent="0">
              <a:buNone/>
            </a:pPr>
            <a:r>
              <a:rPr lang="sv-SE" sz="2400" dirty="0"/>
              <a:t>Särskilt gäller det klientens roll och värde. </a:t>
            </a:r>
            <a:br>
              <a:rPr lang="sv-SE" sz="2400" dirty="0"/>
            </a:br>
            <a:r>
              <a:rPr lang="sv-SE" sz="2400" dirty="0"/>
              <a:t>Om hen inte upplever sig hörd, kan det som proffsen planerar bli en chimär. </a:t>
            </a:r>
          </a:p>
          <a:p>
            <a:pPr marL="0" indent="0">
              <a:buNone/>
            </a:pPr>
            <a:endParaRPr lang="sv-SE" sz="2400" dirty="0"/>
          </a:p>
          <a:p>
            <a:pPr marL="0" indent="0">
              <a:buNone/>
            </a:pPr>
            <a:r>
              <a:rPr lang="sv-SE" sz="2400" dirty="0"/>
              <a:t>För den person som alla planerat för, </a:t>
            </a:r>
            <a:br>
              <a:rPr lang="sv-SE" sz="2400" dirty="0"/>
            </a:br>
            <a:r>
              <a:rPr lang="sv-SE" sz="2400" dirty="0"/>
              <a:t>är inte med.</a:t>
            </a:r>
          </a:p>
        </p:txBody>
      </p:sp>
      <p:pic>
        <p:nvPicPr>
          <p:cNvPr id="9" name="Bildobjekt 8">
            <a:extLst>
              <a:ext uri="{FF2B5EF4-FFF2-40B4-BE49-F238E27FC236}">
                <a16:creationId xmlns:a16="http://schemas.microsoft.com/office/drawing/2014/main" id="{DE8BEA74-AB7B-4144-98D9-F983D7D391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9551" y="1467568"/>
            <a:ext cx="4519697" cy="2148936"/>
          </a:xfrm>
          <a:prstGeom prst="rect">
            <a:avLst/>
          </a:prstGeom>
        </p:spPr>
      </p:pic>
    </p:spTree>
    <p:extLst>
      <p:ext uri="{BB962C8B-B14F-4D97-AF65-F5344CB8AC3E}">
        <p14:creationId xmlns:p14="http://schemas.microsoft.com/office/powerpoint/2010/main" val="90035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5ECC573-C941-4433-BAE2-8BAA16E79F9F}"/>
              </a:ext>
            </a:extLst>
          </p:cNvPr>
          <p:cNvSpPr>
            <a:spLocks noGrp="1"/>
          </p:cNvSpPr>
          <p:nvPr>
            <p:ph type="title"/>
          </p:nvPr>
        </p:nvSpPr>
        <p:spPr>
          <a:xfrm>
            <a:off x="1121587" y="365343"/>
            <a:ext cx="6337452" cy="1676603"/>
          </a:xfrm>
        </p:spPr>
        <p:txBody>
          <a:bodyPr>
            <a:normAutofit/>
          </a:bodyPr>
          <a:lstStyle/>
          <a:p>
            <a:r>
              <a:rPr lang="sv-SE" dirty="0"/>
              <a:t>Vi-klart</a:t>
            </a:r>
          </a:p>
        </p:txBody>
      </p:sp>
      <p:sp>
        <p:nvSpPr>
          <p:cNvPr id="3" name="Platshållare för innehåll 2">
            <a:extLst>
              <a:ext uri="{FF2B5EF4-FFF2-40B4-BE49-F238E27FC236}">
                <a16:creationId xmlns:a16="http://schemas.microsoft.com/office/drawing/2014/main" id="{BFB2E726-D715-4DA1-9E07-2C31822060B4}"/>
              </a:ext>
            </a:extLst>
          </p:cNvPr>
          <p:cNvSpPr>
            <a:spLocks noGrp="1"/>
          </p:cNvSpPr>
          <p:nvPr>
            <p:ph idx="1"/>
          </p:nvPr>
        </p:nvSpPr>
        <p:spPr>
          <a:xfrm>
            <a:off x="1121587" y="1763630"/>
            <a:ext cx="6542934" cy="3785419"/>
          </a:xfrm>
        </p:spPr>
        <p:txBody>
          <a:bodyPr>
            <a:noAutofit/>
          </a:bodyPr>
          <a:lstStyle/>
          <a:p>
            <a:pPr marL="0" indent="0">
              <a:buNone/>
            </a:pPr>
            <a:r>
              <a:rPr lang="sv-SE" sz="2400" dirty="0"/>
              <a:t>Eftersom vi ska samarbeta och använda våra gemensamma verktyg – behöver vi vara </a:t>
            </a:r>
            <a:br>
              <a:rPr lang="sv-SE" sz="2400" dirty="0"/>
            </a:br>
            <a:r>
              <a:rPr lang="sv-SE" sz="2400" dirty="0"/>
              <a:t>vi-klara över situationen.</a:t>
            </a:r>
          </a:p>
          <a:p>
            <a:pPr marL="0" indent="0">
              <a:buNone/>
            </a:pPr>
            <a:r>
              <a:rPr lang="sv-SE" sz="2400" dirty="0"/>
              <a:t>Lite utmaning – vi talar olika språk</a:t>
            </a:r>
          </a:p>
          <a:p>
            <a:pPr marL="0" indent="0">
              <a:buNone/>
            </a:pPr>
            <a:r>
              <a:rPr lang="sv-SE" sz="2400" dirty="0"/>
              <a:t>Är vi inte vi-klara över situationen finns alla möjligheter att vi börjar titta snett på varandra.</a:t>
            </a:r>
          </a:p>
          <a:p>
            <a:pPr marL="0" indent="0">
              <a:buNone/>
            </a:pPr>
            <a:r>
              <a:rPr lang="sv-SE" sz="2400" dirty="0"/>
              <a:t>Med en vi-klar bild kan vi gå vidare och se vilka möjligheter som finns. Och planera tillsammans.  </a:t>
            </a:r>
          </a:p>
        </p:txBody>
      </p:sp>
      <p:pic>
        <p:nvPicPr>
          <p:cNvPr id="5" name="Bildobjekt 4">
            <a:extLst>
              <a:ext uri="{FF2B5EF4-FFF2-40B4-BE49-F238E27FC236}">
                <a16:creationId xmlns:a16="http://schemas.microsoft.com/office/drawing/2014/main" id="{56672D60-59D6-4965-AE1A-3901885061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
          <a:stretch/>
        </p:blipFill>
        <p:spPr>
          <a:xfrm>
            <a:off x="8068538" y="1203644"/>
            <a:ext cx="3511126" cy="3585771"/>
          </a:xfrm>
          <a:prstGeom prst="rect">
            <a:avLst/>
          </a:prstGeom>
          <a:effectLst/>
        </p:spPr>
      </p:pic>
    </p:spTree>
    <p:extLst>
      <p:ext uri="{BB962C8B-B14F-4D97-AF65-F5344CB8AC3E}">
        <p14:creationId xmlns:p14="http://schemas.microsoft.com/office/powerpoint/2010/main" val="324194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7903439-3751-4898-833E-524142FF290B}"/>
              </a:ext>
            </a:extLst>
          </p:cNvPr>
          <p:cNvSpPr>
            <a:spLocks noGrp="1"/>
          </p:cNvSpPr>
          <p:nvPr>
            <p:ph type="title"/>
          </p:nvPr>
        </p:nvSpPr>
        <p:spPr>
          <a:xfrm>
            <a:off x="838200" y="365125"/>
            <a:ext cx="10515600" cy="1325563"/>
          </a:xfrm>
        </p:spPr>
        <p:txBody>
          <a:bodyPr>
            <a:normAutofit/>
          </a:bodyPr>
          <a:lstStyle/>
          <a:p>
            <a:r>
              <a:rPr lang="sv-SE" dirty="0"/>
              <a:t>Påverkar samarbetet innan möte</a:t>
            </a:r>
          </a:p>
        </p:txBody>
      </p:sp>
      <p:sp>
        <p:nvSpPr>
          <p:cNvPr id="3" name="Platshållare för innehåll 2">
            <a:extLst>
              <a:ext uri="{FF2B5EF4-FFF2-40B4-BE49-F238E27FC236}">
                <a16:creationId xmlns:a16="http://schemas.microsoft.com/office/drawing/2014/main" id="{B11B3916-8154-4A46-934A-24E40E9B8BAD}"/>
              </a:ext>
            </a:extLst>
          </p:cNvPr>
          <p:cNvSpPr>
            <a:spLocks noGrp="1"/>
          </p:cNvSpPr>
          <p:nvPr>
            <p:ph idx="1"/>
          </p:nvPr>
        </p:nvSpPr>
        <p:spPr>
          <a:xfrm>
            <a:off x="838200" y="1690688"/>
            <a:ext cx="4953000" cy="4351338"/>
          </a:xfrm>
        </p:spPr>
        <p:txBody>
          <a:bodyPr>
            <a:normAutofit/>
          </a:bodyPr>
          <a:lstStyle/>
          <a:p>
            <a:pPr fontAlgn="base"/>
            <a:r>
              <a:rPr lang="sv-SE" dirty="0"/>
              <a:t>Mina erfarenheter av tidigare samarbete </a:t>
            </a:r>
          </a:p>
          <a:p>
            <a:pPr fontAlgn="base"/>
            <a:r>
              <a:rPr lang="sv-SE" dirty="0"/>
              <a:t>Mina erfarenheter av de andra verksamheterna </a:t>
            </a:r>
          </a:p>
          <a:p>
            <a:pPr fontAlgn="base"/>
            <a:r>
              <a:rPr lang="sv-SE" dirty="0"/>
              <a:t>Mina erfarenheter av de andra personerna</a:t>
            </a:r>
          </a:p>
          <a:p>
            <a:pPr fontAlgn="base"/>
            <a:r>
              <a:rPr lang="sv-SE" dirty="0"/>
              <a:t>Mina förväntningar på samarbete? </a:t>
            </a:r>
            <a:br>
              <a:rPr lang="sv-SE" dirty="0"/>
            </a:br>
            <a:r>
              <a:rPr lang="sv-SE" dirty="0"/>
              <a:t>Är det värt mödan/tiden? </a:t>
            </a:r>
          </a:p>
          <a:p>
            <a:pPr marL="0" indent="0">
              <a:buNone/>
            </a:pPr>
            <a:endParaRPr lang="sv-SE" sz="1400" dirty="0"/>
          </a:p>
        </p:txBody>
      </p:sp>
      <p:pic>
        <p:nvPicPr>
          <p:cNvPr id="5" name="Bildobjekt 4">
            <a:extLst>
              <a:ext uri="{FF2B5EF4-FFF2-40B4-BE49-F238E27FC236}">
                <a16:creationId xmlns:a16="http://schemas.microsoft.com/office/drawing/2014/main" id="{B3A273AF-68E0-4D0A-8A51-3911D52C96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
          <a:stretch/>
        </p:blipFill>
        <p:spPr>
          <a:xfrm>
            <a:off x="6400800" y="1904282"/>
            <a:ext cx="4953000" cy="3395162"/>
          </a:xfrm>
          <a:prstGeom prst="rect">
            <a:avLst/>
          </a:prstGeom>
        </p:spPr>
      </p:pic>
    </p:spTree>
    <p:extLst>
      <p:ext uri="{BB962C8B-B14F-4D97-AF65-F5344CB8AC3E}">
        <p14:creationId xmlns:p14="http://schemas.microsoft.com/office/powerpoint/2010/main" val="293893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309BCDB-D9AC-4A51-8170-7A9EDFEB8FB2}"/>
              </a:ext>
            </a:extLst>
          </p:cNvPr>
          <p:cNvSpPr>
            <a:spLocks noGrp="1"/>
          </p:cNvSpPr>
          <p:nvPr>
            <p:ph type="title"/>
          </p:nvPr>
        </p:nvSpPr>
        <p:spPr/>
        <p:txBody>
          <a:bodyPr/>
          <a:lstStyle/>
          <a:p>
            <a:r>
              <a:rPr lang="sv-SE" dirty="0"/>
              <a:t>Mer som påverkar mötet</a:t>
            </a:r>
          </a:p>
        </p:txBody>
      </p:sp>
      <p:sp>
        <p:nvSpPr>
          <p:cNvPr id="3" name="Platshållare för innehåll 2">
            <a:extLst>
              <a:ext uri="{FF2B5EF4-FFF2-40B4-BE49-F238E27FC236}">
                <a16:creationId xmlns:a16="http://schemas.microsoft.com/office/drawing/2014/main" id="{95A47A8C-F3BC-46A5-8937-115C85D64F9A}"/>
              </a:ext>
            </a:extLst>
          </p:cNvPr>
          <p:cNvSpPr>
            <a:spLocks noGrp="1"/>
          </p:cNvSpPr>
          <p:nvPr>
            <p:ph idx="1"/>
          </p:nvPr>
        </p:nvSpPr>
        <p:spPr/>
        <p:txBody>
          <a:bodyPr>
            <a:normAutofit lnSpcReduction="10000"/>
          </a:bodyPr>
          <a:lstStyle/>
          <a:p>
            <a:pPr fontAlgn="base"/>
            <a:r>
              <a:rPr lang="sv-SE" dirty="0"/>
              <a:t>Min relation till klienten </a:t>
            </a:r>
          </a:p>
          <a:p>
            <a:pPr fontAlgn="base"/>
            <a:r>
              <a:rPr lang="sv-SE" dirty="0"/>
              <a:t>Min arbetssituation – finns tiden? </a:t>
            </a:r>
          </a:p>
          <a:p>
            <a:pPr fontAlgn="base"/>
            <a:r>
              <a:rPr lang="sv-SE" dirty="0"/>
              <a:t>Mitt mandat – hur ser min verksamhet på samarbete och att vi lägger tid på det </a:t>
            </a:r>
          </a:p>
          <a:p>
            <a:pPr fontAlgn="base"/>
            <a:r>
              <a:rPr lang="sv-SE" dirty="0"/>
              <a:t>Hur jag blev inbjuden </a:t>
            </a:r>
          </a:p>
          <a:p>
            <a:pPr fontAlgn="base"/>
            <a:r>
              <a:rPr lang="sv-SE" dirty="0"/>
              <a:t>Hur trygg jag känner mig i min egen roll och med vad jag får och kan göra </a:t>
            </a:r>
          </a:p>
          <a:p>
            <a:pPr fontAlgn="base"/>
            <a:r>
              <a:rPr lang="sv-SE" dirty="0"/>
              <a:t>Om jag tycker att det är rätt att jag ska vara med</a:t>
            </a:r>
          </a:p>
          <a:p>
            <a:endParaRPr lang="sv-SE" dirty="0"/>
          </a:p>
        </p:txBody>
      </p:sp>
    </p:spTree>
    <p:extLst>
      <p:ext uri="{BB962C8B-B14F-4D97-AF65-F5344CB8AC3E}">
        <p14:creationId xmlns:p14="http://schemas.microsoft.com/office/powerpoint/2010/main" val="262963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B63C61-7397-46ED-AC4A-F484592B25D2}"/>
              </a:ext>
            </a:extLst>
          </p:cNvPr>
          <p:cNvSpPr>
            <a:spLocks noGrp="1"/>
          </p:cNvSpPr>
          <p:nvPr>
            <p:ph type="title"/>
          </p:nvPr>
        </p:nvSpPr>
        <p:spPr>
          <a:xfrm>
            <a:off x="838200" y="500061"/>
            <a:ext cx="10515600" cy="1325563"/>
          </a:xfrm>
        </p:spPr>
        <p:txBody>
          <a:bodyPr>
            <a:normAutofit/>
          </a:bodyPr>
          <a:lstStyle/>
          <a:p>
            <a:r>
              <a:rPr lang="sv-SE" dirty="0"/>
              <a:t>Påverkar samarbete under möte</a:t>
            </a:r>
          </a:p>
        </p:txBody>
      </p:sp>
      <p:sp>
        <p:nvSpPr>
          <p:cNvPr id="3" name="Platshållare för innehåll 2">
            <a:extLst>
              <a:ext uri="{FF2B5EF4-FFF2-40B4-BE49-F238E27FC236}">
                <a16:creationId xmlns:a16="http://schemas.microsoft.com/office/drawing/2014/main" id="{4991146E-F009-48B8-B341-D45A747264FF}"/>
              </a:ext>
            </a:extLst>
          </p:cNvPr>
          <p:cNvSpPr>
            <a:spLocks noGrp="1"/>
          </p:cNvSpPr>
          <p:nvPr>
            <p:ph idx="1"/>
          </p:nvPr>
        </p:nvSpPr>
        <p:spPr>
          <a:xfrm>
            <a:off x="838200" y="1825624"/>
            <a:ext cx="5379720" cy="4543164"/>
          </a:xfrm>
        </p:spPr>
        <p:txBody>
          <a:bodyPr>
            <a:normAutofit/>
          </a:bodyPr>
          <a:lstStyle/>
          <a:p>
            <a:pPr fontAlgn="base"/>
            <a:r>
              <a:rPr lang="sv-SE" dirty="0"/>
              <a:t>Är förväntningarna på mötet (syfte, genomförande och resultatet) klara för mig?</a:t>
            </a:r>
          </a:p>
          <a:p>
            <a:pPr fontAlgn="base"/>
            <a:r>
              <a:rPr lang="sv-SE" dirty="0"/>
              <a:t>Är de ”vi-klara”?</a:t>
            </a:r>
          </a:p>
          <a:p>
            <a:pPr fontAlgn="base"/>
            <a:r>
              <a:rPr lang="sv-SE" dirty="0"/>
              <a:t>Är mötet väl strukturerat och tryggt i formen? </a:t>
            </a:r>
          </a:p>
          <a:p>
            <a:pPr fontAlgn="base"/>
            <a:r>
              <a:rPr lang="sv-SE" dirty="0"/>
              <a:t>Blir jag hörd? </a:t>
            </a:r>
          </a:p>
          <a:p>
            <a:pPr fontAlgn="base"/>
            <a:r>
              <a:rPr lang="sv-SE" dirty="0"/>
              <a:t>Upplever jag att de andra ”bjuder till”? Blir 1+1+1=4?</a:t>
            </a:r>
          </a:p>
        </p:txBody>
      </p:sp>
      <p:pic>
        <p:nvPicPr>
          <p:cNvPr id="5" name="Picture 2">
            <a:extLst>
              <a:ext uri="{FF2B5EF4-FFF2-40B4-BE49-F238E27FC236}">
                <a16:creationId xmlns:a16="http://schemas.microsoft.com/office/drawing/2014/main" id="{270B8A84-EA1E-4FDE-86B9-E038B982507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6646984" y="1825624"/>
            <a:ext cx="4854041" cy="3522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72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3FCFBE7-91A7-4479-B122-C12773C0C3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65942" y="543839"/>
            <a:ext cx="5876035" cy="6383151"/>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 name="Rubrik 1">
            <a:extLst>
              <a:ext uri="{FF2B5EF4-FFF2-40B4-BE49-F238E27FC236}">
                <a16:creationId xmlns:a16="http://schemas.microsoft.com/office/drawing/2014/main" id="{9BAEE964-C76C-43C0-A2DE-D78440AF706A}"/>
              </a:ext>
            </a:extLst>
          </p:cNvPr>
          <p:cNvSpPr>
            <a:spLocks noGrp="1"/>
          </p:cNvSpPr>
          <p:nvPr>
            <p:ph type="title"/>
          </p:nvPr>
        </p:nvSpPr>
        <p:spPr>
          <a:xfrm>
            <a:off x="655320" y="365125"/>
            <a:ext cx="7715682" cy="1692794"/>
          </a:xfrm>
        </p:spPr>
        <p:txBody>
          <a:bodyPr>
            <a:normAutofit/>
          </a:bodyPr>
          <a:lstStyle/>
          <a:p>
            <a:r>
              <a:rPr lang="sv-SE" sz="4100" dirty="0"/>
              <a:t>Påverkar samarbete efter möte</a:t>
            </a:r>
          </a:p>
        </p:txBody>
      </p:sp>
      <p:sp>
        <p:nvSpPr>
          <p:cNvPr id="3" name="Platshållare för innehåll 2">
            <a:extLst>
              <a:ext uri="{FF2B5EF4-FFF2-40B4-BE49-F238E27FC236}">
                <a16:creationId xmlns:a16="http://schemas.microsoft.com/office/drawing/2014/main" id="{7DDDA1B7-67D4-4648-B9A1-03215D0C3445}"/>
              </a:ext>
            </a:extLst>
          </p:cNvPr>
          <p:cNvSpPr>
            <a:spLocks noGrp="1"/>
          </p:cNvSpPr>
          <p:nvPr>
            <p:ph idx="1"/>
          </p:nvPr>
        </p:nvSpPr>
        <p:spPr>
          <a:xfrm>
            <a:off x="655321" y="1797978"/>
            <a:ext cx="6074252" cy="4037741"/>
          </a:xfrm>
          <a:noFill/>
        </p:spPr>
        <p:txBody>
          <a:bodyPr>
            <a:noAutofit/>
          </a:bodyPr>
          <a:lstStyle/>
          <a:p>
            <a:pPr fontAlgn="base"/>
            <a:r>
              <a:rPr lang="sv-SE" dirty="0"/>
              <a:t>Hur blev det för klienten? </a:t>
            </a:r>
          </a:p>
          <a:p>
            <a:pPr fontAlgn="base"/>
            <a:r>
              <a:rPr lang="sv-SE" dirty="0"/>
              <a:t>Kan jag göra det vi planerade? </a:t>
            </a:r>
          </a:p>
          <a:p>
            <a:pPr fontAlgn="base"/>
            <a:r>
              <a:rPr lang="sv-SE" dirty="0"/>
              <a:t>Kan de andra göra sina åtaganden? </a:t>
            </a:r>
          </a:p>
          <a:p>
            <a:pPr fontAlgn="base">
              <a:spcAft>
                <a:spcPts val="1200"/>
              </a:spcAft>
            </a:pPr>
            <a:r>
              <a:rPr lang="sv-SE" dirty="0"/>
              <a:t>Följer vi upp planen på ett professionellt och tryggt sätt? </a:t>
            </a:r>
          </a:p>
          <a:p>
            <a:pPr marL="0" indent="0">
              <a:spcBef>
                <a:spcPts val="1200"/>
              </a:spcBef>
              <a:buNone/>
            </a:pPr>
            <a:r>
              <a:rPr lang="sv-SE" i="1" dirty="0"/>
              <a:t>Som jag påverkas, påverkas mötet.</a:t>
            </a:r>
          </a:p>
        </p:txBody>
      </p:sp>
    </p:spTree>
    <p:extLst>
      <p:ext uri="{BB962C8B-B14F-4D97-AF65-F5344CB8AC3E}">
        <p14:creationId xmlns:p14="http://schemas.microsoft.com/office/powerpoint/2010/main" val="211902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647D6B-1679-4C76-BA21-D2BA032A5F42}"/>
              </a:ext>
            </a:extLst>
          </p:cNvPr>
          <p:cNvSpPr>
            <a:spLocks noGrp="1"/>
          </p:cNvSpPr>
          <p:nvPr>
            <p:ph type="title"/>
          </p:nvPr>
        </p:nvSpPr>
        <p:spPr/>
        <p:txBody>
          <a:bodyPr/>
          <a:lstStyle/>
          <a:p>
            <a:r>
              <a:rPr lang="sv-SE" dirty="0"/>
              <a:t>Ett möjligt recept</a:t>
            </a:r>
          </a:p>
        </p:txBody>
      </p:sp>
      <p:pic>
        <p:nvPicPr>
          <p:cNvPr id="4098" name="Picture 2">
            <a:extLst>
              <a:ext uri="{FF2B5EF4-FFF2-40B4-BE49-F238E27FC236}">
                <a16:creationId xmlns:a16="http://schemas.microsoft.com/office/drawing/2014/main" id="{2A59066E-92BA-4EE4-A480-6AE1EE0A14D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62396" y="1155477"/>
            <a:ext cx="3262054" cy="3766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0EEAB70-28C8-41BA-AF1E-1AF8DE0442CA}"/>
              </a:ext>
            </a:extLst>
          </p:cNvPr>
          <p:cNvSpPr>
            <a:spLocks noGrp="1"/>
          </p:cNvSpPr>
          <p:nvPr>
            <p:ph type="title"/>
          </p:nvPr>
        </p:nvSpPr>
        <p:spPr>
          <a:xfrm>
            <a:off x="648930" y="243027"/>
            <a:ext cx="5127031" cy="1676603"/>
          </a:xfrm>
        </p:spPr>
        <p:txBody>
          <a:bodyPr>
            <a:normAutofit/>
          </a:bodyPr>
          <a:lstStyle/>
          <a:p>
            <a:r>
              <a:rPr lang="sv-SE" dirty="0"/>
              <a:t>Inställning</a:t>
            </a:r>
          </a:p>
        </p:txBody>
      </p:sp>
      <p:sp>
        <p:nvSpPr>
          <p:cNvPr id="3" name="Platshållare för innehåll 2">
            <a:extLst>
              <a:ext uri="{FF2B5EF4-FFF2-40B4-BE49-F238E27FC236}">
                <a16:creationId xmlns:a16="http://schemas.microsoft.com/office/drawing/2014/main" id="{116DB8C6-DC1B-453B-A5D6-8088BCE3C3B8}"/>
              </a:ext>
            </a:extLst>
          </p:cNvPr>
          <p:cNvSpPr>
            <a:spLocks noGrp="1"/>
          </p:cNvSpPr>
          <p:nvPr>
            <p:ph idx="1"/>
          </p:nvPr>
        </p:nvSpPr>
        <p:spPr>
          <a:xfrm>
            <a:off x="648930" y="1819261"/>
            <a:ext cx="6431139" cy="3680202"/>
          </a:xfrm>
        </p:spPr>
        <p:txBody>
          <a:bodyPr>
            <a:normAutofit/>
          </a:bodyPr>
          <a:lstStyle/>
          <a:p>
            <a:pPr fontAlgn="base"/>
            <a:r>
              <a:rPr lang="sv-SE" sz="2000" dirty="0"/>
              <a:t>Uppfatta dig själv som en samarbetsperson. </a:t>
            </a:r>
          </a:p>
          <a:p>
            <a:pPr fontAlgn="base"/>
            <a:r>
              <a:rPr lang="sv-SE" sz="2000" dirty="0"/>
              <a:t>Medverka till vi-klarhet </a:t>
            </a:r>
          </a:p>
          <a:p>
            <a:pPr fontAlgn="base"/>
            <a:r>
              <a:rPr lang="sv-SE" sz="2000" dirty="0"/>
              <a:t>Lyssna.</a:t>
            </a:r>
          </a:p>
          <a:p>
            <a:pPr fontAlgn="base"/>
            <a:r>
              <a:rPr lang="sv-SE" sz="2000" dirty="0"/>
              <a:t>Dela med dig. ”Vad kan jag/min verksamhet göra?” </a:t>
            </a:r>
          </a:p>
          <a:p>
            <a:pPr fontAlgn="base"/>
            <a:r>
              <a:rPr lang="sv-SE" sz="2000" dirty="0"/>
              <a:t>Hitta ord som fungerar. </a:t>
            </a:r>
            <a:br>
              <a:rPr lang="sv-SE" sz="2000" dirty="0"/>
            </a:br>
            <a:r>
              <a:rPr lang="sv-SE" sz="2000" dirty="0"/>
              <a:t>(Vår tids bästa förhandlare, Jan Eliasson, menar att hans tillgång till olika ord har öppnat för många bra dialoger och undvikit onödiga låsningar.)</a:t>
            </a:r>
          </a:p>
          <a:p>
            <a:pPr fontAlgn="base"/>
            <a:r>
              <a:rPr lang="sv-SE" sz="2000" dirty="0"/>
              <a:t>Våga vara mänsklig (Eliasson igen). </a:t>
            </a:r>
            <a:br>
              <a:rPr lang="sv-SE" sz="2000" dirty="0"/>
            </a:br>
            <a:r>
              <a:rPr lang="sv-SE" sz="2000" dirty="0"/>
              <a:t>Masker hindrar, mänsklighet möjliggör. </a:t>
            </a:r>
            <a:endParaRPr lang="sv-SE" sz="1700" dirty="0"/>
          </a:p>
        </p:txBody>
      </p:sp>
      <p:pic>
        <p:nvPicPr>
          <p:cNvPr id="5" name="Bildobjekt 4">
            <a:extLst>
              <a:ext uri="{FF2B5EF4-FFF2-40B4-BE49-F238E27FC236}">
                <a16:creationId xmlns:a16="http://schemas.microsoft.com/office/drawing/2014/main" id="{BD2CFAFC-4BBA-4089-A32C-891DE462DC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
          <a:stretch/>
        </p:blipFill>
        <p:spPr>
          <a:xfrm>
            <a:off x="7843513" y="1081329"/>
            <a:ext cx="2941033" cy="3305736"/>
          </a:xfrm>
          <a:prstGeom prst="rect">
            <a:avLst/>
          </a:prstGeom>
          <a:effectLst/>
        </p:spPr>
      </p:pic>
    </p:spTree>
    <p:extLst>
      <p:ext uri="{BB962C8B-B14F-4D97-AF65-F5344CB8AC3E}">
        <p14:creationId xmlns:p14="http://schemas.microsoft.com/office/powerpoint/2010/main" val="1043221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B306F97-9C23-4331-B1C6-3956C4B39A40}"/>
              </a:ext>
            </a:extLst>
          </p:cNvPr>
          <p:cNvSpPr>
            <a:spLocks noGrp="1"/>
          </p:cNvSpPr>
          <p:nvPr>
            <p:ph type="title"/>
          </p:nvPr>
        </p:nvSpPr>
        <p:spPr>
          <a:xfrm>
            <a:off x="838200" y="365125"/>
            <a:ext cx="10515600" cy="1325563"/>
          </a:xfrm>
        </p:spPr>
        <p:txBody>
          <a:bodyPr>
            <a:normAutofit/>
          </a:bodyPr>
          <a:lstStyle/>
          <a:p>
            <a:r>
              <a:rPr lang="sv-SE" dirty="0"/>
              <a:t>Initiering till samarbete</a:t>
            </a:r>
          </a:p>
        </p:txBody>
      </p:sp>
      <p:sp>
        <p:nvSpPr>
          <p:cNvPr id="3" name="Platshållare för innehåll 2">
            <a:extLst>
              <a:ext uri="{FF2B5EF4-FFF2-40B4-BE49-F238E27FC236}">
                <a16:creationId xmlns:a16="http://schemas.microsoft.com/office/drawing/2014/main" id="{D69D567E-9F41-4AE6-B3CB-B600D6CF571E}"/>
              </a:ext>
            </a:extLst>
          </p:cNvPr>
          <p:cNvSpPr>
            <a:spLocks noGrp="1"/>
          </p:cNvSpPr>
          <p:nvPr>
            <p:ph idx="1"/>
          </p:nvPr>
        </p:nvSpPr>
        <p:spPr>
          <a:xfrm>
            <a:off x="838199" y="1690688"/>
            <a:ext cx="6124303" cy="3625895"/>
          </a:xfrm>
        </p:spPr>
        <p:txBody>
          <a:bodyPr>
            <a:normAutofit/>
          </a:bodyPr>
          <a:lstStyle/>
          <a:p>
            <a:r>
              <a:rPr lang="sv-SE" dirty="0"/>
              <a:t>Beskriv för din klient hur du resonerar och vilka möjligheter som finns till samarbete. </a:t>
            </a:r>
          </a:p>
          <a:p>
            <a:r>
              <a:rPr lang="sv-SE" dirty="0"/>
              <a:t>Vilka bör vara med utifrån er sammantagna syn på behoven av samarbete? </a:t>
            </a:r>
          </a:p>
          <a:p>
            <a:r>
              <a:rPr lang="sv-SE" dirty="0"/>
              <a:t>Få medgivande till undantag från sekretess. </a:t>
            </a:r>
          </a:p>
        </p:txBody>
      </p:sp>
      <p:pic>
        <p:nvPicPr>
          <p:cNvPr id="5" name="Bildobjekt 4">
            <a:extLst>
              <a:ext uri="{FF2B5EF4-FFF2-40B4-BE49-F238E27FC236}">
                <a16:creationId xmlns:a16="http://schemas.microsoft.com/office/drawing/2014/main" id="{9A0734A4-166B-45AF-92AF-90AD583EBEC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347" r="7912"/>
          <a:stretch/>
        </p:blipFill>
        <p:spPr>
          <a:xfrm>
            <a:off x="8383711" y="1690688"/>
            <a:ext cx="2683613" cy="2259768"/>
          </a:xfrm>
          <a:prstGeom prst="rect">
            <a:avLst/>
          </a:prstGeom>
        </p:spPr>
      </p:pic>
    </p:spTree>
    <p:extLst>
      <p:ext uri="{BB962C8B-B14F-4D97-AF65-F5344CB8AC3E}">
        <p14:creationId xmlns:p14="http://schemas.microsoft.com/office/powerpoint/2010/main" val="417374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B56125-BFBC-47C5-8F57-6E66AE0258E8}"/>
              </a:ext>
            </a:extLst>
          </p:cNvPr>
          <p:cNvSpPr>
            <a:spLocks noGrp="1"/>
          </p:cNvSpPr>
          <p:nvPr>
            <p:ph type="title"/>
          </p:nvPr>
        </p:nvSpPr>
        <p:spPr/>
        <p:txBody>
          <a:bodyPr/>
          <a:lstStyle/>
          <a:p>
            <a:r>
              <a:rPr lang="sv-SE" dirty="0">
                <a:latin typeface="Verdana Pro" panose="020B0604030504040204" pitchFamily="34" charset="0"/>
              </a:rPr>
              <a:t>Samverkanskompetens Skaraborg</a:t>
            </a:r>
          </a:p>
        </p:txBody>
      </p:sp>
      <p:sp>
        <p:nvSpPr>
          <p:cNvPr id="3" name="Platshållare för innehåll 2">
            <a:extLst>
              <a:ext uri="{FF2B5EF4-FFF2-40B4-BE49-F238E27FC236}">
                <a16:creationId xmlns:a16="http://schemas.microsoft.com/office/drawing/2014/main" id="{995875A6-A66D-4A99-A0D1-65E2117ECC98}"/>
              </a:ext>
            </a:extLst>
          </p:cNvPr>
          <p:cNvSpPr>
            <a:spLocks noGrp="1"/>
          </p:cNvSpPr>
          <p:nvPr>
            <p:ph idx="1"/>
          </p:nvPr>
        </p:nvSpPr>
        <p:spPr/>
        <p:txBody>
          <a:bodyPr>
            <a:normAutofit/>
          </a:bodyPr>
          <a:lstStyle/>
          <a:p>
            <a:pPr marL="0" indent="0">
              <a:buNone/>
            </a:pPr>
            <a:r>
              <a:rPr lang="sv-SE" dirty="0">
                <a:latin typeface="Verdana Pro" panose="020B0604030504040204" pitchFamily="34" charset="0"/>
              </a:rPr>
              <a:t>Samverkanskompetens Skaraborg är en digital plattform för medarbetare att hämta kunskap och råd från </a:t>
            </a:r>
            <a:br>
              <a:rPr lang="sv-SE" dirty="0">
                <a:latin typeface="Verdana Pro" panose="020B0604030504040204" pitchFamily="34" charset="0"/>
              </a:rPr>
            </a:br>
            <a:r>
              <a:rPr lang="sv-SE" dirty="0">
                <a:latin typeface="Verdana Pro" panose="020B0604030504040204" pitchFamily="34" charset="0"/>
              </a:rPr>
              <a:t>då vi möts för att samverka kring den enskilde individen. </a:t>
            </a:r>
          </a:p>
          <a:p>
            <a:pPr marL="0" indent="0">
              <a:buNone/>
            </a:pPr>
            <a:r>
              <a:rPr lang="sv-SE" b="1" dirty="0">
                <a:latin typeface="Verdana Pro" panose="020B0604030504040204" pitchFamily="34" charset="0"/>
              </a:rPr>
              <a:t>Tillsammans skapar och bibehåller vi en god samverkanskultur i Skaraborg!</a:t>
            </a:r>
          </a:p>
          <a:p>
            <a:pPr marL="0" indent="0">
              <a:buNone/>
            </a:pPr>
            <a:endParaRPr lang="sv-SE" b="1" dirty="0">
              <a:latin typeface="Verdana Pro" panose="020B0604030504040204" pitchFamily="34" charset="0"/>
            </a:endParaRPr>
          </a:p>
          <a:p>
            <a:pPr marL="0" indent="0">
              <a:buNone/>
            </a:pPr>
            <a:r>
              <a:rPr lang="sv-SE" sz="2400" dirty="0">
                <a:latin typeface="Verdana Pro" panose="020B0604030504040204" pitchFamily="34" charset="0"/>
                <a:hlinkClick r:id="rId2"/>
              </a:rPr>
              <a:t>www.vardsamverkan.se/skaraborg-samverkanskompetens</a:t>
            </a:r>
            <a:r>
              <a:rPr lang="sv-SE" sz="2400" dirty="0">
                <a:latin typeface="Verdana Pro" panose="020B0604030504040204" pitchFamily="34" charset="0"/>
              </a:rPr>
              <a:t> </a:t>
            </a:r>
          </a:p>
          <a:p>
            <a:endParaRPr lang="sv-SE" dirty="0"/>
          </a:p>
        </p:txBody>
      </p:sp>
    </p:spTree>
    <p:extLst>
      <p:ext uri="{BB962C8B-B14F-4D97-AF65-F5344CB8AC3E}">
        <p14:creationId xmlns:p14="http://schemas.microsoft.com/office/powerpoint/2010/main" val="2491404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2A8BFF-C0CD-46BA-B34F-EC8F3C9A87ED}"/>
              </a:ext>
            </a:extLst>
          </p:cNvPr>
          <p:cNvSpPr>
            <a:spLocks noGrp="1"/>
          </p:cNvSpPr>
          <p:nvPr>
            <p:ph type="title"/>
          </p:nvPr>
        </p:nvSpPr>
        <p:spPr>
          <a:xfrm>
            <a:off x="838200" y="365125"/>
            <a:ext cx="10515600" cy="1325563"/>
          </a:xfrm>
        </p:spPr>
        <p:txBody>
          <a:bodyPr>
            <a:normAutofit/>
          </a:bodyPr>
          <a:lstStyle/>
          <a:p>
            <a:r>
              <a:rPr lang="sv-SE" dirty="0"/>
              <a:t>Inbjudan till samarbete</a:t>
            </a:r>
          </a:p>
        </p:txBody>
      </p:sp>
      <p:sp>
        <p:nvSpPr>
          <p:cNvPr id="3" name="Platshållare för innehåll 2">
            <a:extLst>
              <a:ext uri="{FF2B5EF4-FFF2-40B4-BE49-F238E27FC236}">
                <a16:creationId xmlns:a16="http://schemas.microsoft.com/office/drawing/2014/main" id="{4B6FCEDB-548F-472C-A8BE-299C76B579F8}"/>
              </a:ext>
            </a:extLst>
          </p:cNvPr>
          <p:cNvSpPr>
            <a:spLocks noGrp="1"/>
          </p:cNvSpPr>
          <p:nvPr>
            <p:ph idx="1"/>
          </p:nvPr>
        </p:nvSpPr>
        <p:spPr>
          <a:xfrm>
            <a:off x="838200" y="1562488"/>
            <a:ext cx="6803572" cy="4351338"/>
          </a:xfrm>
        </p:spPr>
        <p:txBody>
          <a:bodyPr>
            <a:normAutofit/>
          </a:bodyPr>
          <a:lstStyle/>
          <a:p>
            <a:pPr marL="0" indent="0">
              <a:buNone/>
            </a:pPr>
            <a:r>
              <a:rPr lang="sv-SE" i="1" dirty="0"/>
              <a:t>Om du bjuder in: </a:t>
            </a:r>
          </a:p>
          <a:p>
            <a:r>
              <a:rPr lang="sv-SE" dirty="0"/>
              <a:t>Förklara gärna för den du bjuder in hur du tänker. </a:t>
            </a:r>
          </a:p>
          <a:p>
            <a:r>
              <a:rPr lang="sv-SE" dirty="0"/>
              <a:t>Berätta (klargör) vad du förväntar dig av den andra personen/verksamheten.  </a:t>
            </a:r>
          </a:p>
          <a:p>
            <a:r>
              <a:rPr lang="sv-SE" dirty="0"/>
              <a:t>Var beredd på att korrigera dina förväntningar på den andre. </a:t>
            </a:r>
          </a:p>
          <a:p>
            <a:r>
              <a:rPr lang="sv-SE" dirty="0"/>
              <a:t>Ge om möjligt förslag på tider (vi har alla fulla kalendrar). </a:t>
            </a:r>
          </a:p>
        </p:txBody>
      </p:sp>
      <p:pic>
        <p:nvPicPr>
          <p:cNvPr id="5" name="Bildobjekt 4">
            <a:extLst>
              <a:ext uri="{FF2B5EF4-FFF2-40B4-BE49-F238E27FC236}">
                <a16:creationId xmlns:a16="http://schemas.microsoft.com/office/drawing/2014/main" id="{04A96E9F-A341-4DF0-B7F7-B644C05AB91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
          <a:stretch/>
        </p:blipFill>
        <p:spPr>
          <a:xfrm>
            <a:off x="8280971" y="1439824"/>
            <a:ext cx="3011982" cy="2978064"/>
          </a:xfrm>
          <a:prstGeom prst="rect">
            <a:avLst/>
          </a:prstGeom>
        </p:spPr>
      </p:pic>
    </p:spTree>
    <p:extLst>
      <p:ext uri="{BB962C8B-B14F-4D97-AF65-F5344CB8AC3E}">
        <p14:creationId xmlns:p14="http://schemas.microsoft.com/office/powerpoint/2010/main" val="398472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F280DA3-3D2A-43F5-98C8-BC563567A0AE}"/>
              </a:ext>
            </a:extLst>
          </p:cNvPr>
          <p:cNvSpPr>
            <a:spLocks noGrp="1"/>
          </p:cNvSpPr>
          <p:nvPr>
            <p:ph type="title"/>
          </p:nvPr>
        </p:nvSpPr>
        <p:spPr>
          <a:xfrm>
            <a:off x="838200" y="365125"/>
            <a:ext cx="10515600" cy="1325563"/>
          </a:xfrm>
        </p:spPr>
        <p:txBody>
          <a:bodyPr>
            <a:normAutofit/>
          </a:bodyPr>
          <a:lstStyle/>
          <a:p>
            <a:r>
              <a:rPr lang="sv-SE" dirty="0"/>
              <a:t>Bädda för ett tryggt möte</a:t>
            </a:r>
          </a:p>
        </p:txBody>
      </p:sp>
      <p:sp>
        <p:nvSpPr>
          <p:cNvPr id="3" name="Platshållare för innehåll 2">
            <a:extLst>
              <a:ext uri="{FF2B5EF4-FFF2-40B4-BE49-F238E27FC236}">
                <a16:creationId xmlns:a16="http://schemas.microsoft.com/office/drawing/2014/main" id="{09585E3B-CA87-490F-80A2-7A55D3EF203C}"/>
              </a:ext>
            </a:extLst>
          </p:cNvPr>
          <p:cNvSpPr>
            <a:spLocks noGrp="1"/>
          </p:cNvSpPr>
          <p:nvPr>
            <p:ph idx="1"/>
          </p:nvPr>
        </p:nvSpPr>
        <p:spPr>
          <a:xfrm>
            <a:off x="838199" y="1825625"/>
            <a:ext cx="6641387" cy="3882844"/>
          </a:xfrm>
        </p:spPr>
        <p:txBody>
          <a:bodyPr>
            <a:normAutofit/>
          </a:bodyPr>
          <a:lstStyle/>
          <a:p>
            <a:pPr fontAlgn="base"/>
            <a:r>
              <a:rPr lang="sv-SE" sz="2400" dirty="0"/>
              <a:t>Skapa en trygg ram för mötet.  </a:t>
            </a:r>
          </a:p>
          <a:p>
            <a:pPr fontAlgn="base"/>
            <a:r>
              <a:rPr lang="sv-SE" sz="2400" dirty="0"/>
              <a:t>Vem leder mötet? </a:t>
            </a:r>
          </a:p>
          <a:p>
            <a:pPr fontAlgn="base"/>
            <a:r>
              <a:rPr lang="sv-SE" sz="2400" dirty="0"/>
              <a:t>Vilka är de andra?  </a:t>
            </a:r>
          </a:p>
          <a:p>
            <a:pPr fontAlgn="base"/>
            <a:r>
              <a:rPr lang="sv-SE" sz="2400" dirty="0"/>
              <a:t>Hur dokumenteras det vi säger?  </a:t>
            </a:r>
          </a:p>
          <a:p>
            <a:pPr fontAlgn="base"/>
            <a:r>
              <a:rPr lang="sv-SE" sz="2400" dirty="0"/>
              <a:t>Finns kaffe, vatten…? </a:t>
            </a:r>
          </a:p>
          <a:p>
            <a:pPr fontAlgn="base"/>
            <a:r>
              <a:rPr lang="sv-SE" sz="2400" dirty="0"/>
              <a:t>Vad vill vi ska ha skett när vi avslutar? </a:t>
            </a:r>
          </a:p>
          <a:p>
            <a:pPr fontAlgn="base"/>
            <a:r>
              <a:rPr lang="sv-SE" sz="2400" dirty="0"/>
              <a:t>När avslutar vi mötet? </a:t>
            </a:r>
          </a:p>
          <a:p>
            <a:pPr fontAlgn="base"/>
            <a:r>
              <a:rPr lang="sv-SE" sz="2400" dirty="0"/>
              <a:t>Möjlighet att ta ”time-out” eller avbryta mötet?</a:t>
            </a:r>
            <a:r>
              <a:rPr lang="sv-SE" sz="2000" dirty="0"/>
              <a:t> </a:t>
            </a:r>
          </a:p>
        </p:txBody>
      </p:sp>
      <p:pic>
        <p:nvPicPr>
          <p:cNvPr id="5" name="Bildobjekt 4">
            <a:extLst>
              <a:ext uri="{FF2B5EF4-FFF2-40B4-BE49-F238E27FC236}">
                <a16:creationId xmlns:a16="http://schemas.microsoft.com/office/drawing/2014/main" id="{6137016C-0457-4CD4-8DDE-5EF10CEBA92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36" r="1564" b="-1"/>
          <a:stretch/>
        </p:blipFill>
        <p:spPr>
          <a:xfrm>
            <a:off x="7479586" y="1541424"/>
            <a:ext cx="3932801" cy="3311662"/>
          </a:xfrm>
          <a:prstGeom prst="rect">
            <a:avLst/>
          </a:prstGeom>
        </p:spPr>
      </p:pic>
    </p:spTree>
    <p:extLst>
      <p:ext uri="{BB962C8B-B14F-4D97-AF65-F5344CB8AC3E}">
        <p14:creationId xmlns:p14="http://schemas.microsoft.com/office/powerpoint/2010/main" val="228283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94A6DF-1699-4F3C-9C99-3C77A8F0C95C}"/>
              </a:ext>
            </a:extLst>
          </p:cNvPr>
          <p:cNvSpPr>
            <a:spLocks noGrp="1"/>
          </p:cNvSpPr>
          <p:nvPr>
            <p:ph type="title"/>
          </p:nvPr>
        </p:nvSpPr>
        <p:spPr>
          <a:xfrm>
            <a:off x="838200" y="530727"/>
            <a:ext cx="10515600" cy="1325563"/>
          </a:xfrm>
        </p:spPr>
        <p:txBody>
          <a:bodyPr>
            <a:normAutofit/>
          </a:bodyPr>
          <a:lstStyle/>
          <a:p>
            <a:r>
              <a:rPr lang="sv-SE" dirty="0"/>
              <a:t>Dialog och planering</a:t>
            </a:r>
          </a:p>
        </p:txBody>
      </p:sp>
      <p:sp>
        <p:nvSpPr>
          <p:cNvPr id="3" name="Platshållare för innehåll 2">
            <a:extLst>
              <a:ext uri="{FF2B5EF4-FFF2-40B4-BE49-F238E27FC236}">
                <a16:creationId xmlns:a16="http://schemas.microsoft.com/office/drawing/2014/main" id="{502A3A9D-35DD-4AFA-8482-D0A8E6BB5EFF}"/>
              </a:ext>
            </a:extLst>
          </p:cNvPr>
          <p:cNvSpPr>
            <a:spLocks noGrp="1"/>
          </p:cNvSpPr>
          <p:nvPr>
            <p:ph idx="1"/>
          </p:nvPr>
        </p:nvSpPr>
        <p:spPr>
          <a:xfrm>
            <a:off x="935139" y="2124954"/>
            <a:ext cx="7100970" cy="3439823"/>
          </a:xfrm>
        </p:spPr>
        <p:txBody>
          <a:bodyPr numCol="2">
            <a:normAutofit lnSpcReduction="10000"/>
          </a:bodyPr>
          <a:lstStyle/>
          <a:p>
            <a:pPr fontAlgn="base"/>
            <a:r>
              <a:rPr lang="sv-SE" sz="2200" dirty="0"/>
              <a:t>Hur ser vi på situationen/behoven?  </a:t>
            </a:r>
          </a:p>
          <a:p>
            <a:pPr fontAlgn="base"/>
            <a:r>
              <a:rPr lang="sv-SE" sz="2200" dirty="0"/>
              <a:t>Vilka insatser finns idag?  </a:t>
            </a:r>
          </a:p>
          <a:p>
            <a:pPr fontAlgn="base"/>
            <a:r>
              <a:rPr lang="sv-SE" sz="2200" dirty="0"/>
              <a:t>Vad kan behövas?  </a:t>
            </a:r>
          </a:p>
          <a:p>
            <a:pPr fontAlgn="base"/>
            <a:r>
              <a:rPr lang="sv-SE" sz="2200" dirty="0"/>
              <a:t>Är det möjligt?  </a:t>
            </a:r>
          </a:p>
          <a:p>
            <a:pPr fontAlgn="base"/>
            <a:r>
              <a:rPr lang="sv-SE" sz="2200" dirty="0"/>
              <a:t>Önskvärt?  </a:t>
            </a:r>
          </a:p>
          <a:p>
            <a:pPr fontAlgn="base"/>
            <a:r>
              <a:rPr lang="sv-SE" sz="2200" dirty="0"/>
              <a:t>Hur ska vi börja? </a:t>
            </a:r>
          </a:p>
          <a:p>
            <a:pPr fontAlgn="base"/>
            <a:r>
              <a:rPr lang="sv-SE" sz="2200" dirty="0"/>
              <a:t>Vem gör vad?  </a:t>
            </a:r>
          </a:p>
          <a:p>
            <a:pPr fontAlgn="base"/>
            <a:r>
              <a:rPr lang="sv-SE" sz="2200" dirty="0"/>
              <a:t>Vem är kontaktperson och sammankallande för detta samarbete – detta team?  </a:t>
            </a:r>
          </a:p>
          <a:p>
            <a:pPr fontAlgn="base"/>
            <a:r>
              <a:rPr lang="sv-SE" sz="2200" dirty="0"/>
              <a:t>Hur når vi varandra? </a:t>
            </a:r>
          </a:p>
          <a:p>
            <a:pPr fontAlgn="base"/>
            <a:r>
              <a:rPr lang="sv-SE" sz="2200" dirty="0"/>
              <a:t>När hörs/ses vi igen? </a:t>
            </a:r>
            <a:br>
              <a:rPr lang="sv-SE" sz="2200" dirty="0"/>
            </a:br>
            <a:r>
              <a:rPr lang="sv-SE" sz="2200" dirty="0"/>
              <a:t>Hur? Var?  </a:t>
            </a:r>
          </a:p>
          <a:p>
            <a:pPr fontAlgn="base"/>
            <a:r>
              <a:rPr lang="sv-SE" sz="2200" dirty="0"/>
              <a:t>Vad gör vi om något händer på vägen? </a:t>
            </a:r>
          </a:p>
          <a:p>
            <a:pPr marL="0" indent="0">
              <a:buNone/>
            </a:pPr>
            <a:endParaRPr lang="sv-SE" sz="1300" dirty="0"/>
          </a:p>
        </p:txBody>
      </p:sp>
      <p:pic>
        <p:nvPicPr>
          <p:cNvPr id="5" name="Bildobjekt 4">
            <a:extLst>
              <a:ext uri="{FF2B5EF4-FFF2-40B4-BE49-F238E27FC236}">
                <a16:creationId xmlns:a16="http://schemas.microsoft.com/office/drawing/2014/main" id="{3CAC69B7-1730-4FE1-A489-C769834835E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454" r="2789" b="1"/>
          <a:stretch/>
        </p:blipFill>
        <p:spPr>
          <a:xfrm>
            <a:off x="8133047" y="647783"/>
            <a:ext cx="3823565" cy="2620962"/>
          </a:xfrm>
          <a:prstGeom prst="rect">
            <a:avLst/>
          </a:prstGeom>
        </p:spPr>
      </p:pic>
    </p:spTree>
    <p:extLst>
      <p:ext uri="{BB962C8B-B14F-4D97-AF65-F5344CB8AC3E}">
        <p14:creationId xmlns:p14="http://schemas.microsoft.com/office/powerpoint/2010/main" val="183082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C3D7E4F-B506-4BA5-862D-B6AA4FCA7DD5}"/>
              </a:ext>
            </a:extLst>
          </p:cNvPr>
          <p:cNvSpPr>
            <a:spLocks noGrp="1"/>
          </p:cNvSpPr>
          <p:nvPr>
            <p:ph type="title"/>
          </p:nvPr>
        </p:nvSpPr>
        <p:spPr>
          <a:xfrm>
            <a:off x="648929" y="629266"/>
            <a:ext cx="5127031" cy="1676603"/>
          </a:xfrm>
        </p:spPr>
        <p:txBody>
          <a:bodyPr>
            <a:normAutofit/>
          </a:bodyPr>
          <a:lstStyle/>
          <a:p>
            <a:r>
              <a:rPr lang="sv-SE" dirty="0"/>
              <a:t>Avslutning</a:t>
            </a:r>
          </a:p>
        </p:txBody>
      </p:sp>
      <p:sp>
        <p:nvSpPr>
          <p:cNvPr id="3" name="Platshållare för innehåll 2">
            <a:extLst>
              <a:ext uri="{FF2B5EF4-FFF2-40B4-BE49-F238E27FC236}">
                <a16:creationId xmlns:a16="http://schemas.microsoft.com/office/drawing/2014/main" id="{CF191B03-C744-41E2-BB55-1F1C4152EA02}"/>
              </a:ext>
            </a:extLst>
          </p:cNvPr>
          <p:cNvSpPr>
            <a:spLocks noGrp="1"/>
          </p:cNvSpPr>
          <p:nvPr>
            <p:ph idx="1"/>
          </p:nvPr>
        </p:nvSpPr>
        <p:spPr>
          <a:xfrm>
            <a:off x="648930" y="2130175"/>
            <a:ext cx="6182943" cy="3785419"/>
          </a:xfrm>
        </p:spPr>
        <p:txBody>
          <a:bodyPr>
            <a:normAutofit/>
          </a:bodyPr>
          <a:lstStyle/>
          <a:p>
            <a:pPr marL="0" indent="0" fontAlgn="base">
              <a:buNone/>
            </a:pPr>
            <a:r>
              <a:rPr lang="sv-SE" b="1" dirty="0"/>
              <a:t>Sammanfatta</a:t>
            </a:r>
            <a:r>
              <a:rPr lang="sv-SE" dirty="0"/>
              <a:t> vad som sagt innan mötet avslutas. Finns det oklarheter? Är vi vi-klara? </a:t>
            </a:r>
            <a:br>
              <a:rPr lang="sv-SE" dirty="0"/>
            </a:br>
            <a:endParaRPr lang="sv-SE" dirty="0"/>
          </a:p>
          <a:p>
            <a:pPr marL="0" indent="0" fontAlgn="base">
              <a:buNone/>
            </a:pPr>
            <a:r>
              <a:rPr lang="sv-SE" b="1" dirty="0"/>
              <a:t>Dokumentation</a:t>
            </a:r>
            <a:r>
              <a:rPr lang="sv-SE" dirty="0"/>
              <a:t> – kan den skrivas ut till klienten direkt? När annars? Vilka fler får dokumentationen? Hur? </a:t>
            </a:r>
          </a:p>
        </p:txBody>
      </p:sp>
      <p:pic>
        <p:nvPicPr>
          <p:cNvPr id="5" name="Bildobjekt 4">
            <a:extLst>
              <a:ext uri="{FF2B5EF4-FFF2-40B4-BE49-F238E27FC236}">
                <a16:creationId xmlns:a16="http://schemas.microsoft.com/office/drawing/2014/main" id="{1FC6215B-72F9-4D3A-95D8-00FBFD6F62D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
          <a:stretch/>
        </p:blipFill>
        <p:spPr>
          <a:xfrm>
            <a:off x="7621135" y="1404711"/>
            <a:ext cx="3040994" cy="3105644"/>
          </a:xfrm>
          <a:prstGeom prst="rect">
            <a:avLst/>
          </a:prstGeom>
          <a:effectLst/>
        </p:spPr>
      </p:pic>
    </p:spTree>
    <p:extLst>
      <p:ext uri="{BB962C8B-B14F-4D97-AF65-F5344CB8AC3E}">
        <p14:creationId xmlns:p14="http://schemas.microsoft.com/office/powerpoint/2010/main" val="74673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3670901-BBA7-4568-A457-337B82E024A1}"/>
              </a:ext>
            </a:extLst>
          </p:cNvPr>
          <p:cNvSpPr>
            <a:spLocks noGrp="1"/>
          </p:cNvSpPr>
          <p:nvPr>
            <p:ph type="title"/>
          </p:nvPr>
        </p:nvSpPr>
        <p:spPr/>
        <p:txBody>
          <a:bodyPr/>
          <a:lstStyle/>
          <a:p>
            <a:r>
              <a:rPr lang="sv-SE" dirty="0"/>
              <a:t>Förhoppning</a:t>
            </a:r>
          </a:p>
        </p:txBody>
      </p:sp>
      <p:sp>
        <p:nvSpPr>
          <p:cNvPr id="3" name="Platshållare för innehåll 2">
            <a:extLst>
              <a:ext uri="{FF2B5EF4-FFF2-40B4-BE49-F238E27FC236}">
                <a16:creationId xmlns:a16="http://schemas.microsoft.com/office/drawing/2014/main" id="{44EA1273-8C81-42AD-A4E7-53E5B55A96BE}"/>
              </a:ext>
            </a:extLst>
          </p:cNvPr>
          <p:cNvSpPr>
            <a:spLocks noGrp="1"/>
          </p:cNvSpPr>
          <p:nvPr>
            <p:ph idx="1"/>
          </p:nvPr>
        </p:nvSpPr>
        <p:spPr>
          <a:xfrm>
            <a:off x="838199" y="1900906"/>
            <a:ext cx="6816635" cy="3363425"/>
          </a:xfrm>
        </p:spPr>
        <p:txBody>
          <a:bodyPr/>
          <a:lstStyle/>
          <a:p>
            <a:pPr marL="0" indent="0" fontAlgn="base">
              <a:buNone/>
            </a:pPr>
            <a:r>
              <a:rPr lang="sv-SE" dirty="0"/>
              <a:t>Förhoppningsvis gick mötet bra! </a:t>
            </a:r>
            <a:br>
              <a:rPr lang="sv-SE" dirty="0"/>
            </a:br>
            <a:r>
              <a:rPr lang="sv-SE" dirty="0"/>
              <a:t>Alla deltagande är </a:t>
            </a:r>
            <a:r>
              <a:rPr lang="sv-SE" i="1" dirty="0"/>
              <a:t>tillräckligt</a:t>
            </a:r>
            <a:r>
              <a:rPr lang="sv-SE" dirty="0"/>
              <a:t> nöjda för att vara motiverade till fortsatt samarbete.  </a:t>
            </a:r>
          </a:p>
          <a:p>
            <a:pPr marL="0" indent="0" fontAlgn="base">
              <a:buNone/>
            </a:pPr>
            <a:endParaRPr lang="sv-SE" dirty="0"/>
          </a:p>
          <a:p>
            <a:pPr marL="0" indent="0" fontAlgn="base">
              <a:buNone/>
            </a:pPr>
            <a:r>
              <a:rPr lang="sv-SE" dirty="0"/>
              <a:t>Och förhoppningsvis upplever sig alla vara en del av ännu ett bra team som kan göra skillnad! </a:t>
            </a:r>
          </a:p>
        </p:txBody>
      </p:sp>
      <p:pic>
        <p:nvPicPr>
          <p:cNvPr id="2050" name="Picture 2">
            <a:extLst>
              <a:ext uri="{FF2B5EF4-FFF2-40B4-BE49-F238E27FC236}">
                <a16:creationId xmlns:a16="http://schemas.microsoft.com/office/drawing/2014/main" id="{463D4CD5-E5CC-4357-84E5-34C63BA98B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4470" y="365125"/>
            <a:ext cx="3727133" cy="2110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31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5CA21E-528A-4468-9CF5-262B31881B86}"/>
              </a:ext>
            </a:extLst>
          </p:cNvPr>
          <p:cNvSpPr>
            <a:spLocks noGrp="1"/>
          </p:cNvSpPr>
          <p:nvPr>
            <p:ph type="title"/>
          </p:nvPr>
        </p:nvSpPr>
        <p:spPr/>
        <p:txBody>
          <a:bodyPr>
            <a:normAutofit/>
          </a:bodyPr>
          <a:lstStyle/>
          <a:p>
            <a:r>
              <a:rPr lang="sv-SE" b="1" dirty="0">
                <a:latin typeface="Verdana Pro" panose="020B0604030504040204" pitchFamily="34" charset="0"/>
              </a:rPr>
              <a:t>Team</a:t>
            </a:r>
          </a:p>
        </p:txBody>
      </p:sp>
      <p:pic>
        <p:nvPicPr>
          <p:cNvPr id="8" name="Platshållare för bild 7">
            <a:extLst>
              <a:ext uri="{FF2B5EF4-FFF2-40B4-BE49-F238E27FC236}">
                <a16:creationId xmlns:a16="http://schemas.microsoft.com/office/drawing/2014/main" id="{F90B43E6-CDF3-493F-B868-55D5D07BFD1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p:blipFill>
        <p:spPr>
          <a:xfrm>
            <a:off x="6105528" y="457200"/>
            <a:ext cx="4394682" cy="4904213"/>
          </a:xfrm>
        </p:spPr>
      </p:pic>
      <p:sp>
        <p:nvSpPr>
          <p:cNvPr id="4" name="Platshållare för text 3">
            <a:extLst>
              <a:ext uri="{FF2B5EF4-FFF2-40B4-BE49-F238E27FC236}">
                <a16:creationId xmlns:a16="http://schemas.microsoft.com/office/drawing/2014/main" id="{BE41E074-A259-46BC-AAEA-985B54719479}"/>
              </a:ext>
            </a:extLst>
          </p:cNvPr>
          <p:cNvSpPr>
            <a:spLocks noGrp="1"/>
          </p:cNvSpPr>
          <p:nvPr>
            <p:ph type="body" sz="half" idx="2"/>
          </p:nvPr>
        </p:nvSpPr>
        <p:spPr>
          <a:xfrm>
            <a:off x="839788" y="2057400"/>
            <a:ext cx="3932237" cy="3304013"/>
          </a:xfrm>
        </p:spPr>
        <p:txBody>
          <a:bodyPr>
            <a:normAutofit/>
          </a:bodyPr>
          <a:lstStyle/>
          <a:p>
            <a:r>
              <a:rPr lang="sv-SE" sz="2000" dirty="0">
                <a:latin typeface="Verdana Pro" panose="020B0604030504040204" pitchFamily="34" charset="0"/>
              </a:rPr>
              <a:t>Att arbeta tillsammans över organisationsgränser där </a:t>
            </a:r>
            <a:br>
              <a:rPr lang="sv-SE" sz="2000" dirty="0">
                <a:latin typeface="Verdana Pro" panose="020B0604030504040204" pitchFamily="34" charset="0"/>
              </a:rPr>
            </a:br>
            <a:r>
              <a:rPr lang="sv-SE" sz="2000" dirty="0">
                <a:latin typeface="Verdana Pro" panose="020B0604030504040204" pitchFamily="34" charset="0"/>
              </a:rPr>
              <a:t>var och en bidrar med sin profession och kompetens. </a:t>
            </a:r>
          </a:p>
          <a:p>
            <a:r>
              <a:rPr lang="sv-SE" sz="2000" dirty="0">
                <a:latin typeface="Verdana Pro" panose="020B0604030504040204" pitchFamily="34" charset="0"/>
              </a:rPr>
              <a:t>Ett ”</a:t>
            </a:r>
            <a:r>
              <a:rPr lang="sv-SE" sz="2000" dirty="0" err="1">
                <a:latin typeface="Verdana Pro" panose="020B0604030504040204" pitchFamily="34" charset="0"/>
              </a:rPr>
              <a:t>mindset</a:t>
            </a:r>
            <a:r>
              <a:rPr lang="sv-SE" sz="2000" dirty="0">
                <a:latin typeface="Verdana Pro" panose="020B0604030504040204" pitchFamily="34" charset="0"/>
              </a:rPr>
              <a:t>” där vi skapar unika team utifrån situation, behov och möjligheter.</a:t>
            </a:r>
          </a:p>
        </p:txBody>
      </p:sp>
    </p:spTree>
    <p:extLst>
      <p:ext uri="{BB962C8B-B14F-4D97-AF65-F5344CB8AC3E}">
        <p14:creationId xmlns:p14="http://schemas.microsoft.com/office/powerpoint/2010/main" val="2178787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2A2F3-77ED-4F08-BC9A-0C3535134CB6}"/>
              </a:ext>
            </a:extLst>
          </p:cNvPr>
          <p:cNvSpPr>
            <a:spLocks noGrp="1"/>
          </p:cNvSpPr>
          <p:nvPr>
            <p:ph type="title"/>
          </p:nvPr>
        </p:nvSpPr>
        <p:spPr>
          <a:xfrm>
            <a:off x="655320" y="365125"/>
            <a:ext cx="5120114" cy="1692794"/>
          </a:xfrm>
        </p:spPr>
        <p:txBody>
          <a:bodyPr>
            <a:normAutofit/>
          </a:bodyPr>
          <a:lstStyle/>
          <a:p>
            <a:r>
              <a:rPr lang="sv-SE" dirty="0"/>
              <a:t>Ett team – ett ”vi” </a:t>
            </a:r>
          </a:p>
        </p:txBody>
      </p:sp>
      <p:sp>
        <p:nvSpPr>
          <p:cNvPr id="3" name="Platshållare för innehåll 2">
            <a:extLst>
              <a:ext uri="{FF2B5EF4-FFF2-40B4-BE49-F238E27FC236}">
                <a16:creationId xmlns:a16="http://schemas.microsoft.com/office/drawing/2014/main" id="{49A29B54-38D9-48D5-B0A8-E09B514394E7}"/>
              </a:ext>
            </a:extLst>
          </p:cNvPr>
          <p:cNvSpPr>
            <a:spLocks noGrp="1"/>
          </p:cNvSpPr>
          <p:nvPr>
            <p:ph idx="1"/>
          </p:nvPr>
        </p:nvSpPr>
        <p:spPr>
          <a:xfrm>
            <a:off x="655320" y="1722776"/>
            <a:ext cx="5632357" cy="3916230"/>
          </a:xfrm>
          <a:noFill/>
        </p:spPr>
        <p:txBody>
          <a:bodyPr>
            <a:normAutofit/>
          </a:bodyPr>
          <a:lstStyle/>
          <a:p>
            <a:pPr marL="0" indent="0">
              <a:buNone/>
            </a:pPr>
            <a:r>
              <a:rPr lang="sv-SE" sz="2200" dirty="0"/>
              <a:t>En framgångsfaktor för bra samverkan är </a:t>
            </a:r>
            <a:br>
              <a:rPr lang="sv-SE" sz="2200" dirty="0"/>
            </a:br>
            <a:r>
              <a:rPr lang="sv-SE" sz="2200" dirty="0"/>
              <a:t>att vi som ingår i en samverkan med en person, hittar fram till ett ”vi”. Att personen, närstående och professionella, bildar ett team.</a:t>
            </a:r>
          </a:p>
          <a:p>
            <a:pPr marL="0" indent="0">
              <a:buNone/>
            </a:pPr>
            <a:r>
              <a:rPr lang="sv-SE" sz="2200" dirty="0"/>
              <a:t>Särskilt viktigt är det  när en person behöver långvarigt stöd från flera verksamheter/organisationer samtidigt.</a:t>
            </a:r>
          </a:p>
          <a:p>
            <a:pPr marL="0" indent="0">
              <a:buNone/>
            </a:pPr>
            <a:r>
              <a:rPr lang="sv-SE" sz="2200" dirty="0"/>
              <a:t>Samverkan är en inställning och ett hantverk. Samordnad individuell plan (SIP) ett redskap. </a:t>
            </a:r>
            <a:r>
              <a:rPr lang="sv-SE" sz="1800" dirty="0"/>
              <a:t> </a:t>
            </a:r>
          </a:p>
        </p:txBody>
      </p:sp>
      <p:pic>
        <p:nvPicPr>
          <p:cNvPr id="9" name="Bildobjekt 8">
            <a:extLst>
              <a:ext uri="{FF2B5EF4-FFF2-40B4-BE49-F238E27FC236}">
                <a16:creationId xmlns:a16="http://schemas.microsoft.com/office/drawing/2014/main" id="{6E3DB269-E63F-4FB7-B5E3-4500C17527D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619999" y="461924"/>
            <a:ext cx="4130664" cy="4487148"/>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4009533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4EC5C42-D5C0-47A0-B44F-B24A52BAE709}"/>
              </a:ext>
            </a:extLst>
          </p:cNvPr>
          <p:cNvSpPr>
            <a:spLocks noGrp="1"/>
          </p:cNvSpPr>
          <p:nvPr>
            <p:ph type="title"/>
          </p:nvPr>
        </p:nvSpPr>
        <p:spPr>
          <a:xfrm>
            <a:off x="655320" y="365125"/>
            <a:ext cx="5120114" cy="1692794"/>
          </a:xfrm>
          <a:solidFill>
            <a:schemeClr val="bg1"/>
          </a:solidFill>
        </p:spPr>
        <p:txBody>
          <a:bodyPr>
            <a:normAutofit/>
          </a:bodyPr>
          <a:lstStyle/>
          <a:p>
            <a:r>
              <a:rPr lang="sv-SE" sz="3400"/>
              <a:t>Tillsammansanvända oss</a:t>
            </a:r>
          </a:p>
        </p:txBody>
      </p:sp>
      <p:sp>
        <p:nvSpPr>
          <p:cNvPr id="3" name="Platshållare för innehåll 2">
            <a:extLst>
              <a:ext uri="{FF2B5EF4-FFF2-40B4-BE49-F238E27FC236}">
                <a16:creationId xmlns:a16="http://schemas.microsoft.com/office/drawing/2014/main" id="{BE6E11A2-F1BB-459C-84D2-07A922DFC6A8}"/>
              </a:ext>
            </a:extLst>
          </p:cNvPr>
          <p:cNvSpPr>
            <a:spLocks noGrp="1"/>
          </p:cNvSpPr>
          <p:nvPr>
            <p:ph idx="1"/>
          </p:nvPr>
        </p:nvSpPr>
        <p:spPr>
          <a:xfrm>
            <a:off x="655321" y="1890470"/>
            <a:ext cx="6115349" cy="3370847"/>
          </a:xfrm>
          <a:noFill/>
        </p:spPr>
        <p:txBody>
          <a:bodyPr>
            <a:normAutofit/>
          </a:bodyPr>
          <a:lstStyle/>
          <a:p>
            <a:pPr marL="0" indent="0">
              <a:buNone/>
            </a:pPr>
            <a:r>
              <a:rPr lang="sv-SE" sz="2200" i="1" dirty="0"/>
              <a:t>Vill du färdas snabbt – gå ensam.</a:t>
            </a:r>
            <a:r>
              <a:rPr lang="sv-SE" sz="2200" dirty="0"/>
              <a:t> </a:t>
            </a:r>
            <a:br>
              <a:rPr lang="sv-SE" sz="2200" dirty="0"/>
            </a:br>
            <a:r>
              <a:rPr lang="sv-SE" sz="2200" i="1" dirty="0"/>
              <a:t>Vill du gå långt – färdas tillsammans</a:t>
            </a:r>
            <a:r>
              <a:rPr lang="sv-SE" sz="2200" dirty="0"/>
              <a:t> </a:t>
            </a:r>
          </a:p>
          <a:p>
            <a:pPr marL="0" indent="0">
              <a:buNone/>
            </a:pPr>
            <a:endParaRPr lang="sv-SE" sz="2200" dirty="0"/>
          </a:p>
          <a:p>
            <a:pPr marL="0" indent="0">
              <a:buNone/>
            </a:pPr>
            <a:r>
              <a:rPr lang="sv-SE" sz="2200" dirty="0"/>
              <a:t>Tänk att vi, några personer (minst tre med klienten närvarande eller, med samtycke, frånvarande) med olika yrkesroller och kompetenser och mandat att bedöma och besluta inom vårt respektive område, samlas för att slå våra kloka huvuden ihop.</a:t>
            </a:r>
          </a:p>
        </p:txBody>
      </p:sp>
      <p:pic>
        <p:nvPicPr>
          <p:cNvPr id="9" name="Bildobjekt 8">
            <a:extLst>
              <a:ext uri="{FF2B5EF4-FFF2-40B4-BE49-F238E27FC236}">
                <a16:creationId xmlns:a16="http://schemas.microsoft.com/office/drawing/2014/main" id="{8B74112D-55B3-46E9-AE01-E4A129FFF91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491421" y="11"/>
            <a:ext cx="4700577" cy="5106246"/>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89962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9E6CAE-3B59-41F8-A877-2D99020F153C}"/>
              </a:ext>
            </a:extLst>
          </p:cNvPr>
          <p:cNvSpPr>
            <a:spLocks noGrp="1"/>
          </p:cNvSpPr>
          <p:nvPr>
            <p:ph type="title"/>
          </p:nvPr>
        </p:nvSpPr>
        <p:spPr>
          <a:xfrm>
            <a:off x="655320" y="365125"/>
            <a:ext cx="5120114" cy="1692794"/>
          </a:xfrm>
        </p:spPr>
        <p:txBody>
          <a:bodyPr>
            <a:normAutofit/>
          </a:bodyPr>
          <a:lstStyle/>
          <a:p>
            <a:r>
              <a:rPr lang="sv-SE" dirty="0"/>
              <a:t>Tillsammans</a:t>
            </a:r>
          </a:p>
        </p:txBody>
      </p:sp>
      <p:sp>
        <p:nvSpPr>
          <p:cNvPr id="3" name="Platshållare för innehåll 2">
            <a:extLst>
              <a:ext uri="{FF2B5EF4-FFF2-40B4-BE49-F238E27FC236}">
                <a16:creationId xmlns:a16="http://schemas.microsoft.com/office/drawing/2014/main" id="{06B654F3-E530-40FD-95DD-05E9FF745AA2}"/>
              </a:ext>
            </a:extLst>
          </p:cNvPr>
          <p:cNvSpPr>
            <a:spLocks noGrp="1"/>
          </p:cNvSpPr>
          <p:nvPr>
            <p:ph idx="1"/>
          </p:nvPr>
        </p:nvSpPr>
        <p:spPr>
          <a:xfrm>
            <a:off x="655321" y="1958585"/>
            <a:ext cx="6084526" cy="3462228"/>
          </a:xfrm>
          <a:solidFill>
            <a:schemeClr val="bg1"/>
          </a:solidFill>
        </p:spPr>
        <p:txBody>
          <a:bodyPr>
            <a:normAutofit/>
          </a:bodyPr>
          <a:lstStyle/>
          <a:p>
            <a:pPr marL="0" indent="0">
              <a:buNone/>
            </a:pPr>
            <a:r>
              <a:rPr lang="sv-SE" sz="2400" dirty="0"/>
              <a:t>Vi ska samarbeta för - och med - en människa (här kallad klient) som alla känner till och som har behov av att just vi samarbetar. </a:t>
            </a:r>
            <a:br>
              <a:rPr lang="sv-SE" sz="2400" dirty="0"/>
            </a:br>
            <a:endParaRPr lang="sv-SE" sz="2400" dirty="0"/>
          </a:p>
          <a:p>
            <a:pPr marL="0" indent="0">
              <a:buNone/>
            </a:pPr>
            <a:r>
              <a:rPr lang="sv-SE" sz="2400" dirty="0"/>
              <a:t>Att just vi kan ”tillsammansanvända” våra </a:t>
            </a:r>
            <a:br>
              <a:rPr lang="sv-SE" sz="2400" dirty="0"/>
            </a:br>
            <a:r>
              <a:rPr lang="sv-SE" sz="2400" dirty="0"/>
              <a:t>kunskaper och möjligheter för att tillsammans komma längre än vad var och en kan göra för sig.</a:t>
            </a:r>
          </a:p>
        </p:txBody>
      </p:sp>
      <p:pic>
        <p:nvPicPr>
          <p:cNvPr id="5" name="Bildobjekt 4">
            <a:extLst>
              <a:ext uri="{FF2B5EF4-FFF2-40B4-BE49-F238E27FC236}">
                <a16:creationId xmlns:a16="http://schemas.microsoft.com/office/drawing/2014/main" id="{9302CC0B-5B81-41F8-AD39-07F7C646CBD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
          <a:stretch/>
        </p:blipFill>
        <p:spPr>
          <a:xfrm>
            <a:off x="7775161" y="6589"/>
            <a:ext cx="4416838" cy="4798020"/>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57073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688C4E7-5997-4564-ADA6-417E0C24B360}"/>
              </a:ext>
            </a:extLst>
          </p:cNvPr>
          <p:cNvSpPr>
            <a:spLocks noGrp="1"/>
          </p:cNvSpPr>
          <p:nvPr>
            <p:ph type="title"/>
          </p:nvPr>
        </p:nvSpPr>
        <p:spPr>
          <a:xfrm>
            <a:off x="655320" y="365125"/>
            <a:ext cx="5120114" cy="1312844"/>
          </a:xfrm>
        </p:spPr>
        <p:txBody>
          <a:bodyPr>
            <a:normAutofit/>
          </a:bodyPr>
          <a:lstStyle/>
          <a:p>
            <a:r>
              <a:rPr lang="sv-SE" dirty="0"/>
              <a:t>Med och mot</a:t>
            </a:r>
          </a:p>
        </p:txBody>
      </p:sp>
      <p:sp>
        <p:nvSpPr>
          <p:cNvPr id="3" name="Platshållare för innehåll 2">
            <a:extLst>
              <a:ext uri="{FF2B5EF4-FFF2-40B4-BE49-F238E27FC236}">
                <a16:creationId xmlns:a16="http://schemas.microsoft.com/office/drawing/2014/main" id="{40C245E9-3CAB-428B-98D5-47DFF9C6E046}"/>
              </a:ext>
            </a:extLst>
          </p:cNvPr>
          <p:cNvSpPr>
            <a:spLocks noGrp="1"/>
          </p:cNvSpPr>
          <p:nvPr>
            <p:ph idx="1"/>
          </p:nvPr>
        </p:nvSpPr>
        <p:spPr>
          <a:xfrm>
            <a:off x="655320" y="1554678"/>
            <a:ext cx="6618569" cy="4055011"/>
          </a:xfrm>
          <a:noFill/>
        </p:spPr>
        <p:txBody>
          <a:bodyPr>
            <a:normAutofit/>
          </a:bodyPr>
          <a:lstStyle/>
          <a:p>
            <a:pPr marL="0" indent="0" fontAlgn="base">
              <a:buNone/>
            </a:pPr>
            <a:r>
              <a:rPr lang="sv-SE" sz="2000" dirty="0"/>
              <a:t>Vi professionella ska inte bara samarbeta med varandra, vi ska också samarbeta med den gemensamma människan. Höra hennes logik, önskningar, förhoppningar och rädslor - som kan uppfattas som motstånd.  </a:t>
            </a:r>
            <a:br>
              <a:rPr lang="sv-SE" sz="2000" dirty="0"/>
            </a:br>
            <a:endParaRPr lang="sv-SE" sz="2000" dirty="0"/>
          </a:p>
          <a:p>
            <a:pPr marL="0" indent="0" fontAlgn="base">
              <a:buNone/>
            </a:pPr>
            <a:r>
              <a:rPr lang="sv-SE" sz="1800" i="1" dirty="0"/>
              <a:t>”Jag vill inte visa att jag har förmåga, för då tar de ifrån mig min sjukersättning” </a:t>
            </a:r>
          </a:p>
          <a:p>
            <a:pPr marL="0" indent="0" fontAlgn="base">
              <a:buNone/>
            </a:pPr>
            <a:r>
              <a:rPr lang="sv-SE" sz="1800" i="1" dirty="0"/>
              <a:t>”De har något emot mig. De har aldrig hjälpt mig när jag har behövt” </a:t>
            </a:r>
          </a:p>
          <a:p>
            <a:pPr marL="0" indent="0" fontAlgn="base">
              <a:buNone/>
            </a:pPr>
            <a:r>
              <a:rPr lang="sv-SE" sz="1800" i="1" dirty="0"/>
              <a:t>”De bryr sig inte om min hund. Jag gör inget om inte han får följa med” </a:t>
            </a:r>
          </a:p>
          <a:p>
            <a:pPr marL="0" indent="0" fontAlgn="base">
              <a:buNone/>
            </a:pPr>
            <a:r>
              <a:rPr lang="sv-SE" sz="1800" i="1" dirty="0"/>
              <a:t> ”Jag tror inte att hemtjänsten hinner med mig” </a:t>
            </a:r>
          </a:p>
          <a:p>
            <a:pPr marL="0" indent="0">
              <a:buNone/>
            </a:pPr>
            <a:endParaRPr lang="sv-SE" sz="1500" dirty="0"/>
          </a:p>
        </p:txBody>
      </p:sp>
      <p:pic>
        <p:nvPicPr>
          <p:cNvPr id="5" name="Bildobjekt 4">
            <a:extLst>
              <a:ext uri="{FF2B5EF4-FFF2-40B4-BE49-F238E27FC236}">
                <a16:creationId xmlns:a16="http://schemas.microsoft.com/office/drawing/2014/main" id="{235FD588-7275-4E85-9830-775B8F236B6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273889" y="11"/>
            <a:ext cx="4918110" cy="5342552"/>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solidFill>
            <a:schemeClr val="bg1"/>
          </a:solidFill>
        </p:spPr>
      </p:pic>
    </p:spTree>
    <p:extLst>
      <p:ext uri="{BB962C8B-B14F-4D97-AF65-F5344CB8AC3E}">
        <p14:creationId xmlns:p14="http://schemas.microsoft.com/office/powerpoint/2010/main" val="426013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DC3312F-15DA-4C14-8B3C-DEA2BB1921B8}"/>
              </a:ext>
            </a:extLst>
          </p:cNvPr>
          <p:cNvSpPr>
            <a:spLocks noGrp="1"/>
          </p:cNvSpPr>
          <p:nvPr>
            <p:ph type="title"/>
          </p:nvPr>
        </p:nvSpPr>
        <p:spPr>
          <a:xfrm>
            <a:off x="655320" y="365125"/>
            <a:ext cx="5120114" cy="1692794"/>
          </a:xfrm>
        </p:spPr>
        <p:txBody>
          <a:bodyPr>
            <a:normAutofit/>
          </a:bodyPr>
          <a:lstStyle/>
          <a:p>
            <a:r>
              <a:rPr lang="sv-SE" dirty="0"/>
              <a:t>Förväntningar</a:t>
            </a:r>
          </a:p>
        </p:txBody>
      </p:sp>
      <p:sp>
        <p:nvSpPr>
          <p:cNvPr id="3" name="Platshållare för innehåll 2">
            <a:extLst>
              <a:ext uri="{FF2B5EF4-FFF2-40B4-BE49-F238E27FC236}">
                <a16:creationId xmlns:a16="http://schemas.microsoft.com/office/drawing/2014/main" id="{8D6A29EF-803D-4049-AE08-EE5BE3294AFB}"/>
              </a:ext>
            </a:extLst>
          </p:cNvPr>
          <p:cNvSpPr>
            <a:spLocks noGrp="1"/>
          </p:cNvSpPr>
          <p:nvPr>
            <p:ph idx="1"/>
          </p:nvPr>
        </p:nvSpPr>
        <p:spPr>
          <a:xfrm>
            <a:off x="655320" y="1876390"/>
            <a:ext cx="6207817" cy="3798545"/>
          </a:xfrm>
          <a:noFill/>
        </p:spPr>
        <p:txBody>
          <a:bodyPr>
            <a:noAutofit/>
          </a:bodyPr>
          <a:lstStyle/>
          <a:p>
            <a:pPr marL="0" indent="0">
              <a:buNone/>
            </a:pPr>
            <a:r>
              <a:rPr lang="sv-SE" sz="2000" dirty="0"/>
              <a:t>Mycket handlar om våra förväntningar. </a:t>
            </a:r>
            <a:br>
              <a:rPr lang="sv-SE" sz="2000" dirty="0"/>
            </a:br>
            <a:r>
              <a:rPr lang="sv-SE" sz="2000" dirty="0"/>
              <a:t>Vi som ska samarbeta hoppas och tror ofta att andra ska kunna göra mer än de kan. </a:t>
            </a:r>
          </a:p>
          <a:p>
            <a:pPr marL="0" indent="0">
              <a:buNone/>
            </a:pPr>
            <a:r>
              <a:rPr lang="sv-SE" sz="2000" dirty="0"/>
              <a:t>Det kan bero på att en klients problem är mångfacetterade att en person/myndighet helt enkelt inte räcker till. Då vill vi gärna att någon annan ska kunna. Nånannanismen, har någon kallat det. </a:t>
            </a:r>
          </a:p>
          <a:p>
            <a:pPr marL="0" indent="0">
              <a:buNone/>
            </a:pPr>
            <a:r>
              <a:rPr lang="sv-SE" sz="2000" dirty="0"/>
              <a:t>Kanske hoppas vi kunna avlasta oss ett arbete där vi känner oss otillräckliga. Vi vill inte bara slippa svårigheten, vi vill få mer tid för andra.</a:t>
            </a:r>
          </a:p>
        </p:txBody>
      </p:sp>
      <p:pic>
        <p:nvPicPr>
          <p:cNvPr id="5" name="Bildobjekt 4">
            <a:extLst>
              <a:ext uri="{FF2B5EF4-FFF2-40B4-BE49-F238E27FC236}">
                <a16:creationId xmlns:a16="http://schemas.microsoft.com/office/drawing/2014/main" id="{3818D6A5-EFC4-415A-A576-935263E10B7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
          <a:stretch/>
        </p:blipFill>
        <p:spPr>
          <a:xfrm>
            <a:off x="7633289" y="11"/>
            <a:ext cx="4558709" cy="4952134"/>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6522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EC28F2-F747-4CE9-BB55-34F74DB1F66C}"/>
              </a:ext>
            </a:extLst>
          </p:cNvPr>
          <p:cNvSpPr>
            <a:spLocks noGrp="1"/>
          </p:cNvSpPr>
          <p:nvPr>
            <p:ph type="title"/>
          </p:nvPr>
        </p:nvSpPr>
        <p:spPr>
          <a:xfrm>
            <a:off x="648929" y="293446"/>
            <a:ext cx="6586491" cy="1337391"/>
          </a:xfrm>
        </p:spPr>
        <p:txBody>
          <a:bodyPr>
            <a:normAutofit/>
          </a:bodyPr>
          <a:lstStyle/>
          <a:p>
            <a:r>
              <a:rPr lang="sv-SE" dirty="0"/>
              <a:t>Besvikelser</a:t>
            </a:r>
          </a:p>
        </p:txBody>
      </p:sp>
      <p:sp>
        <p:nvSpPr>
          <p:cNvPr id="3" name="Platshållare för innehåll 2">
            <a:extLst>
              <a:ext uri="{FF2B5EF4-FFF2-40B4-BE49-F238E27FC236}">
                <a16:creationId xmlns:a16="http://schemas.microsoft.com/office/drawing/2014/main" id="{7ABE65E5-31E7-4B53-8B52-06C590E8A387}"/>
              </a:ext>
            </a:extLst>
          </p:cNvPr>
          <p:cNvSpPr>
            <a:spLocks noGrp="1"/>
          </p:cNvSpPr>
          <p:nvPr>
            <p:ph idx="1"/>
          </p:nvPr>
        </p:nvSpPr>
        <p:spPr>
          <a:xfrm>
            <a:off x="648929" y="1715679"/>
            <a:ext cx="6586489" cy="4039790"/>
          </a:xfrm>
        </p:spPr>
        <p:txBody>
          <a:bodyPr>
            <a:normAutofit lnSpcReduction="10000"/>
          </a:bodyPr>
          <a:lstStyle/>
          <a:p>
            <a:pPr marL="0" indent="0" fontAlgn="base">
              <a:buNone/>
            </a:pPr>
            <a:r>
              <a:rPr lang="sv-SE" sz="2200" dirty="0"/>
              <a:t>Vi anar, tror och har fördomar/förhoppningar som styr våra förväntningar på varandra. </a:t>
            </a:r>
            <a:br>
              <a:rPr lang="sv-SE" sz="2200" dirty="0"/>
            </a:br>
            <a:endParaRPr lang="sv-SE" sz="2200" dirty="0"/>
          </a:p>
          <a:p>
            <a:pPr marL="0" indent="0" fontAlgn="base">
              <a:buNone/>
            </a:pPr>
            <a:r>
              <a:rPr lang="sv-SE" sz="2200" dirty="0"/>
              <a:t>Ibland uttalar vi dessa förväntningar högt inför klienten och sprider på så vis förväntningarna till henne.  </a:t>
            </a:r>
          </a:p>
          <a:p>
            <a:pPr marL="0" indent="0" fontAlgn="base">
              <a:buNone/>
            </a:pPr>
            <a:r>
              <a:rPr lang="sv-SE" sz="2200" dirty="0"/>
              <a:t>När den andra personen/verksamheten inte levererar enligt våra förväntningar leder det till besvikelse. </a:t>
            </a:r>
            <a:br>
              <a:rPr lang="sv-SE" sz="2200" dirty="0"/>
            </a:br>
            <a:r>
              <a:rPr lang="sv-SE" sz="2200" dirty="0"/>
              <a:t>Inte bara hos mig, utan också hos klienten. </a:t>
            </a:r>
          </a:p>
          <a:p>
            <a:pPr marL="0" indent="0" fontAlgn="base">
              <a:buNone/>
            </a:pPr>
            <a:r>
              <a:rPr lang="sv-SE" sz="2200" dirty="0"/>
              <a:t>Besvikelsen kan också riktas mot oss själva. När vi blir osäkra eller inte når våra mål kan vi uppleva det som misslyckande. </a:t>
            </a:r>
          </a:p>
          <a:p>
            <a:endParaRPr lang="sv-SE" sz="1900" dirty="0"/>
          </a:p>
        </p:txBody>
      </p:sp>
      <p:pic>
        <p:nvPicPr>
          <p:cNvPr id="5" name="Bildobjekt 4">
            <a:extLst>
              <a:ext uri="{FF2B5EF4-FFF2-40B4-BE49-F238E27FC236}">
                <a16:creationId xmlns:a16="http://schemas.microsoft.com/office/drawing/2014/main" id="{192277A3-B6AF-45D9-9B82-5A14DF53F22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988232" y="421251"/>
            <a:ext cx="2554839" cy="3779682"/>
          </a:xfrm>
          <a:prstGeom prst="rect">
            <a:avLst/>
          </a:prstGeom>
          <a:effectLst/>
        </p:spPr>
      </p:pic>
    </p:spTree>
    <p:extLst>
      <p:ext uri="{BB962C8B-B14F-4D97-AF65-F5344CB8AC3E}">
        <p14:creationId xmlns:p14="http://schemas.microsoft.com/office/powerpoint/2010/main" val="366030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amverkanskompetens Skaraborg_blå - ORGANISATION - KARTA" id="{060D9281-89F6-4D88-99F1-2F2324513561}" vid="{F591B2EB-C625-4D92-BE08-7F7DF3F817EE}"/>
    </a:ext>
  </a:extLst>
</a:theme>
</file>

<file path=docProps/app.xml><?xml version="1.0" encoding="utf-8"?>
<Properties xmlns="http://schemas.openxmlformats.org/officeDocument/2006/extended-properties" xmlns:vt="http://schemas.openxmlformats.org/officeDocument/2006/docPropsVTypes">
  <Template>Facet</Template>
  <TotalTime>0</TotalTime>
  <Words>1315</Words>
  <Application>Microsoft Office PowerPoint</Application>
  <PresentationFormat>Bredbild</PresentationFormat>
  <Paragraphs>119</Paragraphs>
  <Slides>24</Slides>
  <Notes>0</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24</vt:i4>
      </vt:variant>
    </vt:vector>
  </HeadingPairs>
  <TitlesOfParts>
    <vt:vector size="27" baseType="lpstr">
      <vt:lpstr>Arial</vt:lpstr>
      <vt:lpstr>Verdana Pro</vt:lpstr>
      <vt:lpstr>Office-tema</vt:lpstr>
      <vt:lpstr>PowerPoint-presentation</vt:lpstr>
      <vt:lpstr>Samverkanskompetens Skaraborg</vt:lpstr>
      <vt:lpstr>Team</vt:lpstr>
      <vt:lpstr>Ett team – ett ”vi” </vt:lpstr>
      <vt:lpstr>Tillsammansanvända oss</vt:lpstr>
      <vt:lpstr>Tillsammans</vt:lpstr>
      <vt:lpstr>Med och mot</vt:lpstr>
      <vt:lpstr>Förväntningar</vt:lpstr>
      <vt:lpstr>Besvikelser</vt:lpstr>
      <vt:lpstr>Status och hierarkier</vt:lpstr>
      <vt:lpstr>Status och hierarkier</vt:lpstr>
      <vt:lpstr>Vi-klart</vt:lpstr>
      <vt:lpstr>Påverkar samarbetet innan möte</vt:lpstr>
      <vt:lpstr>Mer som påverkar mötet</vt:lpstr>
      <vt:lpstr>Påverkar samarbete under möte</vt:lpstr>
      <vt:lpstr>Påverkar samarbete efter möte</vt:lpstr>
      <vt:lpstr>Ett möjligt recept</vt:lpstr>
      <vt:lpstr>Inställning</vt:lpstr>
      <vt:lpstr>Initiering till samarbete</vt:lpstr>
      <vt:lpstr>Inbjudan till samarbete</vt:lpstr>
      <vt:lpstr>Bädda för ett tryggt möte</vt:lpstr>
      <vt:lpstr>Dialog och planering</vt:lpstr>
      <vt:lpstr>Avslutning</vt:lpstr>
      <vt:lpstr>Förhoppning</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Team – ett vi</dc:title>
  <dc:creator/>
  <keywords/>
  <lastModifiedBy/>
  <revision>1</revision>
  <dcterms:created xsi:type="dcterms:W3CDTF">2024-07-05T06:59:53.0000000Z</dcterms:created>
  <dcterms:modified xsi:type="dcterms:W3CDTF">2024-07-05T06:59:55.0000000Z</dcterms:modified>
</coreProperties>
</file>