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5" r:id="rId2"/>
    <p:sldMasterId id="2147483747" r:id="rId3"/>
    <p:sldMasterId id="2147483780" r:id="rId4"/>
  </p:sldMasterIdLst>
  <p:notesMasterIdLst>
    <p:notesMasterId r:id="rId12"/>
  </p:notesMasterIdLst>
  <p:handoutMasterIdLst>
    <p:handoutMasterId r:id="rId13"/>
  </p:handoutMasterIdLst>
  <p:sldIdLst>
    <p:sldId id="7792" r:id="rId5"/>
    <p:sldId id="258" r:id="rId6"/>
    <p:sldId id="7785" r:id="rId7"/>
    <p:sldId id="257" r:id="rId8"/>
    <p:sldId id="7782" r:id="rId9"/>
    <p:sldId id="268" r:id="rId10"/>
    <p:sldId id="277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D8D"/>
    <a:srgbClr val="85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3B19C5-8937-4164-A39A-B765A27B0FB7}" v="5" dt="2024-03-11T16:11:46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handoutMaster" Target="handoutMasters/handoutMaster1.xml" Id="rId13" /><Relationship Type="http://schemas.microsoft.com/office/2015/10/relationships/revisionInfo" Target="revisionInfo.xml" Id="rId18" /><Relationship Type="http://schemas.openxmlformats.org/officeDocument/2006/relationships/slideMaster" Target="slideMasters/slideMaster3.xml" Id="rId3" /><Relationship Type="http://schemas.openxmlformats.org/officeDocument/2006/relationships/slide" Target="slides/slide3.xml" Id="rId7" /><Relationship Type="http://schemas.openxmlformats.org/officeDocument/2006/relationships/notesMaster" Target="notesMasters/notesMaster1.xml" Id="rId12" /><Relationship Type="http://schemas.openxmlformats.org/officeDocument/2006/relationships/tableStyles" Target="tableStyles.xml" Id="rId17" /><Relationship Type="http://schemas.openxmlformats.org/officeDocument/2006/relationships/slideMaster" Target="slideMasters/slideMaster2.xml" Id="rId2" /><Relationship Type="http://schemas.openxmlformats.org/officeDocument/2006/relationships/theme" Target="theme/theme1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1.xml" Id="rId5" /><Relationship Type="http://schemas.openxmlformats.org/officeDocument/2006/relationships/viewProps" Target="viewProps.xml" Id="rId15" /><Relationship Type="http://schemas.openxmlformats.org/officeDocument/2006/relationships/slide" Target="slides/slide6.xml" Id="rId10" /><Relationship Type="http://schemas.openxmlformats.org/officeDocument/2006/relationships/slideMaster" Target="slideMasters/slideMaster4.xml" Id="rId4" /><Relationship Type="http://schemas.openxmlformats.org/officeDocument/2006/relationships/slide" Target="slides/slide5.xml" Id="rId9" /><Relationship Type="http://schemas.openxmlformats.org/officeDocument/2006/relationships/presProps" Target="presProp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BC9A1D8-3438-BFD2-3F76-50893C41D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B2FE5E-F6D2-F1E8-4A37-DAB651B0A2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1B2B-C5CE-41C6-BDA2-C05E134D15F2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12B5B7-3FDD-82CB-D536-60BE45A941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5F177-ADFE-B13A-CD69-AB12BCD348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82D2-CF1F-4545-B121-9879B686B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51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4732-519E-4FA9-8DC0-DA96DFDC10F8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16B1-11E6-4B39-BCAB-A90C7803A0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27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Bef>
                <a:spcPts val="100"/>
              </a:spcBef>
              <a:spcAft>
                <a:spcPts val="600"/>
              </a:spcAft>
            </a:pP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D16B1-11E6-4B39-BCAB-A90C7803A0AD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0825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D16B1-11E6-4B39-BCAB-A90C7803A0AD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2381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symbo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CBB3516-8C9E-8E23-6B62-AA1C05B1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8" y="650370"/>
            <a:ext cx="3965164" cy="67655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0405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0405" y="3722321"/>
            <a:ext cx="8743952" cy="150690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>
              <a:lnSpc>
                <a:spcPct val="100000"/>
              </a:lnSpc>
            </a:pPr>
            <a:r>
              <a:rPr lang="sv-SE">
                <a:solidFill>
                  <a:schemeClr val="bg1"/>
                </a:solidFill>
              </a:rPr>
              <a:t>Klicka för att lägga till underrubrik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3989964-68F2-4C2C-ACCD-3B2DECB4F127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objekt 15" descr="Logotyp Vårdsamverkan Skaraborg">
            <a:extLst>
              <a:ext uri="{FF2B5EF4-FFF2-40B4-BE49-F238E27FC236}">
                <a16:creationId xmlns:a16="http://schemas.microsoft.com/office/drawing/2014/main" id="{C62EDADB-3A67-3187-904C-6603CEB462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C22D40-9298-7BCE-CBC8-13E8796D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6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130-D539-49A1-A716-EC6465A833A4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6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A02A145E-47BC-11EB-AB66-16F4E92927AE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32AB289-B61D-49CD-0AFF-47CB6814EA0D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29D94C-BB27-B99F-9448-47AE94850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6950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DC5F8C-2951-125E-5260-91AA5050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7AD05529-877A-4CE8-A5AB-87E840B3690A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 descr="Logotyp Vårdsamverkan Skaraborg">
            <a:extLst>
              <a:ext uri="{FF2B5EF4-FFF2-40B4-BE49-F238E27FC236}">
                <a16:creationId xmlns:a16="http://schemas.microsoft.com/office/drawing/2014/main" id="{72C382CF-2F1C-E580-0E79-43198622EA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686EE6E6-B975-7EAA-81A4-F8F8EA59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5F2D2A0D-B49F-4776-8693-32A363040CE5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3" name="Bildobjekt 2" descr="Logotyp Vårdsamverkan Skaraborg">
            <a:extLst>
              <a:ext uri="{FF2B5EF4-FFF2-40B4-BE49-F238E27FC236}">
                <a16:creationId xmlns:a16="http://schemas.microsoft.com/office/drawing/2014/main" id="{481F7ED1-B61E-97E0-6552-ADCBABEDA5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46E7319-4D1D-4917-B04B-AB12B4DCE740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4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B2B4E01-F77B-4F5E-9C61-795A42FE5B57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BE6FCB0C-067A-4CFA-9B92-CFB4302FD873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16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A25BAED0-3EBB-43DB-A071-EA638E51E516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82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11919098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1877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F8DD0D-4381-3E3C-5744-3B3CBDE86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552C05-487E-703E-6B59-5AD11A85A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3D8297-2BA4-A505-39E6-C23343DE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A08D-7CF9-476E-AACD-F497C8208B4D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2226D1-37C9-F6ED-64E4-796C44D7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6FBD0-20F1-D957-F1ED-39C9FCD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84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6D650D9-C701-65F5-BAFF-EF381CDB5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335E97-BBB2-7BF8-4EE9-00BAC0180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DF994-951C-8C82-869C-3C43DF4CC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B58856-F63C-0164-15E9-E14A30C4BD6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D6C6B-D52F-E704-9777-9832958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32D-B438-4E06-8FF5-DFF20D07FD61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1078A7-923C-C6D6-D9A8-5C3375EA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1C8A28-6CF8-EA83-FE74-D0CDCF68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kar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DC5DBB0-A43C-9E3C-4FEB-30C8D97DB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38" y="-86463"/>
            <a:ext cx="7981266" cy="703092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F827B9-8605-1224-3B4D-76F29B0F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10313D8-8741-4893-9169-CBB355908F75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003D68-09A5-C840-AD7B-EE5929D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34CFF8-D1EC-D254-BBE1-1AFA125F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 descr="Logotyp Vårdsamverkan Skaraborg">
            <a:extLst>
              <a:ext uri="{FF2B5EF4-FFF2-40B4-BE49-F238E27FC236}">
                <a16:creationId xmlns:a16="http://schemas.microsoft.com/office/drawing/2014/main" id="{ED8EB572-A41D-E3C6-862E-D7D0CA25C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05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8A17A-A82A-54AB-4AB2-9415A287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18F239E-278D-1B96-FD46-6A8752052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A14153-3ED1-41B7-6FB7-CECD637C04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7CA7C7-24B1-FE56-1A3E-4C6DDBF74B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4CF7CD-7EB8-BBB4-F457-4A1C999854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D8F593-DFF4-95DC-EFAE-1E945A7C74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F005D9D-8205-8A33-A6C5-F9EDC4B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87E9-BB0B-4D86-94CD-9C690AFFDBCE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DA0112-E1BD-90BA-C02D-0C71896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7AEB22-862C-650B-A513-79E337B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433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EFFB-A90F-4358-8338-A1CF1E3DBB1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60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032D-7B61-407D-80FA-0929B10EA25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338BB9-E0D5-FBC7-B9B4-4C9293BF2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432" y="2385732"/>
            <a:ext cx="4617136" cy="160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00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41556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4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383029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20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195396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98884E-4AF9-495A-A70A-3016585FDBA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989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4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2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92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87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40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5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66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23456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35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215600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78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3091329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66EEAC-A2E1-4D86-9731-288F98F2518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0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12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0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1573E-A906-394A-A102-624677298A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5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109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831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DBF950-530B-DB40-A562-5FBFD5B1DE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069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971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A257B50-E510-0547-B9A2-2267CE8F2E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7979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5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55829C-A73F-1141-BE1A-589398934E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003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88E6-1E12-4575-B0F1-70D8BD503DC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732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654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_sv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284E6E-E647-1A4F-8D8F-2CCC4CB1F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75E24AB2-81A5-174E-9643-1E8E95293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tx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908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vit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A0B17700-3A4F-5546-8D80-7CF603D69D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solidFill>
                  <a:schemeClr val="bg1"/>
                </a:solidFill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D1D95D6-C3DA-6841-99B9-1D0437D7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bg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86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6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9">
            <a:extLst>
              <a:ext uri="{FF2B5EF4-FFF2-40B4-BE49-F238E27FC236}">
                <a16:creationId xmlns:a16="http://schemas.microsoft.com/office/drawing/2014/main" id="{E4517F12-FBC5-6B45-9602-AA63F2E2A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944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utry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1484852"/>
            <a:ext cx="5240321" cy="478577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0073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587375"/>
            <a:ext cx="5240321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8995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20405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587374"/>
            <a:ext cx="5255930" cy="568325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1">
                <a:latin typeface="Memphis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3963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1687" y="1592580"/>
            <a:ext cx="5508625" cy="4678045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  <p:sp>
        <p:nvSpPr>
          <p:cNvPr id="5" name="Rubrik 9">
            <a:extLst>
              <a:ext uri="{FF2B5EF4-FFF2-40B4-BE49-F238E27FC236}">
                <a16:creationId xmlns:a16="http://schemas.microsoft.com/office/drawing/2014/main" id="{875AFA15-E1C8-C441-B270-286D555A23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7490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3D731-201A-4B3C-BC39-34873048F00A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270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6" name="Platshållare för text 12">
            <a:extLst>
              <a:ext uri="{FF2B5EF4-FFF2-40B4-BE49-F238E27FC236}">
                <a16:creationId xmlns:a16="http://schemas.microsoft.com/office/drawing/2014/main" id="{81FB9F68-9565-F14E-B85E-C2F772AAD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592580"/>
            <a:ext cx="11017218" cy="4884419"/>
          </a:xfrm>
        </p:spPr>
        <p:txBody>
          <a:bodyPr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 i två spalter</a:t>
            </a:r>
          </a:p>
        </p:txBody>
      </p:sp>
    </p:spTree>
    <p:extLst>
      <p:ext uri="{BB962C8B-B14F-4D97-AF65-F5344CB8AC3E}">
        <p14:creationId xmlns:p14="http://schemas.microsoft.com/office/powerpoint/2010/main" val="30310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6625" y="3683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2000" y="368300"/>
            <a:ext cx="3528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bild 5">
            <a:extLst>
              <a:ext uri="{FF2B5EF4-FFF2-40B4-BE49-F238E27FC236}">
                <a16:creationId xmlns:a16="http://schemas.microsoft.com/office/drawing/2014/main" id="{6470CE95-14C6-714B-A971-02D9C687A4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7374" y="368298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479DE70B-D3F9-C341-A381-868026F48C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24930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ECEFD201-26C8-8C42-AAD8-F7991E959F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7373" y="46177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6624" y="35377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5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624" y="3683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376" y="368300"/>
            <a:ext cx="5400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4623" y="35377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0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99F8FFB-9817-DE41-B04B-2CAF539DF6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E34BE32-8C93-CA4A-A87B-8D300B02B0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587" y="2099555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5400" b="1" i="1">
                <a:solidFill>
                  <a:schemeClr val="bg1"/>
                </a:solidFill>
                <a:latin typeface="Memphis Medium" pitchFamily="2" charset="0"/>
              </a:defRPr>
            </a:lvl1pPr>
          </a:lstStyle>
          <a:p>
            <a:r>
              <a:rPr lang="sv-SE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072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D28DE276-2707-46CB-8436-26B9680DEE2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585C0B80-887E-9375-50E4-A9F3C5FB4BFB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619B3A-9CAC-31BE-C02C-52A69135AA3B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1AFDE77-7508-97A3-1045-8ED82E7A8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2540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B1312E3A-9630-4AD9-838C-E7A4FB241579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1A4D055-B13D-50C0-7DDE-5ED69AA6D05F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3064D19-D5DD-F14E-A55D-C846F87A0BB0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EF4F3EDB-6031-5542-7647-61F63443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8585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5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B48F-97EC-401A-9B93-0F104BC10BF7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2F5C4A8A-5F5E-B6B9-78EF-872C78829CC3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428C07C-FDCF-51C3-3239-0C61CC9BC902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06EE3EE-DB05-3880-8491-B40514CAB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28FE6C2-8CF5-074A-07DD-B394ECD41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5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7091C9-F90C-CAA7-6519-C41D356A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33C651-7CD6-2A17-9E65-E243398B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9C48BB-712B-93E6-AD10-B056F334C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AFF4-0346-49F3-A5CA-67903AB394AE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39990-4841-EF99-AF1F-9287ED3A6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ECE81C-E064-E8CA-07F8-8D08AD236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3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2" r:id="rId4"/>
    <p:sldLayoutId id="2147483650" r:id="rId5"/>
    <p:sldLayoutId id="2147483663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54" r:id="rId18"/>
    <p:sldLayoutId id="2147483652" r:id="rId19"/>
    <p:sldLayoutId id="2147483653" r:id="rId20"/>
    <p:sldLayoutId id="2147483655" r:id="rId21"/>
    <p:sldLayoutId id="2147483677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3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3567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635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6E9A68-CF19-9D4B-A832-D28CBC2D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EB637B-E2F1-1746-B389-6D96EF644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0EAC2-1B61-6C42-9DBF-80ED622862BD}"/>
              </a:ext>
            </a:extLst>
          </p:cNvPr>
          <p:cNvSpPr txBox="1"/>
          <p:nvPr userDrawn="1"/>
        </p:nvSpPr>
        <p:spPr>
          <a:xfrm rot="16200000">
            <a:off x="10970042" y="5469940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000" b="0" i="1">
                <a:solidFill>
                  <a:schemeClr val="tx1"/>
                </a:solidFill>
                <a:latin typeface="Memphis Medium" pitchFamily="2" charset="0"/>
              </a:rPr>
              <a:t>CHANGE THE GAME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16B372C-608A-A044-BB74-FE97AD8DBD8A}"/>
              </a:ext>
            </a:extLst>
          </p:cNvPr>
          <p:cNvSpPr txBox="1"/>
          <p:nvPr userDrawn="1"/>
        </p:nvSpPr>
        <p:spPr>
          <a:xfrm rot="16200000">
            <a:off x="10970042" y="1236607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43C06B25-B4EB-1C43-86C4-BBAFAFB7A5E6}" type="datetime1">
              <a:rPr lang="sv-SE" sz="1000" b="0" i="1" smtClean="0">
                <a:solidFill>
                  <a:schemeClr val="tx1"/>
                </a:solidFill>
                <a:latin typeface="Memphis Medium" pitchFamily="2" charset="0"/>
              </a:rPr>
              <a:t>2024-03-11</a:t>
            </a:fld>
            <a:endParaRPr lang="sv-SE" sz="1000" b="0" i="1">
              <a:solidFill>
                <a:schemeClr val="tx1"/>
              </a:solidFill>
              <a:latin typeface="Memph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Memphi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7310">
          <p15:clr>
            <a:srgbClr val="F26B43"/>
          </p15:clr>
        </p15:guide>
        <p15:guide id="6" pos="3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vardsamverkan.se/organisation/delregionalvardsamverkan/skaraborg/organisation/samverkansgrupp-barn-och-unga/lokala-samverkansgrupper/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83FF82-9FBB-93C0-6E08-837729E0B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Information Vårdsamverkan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8EC6CC-4634-4B3C-DFD9-10606B9F0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>
                <a:solidFill>
                  <a:schemeClr val="bg2">
                    <a:lumMod val="50000"/>
                  </a:schemeClr>
                </a:solidFill>
              </a:rPr>
              <a:t>Anci Loft &amp; Karin Ahlqvist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5E0197B-EED1-82F8-1349-3BCC885B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2795706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7173BC4C-0CCC-18E3-BC5C-C91C1F05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060" y="394063"/>
            <a:ext cx="9991562" cy="6069874"/>
          </a:xfrm>
          <a:prstGeom prst="rect">
            <a:avLst/>
          </a:prstGeom>
          <a:noFill/>
        </p:spPr>
      </p:pic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F5F734E-955B-927E-25A7-DB07C2BAC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2645974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98DDBE-441B-DCE1-B926-E752AC43A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>
                <a:ea typeface="Tahoma"/>
                <a:cs typeface="Tahoma"/>
              </a:rPr>
              <a:t>Samverkansgruppen Barn och Unga</a:t>
            </a:r>
            <a:endParaRPr lang="sv-SE" sz="400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C25AA41-A1BA-9FFF-7FFD-38325711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1B5A63C5-EA06-7657-9D0A-844ECA0AC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782" y="1451814"/>
            <a:ext cx="10200147" cy="5406186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sv-SE">
                <a:ea typeface="Gadugi"/>
              </a:rPr>
              <a:t>Skaraborgs sjukhus</a:t>
            </a:r>
            <a:endParaRPr lang="sv-SE"/>
          </a:p>
          <a:p>
            <a:pPr marL="626745" lvl="1">
              <a:buFont typeface="Courier New,monospace" panose="020B0604020202020204" pitchFamily="34" charset="0"/>
              <a:buChar char="o"/>
            </a:pPr>
            <a:r>
              <a:rPr lang="sv-SE">
                <a:ea typeface="Gadugi"/>
              </a:rPr>
              <a:t>Barn och ungdomspsykiatrin</a:t>
            </a:r>
            <a:endParaRPr lang="sv-SE">
              <a:solidFill>
                <a:srgbClr val="808080"/>
              </a:solidFill>
              <a:ea typeface="Gadugi"/>
            </a:endParaRPr>
          </a:p>
          <a:p>
            <a:pPr marL="626745" lvl="1">
              <a:buFont typeface="Courier New,monospace" panose="020B0604020202020204" pitchFamily="34" charset="0"/>
              <a:buChar char="o"/>
            </a:pPr>
            <a:r>
              <a:rPr lang="sv-SE">
                <a:ea typeface="Gadugi"/>
              </a:rPr>
              <a:t>Barn och ungdomsmedicin</a:t>
            </a:r>
            <a:endParaRPr lang="sv-SE"/>
          </a:p>
          <a:p>
            <a:r>
              <a:rPr lang="sv-SE">
                <a:ea typeface="Gadugi"/>
              </a:rPr>
              <a:t>VGR Primärvård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Vårdcentraler, BVC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Ungas Psykiska Hälsa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Rehab</a:t>
            </a:r>
          </a:p>
          <a:p>
            <a:r>
              <a:rPr lang="sv-SE">
                <a:ea typeface="Gadugi"/>
              </a:rPr>
              <a:t>Regionhälsan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Ungdomsmottagning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Mödrahälsovård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Folkhälsa och social hållbarhet</a:t>
            </a:r>
          </a:p>
          <a:p>
            <a:r>
              <a:rPr lang="sv-SE">
                <a:ea typeface="Gadugi"/>
              </a:rPr>
              <a:t>Kommun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Skola/förskola - elevhälsa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r>
              <a:rPr lang="sv-SE">
                <a:ea typeface="Gadugi"/>
              </a:rPr>
              <a:t>Socialtjänst</a:t>
            </a:r>
          </a:p>
          <a:p>
            <a:r>
              <a:rPr lang="sv-SE">
                <a:ea typeface="Gadugi"/>
              </a:rPr>
              <a:t>Övriga</a:t>
            </a:r>
          </a:p>
          <a:p>
            <a:r>
              <a:rPr lang="sv-SE">
                <a:ea typeface="Gadugi"/>
              </a:rPr>
              <a:t>Habilitering &amp; Hälsa</a:t>
            </a:r>
          </a:p>
          <a:p>
            <a:r>
              <a:rPr lang="sv-SE">
                <a:ea typeface="Gadugi"/>
              </a:rPr>
              <a:t>Tandvården</a:t>
            </a:r>
          </a:p>
          <a:p>
            <a:pPr marL="626745" lvl="1">
              <a:buFont typeface="Courier New" panose="020B0604020202020204" pitchFamily="34" charset="0"/>
              <a:buChar char="o"/>
            </a:pPr>
            <a:endParaRPr lang="sv-SE">
              <a:ea typeface="Gadugi"/>
            </a:endParaRPr>
          </a:p>
        </p:txBody>
      </p:sp>
      <p:pic>
        <p:nvPicPr>
          <p:cNvPr id="10" name="Bildobjekt 9" descr="Färgglada överlappande personikoner">
            <a:extLst>
              <a:ext uri="{FF2B5EF4-FFF2-40B4-BE49-F238E27FC236}">
                <a16:creationId xmlns:a16="http://schemas.microsoft.com/office/drawing/2014/main" id="{D21D0F4C-F4D6-61A3-CC7C-F53780530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29" y="2306648"/>
            <a:ext cx="4083828" cy="2722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206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77A433-D529-574F-4448-1AE471179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25669"/>
            <a:ext cx="5771219" cy="740979"/>
          </a:xfrm>
        </p:spPr>
        <p:txBody>
          <a:bodyPr anchor="b">
            <a:normAutofit/>
          </a:bodyPr>
          <a:lstStyle/>
          <a:p>
            <a:r>
              <a:rPr lang="sv-SE"/>
              <a:t>Partssamverkan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2B0E303-68D4-3E24-45EA-CC59CE971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343" y="136525"/>
            <a:ext cx="4609464" cy="6584950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019FA8-25E1-0586-EA75-0BD374C6D4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8972" y="1166648"/>
            <a:ext cx="6788604" cy="5460575"/>
          </a:xfrm>
        </p:spPr>
        <p:txBody>
          <a:bodyPr>
            <a:normAutofit lnSpcReduction="10000"/>
          </a:bodyPr>
          <a:lstStyle/>
          <a:p>
            <a:r>
              <a:rPr lang="sv-SE" b="1"/>
              <a:t>Syftet</a:t>
            </a:r>
            <a:r>
              <a:rPr lang="sv-SE"/>
              <a:t> är att nå en effektiv samverkan i frågor som berör flera parter. Målet är att barn, unga och föräldrar skall uppleva insatser som en helhet, utan gränser.</a:t>
            </a:r>
          </a:p>
          <a:p>
            <a:r>
              <a:rPr lang="sv-SE" b="1"/>
              <a:t>Uppdrag:</a:t>
            </a:r>
          </a:p>
          <a:p>
            <a:r>
              <a:rPr lang="sv-SE"/>
              <a:t>- Utveckla lokal teambaserad samverkan så att tidiga samordnade insatser kan ges (SAMBU) </a:t>
            </a:r>
          </a:p>
          <a:p>
            <a:r>
              <a:rPr lang="sv-SE"/>
              <a:t>- Möjliggöra och utveckla arbetet med SIP</a:t>
            </a:r>
          </a:p>
          <a:p>
            <a:r>
              <a:rPr lang="sv-SE"/>
              <a:t>- Utveckla lokalt föräldraskapsstöd </a:t>
            </a:r>
          </a:p>
          <a:p>
            <a:r>
              <a:rPr lang="sv-SE"/>
              <a:t>- Stödja implementering av nya riktlinjer och rutiner </a:t>
            </a:r>
          </a:p>
          <a:p>
            <a:r>
              <a:rPr lang="sv-SE"/>
              <a:t>- Identifiera systemfel och avvikelser som berör samverkansfrågor och lyfta dem till samverkansgruppen Barn &amp; Unga </a:t>
            </a:r>
          </a:p>
          <a:p>
            <a:r>
              <a:rPr lang="sv-SE"/>
              <a:t>- Med gemensamma aktiviteter öka tillit, samverkanskompetens och kunskap om varandras uppdrag samt verksamheter </a:t>
            </a:r>
            <a:endParaRPr lang="sv-SE" sz="900"/>
          </a:p>
          <a:p>
            <a:r>
              <a:rPr lang="sv-SE" i="1"/>
              <a:t>Obligatoriskt representantskap </a:t>
            </a:r>
            <a:r>
              <a:rPr lang="sv-SE"/>
              <a:t>från Primärvård – vårdcentral + rehab, skola /förskola, elevhälsa, socialtjänst och folkhälsoenhet</a:t>
            </a:r>
          </a:p>
          <a:p>
            <a:endParaRPr lang="sv-SE"/>
          </a:p>
          <a:p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302465-1A90-544C-D9D1-037D3FC94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191975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89B794-BBC5-861D-CCB3-AA20D897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12" y="476250"/>
            <a:ext cx="4760912" cy="809625"/>
          </a:xfrm>
        </p:spPr>
        <p:txBody>
          <a:bodyPr anchor="b">
            <a:normAutofit/>
          </a:bodyPr>
          <a:lstStyle/>
          <a:p>
            <a:r>
              <a:rPr lang="sv-SE"/>
              <a:t>SAMBU</a:t>
            </a:r>
          </a:p>
        </p:txBody>
      </p:sp>
      <p:pic>
        <p:nvPicPr>
          <p:cNvPr id="1028" name="Picture 4" descr="diversity and inclusion at workplace. lgbt leadership - samverkande bildbanksfoton och bilder">
            <a:extLst>
              <a:ext uri="{FF2B5EF4-FFF2-40B4-BE49-F238E27FC236}">
                <a16:creationId xmlns:a16="http://schemas.microsoft.com/office/drawing/2014/main" id="{C86B7FB3-46D5-92A5-A77F-8A10DBAD7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 bwMode="auto">
          <a:xfrm>
            <a:off x="6686303" y="-14469"/>
            <a:ext cx="5605943" cy="688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55E57A-BAD1-1850-A025-19050130A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0711" y="1352550"/>
            <a:ext cx="5970591" cy="50292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1800" b="0" i="0">
                <a:effectLst/>
              </a:rPr>
              <a:t>lokal verksamhetsnära samverkan för tidig upptäckt och samordnat stöd för barn och unga i behov av stöd från flera verksamheter.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v-SE" sz="1800" b="0" i="0">
                <a:effectLst/>
              </a:rPr>
              <a:t>Ett lokalt operativt arbete där skola, primärvård och socialtjänst ingår. </a:t>
            </a:r>
          </a:p>
          <a:p>
            <a:pPr marL="0" indent="0">
              <a:lnSpc>
                <a:spcPct val="100000"/>
              </a:lnSpc>
              <a:buNone/>
            </a:pPr>
            <a:endParaRPr lang="sv-SE" sz="800" b="0" i="0">
              <a:effectLst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sv-SE" sz="1800" b="0" i="1">
                <a:effectLst/>
              </a:rPr>
              <a:t>Detta vill vi åstadkomma: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1800" b="0" i="0">
                <a:effectLst/>
              </a:rPr>
              <a:t>Tidiga och samordnade insatser för barn och unga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1800" b="0" i="0">
                <a:effectLst/>
              </a:rPr>
              <a:t>Underlätta för barn och föräldrar 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1800" b="0" i="0">
                <a:effectLst/>
              </a:rPr>
              <a:t>Tydligare information om vilken hjälp man kan få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1800" b="0" i="0">
                <a:effectLst/>
              </a:rPr>
              <a:t>En enkel väg in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sv-SE" sz="1800"/>
              <a:t>Ökad samverkan</a:t>
            </a:r>
            <a:endParaRPr lang="sv-SE" sz="1800" b="0" i="0">
              <a:effectLst/>
            </a:endParaRPr>
          </a:p>
          <a:p>
            <a:pPr marL="0" indent="0">
              <a:lnSpc>
                <a:spcPct val="100000"/>
              </a:lnSpc>
              <a:buNone/>
            </a:pPr>
            <a:endParaRPr lang="sv-SE" sz="120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2E862D1-DA77-FACE-FD87-F61AD486C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246442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FC371C-4151-A5A8-EDC8-FB33907E0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292" y="365125"/>
            <a:ext cx="9886507" cy="1325563"/>
          </a:xfrm>
        </p:spPr>
        <p:txBody>
          <a:bodyPr anchor="ctr">
            <a:normAutofit/>
          </a:bodyPr>
          <a:lstStyle/>
          <a:p>
            <a:r>
              <a:rPr lang="sv-SE"/>
              <a:t>Hemsidan</a:t>
            </a:r>
          </a:p>
        </p:txBody>
      </p:sp>
      <p:pic>
        <p:nvPicPr>
          <p:cNvPr id="6" name="Platshållare för innehåll 5">
            <a:hlinkClick r:id="rId2"/>
            <a:extLst>
              <a:ext uri="{FF2B5EF4-FFF2-40B4-BE49-F238E27FC236}">
                <a16:creationId xmlns:a16="http://schemas.microsoft.com/office/drawing/2014/main" id="{8BCC1EF2-03E6-701B-8286-94AE1CC33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18016" y="-41366"/>
            <a:ext cx="6940732" cy="6940732"/>
          </a:xfrm>
          <a:noFill/>
        </p:spPr>
      </p:pic>
    </p:spTree>
    <p:extLst>
      <p:ext uri="{BB962C8B-B14F-4D97-AF65-F5344CB8AC3E}">
        <p14:creationId xmlns:p14="http://schemas.microsoft.com/office/powerpoint/2010/main" val="2199687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1B0819-CE32-D03C-1290-67EF7D42C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Bikupa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87037C-EEC8-4427-8B38-A8AC11267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91041" cy="4351338"/>
          </a:xfrm>
        </p:spPr>
        <p:txBody>
          <a:bodyPr/>
          <a:lstStyle/>
          <a:p>
            <a:pPr marL="0" indent="0">
              <a:buNone/>
            </a:pPr>
            <a:r>
              <a:rPr lang="sv-SE" sz="2000"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sv-SE" sz="20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 vet ni om ert lokala arbete? Vad behöver utvecklas? Hur tar ni det vidare? </a:t>
            </a:r>
            <a:endParaRPr lang="sv-SE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BBA81AB-407F-2FCA-F9C4-F8E6A84CF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4255280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ÅRDSAMVERKAN SKARA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687"/>
      </a:accent1>
      <a:accent2>
        <a:srgbClr val="4665D4"/>
      </a:accent2>
      <a:accent3>
        <a:srgbClr val="D4765B"/>
      </a:accent3>
      <a:accent4>
        <a:srgbClr val="85D431"/>
      </a:accent4>
      <a:accent5>
        <a:srgbClr val="588726"/>
      </a:accent5>
      <a:accent6>
        <a:srgbClr val="FFFFFF"/>
      </a:accent6>
      <a:hlink>
        <a:srgbClr val="0563C1"/>
      </a:hlink>
      <a:folHlink>
        <a:srgbClr val="954F72"/>
      </a:folHlink>
    </a:clrScheme>
    <a:fontScheme name="VÅRDSAMVERKAN 1">
      <a:majorFont>
        <a:latin typeface="Tahoma"/>
        <a:ea typeface=""/>
        <a:cs typeface=""/>
      </a:majorFont>
      <a:minorFont>
        <a:latin typeface="Gadug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dsamverkan Skaraborg PPT MALL.pptx" id="{D268C8DB-7C6A-4DF7-B8E6-0CBB37550C05}" vid="{5A9C8D18-C79A-416D-85DF-5FC9E67273EF}"/>
    </a:ext>
  </a:extLst>
</a:theme>
</file>

<file path=ppt/theme/theme2.xml><?xml version="1.0" encoding="utf-8"?>
<a:theme xmlns:a="http://schemas.openxmlformats.org/drawingml/2006/main" name="2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5D289A46-28EC-4B39-ABC8-58F27EAC52DD}" vid="{83C6E24C-13D5-492F-B09F-F684659BB908}"/>
    </a:ext>
  </a:extLst>
</a:theme>
</file>

<file path=ppt/theme/theme3.xml><?xml version="1.0" encoding="utf-8"?>
<a:theme xmlns:a="http://schemas.openxmlformats.org/drawingml/2006/main" name="1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9726FF18-55B5-45FD-9C2D-E1E97DA4854A}" vid="{EA715CE1-C120-4D3C-A629-4EB902F49794}"/>
    </a:ext>
  </a:extLst>
</a:theme>
</file>

<file path=ppt/theme/theme4.xml><?xml version="1.0" encoding="utf-8"?>
<a:theme xmlns:a="http://schemas.openxmlformats.org/drawingml/2006/main" name="Innehåll">
  <a:themeElements>
    <a:clrScheme name="Eg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500"/>
      </a:accent1>
      <a:accent2>
        <a:srgbClr val="008737"/>
      </a:accent2>
      <a:accent3>
        <a:srgbClr val="006E32"/>
      </a:accent3>
      <a:accent4>
        <a:srgbClr val="FFCD00"/>
      </a:accent4>
      <a:accent5>
        <a:srgbClr val="E63212"/>
      </a:accent5>
      <a:accent6>
        <a:srgbClr val="F59C00"/>
      </a:accent6>
      <a:hlink>
        <a:srgbClr val="009AD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Vårdsamverkan Skaraborg_MALL – Powerpoint-presentation (1)</Template>
  <TotalTime>0</TotalTime>
  <Words>301</Words>
  <Application>Microsoft Office PowerPoint</Application>
  <PresentationFormat>Bredbild</PresentationFormat>
  <Paragraphs>51</Paragraphs>
  <Slides>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13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7</vt:i4>
      </vt:variant>
    </vt:vector>
  </HeadingPairs>
  <TitlesOfParts>
    <vt:vector size="24" baseType="lpstr">
      <vt:lpstr>Arial</vt:lpstr>
      <vt:lpstr>Avenir Next LT Pro</vt:lpstr>
      <vt:lpstr>Calibri</vt:lpstr>
      <vt:lpstr>Century Gothic</vt:lpstr>
      <vt:lpstr>Courier New</vt:lpstr>
      <vt:lpstr>Courier New,monospace</vt:lpstr>
      <vt:lpstr>Gadugi</vt:lpstr>
      <vt:lpstr>Memphis</vt:lpstr>
      <vt:lpstr>Memphis Light</vt:lpstr>
      <vt:lpstr>Memphis Medium</vt:lpstr>
      <vt:lpstr>Tahoma</vt:lpstr>
      <vt:lpstr>Times New Roman</vt:lpstr>
      <vt:lpstr>Wingdings</vt:lpstr>
      <vt:lpstr>Office-tema</vt:lpstr>
      <vt:lpstr>2_Tema Skaraborgs kommunalförbund 2023</vt:lpstr>
      <vt:lpstr>1_Tema Skaraborgs kommunalförbund 2023</vt:lpstr>
      <vt:lpstr>Innehåll</vt:lpstr>
      <vt:lpstr>Information Vårdsamverkan</vt:lpstr>
      <vt:lpstr>PowerPoint-presentation</vt:lpstr>
      <vt:lpstr>Samverkansgruppen Barn och Unga</vt:lpstr>
      <vt:lpstr>Partssamverkan </vt:lpstr>
      <vt:lpstr>SAMBU</vt:lpstr>
      <vt:lpstr>Hemsidan</vt:lpstr>
      <vt:lpstr>Bikupa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Partssamverkanskonferens 2024 2 - Information Vårdsamverkan Skaraborg</dc:title>
  <dc:creator/>
  <keywords/>
  <lastModifiedBy/>
  <revision>1</revision>
  <dcterms:created xsi:type="dcterms:W3CDTF">2024-03-11T16:11:46.0000000Z</dcterms:created>
  <dcterms:modified xsi:type="dcterms:W3CDTF">2024-03-11T16:11:52.0000000Z</dcterms:modified>
</coreProperties>
</file>