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35" r:id="rId2"/>
    <p:sldMasterId id="2147483747" r:id="rId3"/>
    <p:sldMasterId id="2147483780" r:id="rId4"/>
  </p:sldMasterIdLst>
  <p:notesMasterIdLst>
    <p:notesMasterId r:id="rId12"/>
  </p:notesMasterIdLst>
  <p:handoutMasterIdLst>
    <p:handoutMasterId r:id="rId13"/>
  </p:handoutMasterIdLst>
  <p:sldIdLst>
    <p:sldId id="7792" r:id="rId5"/>
    <p:sldId id="258" r:id="rId6"/>
    <p:sldId id="7785" r:id="rId7"/>
    <p:sldId id="257" r:id="rId8"/>
    <p:sldId id="7782" r:id="rId9"/>
    <p:sldId id="268" r:id="rId10"/>
    <p:sldId id="277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3B19C5-8937-4164-A39A-B765A27B0FB7}" v="5" dt="2024-03-11T16:11:46.9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handoutMaster" Target="handoutMasters/handoutMaster1.xml" Id="rId13" /><Relationship Type="http://schemas.microsoft.com/office/2015/10/relationships/revisionInfo" Target="revisionInfo.xml" Id="rId18" /><Relationship Type="http://schemas.openxmlformats.org/officeDocument/2006/relationships/slideMaster" Target="slideMasters/slideMaster3.xml" Id="rId3" /><Relationship Type="http://schemas.openxmlformats.org/officeDocument/2006/relationships/slide" Target="slides/slide3.xml" Id="rId7" /><Relationship Type="http://schemas.openxmlformats.org/officeDocument/2006/relationships/notesMaster" Target="notesMasters/notesMaster1.xml" Id="rId12" /><Relationship Type="http://schemas.openxmlformats.org/officeDocument/2006/relationships/tableStyles" Target="tableStyles.xml" Id="rId17" /><Relationship Type="http://schemas.openxmlformats.org/officeDocument/2006/relationships/slideMaster" Target="slideMasters/slideMaster2.xml" Id="rId2" /><Relationship Type="http://schemas.openxmlformats.org/officeDocument/2006/relationships/theme" Target="theme/theme1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viewProps" Target="viewProps.xml" Id="rId15" /><Relationship Type="http://schemas.openxmlformats.org/officeDocument/2006/relationships/slide" Target="slides/slide6.xml" Id="rId10" /><Relationship Type="http://schemas.openxmlformats.org/officeDocument/2006/relationships/slideMaster" Target="slideMasters/slideMaster4.xml" Id="rId4" /><Relationship Type="http://schemas.openxmlformats.org/officeDocument/2006/relationships/slide" Target="slides/slide5.xml" Id="rId9" /><Relationship Type="http://schemas.openxmlformats.org/officeDocument/2006/relationships/presProps" Target="presProps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Bef>
                <a:spcPts val="100"/>
              </a:spcBef>
              <a:spcAft>
                <a:spcPts val="600"/>
              </a:spcAft>
            </a:pP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D16B1-11E6-4B39-BCAB-A90C7803A0AD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0825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BD16B1-11E6-4B39-BCAB-A90C7803A0A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2381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vardsamverkan.se/organisation/delregionalvardsamverkan/skaraborg/organisation/samverkansgrupp-barn-och-unga/lokala-samverkansgrupper/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83FF82-9FBB-93C0-6E08-837729E0B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Information Vårdsamverkan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28EC6CC-4634-4B3C-DFD9-10606B9F0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>
                <a:solidFill>
                  <a:schemeClr val="bg2">
                    <a:lumMod val="50000"/>
                  </a:schemeClr>
                </a:solidFill>
              </a:rPr>
              <a:t>Anci Loft &amp; Karin Ahlqvist 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5E0197B-EED1-82F8-1349-3BCC885B1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79570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7173BC4C-0CCC-18E3-BC5C-C91C1F055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060" y="394063"/>
            <a:ext cx="9991562" cy="6069874"/>
          </a:xfrm>
          <a:prstGeom prst="rect">
            <a:avLst/>
          </a:prstGeom>
          <a:noFill/>
        </p:spPr>
      </p:pic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F5F734E-955B-927E-25A7-DB07C2BAC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64597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98DDBE-441B-DCE1-B926-E752AC43A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4000">
                <a:ea typeface="Tahoma"/>
                <a:cs typeface="Tahoma"/>
              </a:rPr>
              <a:t>Samverkansgruppen Barn och Unga</a:t>
            </a:r>
            <a:endParaRPr lang="sv-SE" sz="400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9C25AA41-A1BA-9FFF-7FFD-38325711C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1B5A63C5-EA06-7657-9D0A-844ECA0AC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9782" y="1451814"/>
            <a:ext cx="10200147" cy="5406186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sv-SE">
                <a:ea typeface="Gadugi"/>
              </a:rPr>
              <a:t>Skaraborgs sjukhus</a:t>
            </a:r>
            <a:endParaRPr lang="sv-SE"/>
          </a:p>
          <a:p>
            <a:pPr marL="626745" lvl="1">
              <a:buFont typeface="Courier New,monospace" panose="020B0604020202020204" pitchFamily="34" charset="0"/>
              <a:buChar char="o"/>
            </a:pPr>
            <a:r>
              <a:rPr lang="sv-SE">
                <a:ea typeface="Gadugi"/>
              </a:rPr>
              <a:t>Barn och ungdomspsykiatrin</a:t>
            </a:r>
            <a:endParaRPr lang="sv-SE">
              <a:solidFill>
                <a:srgbClr val="808080"/>
              </a:solidFill>
              <a:ea typeface="Gadugi"/>
            </a:endParaRPr>
          </a:p>
          <a:p>
            <a:pPr marL="626745" lvl="1">
              <a:buFont typeface="Courier New,monospace" panose="020B0604020202020204" pitchFamily="34" charset="0"/>
              <a:buChar char="o"/>
            </a:pPr>
            <a:r>
              <a:rPr lang="sv-SE">
                <a:ea typeface="Gadugi"/>
              </a:rPr>
              <a:t>Barn och ungdomsmedicin</a:t>
            </a:r>
            <a:endParaRPr lang="sv-SE"/>
          </a:p>
          <a:p>
            <a:r>
              <a:rPr lang="sv-SE">
                <a:ea typeface="Gadugi"/>
              </a:rPr>
              <a:t>VGR Primärvård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Vårdcentraler, BVC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Ungas Psykiska Hälsa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Rehab</a:t>
            </a:r>
          </a:p>
          <a:p>
            <a:r>
              <a:rPr lang="sv-SE">
                <a:ea typeface="Gadugi"/>
              </a:rPr>
              <a:t>Regionhälsan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Ungdomsmottagning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Mödrahälsovård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Folkhälsa och social hållbarhet</a:t>
            </a:r>
          </a:p>
          <a:p>
            <a:r>
              <a:rPr lang="sv-SE">
                <a:ea typeface="Gadugi"/>
              </a:rPr>
              <a:t>Kommun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Skola/förskola - elevhälsa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r>
              <a:rPr lang="sv-SE">
                <a:ea typeface="Gadugi"/>
              </a:rPr>
              <a:t>Socialtjänst</a:t>
            </a:r>
          </a:p>
          <a:p>
            <a:r>
              <a:rPr lang="sv-SE">
                <a:ea typeface="Gadugi"/>
              </a:rPr>
              <a:t>Övriga</a:t>
            </a:r>
          </a:p>
          <a:p>
            <a:r>
              <a:rPr lang="sv-SE">
                <a:ea typeface="Gadugi"/>
              </a:rPr>
              <a:t>Habilitering &amp; Hälsa</a:t>
            </a:r>
          </a:p>
          <a:p>
            <a:r>
              <a:rPr lang="sv-SE">
                <a:ea typeface="Gadugi"/>
              </a:rPr>
              <a:t>Tandvården</a:t>
            </a:r>
          </a:p>
          <a:p>
            <a:pPr marL="626745" lvl="1">
              <a:buFont typeface="Courier New" panose="020B0604020202020204" pitchFamily="34" charset="0"/>
              <a:buChar char="o"/>
            </a:pPr>
            <a:endParaRPr lang="sv-SE">
              <a:ea typeface="Gadugi"/>
            </a:endParaRPr>
          </a:p>
        </p:txBody>
      </p:sp>
      <p:pic>
        <p:nvPicPr>
          <p:cNvPr id="10" name="Bildobjekt 9" descr="Färgglada överlappande personikoner">
            <a:extLst>
              <a:ext uri="{FF2B5EF4-FFF2-40B4-BE49-F238E27FC236}">
                <a16:creationId xmlns:a16="http://schemas.microsoft.com/office/drawing/2014/main" id="{D21D0F4C-F4D6-61A3-CC7C-F53780530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929" y="2306648"/>
            <a:ext cx="4083828" cy="2722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2061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477A433-D529-574F-4448-1AE471179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2" y="425669"/>
            <a:ext cx="5771219" cy="740979"/>
          </a:xfrm>
        </p:spPr>
        <p:txBody>
          <a:bodyPr anchor="b">
            <a:normAutofit/>
          </a:bodyPr>
          <a:lstStyle/>
          <a:p>
            <a:r>
              <a:rPr lang="sv-SE"/>
              <a:t>Partssamverkan 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2B0E303-68D4-3E24-45EA-CC59CE971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343" y="136525"/>
            <a:ext cx="4609464" cy="6584950"/>
          </a:xfrm>
          <a:prstGeom prst="rect">
            <a:avLst/>
          </a:prstGeo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4019FA8-25E1-0586-EA75-0BD374C6D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8972" y="1166648"/>
            <a:ext cx="6788604" cy="5460575"/>
          </a:xfrm>
        </p:spPr>
        <p:txBody>
          <a:bodyPr>
            <a:normAutofit lnSpcReduction="10000"/>
          </a:bodyPr>
          <a:lstStyle/>
          <a:p>
            <a:r>
              <a:rPr lang="sv-SE" b="1"/>
              <a:t>Syftet</a:t>
            </a:r>
            <a:r>
              <a:rPr lang="sv-SE"/>
              <a:t> är att nå en effektiv samverkan i frågor som berör flera parter. Målet är att barn, unga och föräldrar skall uppleva insatser som en helhet, utan gränser.</a:t>
            </a:r>
          </a:p>
          <a:p>
            <a:r>
              <a:rPr lang="sv-SE" b="1"/>
              <a:t>Uppdrag:</a:t>
            </a:r>
          </a:p>
          <a:p>
            <a:r>
              <a:rPr lang="sv-SE"/>
              <a:t>- Utveckla lokal teambaserad samverkan så att tidiga samordnade insatser kan ges (SAMBU) </a:t>
            </a:r>
          </a:p>
          <a:p>
            <a:r>
              <a:rPr lang="sv-SE"/>
              <a:t>- Möjliggöra och utveckla arbetet med SIP</a:t>
            </a:r>
          </a:p>
          <a:p>
            <a:r>
              <a:rPr lang="sv-SE"/>
              <a:t>- Utveckla lokalt föräldraskapsstöd </a:t>
            </a:r>
          </a:p>
          <a:p>
            <a:r>
              <a:rPr lang="sv-SE"/>
              <a:t>- Stödja implementering av nya riktlinjer och rutiner </a:t>
            </a:r>
          </a:p>
          <a:p>
            <a:r>
              <a:rPr lang="sv-SE"/>
              <a:t>- Identifiera systemfel och avvikelser som berör samverkansfrågor och lyfta dem till samverkansgruppen Barn &amp; Unga </a:t>
            </a:r>
          </a:p>
          <a:p>
            <a:r>
              <a:rPr lang="sv-SE"/>
              <a:t>- Med gemensamma aktiviteter öka tillit, samverkanskompetens och kunskap om varandras uppdrag samt verksamheter </a:t>
            </a:r>
            <a:endParaRPr lang="sv-SE" sz="900"/>
          </a:p>
          <a:p>
            <a:r>
              <a:rPr lang="sv-SE" i="1"/>
              <a:t>Obligatoriskt representantskap </a:t>
            </a:r>
            <a:r>
              <a:rPr lang="sv-SE"/>
              <a:t>från Primärvård – vårdcentral + rehab, skola /förskola, elevhälsa, socialtjänst och folkhälsoenhet</a:t>
            </a:r>
          </a:p>
          <a:p>
            <a:endParaRPr lang="sv-SE"/>
          </a:p>
          <a:p>
            <a:endParaRPr lang="en-US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A4302465-1A90-544C-D9D1-037D3FC9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1919752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89B794-BBC5-861D-CCB3-AA20D897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712" y="476250"/>
            <a:ext cx="4760912" cy="809625"/>
          </a:xfrm>
        </p:spPr>
        <p:txBody>
          <a:bodyPr anchor="b">
            <a:normAutofit/>
          </a:bodyPr>
          <a:lstStyle/>
          <a:p>
            <a:r>
              <a:rPr lang="sv-SE"/>
              <a:t>SAMBU</a:t>
            </a:r>
          </a:p>
        </p:txBody>
      </p:sp>
      <p:pic>
        <p:nvPicPr>
          <p:cNvPr id="1028" name="Picture 4" descr="diversity and inclusion at workplace. lgbt leadership - samverkande bildbanksfoton och bilder">
            <a:extLst>
              <a:ext uri="{FF2B5EF4-FFF2-40B4-BE49-F238E27FC236}">
                <a16:creationId xmlns:a16="http://schemas.microsoft.com/office/drawing/2014/main" id="{C86B7FB3-46D5-92A5-A77F-8A10DBAD7D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6686303" y="-14469"/>
            <a:ext cx="5605943" cy="688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E55E57A-BAD1-1850-A025-19050130AD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0711" y="1352550"/>
            <a:ext cx="5970591" cy="50292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v-SE" sz="1800" b="0" i="0">
                <a:effectLst/>
              </a:rPr>
              <a:t>lokal verksamhetsnära samverkan för tidig upptäckt och samordnat stöd för barn och unga i behov av stöd från flera verksamheter.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800" b="0" i="0">
                <a:effectLst/>
              </a:rPr>
              <a:t>Ett lokalt operativt arbete där skola, primärvård och socialtjänst ingår. </a:t>
            </a:r>
          </a:p>
          <a:p>
            <a:pPr marL="0" indent="0">
              <a:lnSpc>
                <a:spcPct val="100000"/>
              </a:lnSpc>
              <a:buNone/>
            </a:pPr>
            <a:endParaRPr lang="sv-SE" sz="800" b="0" i="0">
              <a:effectLst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v-SE" sz="1800" b="0" i="1">
                <a:effectLst/>
              </a:rPr>
              <a:t>Detta vill vi åstadkomma: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sv-SE" sz="1800" b="0" i="0">
                <a:effectLst/>
              </a:rPr>
              <a:t>Tidiga och samordnade insatser för barn och unga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sv-SE" sz="1800" b="0" i="0">
                <a:effectLst/>
              </a:rPr>
              <a:t>Underlätta för barn och föräldrar 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sv-SE" sz="1800" b="0" i="0">
                <a:effectLst/>
              </a:rPr>
              <a:t>Tydligare information om vilken hjälp man kan få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sv-SE" sz="1800" b="0" i="0">
                <a:effectLst/>
              </a:rPr>
              <a:t>En enkel väg in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sv-SE" sz="1800"/>
              <a:t>Ökad samverkan</a:t>
            </a:r>
            <a:endParaRPr lang="sv-SE" sz="1800" b="0" i="0">
              <a:effectLst/>
            </a:endParaRPr>
          </a:p>
          <a:p>
            <a:pPr marL="0" indent="0">
              <a:lnSpc>
                <a:spcPct val="100000"/>
              </a:lnSpc>
              <a:buNone/>
            </a:pPr>
            <a:endParaRPr lang="sv-SE" sz="120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2E862D1-DA77-FACE-FD87-F61AD486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46442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FC371C-4151-A5A8-EDC8-FB33907E0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292" y="365125"/>
            <a:ext cx="9886507" cy="1325563"/>
          </a:xfrm>
        </p:spPr>
        <p:txBody>
          <a:bodyPr anchor="ctr">
            <a:normAutofit/>
          </a:bodyPr>
          <a:lstStyle/>
          <a:p>
            <a:r>
              <a:rPr lang="sv-SE"/>
              <a:t>Hemsidan</a:t>
            </a:r>
          </a:p>
        </p:txBody>
      </p:sp>
      <p:pic>
        <p:nvPicPr>
          <p:cNvPr id="6" name="Platshållare för innehåll 5">
            <a:hlinkClick r:id="rId2"/>
            <a:extLst>
              <a:ext uri="{FF2B5EF4-FFF2-40B4-BE49-F238E27FC236}">
                <a16:creationId xmlns:a16="http://schemas.microsoft.com/office/drawing/2014/main" id="{8BCC1EF2-03E6-701B-8286-94AE1CC33B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18016" y="-41366"/>
            <a:ext cx="6940732" cy="6940732"/>
          </a:xfrm>
          <a:noFill/>
        </p:spPr>
      </p:pic>
    </p:spTree>
    <p:extLst>
      <p:ext uri="{BB962C8B-B14F-4D97-AF65-F5344CB8AC3E}">
        <p14:creationId xmlns:p14="http://schemas.microsoft.com/office/powerpoint/2010/main" val="2199687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21B0819-CE32-D03C-1290-67EF7D42C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Bikupa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587037C-EEC8-4427-8B38-A8AC1126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91041" cy="4351338"/>
          </a:xfrm>
        </p:spPr>
        <p:txBody>
          <a:bodyPr/>
          <a:lstStyle/>
          <a:p>
            <a:pPr marL="0" indent="0">
              <a:buNone/>
            </a:pPr>
            <a:r>
              <a:rPr lang="sv-SE" sz="2000">
                <a:latin typeface="Calibri" panose="020F0502020204030204" pitchFamily="34" charset="0"/>
                <a:ea typeface="Times New Roman" panose="02020603050405020304" pitchFamily="18" charset="0"/>
              </a:rPr>
              <a:t>V</a:t>
            </a:r>
            <a:r>
              <a:rPr lang="sv-SE" sz="2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 vet ni om ert lokala arbete? Vad behöver utvecklas? Hur tar ni det vidare? </a:t>
            </a:r>
            <a:endParaRPr lang="sv-SE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BBA81AB-407F-2FCA-F9C4-F8E6A84CF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4255280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3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4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301</Words>
  <Application>Microsoft Office PowerPoint</Application>
  <PresentationFormat>Bredbild</PresentationFormat>
  <Paragraphs>51</Paragraphs>
  <Slides>7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13</vt:i4>
      </vt:variant>
      <vt:variant>
        <vt:lpstr>Tema</vt:lpstr>
      </vt:variant>
      <vt:variant>
        <vt:i4>4</vt:i4>
      </vt:variant>
      <vt:variant>
        <vt:lpstr>Bildrubriker</vt:lpstr>
      </vt:variant>
      <vt:variant>
        <vt:i4>7</vt:i4>
      </vt:variant>
    </vt:vector>
  </HeadingPairs>
  <TitlesOfParts>
    <vt:vector size="24" baseType="lpstr">
      <vt:lpstr>Arial</vt:lpstr>
      <vt:lpstr>Avenir Next LT Pro</vt:lpstr>
      <vt:lpstr>Calibri</vt:lpstr>
      <vt:lpstr>Century Gothic</vt:lpstr>
      <vt:lpstr>Courier New</vt:lpstr>
      <vt:lpstr>Courier New,monospace</vt:lpstr>
      <vt:lpstr>Gadugi</vt:lpstr>
      <vt:lpstr>Memphis</vt:lpstr>
      <vt:lpstr>Memphis Light</vt:lpstr>
      <vt:lpstr>Memphis Medium</vt:lpstr>
      <vt:lpstr>Tahoma</vt:lpstr>
      <vt:lpstr>Times New Roman</vt:lpstr>
      <vt:lpstr>Wingdings</vt:lpstr>
      <vt:lpstr>Office-tema</vt:lpstr>
      <vt:lpstr>2_Tema Skaraborgs kommunalförbund 2023</vt:lpstr>
      <vt:lpstr>1_Tema Skaraborgs kommunalförbund 2023</vt:lpstr>
      <vt:lpstr>Innehåll</vt:lpstr>
      <vt:lpstr>Information Vårdsamverkan</vt:lpstr>
      <vt:lpstr>PowerPoint-presentation</vt:lpstr>
      <vt:lpstr>Samverkansgruppen Barn och Unga</vt:lpstr>
      <vt:lpstr>Partssamverkan </vt:lpstr>
      <vt:lpstr>SAMBU</vt:lpstr>
      <vt:lpstr>Hemsidan</vt:lpstr>
      <vt:lpstr>Bikupa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2 - Information Vårdsamverkan Skaraborg</dc:title>
  <dc:creator/>
  <keywords/>
  <lastModifiedBy/>
  <revision>1</revision>
  <dcterms:created xsi:type="dcterms:W3CDTF">2024-03-11T16:11:46.0000000Z</dcterms:created>
  <dcterms:modified xsi:type="dcterms:W3CDTF">2024-03-11T16:11:52.0000000Z</dcterms:modified>
</coreProperties>
</file>