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735" r:id="rId2"/>
    <p:sldMasterId id="2147483747" r:id="rId3"/>
    <p:sldMasterId id="2147483780" r:id="rId4"/>
  </p:sldMasterIdLst>
  <p:notesMasterIdLst>
    <p:notesMasterId r:id="rId12"/>
  </p:notesMasterIdLst>
  <p:handoutMasterIdLst>
    <p:handoutMasterId r:id="rId13"/>
  </p:handoutMasterIdLst>
  <p:sldIdLst>
    <p:sldId id="7762" r:id="rId5"/>
    <p:sldId id="2147472052" r:id="rId6"/>
    <p:sldId id="7791" r:id="rId7"/>
    <p:sldId id="7763" r:id="rId8"/>
    <p:sldId id="2147472055" r:id="rId9"/>
    <p:sldId id="2147472056" r:id="rId10"/>
    <p:sldId id="7765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8D8D"/>
    <a:srgbClr val="85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4A0BB5-5B8C-44CC-B2B0-E03967A0B106}" v="36" dt="2024-03-11T13:21:28.574"/>
    <p1510:client id="{45D4DF62-8083-4BA5-8026-F59E3419C445}" v="5" dt="2024-03-11T16:12:03.8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4.xml" Id="rId8" /><Relationship Type="http://schemas.openxmlformats.org/officeDocument/2006/relationships/handoutMaster" Target="handoutMasters/handoutMaster1.xml" Id="rId13" /><Relationship Type="http://schemas.microsoft.com/office/2015/10/relationships/revisionInfo" Target="revisionInfo.xml" Id="rId18" /><Relationship Type="http://schemas.openxmlformats.org/officeDocument/2006/relationships/slideMaster" Target="slideMasters/slideMaster3.xml" Id="rId3" /><Relationship Type="http://schemas.openxmlformats.org/officeDocument/2006/relationships/slide" Target="slides/slide3.xml" Id="rId7" /><Relationship Type="http://schemas.openxmlformats.org/officeDocument/2006/relationships/notesMaster" Target="notesMasters/notesMaster1.xml" Id="rId12" /><Relationship Type="http://schemas.openxmlformats.org/officeDocument/2006/relationships/tableStyles" Target="tableStyles.xml" Id="rId17" /><Relationship Type="http://schemas.openxmlformats.org/officeDocument/2006/relationships/slideMaster" Target="slideMasters/slideMaster2.xml" Id="rId2" /><Relationship Type="http://schemas.openxmlformats.org/officeDocument/2006/relationships/theme" Target="theme/theme1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2.xml" Id="rId6" /><Relationship Type="http://schemas.openxmlformats.org/officeDocument/2006/relationships/slide" Target="slides/slide7.xml" Id="rId11" /><Relationship Type="http://schemas.openxmlformats.org/officeDocument/2006/relationships/slide" Target="slides/slide1.xml" Id="rId5" /><Relationship Type="http://schemas.openxmlformats.org/officeDocument/2006/relationships/viewProps" Target="viewProps.xml" Id="rId15" /><Relationship Type="http://schemas.openxmlformats.org/officeDocument/2006/relationships/slide" Target="slides/slide6.xml" Id="rId10" /><Relationship Type="http://schemas.openxmlformats.org/officeDocument/2006/relationships/slideMaster" Target="slideMasters/slideMaster4.xml" Id="rId4" /><Relationship Type="http://schemas.openxmlformats.org/officeDocument/2006/relationships/slide" Target="slides/slide5.xml" Id="rId9" /><Relationship Type="http://schemas.openxmlformats.org/officeDocument/2006/relationships/presProps" Target="presProps.xml" Id="rId14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FBC9A1D8-3438-BFD2-3F76-50893C41D5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2BB2FE5E-F6D2-F1E8-4A37-DAB651B0A2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81B2B-C5CE-41C6-BDA2-C05E134D15F2}" type="datetimeFigureOut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512B5B7-3FDD-82CB-D536-60BE45A941A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AB35F177-ADFE-B13A-CD69-AB12BCD348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B82D2-CF1F-4545-B121-9879B686B1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25164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64732-519E-4FA9-8DC0-DA96DFDC10F8}" type="datetimeFigureOut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D16B1-11E6-4B39-BCAB-A90C7803A0A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827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556DB-D756-4BA2-8ACA-AA22C8591C4C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97135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556DB-D756-4BA2-8ACA-AA22C8591C4C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01928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 med symbo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8CBB3516-8C9E-8E23-6B62-AA1C05B1F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508" y="650370"/>
            <a:ext cx="3965164" cy="6765561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0405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0405" y="3722321"/>
            <a:ext cx="8743952" cy="1506903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algn="l">
              <a:lnSpc>
                <a:spcPct val="100000"/>
              </a:lnSpc>
            </a:pPr>
            <a:r>
              <a:rPr lang="sv-SE">
                <a:solidFill>
                  <a:schemeClr val="bg1"/>
                </a:solidFill>
              </a:rPr>
              <a:t>Klicka för att lägga till underrubrik</a:t>
            </a: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73989964-68F2-4C2C-ACCD-3B2DECB4F127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6" name="Bildobjekt 15" descr="Logotyp Vårdsamverkan Skaraborg">
            <a:extLst>
              <a:ext uri="{FF2B5EF4-FFF2-40B4-BE49-F238E27FC236}">
                <a16:creationId xmlns:a16="http://schemas.microsoft.com/office/drawing/2014/main" id="{C62EDADB-3A67-3187-904C-6603CEB462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05" y="5463809"/>
            <a:ext cx="2264737" cy="78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32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hö-banner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>
            <a:extLst>
              <a:ext uri="{FF2B5EF4-FFF2-40B4-BE49-F238E27FC236}">
                <a16:creationId xmlns:a16="http://schemas.microsoft.com/office/drawing/2014/main" id="{9EC22D40-9298-7BCE-CBC8-13E8796DD2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365125"/>
            <a:ext cx="9858554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1825625"/>
            <a:ext cx="9858556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2130-D539-49A1-A716-EC6465A833A4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086156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A02A145E-47BC-11EB-AB66-16F4E92927AE}"/>
              </a:ext>
            </a:extLst>
          </p:cNvPr>
          <p:cNvGrpSpPr/>
          <p:nvPr userDrawn="1"/>
        </p:nvGrpSpPr>
        <p:grpSpPr>
          <a:xfrm>
            <a:off x="10993321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632AB289-B61D-49CD-0AFF-47CB6814EA0D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4B29D94C-BB27-B99F-9448-47AE948506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695051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rtbild med 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>
            <a:extLst>
              <a:ext uri="{FF2B5EF4-FFF2-40B4-BE49-F238E27FC236}">
                <a16:creationId xmlns:a16="http://schemas.microsoft.com/office/drawing/2014/main" id="{99DC5F8C-2951-125E-5260-91AA50501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CA357F72-B0FE-AFE0-67F5-30125215CE1C}"/>
              </a:ext>
            </a:extLst>
          </p:cNvPr>
          <p:cNvGrpSpPr/>
          <p:nvPr userDrawn="1"/>
        </p:nvGrpSpPr>
        <p:grpSpPr>
          <a:xfrm>
            <a:off x="0" y="0"/>
            <a:ext cx="5763126" cy="6862012"/>
            <a:chOff x="0" y="0"/>
            <a:chExt cx="5763126" cy="6862012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22331FD7-E9CC-428E-8053-130AB3694697}"/>
                </a:ext>
              </a:extLst>
            </p:cNvPr>
            <p:cNvSpPr/>
            <p:nvPr/>
          </p:nvSpPr>
          <p:spPr>
            <a:xfrm>
              <a:off x="0" y="0"/>
              <a:ext cx="5763126" cy="6862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 descr="En bild som visar karta, text&#10;&#10;Automatiskt genererad beskrivning">
              <a:extLst>
                <a:ext uri="{FF2B5EF4-FFF2-40B4-BE49-F238E27FC236}">
                  <a16:creationId xmlns:a16="http://schemas.microsoft.com/office/drawing/2014/main" id="{EA41F86E-C561-AE5C-3851-639101CB7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316" y="1299731"/>
              <a:ext cx="5522494" cy="4864922"/>
            </a:xfrm>
            <a:prstGeom prst="rect">
              <a:avLst/>
            </a:prstGeom>
            <a:noFill/>
            <a:ln w="38100">
              <a:noFill/>
            </a:ln>
          </p:spPr>
        </p:pic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5" y="458787"/>
            <a:ext cx="51149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38875" y="2058987"/>
            <a:ext cx="51149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75" y="5984876"/>
            <a:ext cx="2552698" cy="365125"/>
          </a:xfrm>
        </p:spPr>
        <p:txBody>
          <a:bodyPr/>
          <a:lstStyle/>
          <a:p>
            <a:fld id="{7AD05529-877A-4CE8-A5AB-87E840B3690A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75" y="6356349"/>
            <a:ext cx="5114925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1574" y="5988050"/>
            <a:ext cx="256222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12" name="Bildobjekt 11" descr="Logotyp Vårdsamverkan Skaraborg">
            <a:extLst>
              <a:ext uri="{FF2B5EF4-FFF2-40B4-BE49-F238E27FC236}">
                <a16:creationId xmlns:a16="http://schemas.microsoft.com/office/drawing/2014/main" id="{72C382CF-2F1C-E580-0E79-43198622EAF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56" y="6053779"/>
            <a:ext cx="1708970" cy="59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77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rtbild med 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686EE6E6-B975-7EAA-81A4-F8F8EA597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CA357F72-B0FE-AFE0-67F5-30125215CE1C}"/>
              </a:ext>
            </a:extLst>
          </p:cNvPr>
          <p:cNvGrpSpPr/>
          <p:nvPr userDrawn="1"/>
        </p:nvGrpSpPr>
        <p:grpSpPr>
          <a:xfrm>
            <a:off x="0" y="0"/>
            <a:ext cx="5763126" cy="6862012"/>
            <a:chOff x="0" y="0"/>
            <a:chExt cx="5763126" cy="6862012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22331FD7-E9CC-428E-8053-130AB3694697}"/>
                </a:ext>
              </a:extLst>
            </p:cNvPr>
            <p:cNvSpPr/>
            <p:nvPr/>
          </p:nvSpPr>
          <p:spPr>
            <a:xfrm>
              <a:off x="0" y="0"/>
              <a:ext cx="5763126" cy="6862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 descr="En bild som visar karta, text&#10;&#10;Automatiskt genererad beskrivning">
              <a:extLst>
                <a:ext uri="{FF2B5EF4-FFF2-40B4-BE49-F238E27FC236}">
                  <a16:creationId xmlns:a16="http://schemas.microsoft.com/office/drawing/2014/main" id="{EA41F86E-C561-AE5C-3851-639101CB7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316" y="1299731"/>
              <a:ext cx="5522494" cy="4864922"/>
            </a:xfrm>
            <a:prstGeom prst="rect">
              <a:avLst/>
            </a:prstGeom>
            <a:noFill/>
            <a:ln w="38100">
              <a:noFill/>
            </a:ln>
          </p:spPr>
        </p:pic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5" y="458787"/>
            <a:ext cx="51149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38875" y="2058987"/>
            <a:ext cx="51149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75" y="5984876"/>
            <a:ext cx="2552698" cy="365125"/>
          </a:xfrm>
        </p:spPr>
        <p:txBody>
          <a:bodyPr/>
          <a:lstStyle/>
          <a:p>
            <a:fld id="{5F2D2A0D-B49F-4776-8693-32A363040CE5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75" y="6356349"/>
            <a:ext cx="5114925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1574" y="5988050"/>
            <a:ext cx="256222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3" name="Bildobjekt 2" descr="Logotyp Vårdsamverkan Skaraborg">
            <a:extLst>
              <a:ext uri="{FF2B5EF4-FFF2-40B4-BE49-F238E27FC236}">
                <a16:creationId xmlns:a16="http://schemas.microsoft.com/office/drawing/2014/main" id="{481F7ED1-B61E-97E0-6552-ADCBABEDA52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56" y="6053779"/>
            <a:ext cx="1708970" cy="59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784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höger med bild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47609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136525"/>
            <a:ext cx="5943600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47609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9788" y="5981700"/>
            <a:ext cx="2379662" cy="365125"/>
          </a:xfrm>
        </p:spPr>
        <p:txBody>
          <a:bodyPr/>
          <a:lstStyle/>
          <a:p>
            <a:fld id="{046E7319-4D1D-4917-B04B-AB12B4DCE740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4760913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19451" y="5981699"/>
            <a:ext cx="2381250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EB3BB72C-82EC-F8F6-3073-A1099B3BAF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243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höger med bild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47609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136525"/>
            <a:ext cx="5943600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47609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9788" y="5981700"/>
            <a:ext cx="2379662" cy="365125"/>
          </a:xfrm>
        </p:spPr>
        <p:txBody>
          <a:bodyPr/>
          <a:lstStyle/>
          <a:p>
            <a:fld id="{0B2B4E01-F77B-4F5E-9C61-795A42FE5B57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4760913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19451" y="5981699"/>
            <a:ext cx="2381250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EB3BB72C-82EC-F8F6-3073-A1099B3BAF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11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vänster med bild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36509BF6-0CFB-215E-88B7-41924382A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17758" y="457200"/>
            <a:ext cx="500527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5957777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517758" y="2057400"/>
            <a:ext cx="500527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7758" y="5983398"/>
            <a:ext cx="2498651" cy="365125"/>
          </a:xfrm>
        </p:spPr>
        <p:txBody>
          <a:bodyPr/>
          <a:lstStyle/>
          <a:p>
            <a:fld id="{BE6FCB0C-067A-4CFA-9B92-CFB4302FD873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7758" y="6358048"/>
            <a:ext cx="5005277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16409" y="5983397"/>
            <a:ext cx="2506627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1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vänster med bild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36509BF6-0CFB-215E-88B7-41924382A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17758" y="457200"/>
            <a:ext cx="500527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5957777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517758" y="2057400"/>
            <a:ext cx="500527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7758" y="5983398"/>
            <a:ext cx="2498651" cy="365125"/>
          </a:xfrm>
        </p:spPr>
        <p:txBody>
          <a:bodyPr/>
          <a:lstStyle/>
          <a:p>
            <a:fld id="{A25BAED0-3EBB-43DB-A071-EA638E51E516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7758" y="6358048"/>
            <a:ext cx="5005277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16409" y="5983397"/>
            <a:ext cx="2506627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3821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11919098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118775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BDF8DD0D-4381-3E3C-5744-3B3CBDE86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0552C05-487E-703E-6B59-5AD11A85A5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7A3D8297-2BA4-A505-39E6-C23343DE0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FA08D-7CF9-476E-AACD-F497C8208B4D}" type="datetime1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EB2226D1-37C9-F6ED-64E4-796C44D72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A706FBD0-20F1-D957-F1ED-39C9FCDB4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8848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F6D650D9-C701-65F5-BAFF-EF381CDB5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C335E97-BBB2-7BF8-4EE9-00BAC01804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3BDF994-951C-8C82-869C-3C43DF4CC5B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E2B58856-F63C-0164-15E9-E14A30C4BD6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F2D6C6B-D52F-E704-9777-9832958F9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032D-B438-4E06-8FF5-DFF20D07FD61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71078A7-923C-C6D6-D9A8-5C3375EAA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BF1C8A28-6CF8-EA83-FE74-D0CDCF68B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5503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 med kart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2DC5DBB0-A43C-9E3C-4FEB-30C8D97DB3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9338" y="-86463"/>
            <a:ext cx="7981266" cy="7030925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spc="1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AF827B9-8605-1224-3B4D-76F29B0F2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610313D8-8741-4893-9169-CBB355908F75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003D68-09A5-C840-AD7B-EE5929D3D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334CFF8-D1EC-D254-BBE1-1AFA125FB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9" name="Bildobjekt 8" descr="Logotyp Vårdsamverkan Skaraborg">
            <a:extLst>
              <a:ext uri="{FF2B5EF4-FFF2-40B4-BE49-F238E27FC236}">
                <a16:creationId xmlns:a16="http://schemas.microsoft.com/office/drawing/2014/main" id="{ED8EB572-A41D-E3C6-862E-D7D0CA25C68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05" y="5463809"/>
            <a:ext cx="2264737" cy="78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7056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>
            <a:extLst>
              <a:ext uri="{FF2B5EF4-FFF2-40B4-BE49-F238E27FC236}">
                <a16:creationId xmlns:a16="http://schemas.microsoft.com/office/drawing/2014/main" id="{6A48A17A-A82A-54AB-4AB2-9415A2877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318F239E-278D-1B96-FD46-6A8752052A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4A14153-3ED1-41B7-6FB7-CECD637C040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underrubrik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6A7CA7C7-24B1-FE56-1A3E-4C6DDBF74B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584CF7CD-7EB8-BBB4-F457-4A1C999854B5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underrubrik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3D8F593-DFF4-95DC-EFAE-1E945A7C7477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4F005D9D-8205-8A33-A6C5-F9EDC4B6C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87E9-BB0B-4D86-94CD-9C690AFFDBCE}" type="datetime1">
              <a:rPr lang="sv-SE" smtClean="0"/>
              <a:t>2024-03-11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63DA0112-E1BD-90BA-C02D-0C71896A8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C7AEB22-862C-650B-A513-79E337BD7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434333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08E0499-0823-4AA7-FB2E-BB95C21A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EFFB-A90F-4358-8338-A1CF1E3DBB1D}" type="datetime1">
              <a:rPr lang="sv-SE" smtClean="0"/>
              <a:t>2024-03-11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8A24660-0F4B-9EF9-F3EC-F6C462A4D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3427202-8B73-B317-48A8-35DF12002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84609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u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08E0499-0823-4AA7-FB2E-BB95C21A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032D-7B61-407D-80FA-0929B10EA25D}" type="datetime1">
              <a:rPr lang="sv-SE" smtClean="0"/>
              <a:t>2024-03-11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8A24660-0F4B-9EF9-F3EC-F6C462A4D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3427202-8B73-B317-48A8-35DF12002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E338BB9-E0D5-FBC7-B9B4-4C9293BF25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432" y="2385732"/>
            <a:ext cx="4617136" cy="160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0007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6" name="Bildobjekt 5" descr="En bild som visar cirkel, Färggrann, grön&#10;&#10;Automatiskt genererad beskrivning">
            <a:extLst>
              <a:ext uri="{FF2B5EF4-FFF2-40B4-BE49-F238E27FC236}">
                <a16:creationId xmlns:a16="http://schemas.microsoft.com/office/drawing/2014/main" id="{D542620B-28B5-1C6F-0FAF-0D7CBBC0B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33815" y="696999"/>
            <a:ext cx="4758185" cy="616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1416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741837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41837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FD7C6EC9-E4CD-F26F-684B-89D9DB14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40415568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10515600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4944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7418901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7418901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bild 6">
            <a:extLst>
              <a:ext uri="{FF2B5EF4-FFF2-40B4-BE49-F238E27FC236}">
                <a16:creationId xmlns:a16="http://schemas.microsoft.com/office/drawing/2014/main" id="{7034A200-6AF3-9794-649C-3D835A77D8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30383029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62993A0-60A3-B634-1B08-0961EE249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8820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403464"/>
            <a:ext cx="6169269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AD6BF2C-9108-B636-1164-E70E642E46C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162800" y="2286001"/>
            <a:ext cx="4414032" cy="421005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sv-SE"/>
              <a:t>Klicka här för att lägga till bild</a:t>
            </a:r>
          </a:p>
        </p:txBody>
      </p:sp>
    </p:spTree>
    <p:extLst>
      <p:ext uri="{BB962C8B-B14F-4D97-AF65-F5344CB8AC3E}">
        <p14:creationId xmlns:p14="http://schemas.microsoft.com/office/powerpoint/2010/main" val="11953968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123BFE6-FA96-C839-F132-33F2588C7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3"/>
            <a:ext cx="3932237" cy="20267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723A8F4-E3FF-B273-EC4E-F94F13900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9013"/>
            <a:ext cx="6172200" cy="48720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F6AF95B-79C4-CB9C-12EF-2A5C29CE6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74023"/>
            <a:ext cx="3932237" cy="269496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5" name="Bildobjekt 4" descr="Logotyp Skaraborgs Kommunalförbund">
            <a:extLst>
              <a:ext uri="{FF2B5EF4-FFF2-40B4-BE49-F238E27FC236}">
                <a16:creationId xmlns:a16="http://schemas.microsoft.com/office/drawing/2014/main" id="{A8712F50-F9D0-4CB7-4A87-96D2DEE30A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029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vsnittsrubrik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5B84FD1B-5035-332C-D8BD-D639EC3F5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8634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tx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48634" y="3722321"/>
            <a:ext cx="8743952" cy="1506903"/>
          </a:xfrm>
          <a:noFill/>
          <a:ln>
            <a:noFill/>
          </a:ln>
        </p:spPr>
        <p:txBody>
          <a:bodyPr/>
          <a:lstStyle>
            <a:lvl1pPr marL="0" indent="0" algn="l">
              <a:buNone/>
              <a:defRPr lang="sv-SE" dirty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Klicka för att lägga till underrubrik </a:t>
            </a:r>
            <a:endParaRPr lang="sv-SE">
              <a:solidFill>
                <a:schemeClr val="bg1"/>
              </a:solidFill>
            </a:endParaRP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498884E-4AF9-495A-A70A-3016585FDBAD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2CEB9459-B5D1-5696-1897-9EAEE54C31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85" y="5469128"/>
            <a:ext cx="2259157" cy="785108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1B50F91B-4589-1AC5-92D4-0E74CED145F2}"/>
              </a:ext>
            </a:extLst>
          </p:cNvPr>
          <p:cNvSpPr/>
          <p:nvPr userDrawn="1"/>
        </p:nvSpPr>
        <p:spPr>
          <a:xfrm>
            <a:off x="648585" y="1594884"/>
            <a:ext cx="184076" cy="30621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19898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B56948-4129-5F6F-8AA1-9A28729EE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001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objekt 2" descr="Logotyp Skaraborgs Kommunalförbund">
            <a:extLst>
              <a:ext uri="{FF2B5EF4-FFF2-40B4-BE49-F238E27FC236}">
                <a16:creationId xmlns:a16="http://schemas.microsoft.com/office/drawing/2014/main" id="{C065CD3B-B138-A61C-210F-66B0B07F5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0141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1723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3" name="Bildobjekt 2" descr="En bild som visar karta, text, kartbok&#10;&#10;Automatiskt genererad beskrivning">
            <a:extLst>
              <a:ext uri="{FF2B5EF4-FFF2-40B4-BE49-F238E27FC236}">
                <a16:creationId xmlns:a16="http://schemas.microsoft.com/office/drawing/2014/main" id="{12E87DCB-443D-2302-FB7B-2466E95AF3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592" y="-156410"/>
            <a:ext cx="7170820" cy="71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4387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3" name="Bildobjekt 2" descr="En bild som visar karta, text, kartbok&#10;&#10;Automatiskt genererad beskrivning">
            <a:extLst>
              <a:ext uri="{FF2B5EF4-FFF2-40B4-BE49-F238E27FC236}">
                <a16:creationId xmlns:a16="http://schemas.microsoft.com/office/drawing/2014/main" id="{12E87DCB-443D-2302-FB7B-2466E95AF3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440" y="-156410"/>
            <a:ext cx="7170820" cy="71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7853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6" name="Bildobjekt 5" descr="En bild som visar cirkel, Färggrann, grön&#10;&#10;Automatiskt genererad beskrivning">
            <a:extLst>
              <a:ext uri="{FF2B5EF4-FFF2-40B4-BE49-F238E27FC236}">
                <a16:creationId xmlns:a16="http://schemas.microsoft.com/office/drawing/2014/main" id="{D542620B-28B5-1C6F-0FAF-0D7CBBC0B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33815" y="696999"/>
            <a:ext cx="4758185" cy="616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8766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741837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41837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FD7C6EC9-E4CD-F26F-684B-89D9DB14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7234565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10515600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35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7418901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7418901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bild 6">
            <a:extLst>
              <a:ext uri="{FF2B5EF4-FFF2-40B4-BE49-F238E27FC236}">
                <a16:creationId xmlns:a16="http://schemas.microsoft.com/office/drawing/2014/main" id="{7034A200-6AF3-9794-649C-3D835A77D8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5215600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62993A0-60A3-B634-1B08-0961EE249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5478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403464"/>
            <a:ext cx="6169269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AD6BF2C-9108-B636-1164-E70E642E46C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162800" y="2286001"/>
            <a:ext cx="4414032" cy="421005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sv-SE"/>
              <a:t>Klicka här för att lägga till bild</a:t>
            </a:r>
          </a:p>
        </p:txBody>
      </p:sp>
    </p:spTree>
    <p:extLst>
      <p:ext uri="{BB962C8B-B14F-4D97-AF65-F5344CB8AC3E}">
        <p14:creationId xmlns:p14="http://schemas.microsoft.com/office/powerpoint/2010/main" val="309132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vsnittsrubrik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5B84FD1B-5035-332C-D8BD-D639EC3F5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8634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tx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48634" y="3722321"/>
            <a:ext cx="8743952" cy="1506903"/>
          </a:xfrm>
          <a:noFill/>
          <a:ln>
            <a:noFill/>
          </a:ln>
        </p:spPr>
        <p:txBody>
          <a:bodyPr/>
          <a:lstStyle>
            <a:lvl1pPr marL="0" indent="0" algn="l">
              <a:buNone/>
              <a:defRPr lang="sv-SE" dirty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Klicka för att lägga till underrubrik </a:t>
            </a:r>
            <a:endParaRPr lang="sv-SE">
              <a:solidFill>
                <a:schemeClr val="bg1"/>
              </a:solidFill>
            </a:endParaRP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BE66EEAC-A2E1-4D86-9731-288F98F2518D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2CEB9459-B5D1-5696-1897-9EAEE54C31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85" y="5469128"/>
            <a:ext cx="2259157" cy="785108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1B50F91B-4589-1AC5-92D4-0E74CED145F2}"/>
              </a:ext>
            </a:extLst>
          </p:cNvPr>
          <p:cNvSpPr/>
          <p:nvPr userDrawn="1"/>
        </p:nvSpPr>
        <p:spPr>
          <a:xfrm>
            <a:off x="648585" y="1594884"/>
            <a:ext cx="184076" cy="30621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67036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123BFE6-FA96-C839-F132-33F2588C7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3"/>
            <a:ext cx="3932237" cy="20267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723A8F4-E3FF-B273-EC4E-F94F13900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9013"/>
            <a:ext cx="6172200" cy="48720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F6AF95B-79C4-CB9C-12EF-2A5C29CE6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74023"/>
            <a:ext cx="3932237" cy="269496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5" name="Bildobjekt 4" descr="Logotyp Skaraborgs Kommunalförbund">
            <a:extLst>
              <a:ext uri="{FF2B5EF4-FFF2-40B4-BE49-F238E27FC236}">
                <a16:creationId xmlns:a16="http://schemas.microsoft.com/office/drawing/2014/main" id="{A8712F50-F9D0-4CB7-4A87-96D2DEE30A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0212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B56948-4129-5F6F-8AA1-9A28729EE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001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objekt 2" descr="Logotyp Skaraborgs Kommunalförbund">
            <a:extLst>
              <a:ext uri="{FF2B5EF4-FFF2-40B4-BE49-F238E27FC236}">
                <a16:creationId xmlns:a16="http://schemas.microsoft.com/office/drawing/2014/main" id="{C065CD3B-B138-A61C-210F-66B0B07F5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19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04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7711573E-A906-394A-A102-624677298AA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375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rgbClr val="FCC800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71096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258315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accent3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BDBF950-530B-DB40-A562-5FBFD5B1DE0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rgbClr val="FCC800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130698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accent3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59716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7" name="Platshållare för text 3">
            <a:extLst>
              <a:ext uri="{FF2B5EF4-FFF2-40B4-BE49-F238E27FC236}">
                <a16:creationId xmlns:a16="http://schemas.microsoft.com/office/drawing/2014/main" id="{7A257B50-E510-0547-B9A2-2267CE8F2E5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chemeClr val="accent3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279790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9506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155829C-A73F-1141-BE1A-589398934ED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chemeClr val="accent3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360033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D6502D35-8BF7-3E8F-4800-4D97EE5DC8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388E6-1E12-4575-B0F1-70D8BD503DCD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87327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66547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itat_svar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7A284E6E-E647-1A4F-8D8F-2CCC4CB1FC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2083276"/>
            <a:ext cx="11017250" cy="2691449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ts val="3600"/>
              </a:lnSpc>
              <a:spcBef>
                <a:spcPts val="0"/>
              </a:spcBef>
              <a:buFontTx/>
              <a:buNone/>
              <a:defRPr sz="3600" b="1" i="1">
                <a:effectLst>
                  <a:outerShdw blurRad="77544" dist="61715" dir="5400000" algn="ctr" rotWithShape="0">
                    <a:srgbClr val="000000">
                      <a:alpha val="25139"/>
                    </a:srgbClr>
                  </a:outerShdw>
                </a:effectLst>
                <a:latin typeface="Memphis" pitchFamily="2" charset="0"/>
              </a:defRPr>
            </a:lvl1pPr>
          </a:lstStyle>
          <a:p>
            <a:pPr lvl="0"/>
            <a:r>
              <a:rPr lang="sv-SE"/>
              <a:t>citat</a:t>
            </a:r>
          </a:p>
        </p:txBody>
      </p:sp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75E24AB2-81A5-174E-9643-1E8E952931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968128"/>
            <a:ext cx="11017250" cy="1115148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 b="1" i="1" spc="0">
                <a:solidFill>
                  <a:schemeClr val="tx1"/>
                </a:solidFill>
                <a:effectLst>
                  <a:outerShdw blurRad="76200" dist="50800" dir="5400000" algn="ctr" rotWithShape="0">
                    <a:srgbClr val="000000">
                      <a:alpha val="25000"/>
                    </a:srgbClr>
                  </a:outerShdw>
                </a:effectLst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279087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_vit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text 3">
            <a:extLst>
              <a:ext uri="{FF2B5EF4-FFF2-40B4-BE49-F238E27FC236}">
                <a16:creationId xmlns:a16="http://schemas.microsoft.com/office/drawing/2014/main" id="{A0B17700-3A4F-5546-8D80-7CF603D69D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2083276"/>
            <a:ext cx="11017250" cy="2691449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ts val="3600"/>
              </a:lnSpc>
              <a:spcBef>
                <a:spcPts val="0"/>
              </a:spcBef>
              <a:buFontTx/>
              <a:buNone/>
              <a:defRPr sz="3600" b="1" i="1">
                <a:solidFill>
                  <a:schemeClr val="bg1"/>
                </a:solidFill>
                <a:effectLst>
                  <a:outerShdw blurRad="77544" dist="61715" dir="5400000" algn="ctr" rotWithShape="0">
                    <a:srgbClr val="000000">
                      <a:alpha val="25139"/>
                    </a:srgbClr>
                  </a:outerShdw>
                </a:effectLst>
                <a:latin typeface="Memphis" pitchFamily="2" charset="0"/>
              </a:defRPr>
            </a:lvl1pPr>
          </a:lstStyle>
          <a:p>
            <a:pPr lvl="0"/>
            <a:r>
              <a:rPr lang="sv-SE"/>
              <a:t>citat</a:t>
            </a:r>
          </a:p>
        </p:txBody>
      </p:sp>
      <p:sp>
        <p:nvSpPr>
          <p:cNvPr id="9" name="Platshållare för text 10">
            <a:extLst>
              <a:ext uri="{FF2B5EF4-FFF2-40B4-BE49-F238E27FC236}">
                <a16:creationId xmlns:a16="http://schemas.microsoft.com/office/drawing/2014/main" id="{7D1D95D6-C3DA-6841-99B9-1D0437D7F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968128"/>
            <a:ext cx="11017250" cy="1115148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 b="1" i="1" spc="0">
                <a:solidFill>
                  <a:schemeClr val="bg1"/>
                </a:solidFill>
                <a:effectLst>
                  <a:outerShdw blurRad="76200" dist="50800" dir="5400000" algn="ctr" rotWithShape="0">
                    <a:srgbClr val="000000">
                      <a:alpha val="25000"/>
                    </a:srgbClr>
                  </a:outerShdw>
                </a:effectLst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428606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i placering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668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fri placering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9">
            <a:extLst>
              <a:ext uri="{FF2B5EF4-FFF2-40B4-BE49-F238E27FC236}">
                <a16:creationId xmlns:a16="http://schemas.microsoft.com/office/drawing/2014/main" id="{E4517F12-FBC5-6B45-9602-AA63F2E2A5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34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189446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, utry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7" y="1484852"/>
            <a:ext cx="5240321" cy="4785773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34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30073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7" y="587375"/>
            <a:ext cx="5240321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587375"/>
            <a:ext cx="5255470" cy="964800"/>
          </a:xfrm>
        </p:spPr>
        <p:txBody>
          <a:bodyPr anchor="t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829436"/>
            <a:ext cx="5255930" cy="4441190"/>
          </a:xfrm>
        </p:spPr>
        <p:txBody>
          <a:bodyPr>
            <a:noAutofit/>
          </a:bodyPr>
          <a:lstStyle>
            <a:lvl1pPr marL="0" indent="0" algn="l">
              <a:buNone/>
              <a:defRPr b="0" i="0">
                <a:latin typeface="Memphis Light" pitchFamily="2" charset="0"/>
              </a:defRPr>
            </a:lvl1pPr>
          </a:lstStyle>
          <a:p>
            <a:r>
              <a:rPr lang="sv-SE"/>
              <a:t>Brödtext</a:t>
            </a:r>
          </a:p>
        </p:txBody>
      </p:sp>
    </p:spTree>
    <p:extLst>
      <p:ext uri="{BB962C8B-B14F-4D97-AF65-F5344CB8AC3E}">
        <p14:creationId xmlns:p14="http://schemas.microsoft.com/office/powerpoint/2010/main" val="89956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punktlista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8" y="587375"/>
            <a:ext cx="5240338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587375"/>
            <a:ext cx="5255470" cy="964800"/>
          </a:xfrm>
        </p:spPr>
        <p:txBody>
          <a:bodyPr anchor="t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829436"/>
            <a:ext cx="5255930" cy="4441190"/>
          </a:xfrm>
        </p:spPr>
        <p:txBody>
          <a:bodyPr>
            <a:noAutofit/>
          </a:bodyPr>
          <a:lstStyle>
            <a:lvl1pPr marL="230400" indent="-230400" algn="l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>
                <a:latin typeface="Memphis Light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</p:spTree>
    <p:extLst>
      <p:ext uri="{BB962C8B-B14F-4D97-AF65-F5344CB8AC3E}">
        <p14:creationId xmlns:p14="http://schemas.microsoft.com/office/powerpoint/2010/main" val="204058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8" y="587375"/>
            <a:ext cx="5240338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587374"/>
            <a:ext cx="5255930" cy="5683251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1">
                <a:latin typeface="Memphis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</p:spTree>
    <p:extLst>
      <p:ext uri="{BB962C8B-B14F-4D97-AF65-F5344CB8AC3E}">
        <p14:creationId xmlns:p14="http://schemas.microsoft.com/office/powerpoint/2010/main" val="396373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punktlista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1687" y="1592580"/>
            <a:ext cx="5508625" cy="4678045"/>
          </a:xfrm>
        </p:spPr>
        <p:txBody>
          <a:bodyPr>
            <a:noAutofit/>
          </a:bodyPr>
          <a:lstStyle>
            <a:lvl1pPr marL="230400" indent="-230400" algn="l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>
                <a:latin typeface="Memphis Light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  <p:sp>
        <p:nvSpPr>
          <p:cNvPr id="5" name="Rubrik 9">
            <a:extLst>
              <a:ext uri="{FF2B5EF4-FFF2-40B4-BE49-F238E27FC236}">
                <a16:creationId xmlns:a16="http://schemas.microsoft.com/office/drawing/2014/main" id="{875AFA15-E1C8-C441-B270-286D555A23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18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74903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E2A890E7-C420-8CB9-5D31-9487E129F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731-201A-4B3C-BC39-34873048F00A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802708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2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18" cy="964800"/>
          </a:xfrm>
        </p:spPr>
        <p:txBody>
          <a:bodyPr anchor="ctr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6" name="Platshållare för text 12">
            <a:extLst>
              <a:ext uri="{FF2B5EF4-FFF2-40B4-BE49-F238E27FC236}">
                <a16:creationId xmlns:a16="http://schemas.microsoft.com/office/drawing/2014/main" id="{81FB9F68-9565-F14E-B85E-C2F772AAD49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592580"/>
            <a:ext cx="11017218" cy="4884419"/>
          </a:xfrm>
        </p:spPr>
        <p:txBody>
          <a:bodyPr numCol="2" spcCol="36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i="0">
                <a:latin typeface="Memphis Light" pitchFamily="2" charset="0"/>
              </a:defRPr>
            </a:lvl1pPr>
          </a:lstStyle>
          <a:p>
            <a:r>
              <a:rPr lang="sv-SE"/>
              <a:t>Brödtext i två spalter</a:t>
            </a:r>
          </a:p>
        </p:txBody>
      </p:sp>
    </p:spTree>
    <p:extLst>
      <p:ext uri="{BB962C8B-B14F-4D97-AF65-F5344CB8AC3E}">
        <p14:creationId xmlns:p14="http://schemas.microsoft.com/office/powerpoint/2010/main" val="303105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sidesbil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29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kollage - 6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9E5A1A0B-6F5F-254A-8F31-B4F14CC871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76625" y="368300"/>
            <a:ext cx="3528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C81AAD22-2B40-2A4E-AD47-68A7FD3974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32000" y="368300"/>
            <a:ext cx="3528000" cy="6121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3" name="Platshållare för bild 5">
            <a:extLst>
              <a:ext uri="{FF2B5EF4-FFF2-40B4-BE49-F238E27FC236}">
                <a16:creationId xmlns:a16="http://schemas.microsoft.com/office/drawing/2014/main" id="{6470CE95-14C6-714B-A971-02D9C687A4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7374" y="368298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4" name="Platshållare för bild 5">
            <a:extLst>
              <a:ext uri="{FF2B5EF4-FFF2-40B4-BE49-F238E27FC236}">
                <a16:creationId xmlns:a16="http://schemas.microsoft.com/office/drawing/2014/main" id="{479DE70B-D3F9-C341-A381-868026F48C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7374" y="2493000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5" name="Platshållare för bild 5">
            <a:extLst>
              <a:ext uri="{FF2B5EF4-FFF2-40B4-BE49-F238E27FC236}">
                <a16:creationId xmlns:a16="http://schemas.microsoft.com/office/drawing/2014/main" id="{ECEFD201-26C8-8C42-AAD8-F7991E959FD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7373" y="4617700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8" name="Platshållare för bild 5">
            <a:extLst>
              <a:ext uri="{FF2B5EF4-FFF2-40B4-BE49-F238E27FC236}">
                <a16:creationId xmlns:a16="http://schemas.microsoft.com/office/drawing/2014/main" id="{6316ECF0-2DD2-A242-8945-1BC475775B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76624" y="3537700"/>
            <a:ext cx="3528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354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kollage -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9E5A1A0B-6F5F-254A-8F31-B4F14CC871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04624" y="368300"/>
            <a:ext cx="5400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C81AAD22-2B40-2A4E-AD47-68A7FD3974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87376" y="368300"/>
            <a:ext cx="5400000" cy="6121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8" name="Platshållare för bild 5">
            <a:extLst>
              <a:ext uri="{FF2B5EF4-FFF2-40B4-BE49-F238E27FC236}">
                <a16:creationId xmlns:a16="http://schemas.microsoft.com/office/drawing/2014/main" id="{6316ECF0-2DD2-A242-8945-1BC475775B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04623" y="3537700"/>
            <a:ext cx="5400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105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399F8FFB-9817-DE41-B04B-2CAF539DF6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CC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3E34BE32-8C93-CA4A-A87B-8D300B02B0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9587" y="2099555"/>
            <a:ext cx="10515600" cy="1325563"/>
          </a:xfrm>
        </p:spPr>
        <p:txBody>
          <a:bodyPr anchor="ctr" anchorCtr="0">
            <a:noAutofit/>
          </a:bodyPr>
          <a:lstStyle>
            <a:lvl1pPr algn="ctr">
              <a:defRPr sz="5400" b="1" i="1">
                <a:solidFill>
                  <a:schemeClr val="bg1"/>
                </a:solidFill>
                <a:latin typeface="Memphis Medium" pitchFamily="2" charset="0"/>
              </a:defRPr>
            </a:lvl1pPr>
          </a:lstStyle>
          <a:p>
            <a:r>
              <a:rPr lang="sv-SE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370729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vä-banner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D6502D35-8BF7-3E8F-4800-4D97EE5DC8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7292" y="365125"/>
            <a:ext cx="9886507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67292" y="1825625"/>
            <a:ext cx="9886507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7292" y="6356350"/>
            <a:ext cx="2114108" cy="365125"/>
          </a:xfrm>
        </p:spPr>
        <p:txBody>
          <a:bodyPr/>
          <a:lstStyle/>
          <a:p>
            <a:fld id="{D28DE276-2707-46CB-8436-26B9680DEE2D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9" name="Grupp 8">
            <a:extLst>
              <a:ext uri="{FF2B5EF4-FFF2-40B4-BE49-F238E27FC236}">
                <a16:creationId xmlns:a16="http://schemas.microsoft.com/office/drawing/2014/main" id="{585C0B80-887E-9375-50E4-A9F3C5FB4BFB}"/>
              </a:ext>
            </a:extLst>
          </p:cNvPr>
          <p:cNvGrpSpPr/>
          <p:nvPr userDrawn="1"/>
        </p:nvGrpSpPr>
        <p:grpSpPr>
          <a:xfrm>
            <a:off x="0" y="0"/>
            <a:ext cx="1207669" cy="6858000"/>
            <a:chOff x="10984331" y="0"/>
            <a:chExt cx="1207669" cy="6858000"/>
          </a:xfrm>
        </p:grpSpPr>
        <p:sp>
          <p:nvSpPr>
            <p:cNvPr id="10" name="Rektangel 9">
              <a:extLst>
                <a:ext uri="{FF2B5EF4-FFF2-40B4-BE49-F238E27FC236}">
                  <a16:creationId xmlns:a16="http://schemas.microsoft.com/office/drawing/2014/main" id="{D1619B3A-9CAC-31BE-C02C-52A69135AA3B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1" name="Bildobjekt 10">
              <a:extLst>
                <a:ext uri="{FF2B5EF4-FFF2-40B4-BE49-F238E27FC236}">
                  <a16:creationId xmlns:a16="http://schemas.microsoft.com/office/drawing/2014/main" id="{E1AFDE77-7508-97A3-1045-8ED82E7A8C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225402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vä-banner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E2A890E7-C420-8CB9-5D31-9487E129F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7292" y="365125"/>
            <a:ext cx="9886507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67292" y="1825625"/>
            <a:ext cx="9886507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7292" y="6356350"/>
            <a:ext cx="2114108" cy="365125"/>
          </a:xfrm>
        </p:spPr>
        <p:txBody>
          <a:bodyPr/>
          <a:lstStyle/>
          <a:p>
            <a:fld id="{B1312E3A-9630-4AD9-838C-E7A4FB241579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71A4D055-B13D-50C0-7DDE-5ED69AA6D05F}"/>
              </a:ext>
            </a:extLst>
          </p:cNvPr>
          <p:cNvGrpSpPr/>
          <p:nvPr userDrawn="1"/>
        </p:nvGrpSpPr>
        <p:grpSpPr>
          <a:xfrm>
            <a:off x="0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73064D19-D5DD-F14E-A55D-C846F87A0BB0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EF4F3EDB-6031-5542-7647-61F6344330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88585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hö-banner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858554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1825625"/>
            <a:ext cx="9858555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B48F-97EC-401A-9B93-0F104BC10BF7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08615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2F5C4A8A-5F5E-B6B9-78EF-872C78829CC3}"/>
              </a:ext>
            </a:extLst>
          </p:cNvPr>
          <p:cNvGrpSpPr/>
          <p:nvPr userDrawn="1"/>
        </p:nvGrpSpPr>
        <p:grpSpPr>
          <a:xfrm>
            <a:off x="10993321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F428C07C-FDCF-51C3-3239-0C61CC9BC902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306EE3EE-DB05-3880-8491-B40514CABB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F28FE6C2-8CF5-074A-07DD-B394ECD41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057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slideLayout" Target="../slideLayouts/slideLayout63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23" Type="http://schemas.openxmlformats.org/officeDocument/2006/relationships/theme" Target="../theme/theme4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Relationship Id="rId22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587091C9-F90C-CAA7-6519-C41D356AD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133C651-7CD6-2A17-9E65-E243398B2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9C48BB-712B-93E6-AD10-B056F334C3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2AFF4-0346-49F3-A5CA-67903AB394AE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AB39990-4841-EF99-AF1F-9287ED3A6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7ECE81C-E064-E8CA-07F8-8D08AD236D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26936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2" r:id="rId4"/>
    <p:sldLayoutId id="2147483650" r:id="rId5"/>
    <p:sldLayoutId id="2147483663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54" r:id="rId18"/>
    <p:sldLayoutId id="2147483652" r:id="rId19"/>
    <p:sldLayoutId id="2147483653" r:id="rId20"/>
    <p:sldLayoutId id="2147483655" r:id="rId21"/>
    <p:sldLayoutId id="2147483677" r:id="rId2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3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B3EDD89-4D58-D88C-ECF0-2F82228B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1E5BB9D-1AF3-7C41-E9F1-FC8DA7586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63567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B3EDD89-4D58-D88C-ECF0-2F82228B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1E5BB9D-1AF3-7C41-E9F1-FC8DA7586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56352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0D6E9A68-CF19-9D4B-A832-D28CBC2DC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CEB637B-E2F1-1746-B389-6D96EF6446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2010EAC2-1B61-6C42-9DBF-80ED622862BD}"/>
              </a:ext>
            </a:extLst>
          </p:cNvPr>
          <p:cNvSpPr txBox="1"/>
          <p:nvPr userDrawn="1"/>
        </p:nvSpPr>
        <p:spPr>
          <a:xfrm rot="16200000">
            <a:off x="10970042" y="5469940"/>
            <a:ext cx="18856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1000" b="0" i="1">
                <a:solidFill>
                  <a:schemeClr val="tx1"/>
                </a:solidFill>
                <a:latin typeface="Memphis Medium" pitchFamily="2" charset="0"/>
              </a:rPr>
              <a:t>CHANGE THE GAME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D16B372C-608A-A044-BB74-FE97AD8DBD8A}"/>
              </a:ext>
            </a:extLst>
          </p:cNvPr>
          <p:cNvSpPr txBox="1"/>
          <p:nvPr userDrawn="1"/>
        </p:nvSpPr>
        <p:spPr>
          <a:xfrm rot="16200000">
            <a:off x="10970042" y="1236607"/>
            <a:ext cx="18856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43C06B25-B4EB-1C43-86C4-BBAFAFB7A5E6}" type="datetime1">
              <a:rPr lang="sv-SE" sz="1000" b="0" i="1" smtClean="0">
                <a:solidFill>
                  <a:schemeClr val="tx1"/>
                </a:solidFill>
                <a:latin typeface="Memphis Medium" pitchFamily="2" charset="0"/>
              </a:rPr>
              <a:t>2024-03-11</a:t>
            </a:fld>
            <a:endParaRPr lang="sv-SE" sz="1000" b="0" i="1">
              <a:solidFill>
                <a:schemeClr val="tx1"/>
              </a:solidFill>
              <a:latin typeface="Memphis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38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  <p:sldLayoutId id="2147483798" r:id="rId18"/>
    <p:sldLayoutId id="2147483799" r:id="rId19"/>
    <p:sldLayoutId id="2147483800" r:id="rId20"/>
    <p:sldLayoutId id="2147483801" r:id="rId21"/>
    <p:sldLayoutId id="2147483802" r:id="rId22"/>
  </p:sldLayoutIdLst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1" kern="1200">
          <a:solidFill>
            <a:schemeClr val="tx1"/>
          </a:solidFill>
          <a:latin typeface="Memphi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pos="7446">
          <p15:clr>
            <a:srgbClr val="F26B43"/>
          </p15:clr>
        </p15:guide>
        <p15:guide id="3" orient="horz" pos="232">
          <p15:clr>
            <a:srgbClr val="F26B43"/>
          </p15:clr>
        </p15:guide>
        <p15:guide id="4" orient="horz" pos="4088">
          <p15:clr>
            <a:srgbClr val="F26B43"/>
          </p15:clr>
        </p15:guide>
        <p15:guide id="5" pos="7310">
          <p15:clr>
            <a:srgbClr val="F26B43"/>
          </p15:clr>
        </p15:guide>
        <p15:guide id="6" pos="3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jpeg"/><Relationship Id="rId5" Type="http://schemas.openxmlformats.org/officeDocument/2006/relationships/image" Target="../media/image14.wmf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jpeg"/><Relationship Id="rId5" Type="http://schemas.openxmlformats.org/officeDocument/2006/relationships/image" Target="../media/image14.wmf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VGR16-NHPD-DP1831820_12024">
            <a:extLst>
              <a:ext uri="{FF2B5EF4-FFF2-40B4-BE49-F238E27FC236}">
                <a16:creationId xmlns:a16="http://schemas.microsoft.com/office/drawing/2014/main" id="{854D508F-C48E-43C0-9F1B-AFD341BFE0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0"/>
            <a:ext cx="12191980" cy="685799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9B12BB43-435F-40CE-AEE3-919E1657F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5523" y="2769277"/>
            <a:ext cx="9144000" cy="276937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br>
              <a:rPr lang="en-US" sz="6000">
                <a:latin typeface="+mj-lt"/>
                <a:cs typeface="+mj-cs"/>
              </a:rPr>
            </a:br>
            <a:br>
              <a:rPr lang="en-US" sz="6000">
                <a:latin typeface="+mj-lt"/>
                <a:cs typeface="+mj-cs"/>
              </a:rPr>
            </a:br>
            <a:br>
              <a:rPr lang="en-US" sz="6000">
                <a:latin typeface="+mj-lt"/>
                <a:cs typeface="+mj-cs"/>
              </a:rPr>
            </a:br>
            <a:r>
              <a:rPr lang="en-US" sz="5300" err="1">
                <a:latin typeface="+mj-lt"/>
                <a:cs typeface="+mj-cs"/>
              </a:rPr>
              <a:t>Partssamverkanskonferens</a:t>
            </a:r>
            <a:r>
              <a:rPr lang="en-US" sz="5300">
                <a:latin typeface="+mj-lt"/>
                <a:cs typeface="+mj-cs"/>
              </a:rPr>
              <a:t> </a:t>
            </a:r>
            <a:br>
              <a:rPr lang="en-US" sz="6000">
                <a:latin typeface="+mj-lt"/>
                <a:cs typeface="+mj-cs"/>
              </a:rPr>
            </a:br>
            <a:r>
              <a:rPr lang="en-US" sz="6000"/>
              <a:t>2024</a:t>
            </a:r>
            <a:br>
              <a:rPr lang="en-US" sz="6000">
                <a:latin typeface="+mj-lt"/>
                <a:cs typeface="+mj-cs"/>
              </a:rPr>
            </a:br>
            <a:r>
              <a:rPr lang="en-US" sz="2700" b="0"/>
              <a:t>Tema – </a:t>
            </a:r>
            <a:r>
              <a:rPr lang="sv-SE" sz="2700" b="0"/>
              <a:t>Vad barn och ungdomar behöver för att må bra och hur samverkan kan ske när dessa behov kräver insatser från flera verksamheter!</a:t>
            </a:r>
            <a:br>
              <a:rPr lang="sv-SE" sz="5400" b="1" i="1"/>
            </a:br>
            <a:endParaRPr lang="en-US" sz="6000">
              <a:latin typeface="+mj-lt"/>
              <a:cs typeface="+mj-cs"/>
            </a:endParaRPr>
          </a:p>
        </p:txBody>
      </p:sp>
      <p:grpSp>
        <p:nvGrpSpPr>
          <p:cNvPr id="16" name="Grupp 15">
            <a:extLst>
              <a:ext uri="{FF2B5EF4-FFF2-40B4-BE49-F238E27FC236}">
                <a16:creationId xmlns:a16="http://schemas.microsoft.com/office/drawing/2014/main" id="{B3F275E0-71B0-D03B-F55E-C78ED6D56A0C}"/>
              </a:ext>
            </a:extLst>
          </p:cNvPr>
          <p:cNvGrpSpPr/>
          <p:nvPr/>
        </p:nvGrpSpPr>
        <p:grpSpPr>
          <a:xfrm>
            <a:off x="7085302" y="5988175"/>
            <a:ext cx="1993147" cy="792000"/>
            <a:chOff x="7550195" y="6016678"/>
            <a:chExt cx="1993147" cy="792000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3" name="Rektangel: rundade hörn 12">
              <a:extLst>
                <a:ext uri="{FF2B5EF4-FFF2-40B4-BE49-F238E27FC236}">
                  <a16:creationId xmlns:a16="http://schemas.microsoft.com/office/drawing/2014/main" id="{2E62E4B2-C4D8-E472-261C-125F8626D54E}"/>
                </a:ext>
              </a:extLst>
            </p:cNvPr>
            <p:cNvSpPr/>
            <p:nvPr/>
          </p:nvSpPr>
          <p:spPr>
            <a:xfrm>
              <a:off x="7550195" y="6016678"/>
              <a:ext cx="1993147" cy="792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8" name="Bildobjekt 7">
              <a:extLst>
                <a:ext uri="{FF2B5EF4-FFF2-40B4-BE49-F238E27FC236}">
                  <a16:creationId xmlns:a16="http://schemas.microsoft.com/office/drawing/2014/main" id="{C9B49E4D-87FF-4F3C-B923-E0F65BD91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6890" y="6102781"/>
              <a:ext cx="1650180" cy="576000"/>
            </a:xfrm>
            <a:prstGeom prst="rect">
              <a:avLst/>
            </a:prstGeom>
          </p:spPr>
        </p:pic>
      </p:grpSp>
      <p:grpSp>
        <p:nvGrpSpPr>
          <p:cNvPr id="17" name="Grupp 16">
            <a:extLst>
              <a:ext uri="{FF2B5EF4-FFF2-40B4-BE49-F238E27FC236}">
                <a16:creationId xmlns:a16="http://schemas.microsoft.com/office/drawing/2014/main" id="{6E301934-F9D4-B77B-4C9A-99BC3D84D2F8}"/>
              </a:ext>
            </a:extLst>
          </p:cNvPr>
          <p:cNvGrpSpPr/>
          <p:nvPr/>
        </p:nvGrpSpPr>
        <p:grpSpPr>
          <a:xfrm>
            <a:off x="3634562" y="5967617"/>
            <a:ext cx="2615492" cy="792000"/>
            <a:chOff x="3463935" y="6016678"/>
            <a:chExt cx="2615492" cy="792000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2" name="Rektangel: rundade hörn 11">
              <a:extLst>
                <a:ext uri="{FF2B5EF4-FFF2-40B4-BE49-F238E27FC236}">
                  <a16:creationId xmlns:a16="http://schemas.microsoft.com/office/drawing/2014/main" id="{89574B30-C79F-5DF5-24DB-2778B373FEF1}"/>
                </a:ext>
              </a:extLst>
            </p:cNvPr>
            <p:cNvSpPr/>
            <p:nvPr/>
          </p:nvSpPr>
          <p:spPr>
            <a:xfrm>
              <a:off x="3463935" y="6016678"/>
              <a:ext cx="2615492" cy="792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4" name="Bildobjekt 3">
              <a:extLst>
                <a:ext uri="{FF2B5EF4-FFF2-40B4-BE49-F238E27FC236}">
                  <a16:creationId xmlns:a16="http://schemas.microsoft.com/office/drawing/2014/main" id="{AD7FBA7B-66DA-9DC1-7219-A06E7096A3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8399" y="6170959"/>
              <a:ext cx="2257413" cy="468000"/>
            </a:xfrm>
            <a:prstGeom prst="rect">
              <a:avLst/>
            </a:prstGeom>
          </p:spPr>
        </p:pic>
      </p:grpSp>
      <p:grpSp>
        <p:nvGrpSpPr>
          <p:cNvPr id="18" name="Grupp 17">
            <a:extLst>
              <a:ext uri="{FF2B5EF4-FFF2-40B4-BE49-F238E27FC236}">
                <a16:creationId xmlns:a16="http://schemas.microsoft.com/office/drawing/2014/main" id="{AD93FC99-A5A5-A102-561C-9C81569B2E4E}"/>
              </a:ext>
            </a:extLst>
          </p:cNvPr>
          <p:cNvGrpSpPr/>
          <p:nvPr/>
        </p:nvGrpSpPr>
        <p:grpSpPr>
          <a:xfrm>
            <a:off x="739873" y="5966501"/>
            <a:ext cx="2059441" cy="792000"/>
            <a:chOff x="539380" y="6025678"/>
            <a:chExt cx="2059441" cy="792000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1" name="Rektangel: rundade hörn 10">
              <a:extLst>
                <a:ext uri="{FF2B5EF4-FFF2-40B4-BE49-F238E27FC236}">
                  <a16:creationId xmlns:a16="http://schemas.microsoft.com/office/drawing/2014/main" id="{3E59A735-CF75-9E5A-B7AB-C22C57033304}"/>
                </a:ext>
              </a:extLst>
            </p:cNvPr>
            <p:cNvSpPr/>
            <p:nvPr/>
          </p:nvSpPr>
          <p:spPr>
            <a:xfrm>
              <a:off x="539380" y="6025678"/>
              <a:ext cx="2059441" cy="792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 descr="En bild som visar text&#10;&#10;Automatiskt genererad beskrivning">
              <a:extLst>
                <a:ext uri="{FF2B5EF4-FFF2-40B4-BE49-F238E27FC236}">
                  <a16:creationId xmlns:a16="http://schemas.microsoft.com/office/drawing/2014/main" id="{2B045900-9140-AFB7-6C91-65F396CB505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999" y="6048925"/>
              <a:ext cx="1762296" cy="612000"/>
            </a:xfrm>
            <a:prstGeom prst="rect">
              <a:avLst/>
            </a:prstGeom>
          </p:spPr>
        </p:pic>
      </p:grpSp>
      <p:grpSp>
        <p:nvGrpSpPr>
          <p:cNvPr id="21" name="Grupp 20">
            <a:extLst>
              <a:ext uri="{FF2B5EF4-FFF2-40B4-BE49-F238E27FC236}">
                <a16:creationId xmlns:a16="http://schemas.microsoft.com/office/drawing/2014/main" id="{21F64DFD-40D9-22C8-86CA-C81BDB0E8FE9}"/>
              </a:ext>
            </a:extLst>
          </p:cNvPr>
          <p:cNvGrpSpPr/>
          <p:nvPr/>
        </p:nvGrpSpPr>
        <p:grpSpPr>
          <a:xfrm>
            <a:off x="9913697" y="5988175"/>
            <a:ext cx="1538430" cy="792000"/>
            <a:chOff x="10539523" y="5966501"/>
            <a:chExt cx="1394811" cy="792000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4" name="Rektangel: rundade hörn 13">
              <a:extLst>
                <a:ext uri="{FF2B5EF4-FFF2-40B4-BE49-F238E27FC236}">
                  <a16:creationId xmlns:a16="http://schemas.microsoft.com/office/drawing/2014/main" id="{0BAEF478-EAFD-2047-6B0C-B8E2DAEB3AEA}"/>
                </a:ext>
              </a:extLst>
            </p:cNvPr>
            <p:cNvSpPr/>
            <p:nvPr/>
          </p:nvSpPr>
          <p:spPr>
            <a:xfrm>
              <a:off x="10539523" y="5966501"/>
              <a:ext cx="1394811" cy="792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20" name="Bildobjekt 19">
              <a:extLst>
                <a:ext uri="{FF2B5EF4-FFF2-40B4-BE49-F238E27FC236}">
                  <a16:creationId xmlns:a16="http://schemas.microsoft.com/office/drawing/2014/main" id="{33A7DDFF-7AAF-192C-3D24-8ABD7A539E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611400" y="6052604"/>
              <a:ext cx="1187280" cy="61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40332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VGR16-NHPD-DP1831820_12024">
            <a:extLst>
              <a:ext uri="{FF2B5EF4-FFF2-40B4-BE49-F238E27FC236}">
                <a16:creationId xmlns:a16="http://schemas.microsoft.com/office/drawing/2014/main" id="{854D508F-C48E-43C0-9F1B-AFD341BFE0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0"/>
            <a:ext cx="12191980" cy="685799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9B12BB43-435F-40CE-AEE3-919E1657F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4439" y="268102"/>
            <a:ext cx="9144000" cy="276937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6000" err="1">
                <a:latin typeface="+mj-lt"/>
                <a:cs typeface="+mj-cs"/>
              </a:rPr>
              <a:t>Två</a:t>
            </a:r>
            <a:r>
              <a:rPr lang="en-US" sz="6000">
                <a:latin typeface="+mj-lt"/>
                <a:cs typeface="+mj-cs"/>
              </a:rPr>
              <a:t> </a:t>
            </a:r>
            <a:r>
              <a:rPr lang="en-US" sz="6000" err="1">
                <a:latin typeface="+mj-lt"/>
                <a:cs typeface="+mj-cs"/>
              </a:rPr>
              <a:t>inledande</a:t>
            </a:r>
            <a:r>
              <a:rPr lang="en-US" sz="6000">
                <a:latin typeface="+mj-lt"/>
                <a:cs typeface="+mj-cs"/>
              </a:rPr>
              <a:t> </a:t>
            </a:r>
            <a:r>
              <a:rPr lang="en-US" sz="6000" err="1">
                <a:latin typeface="+mj-lt"/>
                <a:cs typeface="+mj-cs"/>
              </a:rPr>
              <a:t>frågor</a:t>
            </a:r>
            <a:r>
              <a:rPr lang="en-US" sz="6000">
                <a:latin typeface="+mj-lt"/>
                <a:cs typeface="+mj-cs"/>
              </a:rPr>
              <a:t> </a:t>
            </a:r>
            <a:r>
              <a:rPr lang="en-US" sz="6000" err="1">
                <a:latin typeface="+mj-lt"/>
                <a:cs typeface="+mj-cs"/>
              </a:rPr>
              <a:t>innan</a:t>
            </a:r>
            <a:r>
              <a:rPr lang="en-US" sz="6000">
                <a:latin typeface="+mj-lt"/>
                <a:cs typeface="+mj-cs"/>
              </a:rPr>
              <a:t> vi </a:t>
            </a:r>
            <a:r>
              <a:rPr lang="en-US" sz="6000" err="1">
                <a:latin typeface="+mj-lt"/>
                <a:cs typeface="+mj-cs"/>
              </a:rPr>
              <a:t>börjar</a:t>
            </a:r>
            <a:endParaRPr lang="en-US" sz="6000">
              <a:latin typeface="+mj-lt"/>
              <a:cs typeface="+mj-cs"/>
            </a:endParaRPr>
          </a:p>
        </p:txBody>
      </p:sp>
      <p:grpSp>
        <p:nvGrpSpPr>
          <p:cNvPr id="16" name="Grupp 15">
            <a:extLst>
              <a:ext uri="{FF2B5EF4-FFF2-40B4-BE49-F238E27FC236}">
                <a16:creationId xmlns:a16="http://schemas.microsoft.com/office/drawing/2014/main" id="{B3F275E0-71B0-D03B-F55E-C78ED6D56A0C}"/>
              </a:ext>
            </a:extLst>
          </p:cNvPr>
          <p:cNvGrpSpPr/>
          <p:nvPr/>
        </p:nvGrpSpPr>
        <p:grpSpPr>
          <a:xfrm>
            <a:off x="7085302" y="5988175"/>
            <a:ext cx="1993147" cy="792000"/>
            <a:chOff x="7550195" y="6016678"/>
            <a:chExt cx="1993147" cy="792000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3" name="Rektangel: rundade hörn 12">
              <a:extLst>
                <a:ext uri="{FF2B5EF4-FFF2-40B4-BE49-F238E27FC236}">
                  <a16:creationId xmlns:a16="http://schemas.microsoft.com/office/drawing/2014/main" id="{2E62E4B2-C4D8-E472-261C-125F8626D54E}"/>
                </a:ext>
              </a:extLst>
            </p:cNvPr>
            <p:cNvSpPr/>
            <p:nvPr/>
          </p:nvSpPr>
          <p:spPr>
            <a:xfrm>
              <a:off x="7550195" y="6016678"/>
              <a:ext cx="1993147" cy="792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8" name="Bildobjekt 7">
              <a:extLst>
                <a:ext uri="{FF2B5EF4-FFF2-40B4-BE49-F238E27FC236}">
                  <a16:creationId xmlns:a16="http://schemas.microsoft.com/office/drawing/2014/main" id="{C9B49E4D-87FF-4F3C-B923-E0F65BD91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6890" y="6102781"/>
              <a:ext cx="1650180" cy="576000"/>
            </a:xfrm>
            <a:prstGeom prst="rect">
              <a:avLst/>
            </a:prstGeom>
          </p:spPr>
        </p:pic>
      </p:grpSp>
      <p:grpSp>
        <p:nvGrpSpPr>
          <p:cNvPr id="17" name="Grupp 16">
            <a:extLst>
              <a:ext uri="{FF2B5EF4-FFF2-40B4-BE49-F238E27FC236}">
                <a16:creationId xmlns:a16="http://schemas.microsoft.com/office/drawing/2014/main" id="{6E301934-F9D4-B77B-4C9A-99BC3D84D2F8}"/>
              </a:ext>
            </a:extLst>
          </p:cNvPr>
          <p:cNvGrpSpPr/>
          <p:nvPr/>
        </p:nvGrpSpPr>
        <p:grpSpPr>
          <a:xfrm>
            <a:off x="3634562" y="5967617"/>
            <a:ext cx="2615492" cy="792000"/>
            <a:chOff x="3463935" y="6016678"/>
            <a:chExt cx="2615492" cy="792000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2" name="Rektangel: rundade hörn 11">
              <a:extLst>
                <a:ext uri="{FF2B5EF4-FFF2-40B4-BE49-F238E27FC236}">
                  <a16:creationId xmlns:a16="http://schemas.microsoft.com/office/drawing/2014/main" id="{89574B30-C79F-5DF5-24DB-2778B373FEF1}"/>
                </a:ext>
              </a:extLst>
            </p:cNvPr>
            <p:cNvSpPr/>
            <p:nvPr/>
          </p:nvSpPr>
          <p:spPr>
            <a:xfrm>
              <a:off x="3463935" y="6016678"/>
              <a:ext cx="2615492" cy="792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4" name="Bildobjekt 3">
              <a:extLst>
                <a:ext uri="{FF2B5EF4-FFF2-40B4-BE49-F238E27FC236}">
                  <a16:creationId xmlns:a16="http://schemas.microsoft.com/office/drawing/2014/main" id="{AD7FBA7B-66DA-9DC1-7219-A06E7096A3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8399" y="6170959"/>
              <a:ext cx="2257413" cy="468000"/>
            </a:xfrm>
            <a:prstGeom prst="rect">
              <a:avLst/>
            </a:prstGeom>
          </p:spPr>
        </p:pic>
      </p:grpSp>
      <p:grpSp>
        <p:nvGrpSpPr>
          <p:cNvPr id="18" name="Grupp 17">
            <a:extLst>
              <a:ext uri="{FF2B5EF4-FFF2-40B4-BE49-F238E27FC236}">
                <a16:creationId xmlns:a16="http://schemas.microsoft.com/office/drawing/2014/main" id="{AD93FC99-A5A5-A102-561C-9C81569B2E4E}"/>
              </a:ext>
            </a:extLst>
          </p:cNvPr>
          <p:cNvGrpSpPr/>
          <p:nvPr/>
        </p:nvGrpSpPr>
        <p:grpSpPr>
          <a:xfrm>
            <a:off x="739873" y="5966501"/>
            <a:ext cx="2059441" cy="792000"/>
            <a:chOff x="539380" y="6025678"/>
            <a:chExt cx="2059441" cy="792000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1" name="Rektangel: rundade hörn 10">
              <a:extLst>
                <a:ext uri="{FF2B5EF4-FFF2-40B4-BE49-F238E27FC236}">
                  <a16:creationId xmlns:a16="http://schemas.microsoft.com/office/drawing/2014/main" id="{3E59A735-CF75-9E5A-B7AB-C22C57033304}"/>
                </a:ext>
              </a:extLst>
            </p:cNvPr>
            <p:cNvSpPr/>
            <p:nvPr/>
          </p:nvSpPr>
          <p:spPr>
            <a:xfrm>
              <a:off x="539380" y="6025678"/>
              <a:ext cx="2059441" cy="792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 descr="En bild som visar text&#10;&#10;Automatiskt genererad beskrivning">
              <a:extLst>
                <a:ext uri="{FF2B5EF4-FFF2-40B4-BE49-F238E27FC236}">
                  <a16:creationId xmlns:a16="http://schemas.microsoft.com/office/drawing/2014/main" id="{2B045900-9140-AFB7-6C91-65F396CB505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999" y="6048925"/>
              <a:ext cx="1762296" cy="612000"/>
            </a:xfrm>
            <a:prstGeom prst="rect">
              <a:avLst/>
            </a:prstGeom>
          </p:spPr>
        </p:pic>
      </p:grpSp>
      <p:grpSp>
        <p:nvGrpSpPr>
          <p:cNvPr id="21" name="Grupp 20">
            <a:extLst>
              <a:ext uri="{FF2B5EF4-FFF2-40B4-BE49-F238E27FC236}">
                <a16:creationId xmlns:a16="http://schemas.microsoft.com/office/drawing/2014/main" id="{21F64DFD-40D9-22C8-86CA-C81BDB0E8FE9}"/>
              </a:ext>
            </a:extLst>
          </p:cNvPr>
          <p:cNvGrpSpPr/>
          <p:nvPr/>
        </p:nvGrpSpPr>
        <p:grpSpPr>
          <a:xfrm>
            <a:off x="9913697" y="5988175"/>
            <a:ext cx="1538430" cy="792000"/>
            <a:chOff x="10539523" y="5966501"/>
            <a:chExt cx="1394811" cy="792000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4" name="Rektangel: rundade hörn 13">
              <a:extLst>
                <a:ext uri="{FF2B5EF4-FFF2-40B4-BE49-F238E27FC236}">
                  <a16:creationId xmlns:a16="http://schemas.microsoft.com/office/drawing/2014/main" id="{0BAEF478-EAFD-2047-6B0C-B8E2DAEB3AEA}"/>
                </a:ext>
              </a:extLst>
            </p:cNvPr>
            <p:cNvSpPr/>
            <p:nvPr/>
          </p:nvSpPr>
          <p:spPr>
            <a:xfrm>
              <a:off x="10539523" y="5966501"/>
              <a:ext cx="1394811" cy="792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20" name="Bildobjekt 19">
              <a:extLst>
                <a:ext uri="{FF2B5EF4-FFF2-40B4-BE49-F238E27FC236}">
                  <a16:creationId xmlns:a16="http://schemas.microsoft.com/office/drawing/2014/main" id="{33A7DDFF-7AAF-192C-3D24-8ABD7A539E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611400" y="6052604"/>
              <a:ext cx="1187280" cy="612000"/>
            </a:xfrm>
            <a:prstGeom prst="rect">
              <a:avLst/>
            </a:prstGeom>
          </p:spPr>
        </p:pic>
      </p:grpSp>
      <p:sp>
        <p:nvSpPr>
          <p:cNvPr id="3" name="textruta 2">
            <a:extLst>
              <a:ext uri="{FF2B5EF4-FFF2-40B4-BE49-F238E27FC236}">
                <a16:creationId xmlns:a16="http://schemas.microsoft.com/office/drawing/2014/main" id="{A3C168ED-8C7D-0806-906F-F21B368BC963}"/>
              </a:ext>
            </a:extLst>
          </p:cNvPr>
          <p:cNvSpPr txBox="1"/>
          <p:nvPr/>
        </p:nvSpPr>
        <p:spPr>
          <a:xfrm>
            <a:off x="1484671" y="2320413"/>
            <a:ext cx="458176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/>
              <a:t>Gå till</a:t>
            </a:r>
          </a:p>
          <a:p>
            <a:pPr algn="ctr"/>
            <a:r>
              <a:rPr lang="sv-SE" sz="4500" b="1"/>
              <a:t>www.menti.com</a:t>
            </a:r>
          </a:p>
          <a:p>
            <a:pPr algn="ctr"/>
            <a:r>
              <a:rPr lang="sv-SE" sz="4000"/>
              <a:t>och använd koden </a:t>
            </a:r>
            <a:r>
              <a:rPr lang="sv-SE" sz="4500" b="1"/>
              <a:t>8623 3350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6BE75F85-01BF-8F01-3801-8E68C00FE661}"/>
              </a:ext>
            </a:extLst>
          </p:cNvPr>
          <p:cNvSpPr txBox="1"/>
          <p:nvPr/>
        </p:nvSpPr>
        <p:spPr>
          <a:xfrm>
            <a:off x="6581293" y="2320412"/>
            <a:ext cx="458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3200"/>
              <a:t>Eller scanna QR-koden</a:t>
            </a:r>
            <a:endParaRPr lang="sv-SE" sz="3200" b="1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724DEDA9-AF39-02C9-EF29-D2A3EE51F5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95948" y="3037476"/>
            <a:ext cx="2565001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5323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AF270F9-BCE0-A790-2AD5-E735874AB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Välkomna!!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DFC0618-1E34-4268-1CFC-959F1747FE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>
                <a:solidFill>
                  <a:srgbClr val="938D8D"/>
                </a:solidFill>
              </a:rPr>
              <a:t>Moderatorer - Karin Ahlqvist  &amp; Anci Loft</a:t>
            </a:r>
          </a:p>
          <a:p>
            <a:pPr marL="0" indent="0">
              <a:buNone/>
            </a:pPr>
            <a:endParaRPr lang="sv-SE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7F76D448-84E8-5C8A-9A31-8D025596B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09E41F28-4C5A-58DC-176A-B1A53BAA7635}"/>
              </a:ext>
            </a:extLst>
          </p:cNvPr>
          <p:cNvSpPr txBox="1"/>
          <p:nvPr/>
        </p:nvSpPr>
        <p:spPr>
          <a:xfrm>
            <a:off x="8577555" y="866004"/>
            <a:ext cx="34887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400"/>
              <a:t>Gå till</a:t>
            </a:r>
          </a:p>
          <a:p>
            <a:pPr algn="ctr"/>
            <a:r>
              <a:rPr lang="sv-SE" sz="3200" b="1"/>
              <a:t>www.menti.com</a:t>
            </a:r>
          </a:p>
          <a:p>
            <a:pPr algn="ctr"/>
            <a:r>
              <a:rPr lang="sv-SE" sz="2400"/>
              <a:t>och använd koden</a:t>
            </a:r>
          </a:p>
          <a:p>
            <a:pPr algn="ctr"/>
            <a:r>
              <a:rPr lang="sv-SE" sz="3200" b="1"/>
              <a:t>8623 3350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C8202FC6-85A7-0309-54B6-C84E8A36E4EC}"/>
              </a:ext>
            </a:extLst>
          </p:cNvPr>
          <p:cNvSpPr txBox="1"/>
          <p:nvPr/>
        </p:nvSpPr>
        <p:spPr>
          <a:xfrm>
            <a:off x="9119055" y="2782655"/>
            <a:ext cx="2776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000"/>
              <a:t>Eller scanna QR-koden</a:t>
            </a:r>
            <a:endParaRPr lang="sv-SE" sz="2000" b="1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0AA1FD23-5B09-3D64-74E3-A4EDB5EFC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6647" y="3317702"/>
            <a:ext cx="1727153" cy="169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903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390BE707-7AA1-3855-143A-B1C466190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Agenda</a:t>
            </a:r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974A1BA7-A052-33E3-3DB9-7627186801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9700"/>
            <a:ext cx="7315200" cy="516527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sv-SE" sz="4800" b="1"/>
              <a:t>9.00</a:t>
            </a:r>
            <a:r>
              <a:rPr lang="sv-SE" sz="4800"/>
              <a:t>	Välkomna + Unga kommunutvecklare </a:t>
            </a:r>
          </a:p>
          <a:p>
            <a:pPr marL="0" indent="0">
              <a:buNone/>
            </a:pPr>
            <a:r>
              <a:rPr lang="sv-SE" sz="4800"/>
              <a:t> 	Information Vårdsamverkan</a:t>
            </a:r>
          </a:p>
          <a:p>
            <a:pPr marL="0" indent="0">
              <a:buNone/>
            </a:pPr>
            <a:r>
              <a:rPr lang="sv-SE" sz="4800"/>
              <a:t>	Bikupa – vad vet ni om ert lokala arbete? Vad behöver utvecklas? Hur tar ni det vidare?</a:t>
            </a:r>
          </a:p>
          <a:p>
            <a:pPr marL="0" indent="0">
              <a:buNone/>
            </a:pPr>
            <a:r>
              <a:rPr lang="sv-SE" sz="4800"/>
              <a:t>	Spirit UF- info arbete</a:t>
            </a:r>
          </a:p>
          <a:p>
            <a:pPr marL="0" indent="0">
              <a:buNone/>
            </a:pPr>
            <a:r>
              <a:rPr lang="sv-SE" sz="4800"/>
              <a:t>	</a:t>
            </a:r>
            <a:r>
              <a:rPr lang="sv-SE" sz="4800" i="1"/>
              <a:t>Paus/fruktstund/monterutställning</a:t>
            </a:r>
          </a:p>
          <a:p>
            <a:pPr marL="0" indent="0">
              <a:buNone/>
            </a:pPr>
            <a:r>
              <a:rPr lang="sv-SE" sz="4800"/>
              <a:t>	Goda exempel: Rehab + Make a </a:t>
            </a:r>
            <a:r>
              <a:rPr lang="sv-SE" sz="4800" err="1"/>
              <a:t>Move</a:t>
            </a:r>
            <a:r>
              <a:rPr lang="sv-SE" sz="4800"/>
              <a:t> + KAA Tidaholm</a:t>
            </a:r>
          </a:p>
          <a:p>
            <a:pPr marL="0" indent="0">
              <a:buNone/>
            </a:pPr>
            <a:r>
              <a:rPr lang="sv-SE" sz="4800"/>
              <a:t>	Bikupa – vad tar ni med er hem från ovan goda exempel?</a:t>
            </a:r>
          </a:p>
          <a:p>
            <a:pPr marL="0" indent="0">
              <a:buNone/>
            </a:pPr>
            <a:r>
              <a:rPr lang="sv-SE" sz="4800" b="1"/>
              <a:t>11:45</a:t>
            </a:r>
            <a:r>
              <a:rPr lang="sv-SE" sz="4800"/>
              <a:t>	</a:t>
            </a:r>
            <a:r>
              <a:rPr lang="sv-SE" sz="4800" i="1"/>
              <a:t>Lunch + paus</a:t>
            </a:r>
          </a:p>
          <a:p>
            <a:pPr marL="0" indent="0">
              <a:buNone/>
            </a:pPr>
            <a:r>
              <a:rPr lang="sv-SE" sz="4800" b="1"/>
              <a:t>12:45</a:t>
            </a:r>
            <a:r>
              <a:rPr lang="sv-SE" sz="4800"/>
              <a:t>	Rörelse som superkraft</a:t>
            </a:r>
          </a:p>
          <a:p>
            <a:pPr marL="0" indent="0">
              <a:buNone/>
            </a:pPr>
            <a:r>
              <a:rPr lang="sv-SE" sz="4800"/>
              <a:t>	Depphjärnan, varför vi mår så dåligt när vi har det så bra - Anders Hansen </a:t>
            </a:r>
          </a:p>
          <a:p>
            <a:pPr marL="0" indent="0">
              <a:buNone/>
            </a:pPr>
            <a:r>
              <a:rPr lang="sv-SE" sz="4800"/>
              <a:t>	Frågor + bikupa + återkoppling</a:t>
            </a:r>
          </a:p>
          <a:p>
            <a:pPr marL="0" indent="0">
              <a:buNone/>
            </a:pPr>
            <a:r>
              <a:rPr lang="sv-SE" sz="4800"/>
              <a:t>	</a:t>
            </a:r>
            <a:r>
              <a:rPr lang="sv-SE" sz="4800" i="1"/>
              <a:t>Fika</a:t>
            </a:r>
          </a:p>
          <a:p>
            <a:pPr marL="0" indent="0">
              <a:buNone/>
            </a:pPr>
            <a:r>
              <a:rPr lang="sv-SE" sz="4800"/>
              <a:t>	Ungas psykiska hälsa - Det syns inte </a:t>
            </a:r>
          </a:p>
          <a:p>
            <a:pPr marL="0" indent="0">
              <a:buNone/>
            </a:pPr>
            <a:r>
              <a:rPr lang="sv-SE" sz="4800"/>
              <a:t>	Bikupa – vad tar ni med er hem från dagen?</a:t>
            </a:r>
          </a:p>
          <a:p>
            <a:pPr marL="0" indent="0">
              <a:buNone/>
            </a:pPr>
            <a:r>
              <a:rPr lang="sv-SE" sz="4800"/>
              <a:t>	Avslut + utvärdering</a:t>
            </a:r>
          </a:p>
          <a:p>
            <a:pPr marL="0" indent="0">
              <a:buNone/>
            </a:pPr>
            <a:r>
              <a:rPr lang="sv-SE" sz="4800" b="1"/>
              <a:t>15.30</a:t>
            </a:r>
            <a:r>
              <a:rPr lang="sv-SE" sz="4800"/>
              <a:t>	Tack för idag</a:t>
            </a:r>
          </a:p>
          <a:p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2F3BC26-7B7C-A45B-3143-061303E51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26D15C4C-8548-E948-B533-6381E52ABB05}"/>
              </a:ext>
            </a:extLst>
          </p:cNvPr>
          <p:cNvSpPr txBox="1"/>
          <p:nvPr/>
        </p:nvSpPr>
        <p:spPr>
          <a:xfrm>
            <a:off x="8577555" y="866004"/>
            <a:ext cx="34887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400"/>
              <a:t>Gå till</a:t>
            </a:r>
          </a:p>
          <a:p>
            <a:pPr algn="ctr"/>
            <a:r>
              <a:rPr lang="sv-SE" sz="3200" b="1"/>
              <a:t>www.menti.com</a:t>
            </a:r>
          </a:p>
          <a:p>
            <a:pPr algn="ctr"/>
            <a:r>
              <a:rPr lang="sv-SE" sz="2400"/>
              <a:t>och använd koden</a:t>
            </a:r>
          </a:p>
          <a:p>
            <a:pPr algn="ctr"/>
            <a:r>
              <a:rPr lang="sv-SE" sz="3200" b="1"/>
              <a:t>8623 3350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CC212D22-6202-BB87-EC1E-25B396809055}"/>
              </a:ext>
            </a:extLst>
          </p:cNvPr>
          <p:cNvSpPr txBox="1"/>
          <p:nvPr/>
        </p:nvSpPr>
        <p:spPr>
          <a:xfrm>
            <a:off x="9119055" y="2782655"/>
            <a:ext cx="2776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000"/>
              <a:t>Eller scanna QR-koden</a:t>
            </a:r>
            <a:endParaRPr lang="sv-SE" sz="2000" b="1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7FB0C9EE-E98A-4D64-3647-031BDBF937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6647" y="3317702"/>
            <a:ext cx="1727153" cy="169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966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D95A0BE-146E-D37B-3129-06C5FABBA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C05722B8-0017-09AE-C597-3A272688D38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9400"/>
            <a:ext cx="12173253" cy="607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571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1EDA7A1-62ED-8682-CD2C-5975CDB83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F2F2635E-A321-B7E7-AC66-F94F95B5DD2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86005"/>
            <a:ext cx="12192000" cy="6085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910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00911C-7331-4958-DC0F-9ED62D6E7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Unga kommunutvecklare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68836C8-E2EF-D758-53EB-765EF7A96A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err="1">
                <a:solidFill>
                  <a:schemeClr val="bg2">
                    <a:lumMod val="50000"/>
                  </a:schemeClr>
                </a:solidFill>
              </a:rPr>
              <a:t>Faisa</a:t>
            </a:r>
            <a:r>
              <a:rPr lang="sv-SE">
                <a:solidFill>
                  <a:schemeClr val="bg2">
                    <a:lumMod val="50000"/>
                  </a:schemeClr>
                </a:solidFill>
              </a:rPr>
              <a:t> Jama, Skövde + </a:t>
            </a:r>
            <a:r>
              <a:rPr lang="sv-SE" err="1">
                <a:solidFill>
                  <a:schemeClr val="bg2">
                    <a:lumMod val="50000"/>
                  </a:schemeClr>
                </a:solidFill>
              </a:rPr>
              <a:t>Abdisamed</a:t>
            </a:r>
            <a:r>
              <a:rPr lang="sv-SE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sv-SE" err="1">
                <a:solidFill>
                  <a:schemeClr val="bg2">
                    <a:lumMod val="50000"/>
                  </a:schemeClr>
                </a:solidFill>
              </a:rPr>
              <a:t>Rage</a:t>
            </a:r>
            <a:r>
              <a:rPr lang="sv-SE">
                <a:solidFill>
                  <a:schemeClr val="bg2">
                    <a:lumMod val="50000"/>
                  </a:schemeClr>
                </a:solidFill>
              </a:rPr>
              <a:t>, Falköping</a:t>
            </a: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C9986066-9A53-4934-8897-03F8C2E2D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</p:spTree>
    <p:extLst>
      <p:ext uri="{BB962C8B-B14F-4D97-AF65-F5344CB8AC3E}">
        <p14:creationId xmlns:p14="http://schemas.microsoft.com/office/powerpoint/2010/main" val="2192234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VÅRDSAMVERKAN SKARABORG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3687"/>
      </a:accent1>
      <a:accent2>
        <a:srgbClr val="4665D4"/>
      </a:accent2>
      <a:accent3>
        <a:srgbClr val="D4765B"/>
      </a:accent3>
      <a:accent4>
        <a:srgbClr val="85D431"/>
      </a:accent4>
      <a:accent5>
        <a:srgbClr val="588726"/>
      </a:accent5>
      <a:accent6>
        <a:srgbClr val="FFFFFF"/>
      </a:accent6>
      <a:hlink>
        <a:srgbClr val="0563C1"/>
      </a:hlink>
      <a:folHlink>
        <a:srgbClr val="954F72"/>
      </a:folHlink>
    </a:clrScheme>
    <a:fontScheme name="VÅRDSAMVERKAN 1">
      <a:majorFont>
        <a:latin typeface="Tahoma"/>
        <a:ea typeface=""/>
        <a:cs typeface=""/>
      </a:majorFont>
      <a:minorFont>
        <a:latin typeface="Gadug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årdsamverkan Skaraborg PPT MALL.pptx" id="{D268C8DB-7C6A-4DF7-B8E6-0CBB37550C05}" vid="{5A9C8D18-C79A-416D-85DF-5FC9E67273EF}"/>
    </a:ext>
  </a:extLst>
</a:theme>
</file>

<file path=ppt/theme/theme2.xml><?xml version="1.0" encoding="utf-8"?>
<a:theme xmlns:a="http://schemas.openxmlformats.org/drawingml/2006/main" name="2_Tema Skaraborgs kommunalförbund 2023">
  <a:themeElements>
    <a:clrScheme name="Skaraborgs Kommunalförbund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557D2D"/>
      </a:accent1>
      <a:accent2>
        <a:srgbClr val="851C4E"/>
      </a:accent2>
      <a:accent3>
        <a:srgbClr val="CC971F"/>
      </a:accent3>
      <a:accent4>
        <a:srgbClr val="005E6F"/>
      </a:accent4>
      <a:accent5>
        <a:srgbClr val="5E3B2C"/>
      </a:accent5>
      <a:accent6>
        <a:srgbClr val="9D9E9F"/>
      </a:accent6>
      <a:hlink>
        <a:srgbClr val="557D2D"/>
      </a:hlink>
      <a:folHlink>
        <a:srgbClr val="5E3B2C"/>
      </a:folHlink>
    </a:clrScheme>
    <a:fontScheme name="Kommunalförbundet">
      <a:majorFont>
        <a:latin typeface="Century Gothic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2023" id="{5D289A46-28EC-4B39-ABC8-58F27EAC52DD}" vid="{83C6E24C-13D5-492F-B09F-F684659BB908}"/>
    </a:ext>
  </a:extLst>
</a:theme>
</file>

<file path=ppt/theme/theme3.xml><?xml version="1.0" encoding="utf-8"?>
<a:theme xmlns:a="http://schemas.openxmlformats.org/drawingml/2006/main" name="1_Tema Skaraborgs kommunalförbund 2023">
  <a:themeElements>
    <a:clrScheme name="Skaraborgs Kommunalförbund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557D2D"/>
      </a:accent1>
      <a:accent2>
        <a:srgbClr val="851C4E"/>
      </a:accent2>
      <a:accent3>
        <a:srgbClr val="CC971F"/>
      </a:accent3>
      <a:accent4>
        <a:srgbClr val="005E6F"/>
      </a:accent4>
      <a:accent5>
        <a:srgbClr val="5E3B2C"/>
      </a:accent5>
      <a:accent6>
        <a:srgbClr val="9D9E9F"/>
      </a:accent6>
      <a:hlink>
        <a:srgbClr val="557D2D"/>
      </a:hlink>
      <a:folHlink>
        <a:srgbClr val="5E3B2C"/>
      </a:folHlink>
    </a:clrScheme>
    <a:fontScheme name="Kommunalförbundet">
      <a:majorFont>
        <a:latin typeface="Century Gothic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2023" id="{9726FF18-55B5-45FD-9C2D-E1E97DA4854A}" vid="{EA715CE1-C120-4D3C-A629-4EB902F49794}"/>
    </a:ext>
  </a:extLst>
</a:theme>
</file>

<file path=ppt/theme/theme4.xml><?xml version="1.0" encoding="utf-8"?>
<a:theme xmlns:a="http://schemas.openxmlformats.org/drawingml/2006/main" name="Innehåll">
  <a:themeElements>
    <a:clrScheme name="Ege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500"/>
      </a:accent1>
      <a:accent2>
        <a:srgbClr val="008737"/>
      </a:accent2>
      <a:accent3>
        <a:srgbClr val="006E32"/>
      </a:accent3>
      <a:accent4>
        <a:srgbClr val="FFCD00"/>
      </a:accent4>
      <a:accent5>
        <a:srgbClr val="E63212"/>
      </a:accent5>
      <a:accent6>
        <a:srgbClr val="F59C00"/>
      </a:accent6>
      <a:hlink>
        <a:srgbClr val="009AD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Vårdsamverkan Skaraborg_MALL – Powerpoint-presentation (1)</Template>
  <TotalTime>0</TotalTime>
  <Words>279</Words>
  <Application>Microsoft Office PowerPoint</Application>
  <PresentationFormat>Bredbild</PresentationFormat>
  <Paragraphs>44</Paragraphs>
  <Slides>7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9</vt:i4>
      </vt:variant>
      <vt:variant>
        <vt:lpstr>Tema</vt:lpstr>
      </vt:variant>
      <vt:variant>
        <vt:i4>4</vt:i4>
      </vt:variant>
      <vt:variant>
        <vt:lpstr>Bildrubriker</vt:lpstr>
      </vt:variant>
      <vt:variant>
        <vt:i4>7</vt:i4>
      </vt:variant>
    </vt:vector>
  </HeadingPairs>
  <TitlesOfParts>
    <vt:vector size="20" baseType="lpstr">
      <vt:lpstr>Arial</vt:lpstr>
      <vt:lpstr>Avenir Next LT Pro</vt:lpstr>
      <vt:lpstr>Calibri</vt:lpstr>
      <vt:lpstr>Century Gothic</vt:lpstr>
      <vt:lpstr>Gadugi</vt:lpstr>
      <vt:lpstr>Memphis</vt:lpstr>
      <vt:lpstr>Memphis Light</vt:lpstr>
      <vt:lpstr>Memphis Medium</vt:lpstr>
      <vt:lpstr>Tahoma</vt:lpstr>
      <vt:lpstr>Office-tema</vt:lpstr>
      <vt:lpstr>2_Tema Skaraborgs kommunalförbund 2023</vt:lpstr>
      <vt:lpstr>1_Tema Skaraborgs kommunalförbund 2023</vt:lpstr>
      <vt:lpstr>Innehåll</vt:lpstr>
      <vt:lpstr>   Partssamverkanskonferens  2024 Tema – Vad barn och ungdomar behöver för att må bra och hur samverkan kan ske när dessa behov kräver insatser från flera verksamheter! </vt:lpstr>
      <vt:lpstr>Två inledande frågor innan vi börjar</vt:lpstr>
      <vt:lpstr>Välkomna!!</vt:lpstr>
      <vt:lpstr>Agenda</vt:lpstr>
      <vt:lpstr>PowerPoint-presentation</vt:lpstr>
      <vt:lpstr>PowerPoint-presentation</vt:lpstr>
      <vt:lpstr>Unga kommunutvecklare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Partssamverkanskonferens 2024 1 - Inledning och unga kommuntvecklare</dc:title>
  <dc:creator/>
  <keywords/>
  <lastModifiedBy/>
  <revision>1</revision>
  <dcterms:created xsi:type="dcterms:W3CDTF">2024-03-11T16:12:03.0000000Z</dcterms:created>
  <dcterms:modified xsi:type="dcterms:W3CDTF">2024-03-11T16:12:11.0000000Z</dcterms:modified>
</coreProperties>
</file>