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5" r:id="rId2"/>
    <p:sldMasterId id="2147483747" r:id="rId3"/>
    <p:sldMasterId id="2147483780" r:id="rId4"/>
  </p:sldMasterIdLst>
  <p:notesMasterIdLst>
    <p:notesMasterId r:id="rId12"/>
  </p:notesMasterIdLst>
  <p:handoutMasterIdLst>
    <p:handoutMasterId r:id="rId13"/>
  </p:handoutMasterIdLst>
  <p:sldIdLst>
    <p:sldId id="7762" r:id="rId5"/>
    <p:sldId id="2147472052" r:id="rId6"/>
    <p:sldId id="7791" r:id="rId7"/>
    <p:sldId id="7763" r:id="rId8"/>
    <p:sldId id="2147472055" r:id="rId9"/>
    <p:sldId id="2147472056" r:id="rId10"/>
    <p:sldId id="7765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8D8D"/>
    <a:srgbClr val="85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4A0BB5-5B8C-44CC-B2B0-E03967A0B106}" v="36" dt="2024-03-11T13:21:28.574"/>
    <p1510:client id="{45D4DF62-8083-4BA5-8026-F59E3419C445}" v="5" dt="2024-03-11T16:12:03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handoutMaster" Target="handoutMasters/handoutMaster1.xml" Id="rId13" /><Relationship Type="http://schemas.microsoft.com/office/2015/10/relationships/revisionInfo" Target="revisionInfo.xml" Id="rId18" /><Relationship Type="http://schemas.openxmlformats.org/officeDocument/2006/relationships/slideMaster" Target="slideMasters/slideMaster3.xml" Id="rId3" /><Relationship Type="http://schemas.openxmlformats.org/officeDocument/2006/relationships/slide" Target="slides/slide3.xml" Id="rId7" /><Relationship Type="http://schemas.openxmlformats.org/officeDocument/2006/relationships/notesMaster" Target="notesMasters/notesMaster1.xml" Id="rId12" /><Relationship Type="http://schemas.openxmlformats.org/officeDocument/2006/relationships/tableStyles" Target="tableStyles.xml" Id="rId17" /><Relationship Type="http://schemas.openxmlformats.org/officeDocument/2006/relationships/slideMaster" Target="slideMasters/slideMaster2.xml" Id="rId2" /><Relationship Type="http://schemas.openxmlformats.org/officeDocument/2006/relationships/theme" Target="theme/theme1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1.xml" Id="rId5" /><Relationship Type="http://schemas.openxmlformats.org/officeDocument/2006/relationships/viewProps" Target="viewProps.xml" Id="rId15" /><Relationship Type="http://schemas.openxmlformats.org/officeDocument/2006/relationships/slide" Target="slides/slide6.xml" Id="rId10" /><Relationship Type="http://schemas.openxmlformats.org/officeDocument/2006/relationships/slideMaster" Target="slideMasters/slideMaster4.xml" Id="rId4" /><Relationship Type="http://schemas.openxmlformats.org/officeDocument/2006/relationships/slide" Target="slides/slide5.xml" Id="rId9" /><Relationship Type="http://schemas.openxmlformats.org/officeDocument/2006/relationships/presProps" Target="presProps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BC9A1D8-3438-BFD2-3F76-50893C41D5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BB2FE5E-F6D2-F1E8-4A37-DAB651B0A2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81B2B-C5CE-41C6-BDA2-C05E134D15F2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12B5B7-3FDD-82CB-D536-60BE45A941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35F177-ADFE-B13A-CD69-AB12BCD348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B82D2-CF1F-4545-B121-9879B686B1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516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64732-519E-4FA9-8DC0-DA96DFDC10F8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D16B1-11E6-4B39-BCAB-A90C7803A0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27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556DB-D756-4BA2-8ACA-AA22C8591C4C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7135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556DB-D756-4BA2-8ACA-AA22C8591C4C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192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symbo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8CBB3516-8C9E-8E23-6B62-AA1C05B1F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08" y="650370"/>
            <a:ext cx="3965164" cy="676556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0405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0405" y="3722321"/>
            <a:ext cx="8743952" cy="150690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>
              <a:lnSpc>
                <a:spcPct val="100000"/>
              </a:lnSpc>
            </a:pPr>
            <a:r>
              <a:rPr lang="sv-SE">
                <a:solidFill>
                  <a:schemeClr val="bg1"/>
                </a:solidFill>
              </a:rPr>
              <a:t>Klicka för att lägga till underrubrik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3989964-68F2-4C2C-ACCD-3B2DECB4F127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objekt 15" descr="Logotyp Vårdsamverkan Skaraborg">
            <a:extLst>
              <a:ext uri="{FF2B5EF4-FFF2-40B4-BE49-F238E27FC236}">
                <a16:creationId xmlns:a16="http://schemas.microsoft.com/office/drawing/2014/main" id="{C62EDADB-3A67-3187-904C-6603CEB462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2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EC22D40-9298-7BCE-CBC8-13E8796DD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6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130-D539-49A1-A716-EC6465A833A4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6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A02A145E-47BC-11EB-AB66-16F4E92927AE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632AB289-B61D-49CD-0AFF-47CB6814EA0D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4B29D94C-BB27-B99F-9448-47AE94850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6950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DC5F8C-2951-125E-5260-91AA50501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7AD05529-877A-4CE8-A5AB-87E840B3690A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Bildobjekt 11" descr="Logotyp Vårdsamverkan Skaraborg">
            <a:extLst>
              <a:ext uri="{FF2B5EF4-FFF2-40B4-BE49-F238E27FC236}">
                <a16:creationId xmlns:a16="http://schemas.microsoft.com/office/drawing/2014/main" id="{72C382CF-2F1C-E580-0E79-43198622EA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7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686EE6E6-B975-7EAA-81A4-F8F8EA597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5F2D2A0D-B49F-4776-8693-32A363040CE5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3" name="Bildobjekt 2" descr="Logotyp Vårdsamverkan Skaraborg">
            <a:extLst>
              <a:ext uri="{FF2B5EF4-FFF2-40B4-BE49-F238E27FC236}">
                <a16:creationId xmlns:a16="http://schemas.microsoft.com/office/drawing/2014/main" id="{481F7ED1-B61E-97E0-6552-ADCBABEDA5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8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46E7319-4D1D-4917-B04B-AB12B4DCE740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4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B2B4E01-F77B-4F5E-9C61-795A42FE5B57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11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BE6FCB0C-067A-4CFA-9B92-CFB4302FD873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0168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A25BAED0-3EBB-43DB-A071-EA638E51E516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3821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11919098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118775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DF8DD0D-4381-3E3C-5744-3B3CBDE86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0552C05-487E-703E-6B59-5AD11A85A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3D8297-2BA4-A505-39E6-C23343DE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A08D-7CF9-476E-AACD-F497C8208B4D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2226D1-37C9-F6ED-64E4-796C44D7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706FBD0-20F1-D957-F1ED-39C9FCDB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848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6D650D9-C701-65F5-BAFF-EF381CDB5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C335E97-BBB2-7BF8-4EE9-00BAC0180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BDF994-951C-8C82-869C-3C43DF4CC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B58856-F63C-0164-15E9-E14A30C4BD6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2D6C6B-D52F-E704-9777-9832958F9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32D-B438-4E06-8FF5-DFF20D07FD61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1078A7-923C-C6D6-D9A8-5C3375EAA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1C8A28-6CF8-EA83-FE74-D0CDCF68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50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kar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2DC5DBB0-A43C-9E3C-4FEB-30C8D97DB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38" y="-86463"/>
            <a:ext cx="7981266" cy="703092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F827B9-8605-1224-3B4D-76F29B0F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610313D8-8741-4893-9169-CBB355908F75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003D68-09A5-C840-AD7B-EE5929D3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34CFF8-D1EC-D254-BBE1-1AFA125F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 descr="Logotyp Vårdsamverkan Skaraborg">
            <a:extLst>
              <a:ext uri="{FF2B5EF4-FFF2-40B4-BE49-F238E27FC236}">
                <a16:creationId xmlns:a16="http://schemas.microsoft.com/office/drawing/2014/main" id="{ED8EB572-A41D-E3C6-862E-D7D0CA25C6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05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6A48A17A-A82A-54AB-4AB2-9415A2877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18F239E-278D-1B96-FD46-6A8752052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A14153-3ED1-41B7-6FB7-CECD637C04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7CA7C7-24B1-FE56-1A3E-4C6DDBF74B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84CF7CD-7EB8-BBB4-F457-4A1C999854B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D8F593-DFF4-95DC-EFAE-1E945A7C74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F005D9D-8205-8A33-A6C5-F9EDC4B6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87E9-BB0B-4D86-94CD-9C690AFFDBCE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DA0112-E1BD-90BA-C02D-0C71896A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C7AEB22-862C-650B-A513-79E337BD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433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EFFB-A90F-4358-8338-A1CF1E3DBB1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60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032D-7B61-407D-80FA-0929B10EA25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E338BB9-E0D5-FBC7-B9B4-4C9293BF2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432" y="2385732"/>
            <a:ext cx="4617136" cy="160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00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41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41556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94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0383029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820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1195396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2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98884E-4AF9-495A-A70A-3016585FDBA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1989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141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72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92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38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40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85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76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23456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35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215600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478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309132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E66EEAC-A2E1-4D86-9731-288F98F2518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703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12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10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11573E-A906-394A-A102-624677298A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5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7109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831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DBF950-530B-DB40-A562-5FBFD5B1DE0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30698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59716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7A257B50-E510-0547-B9A2-2267CE8F2E5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7979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950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55829C-A73F-1141-BE1A-589398934ED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6003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88E6-1E12-4575-B0F1-70D8BD503DC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7327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6547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at_sv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284E6E-E647-1A4F-8D8F-2CCC4CB1F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75E24AB2-81A5-174E-9643-1E8E95293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tx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908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vit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A0B17700-3A4F-5546-8D80-7CF603D69D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solidFill>
                  <a:schemeClr val="bg1"/>
                </a:solidFill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7D1D95D6-C3DA-6841-99B9-1D0437D7F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bg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860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68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9">
            <a:extLst>
              <a:ext uri="{FF2B5EF4-FFF2-40B4-BE49-F238E27FC236}">
                <a16:creationId xmlns:a16="http://schemas.microsoft.com/office/drawing/2014/main" id="{E4517F12-FBC5-6B45-9602-AA63F2E2A5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9446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utry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1484852"/>
            <a:ext cx="5240321" cy="478577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30073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587375"/>
            <a:ext cx="5240321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89956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204058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587374"/>
            <a:ext cx="5255930" cy="5683251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1">
                <a:latin typeface="Memphis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396373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1687" y="1592580"/>
            <a:ext cx="5508625" cy="4678045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  <p:sp>
        <p:nvSpPr>
          <p:cNvPr id="5" name="Rubrik 9">
            <a:extLst>
              <a:ext uri="{FF2B5EF4-FFF2-40B4-BE49-F238E27FC236}">
                <a16:creationId xmlns:a16="http://schemas.microsoft.com/office/drawing/2014/main" id="{875AFA15-E1C8-C441-B270-286D555A23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74903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3D731-201A-4B3C-BC39-34873048F00A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270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6" name="Platshållare för text 12">
            <a:extLst>
              <a:ext uri="{FF2B5EF4-FFF2-40B4-BE49-F238E27FC236}">
                <a16:creationId xmlns:a16="http://schemas.microsoft.com/office/drawing/2014/main" id="{81FB9F68-9565-F14E-B85E-C2F772AAD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592580"/>
            <a:ext cx="11017218" cy="4884419"/>
          </a:xfrm>
        </p:spPr>
        <p:txBody>
          <a:bodyPr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 i två spalter</a:t>
            </a:r>
          </a:p>
        </p:txBody>
      </p:sp>
    </p:spTree>
    <p:extLst>
      <p:ext uri="{BB962C8B-B14F-4D97-AF65-F5344CB8AC3E}">
        <p14:creationId xmlns:p14="http://schemas.microsoft.com/office/powerpoint/2010/main" val="30310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9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6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76625" y="3683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2000" y="368300"/>
            <a:ext cx="3528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3" name="Platshållare för bild 5">
            <a:extLst>
              <a:ext uri="{FF2B5EF4-FFF2-40B4-BE49-F238E27FC236}">
                <a16:creationId xmlns:a16="http://schemas.microsoft.com/office/drawing/2014/main" id="{6470CE95-14C6-714B-A971-02D9C687A4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7374" y="368298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479DE70B-D3F9-C341-A381-868026F48C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4" y="24930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ECEFD201-26C8-8C42-AAD8-F7991E959F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7373" y="46177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6624" y="35377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354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4624" y="3683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376" y="368300"/>
            <a:ext cx="5400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4623" y="35377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05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99F8FFB-9817-DE41-B04B-2CAF539DF6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3E34BE32-8C93-CA4A-A87B-8D300B02B0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587" y="2099555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5400" b="1" i="1">
                <a:solidFill>
                  <a:schemeClr val="bg1"/>
                </a:solidFill>
                <a:latin typeface="Memphis Medium" pitchFamily="2" charset="0"/>
              </a:defRPr>
            </a:lvl1pPr>
          </a:lstStyle>
          <a:p>
            <a:r>
              <a:rPr lang="sv-SE"/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70729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D28DE276-2707-46CB-8436-26B9680DEE2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585C0B80-887E-9375-50E4-A9F3C5FB4BFB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1619B3A-9CAC-31BE-C02C-52A69135AA3B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E1AFDE77-7508-97A3-1045-8ED82E7A8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22540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B1312E3A-9630-4AD9-838C-E7A4FB241579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1A4D055-B13D-50C0-7DDE-5ED69AA6D05F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3064D19-D5DD-F14E-A55D-C846F87A0BB0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EF4F3EDB-6031-5542-7647-61F634433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8585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5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2B48F-97EC-401A-9B93-0F104BC10BF7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2F5C4A8A-5F5E-B6B9-78EF-872C78829CC3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F428C07C-FDCF-51C3-3239-0C61CC9BC902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06EE3EE-DB05-3880-8491-B40514CAB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28FE6C2-8CF5-074A-07DD-B394ECD41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5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7091C9-F90C-CAA7-6519-C41D356A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33C651-7CD6-2A17-9E65-E243398B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9C48BB-712B-93E6-AD10-B056F334C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2AFF4-0346-49F3-A5CA-67903AB394AE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B39990-4841-EF99-AF1F-9287ED3A6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ECE81C-E064-E8CA-07F8-8D08AD236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93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2" r:id="rId4"/>
    <p:sldLayoutId id="2147483650" r:id="rId5"/>
    <p:sldLayoutId id="2147483663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54" r:id="rId18"/>
    <p:sldLayoutId id="2147483652" r:id="rId19"/>
    <p:sldLayoutId id="2147483653" r:id="rId20"/>
    <p:sldLayoutId id="2147483655" r:id="rId21"/>
    <p:sldLayoutId id="2147483677" r:id="rId2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3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3567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6352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6E9A68-CF19-9D4B-A832-D28CBC2D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EB637B-E2F1-1746-B389-6D96EF644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0EAC2-1B61-6C42-9DBF-80ED622862BD}"/>
              </a:ext>
            </a:extLst>
          </p:cNvPr>
          <p:cNvSpPr txBox="1"/>
          <p:nvPr userDrawn="1"/>
        </p:nvSpPr>
        <p:spPr>
          <a:xfrm rot="16200000">
            <a:off x="10970042" y="5469940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000" b="0" i="1">
                <a:solidFill>
                  <a:schemeClr val="tx1"/>
                </a:solidFill>
                <a:latin typeface="Memphis Medium" pitchFamily="2" charset="0"/>
              </a:rPr>
              <a:t>CHANGE THE GAME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16B372C-608A-A044-BB74-FE97AD8DBD8A}"/>
              </a:ext>
            </a:extLst>
          </p:cNvPr>
          <p:cNvSpPr txBox="1"/>
          <p:nvPr userDrawn="1"/>
        </p:nvSpPr>
        <p:spPr>
          <a:xfrm rot="16200000">
            <a:off x="10970042" y="1236607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43C06B25-B4EB-1C43-86C4-BBAFAFB7A5E6}" type="datetime1">
              <a:rPr lang="sv-SE" sz="1000" b="0" i="1" smtClean="0">
                <a:solidFill>
                  <a:schemeClr val="tx1"/>
                </a:solidFill>
                <a:latin typeface="Memphis Medium" pitchFamily="2" charset="0"/>
              </a:rPr>
              <a:t>2024-03-11</a:t>
            </a:fld>
            <a:endParaRPr lang="sv-SE" sz="1000" b="0" i="1">
              <a:solidFill>
                <a:schemeClr val="tx1"/>
              </a:solidFill>
              <a:latin typeface="Memph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38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Memphi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7310">
          <p15:clr>
            <a:srgbClr val="F26B43"/>
          </p15:clr>
        </p15:guide>
        <p15:guide id="6" pos="3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wmf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wmf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VGR16-NHPD-DP1831820_12024">
            <a:extLst>
              <a:ext uri="{FF2B5EF4-FFF2-40B4-BE49-F238E27FC236}">
                <a16:creationId xmlns:a16="http://schemas.microsoft.com/office/drawing/2014/main" id="{854D508F-C48E-43C0-9F1B-AFD341BFE0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0"/>
            <a:ext cx="12191980" cy="68579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B12BB43-435F-40CE-AEE3-919E1657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523" y="2769277"/>
            <a:ext cx="9144000" cy="276937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sz="6000">
                <a:latin typeface="+mj-lt"/>
                <a:cs typeface="+mj-cs"/>
              </a:rPr>
            </a:br>
            <a:br>
              <a:rPr lang="en-US" sz="6000">
                <a:latin typeface="+mj-lt"/>
                <a:cs typeface="+mj-cs"/>
              </a:rPr>
            </a:br>
            <a:br>
              <a:rPr lang="en-US" sz="6000">
                <a:latin typeface="+mj-lt"/>
                <a:cs typeface="+mj-cs"/>
              </a:rPr>
            </a:br>
            <a:r>
              <a:rPr lang="en-US" sz="5300" err="1">
                <a:latin typeface="+mj-lt"/>
                <a:cs typeface="+mj-cs"/>
              </a:rPr>
              <a:t>Partssamverkanskonferens</a:t>
            </a:r>
            <a:r>
              <a:rPr lang="en-US" sz="5300">
                <a:latin typeface="+mj-lt"/>
                <a:cs typeface="+mj-cs"/>
              </a:rPr>
              <a:t> </a:t>
            </a:r>
            <a:br>
              <a:rPr lang="en-US" sz="6000">
                <a:latin typeface="+mj-lt"/>
                <a:cs typeface="+mj-cs"/>
              </a:rPr>
            </a:br>
            <a:r>
              <a:rPr lang="en-US" sz="6000"/>
              <a:t>2024</a:t>
            </a:r>
            <a:br>
              <a:rPr lang="en-US" sz="6000">
                <a:latin typeface="+mj-lt"/>
                <a:cs typeface="+mj-cs"/>
              </a:rPr>
            </a:br>
            <a:r>
              <a:rPr lang="en-US" sz="2700" b="0"/>
              <a:t>Tema – </a:t>
            </a:r>
            <a:r>
              <a:rPr lang="sv-SE" sz="2700" b="0"/>
              <a:t>Vad barn och ungdomar behöver för att må bra och hur samverkan kan ske när dessa behov kräver insatser från flera verksamheter!</a:t>
            </a:r>
            <a:br>
              <a:rPr lang="sv-SE" sz="5400" b="1" i="1"/>
            </a:br>
            <a:endParaRPr lang="en-US" sz="6000">
              <a:latin typeface="+mj-lt"/>
              <a:cs typeface="+mj-cs"/>
            </a:endParaRPr>
          </a:p>
        </p:txBody>
      </p:sp>
      <p:grpSp>
        <p:nvGrpSpPr>
          <p:cNvPr id="16" name="Grupp 15">
            <a:extLst>
              <a:ext uri="{FF2B5EF4-FFF2-40B4-BE49-F238E27FC236}">
                <a16:creationId xmlns:a16="http://schemas.microsoft.com/office/drawing/2014/main" id="{B3F275E0-71B0-D03B-F55E-C78ED6D56A0C}"/>
              </a:ext>
            </a:extLst>
          </p:cNvPr>
          <p:cNvGrpSpPr/>
          <p:nvPr/>
        </p:nvGrpSpPr>
        <p:grpSpPr>
          <a:xfrm>
            <a:off x="7085302" y="5988175"/>
            <a:ext cx="1993147" cy="792000"/>
            <a:chOff x="7550195" y="6016678"/>
            <a:chExt cx="1993147" cy="792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" name="Rektangel: rundade hörn 12">
              <a:extLst>
                <a:ext uri="{FF2B5EF4-FFF2-40B4-BE49-F238E27FC236}">
                  <a16:creationId xmlns:a16="http://schemas.microsoft.com/office/drawing/2014/main" id="{2E62E4B2-C4D8-E472-261C-125F8626D54E}"/>
                </a:ext>
              </a:extLst>
            </p:cNvPr>
            <p:cNvSpPr/>
            <p:nvPr/>
          </p:nvSpPr>
          <p:spPr>
            <a:xfrm>
              <a:off x="7550195" y="6016678"/>
              <a:ext cx="1993147" cy="792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C9B49E4D-87FF-4F3C-B923-E0F65BD91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890" y="6102781"/>
              <a:ext cx="1650180" cy="576000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6E301934-F9D4-B77B-4C9A-99BC3D84D2F8}"/>
              </a:ext>
            </a:extLst>
          </p:cNvPr>
          <p:cNvGrpSpPr/>
          <p:nvPr/>
        </p:nvGrpSpPr>
        <p:grpSpPr>
          <a:xfrm>
            <a:off x="3634562" y="5967617"/>
            <a:ext cx="2615492" cy="792000"/>
            <a:chOff x="3463935" y="6016678"/>
            <a:chExt cx="2615492" cy="792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" name="Rektangel: rundade hörn 11">
              <a:extLst>
                <a:ext uri="{FF2B5EF4-FFF2-40B4-BE49-F238E27FC236}">
                  <a16:creationId xmlns:a16="http://schemas.microsoft.com/office/drawing/2014/main" id="{89574B30-C79F-5DF5-24DB-2778B373FEF1}"/>
                </a:ext>
              </a:extLst>
            </p:cNvPr>
            <p:cNvSpPr/>
            <p:nvPr/>
          </p:nvSpPr>
          <p:spPr>
            <a:xfrm>
              <a:off x="3463935" y="6016678"/>
              <a:ext cx="2615492" cy="792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AD7FBA7B-66DA-9DC1-7219-A06E7096A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8399" y="6170959"/>
              <a:ext cx="2257413" cy="468000"/>
            </a:xfrm>
            <a:prstGeom prst="rect">
              <a:avLst/>
            </a:prstGeom>
          </p:spPr>
        </p:pic>
      </p:grpSp>
      <p:grpSp>
        <p:nvGrpSpPr>
          <p:cNvPr id="18" name="Grupp 17">
            <a:extLst>
              <a:ext uri="{FF2B5EF4-FFF2-40B4-BE49-F238E27FC236}">
                <a16:creationId xmlns:a16="http://schemas.microsoft.com/office/drawing/2014/main" id="{AD93FC99-A5A5-A102-561C-9C81569B2E4E}"/>
              </a:ext>
            </a:extLst>
          </p:cNvPr>
          <p:cNvGrpSpPr/>
          <p:nvPr/>
        </p:nvGrpSpPr>
        <p:grpSpPr>
          <a:xfrm>
            <a:off x="739873" y="5966501"/>
            <a:ext cx="2059441" cy="792000"/>
            <a:chOff x="539380" y="6025678"/>
            <a:chExt cx="2059441" cy="792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" name="Rektangel: rundade hörn 10">
              <a:extLst>
                <a:ext uri="{FF2B5EF4-FFF2-40B4-BE49-F238E27FC236}">
                  <a16:creationId xmlns:a16="http://schemas.microsoft.com/office/drawing/2014/main" id="{3E59A735-CF75-9E5A-B7AB-C22C57033304}"/>
                </a:ext>
              </a:extLst>
            </p:cNvPr>
            <p:cNvSpPr/>
            <p:nvPr/>
          </p:nvSpPr>
          <p:spPr>
            <a:xfrm>
              <a:off x="539380" y="6025678"/>
              <a:ext cx="2059441" cy="792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text&#10;&#10;Automatiskt genererad beskrivning">
              <a:extLst>
                <a:ext uri="{FF2B5EF4-FFF2-40B4-BE49-F238E27FC236}">
                  <a16:creationId xmlns:a16="http://schemas.microsoft.com/office/drawing/2014/main" id="{2B045900-9140-AFB7-6C91-65F396CB5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99" y="6048925"/>
              <a:ext cx="1762296" cy="612000"/>
            </a:xfrm>
            <a:prstGeom prst="rect">
              <a:avLst/>
            </a:prstGeom>
          </p:spPr>
        </p:pic>
      </p:grpSp>
      <p:grpSp>
        <p:nvGrpSpPr>
          <p:cNvPr id="21" name="Grupp 20">
            <a:extLst>
              <a:ext uri="{FF2B5EF4-FFF2-40B4-BE49-F238E27FC236}">
                <a16:creationId xmlns:a16="http://schemas.microsoft.com/office/drawing/2014/main" id="{21F64DFD-40D9-22C8-86CA-C81BDB0E8FE9}"/>
              </a:ext>
            </a:extLst>
          </p:cNvPr>
          <p:cNvGrpSpPr/>
          <p:nvPr/>
        </p:nvGrpSpPr>
        <p:grpSpPr>
          <a:xfrm>
            <a:off x="9913697" y="5988175"/>
            <a:ext cx="1538430" cy="792000"/>
            <a:chOff x="10539523" y="5966501"/>
            <a:chExt cx="1394811" cy="792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4" name="Rektangel: rundade hörn 13">
              <a:extLst>
                <a:ext uri="{FF2B5EF4-FFF2-40B4-BE49-F238E27FC236}">
                  <a16:creationId xmlns:a16="http://schemas.microsoft.com/office/drawing/2014/main" id="{0BAEF478-EAFD-2047-6B0C-B8E2DAEB3AEA}"/>
                </a:ext>
              </a:extLst>
            </p:cNvPr>
            <p:cNvSpPr/>
            <p:nvPr/>
          </p:nvSpPr>
          <p:spPr>
            <a:xfrm>
              <a:off x="10539523" y="5966501"/>
              <a:ext cx="1394811" cy="792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33A7DDFF-7AAF-192C-3D24-8ABD7A539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11400" y="6052604"/>
              <a:ext cx="118728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4033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VGR16-NHPD-DP1831820_12024">
            <a:extLst>
              <a:ext uri="{FF2B5EF4-FFF2-40B4-BE49-F238E27FC236}">
                <a16:creationId xmlns:a16="http://schemas.microsoft.com/office/drawing/2014/main" id="{854D508F-C48E-43C0-9F1B-AFD341BFE0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0"/>
            <a:ext cx="12191980" cy="68579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B12BB43-435F-40CE-AEE3-919E1657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439" y="268102"/>
            <a:ext cx="9144000" cy="27693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6000" err="1">
                <a:latin typeface="+mj-lt"/>
                <a:cs typeface="+mj-cs"/>
              </a:rPr>
              <a:t>Två</a:t>
            </a:r>
            <a:r>
              <a:rPr lang="en-US" sz="6000">
                <a:latin typeface="+mj-lt"/>
                <a:cs typeface="+mj-cs"/>
              </a:rPr>
              <a:t> </a:t>
            </a:r>
            <a:r>
              <a:rPr lang="en-US" sz="6000" err="1">
                <a:latin typeface="+mj-lt"/>
                <a:cs typeface="+mj-cs"/>
              </a:rPr>
              <a:t>inledande</a:t>
            </a:r>
            <a:r>
              <a:rPr lang="en-US" sz="6000">
                <a:latin typeface="+mj-lt"/>
                <a:cs typeface="+mj-cs"/>
              </a:rPr>
              <a:t> </a:t>
            </a:r>
            <a:r>
              <a:rPr lang="en-US" sz="6000" err="1">
                <a:latin typeface="+mj-lt"/>
                <a:cs typeface="+mj-cs"/>
              </a:rPr>
              <a:t>frågor</a:t>
            </a:r>
            <a:r>
              <a:rPr lang="en-US" sz="6000">
                <a:latin typeface="+mj-lt"/>
                <a:cs typeface="+mj-cs"/>
              </a:rPr>
              <a:t> </a:t>
            </a:r>
            <a:r>
              <a:rPr lang="en-US" sz="6000" err="1">
                <a:latin typeface="+mj-lt"/>
                <a:cs typeface="+mj-cs"/>
              </a:rPr>
              <a:t>innan</a:t>
            </a:r>
            <a:r>
              <a:rPr lang="en-US" sz="6000">
                <a:latin typeface="+mj-lt"/>
                <a:cs typeface="+mj-cs"/>
              </a:rPr>
              <a:t> vi </a:t>
            </a:r>
            <a:r>
              <a:rPr lang="en-US" sz="6000" err="1">
                <a:latin typeface="+mj-lt"/>
                <a:cs typeface="+mj-cs"/>
              </a:rPr>
              <a:t>börjar</a:t>
            </a:r>
            <a:endParaRPr lang="en-US" sz="6000">
              <a:latin typeface="+mj-lt"/>
              <a:cs typeface="+mj-cs"/>
            </a:endParaRPr>
          </a:p>
        </p:txBody>
      </p:sp>
      <p:grpSp>
        <p:nvGrpSpPr>
          <p:cNvPr id="16" name="Grupp 15">
            <a:extLst>
              <a:ext uri="{FF2B5EF4-FFF2-40B4-BE49-F238E27FC236}">
                <a16:creationId xmlns:a16="http://schemas.microsoft.com/office/drawing/2014/main" id="{B3F275E0-71B0-D03B-F55E-C78ED6D56A0C}"/>
              </a:ext>
            </a:extLst>
          </p:cNvPr>
          <p:cNvGrpSpPr/>
          <p:nvPr/>
        </p:nvGrpSpPr>
        <p:grpSpPr>
          <a:xfrm>
            <a:off x="7085302" y="5988175"/>
            <a:ext cx="1993147" cy="792000"/>
            <a:chOff x="7550195" y="6016678"/>
            <a:chExt cx="1993147" cy="792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" name="Rektangel: rundade hörn 12">
              <a:extLst>
                <a:ext uri="{FF2B5EF4-FFF2-40B4-BE49-F238E27FC236}">
                  <a16:creationId xmlns:a16="http://schemas.microsoft.com/office/drawing/2014/main" id="{2E62E4B2-C4D8-E472-261C-125F8626D54E}"/>
                </a:ext>
              </a:extLst>
            </p:cNvPr>
            <p:cNvSpPr/>
            <p:nvPr/>
          </p:nvSpPr>
          <p:spPr>
            <a:xfrm>
              <a:off x="7550195" y="6016678"/>
              <a:ext cx="1993147" cy="792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C9B49E4D-87FF-4F3C-B923-E0F65BD91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890" y="6102781"/>
              <a:ext cx="1650180" cy="576000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6E301934-F9D4-B77B-4C9A-99BC3D84D2F8}"/>
              </a:ext>
            </a:extLst>
          </p:cNvPr>
          <p:cNvGrpSpPr/>
          <p:nvPr/>
        </p:nvGrpSpPr>
        <p:grpSpPr>
          <a:xfrm>
            <a:off x="3634562" y="5967617"/>
            <a:ext cx="2615492" cy="792000"/>
            <a:chOff x="3463935" y="6016678"/>
            <a:chExt cx="2615492" cy="792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" name="Rektangel: rundade hörn 11">
              <a:extLst>
                <a:ext uri="{FF2B5EF4-FFF2-40B4-BE49-F238E27FC236}">
                  <a16:creationId xmlns:a16="http://schemas.microsoft.com/office/drawing/2014/main" id="{89574B30-C79F-5DF5-24DB-2778B373FEF1}"/>
                </a:ext>
              </a:extLst>
            </p:cNvPr>
            <p:cNvSpPr/>
            <p:nvPr/>
          </p:nvSpPr>
          <p:spPr>
            <a:xfrm>
              <a:off x="3463935" y="6016678"/>
              <a:ext cx="2615492" cy="792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AD7FBA7B-66DA-9DC1-7219-A06E7096A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8399" y="6170959"/>
              <a:ext cx="2257413" cy="468000"/>
            </a:xfrm>
            <a:prstGeom prst="rect">
              <a:avLst/>
            </a:prstGeom>
          </p:spPr>
        </p:pic>
      </p:grpSp>
      <p:grpSp>
        <p:nvGrpSpPr>
          <p:cNvPr id="18" name="Grupp 17">
            <a:extLst>
              <a:ext uri="{FF2B5EF4-FFF2-40B4-BE49-F238E27FC236}">
                <a16:creationId xmlns:a16="http://schemas.microsoft.com/office/drawing/2014/main" id="{AD93FC99-A5A5-A102-561C-9C81569B2E4E}"/>
              </a:ext>
            </a:extLst>
          </p:cNvPr>
          <p:cNvGrpSpPr/>
          <p:nvPr/>
        </p:nvGrpSpPr>
        <p:grpSpPr>
          <a:xfrm>
            <a:off x="739873" y="5966501"/>
            <a:ext cx="2059441" cy="792000"/>
            <a:chOff x="539380" y="6025678"/>
            <a:chExt cx="2059441" cy="792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" name="Rektangel: rundade hörn 10">
              <a:extLst>
                <a:ext uri="{FF2B5EF4-FFF2-40B4-BE49-F238E27FC236}">
                  <a16:creationId xmlns:a16="http://schemas.microsoft.com/office/drawing/2014/main" id="{3E59A735-CF75-9E5A-B7AB-C22C57033304}"/>
                </a:ext>
              </a:extLst>
            </p:cNvPr>
            <p:cNvSpPr/>
            <p:nvPr/>
          </p:nvSpPr>
          <p:spPr>
            <a:xfrm>
              <a:off x="539380" y="6025678"/>
              <a:ext cx="2059441" cy="792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text&#10;&#10;Automatiskt genererad beskrivning">
              <a:extLst>
                <a:ext uri="{FF2B5EF4-FFF2-40B4-BE49-F238E27FC236}">
                  <a16:creationId xmlns:a16="http://schemas.microsoft.com/office/drawing/2014/main" id="{2B045900-9140-AFB7-6C91-65F396CB5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99" y="6048925"/>
              <a:ext cx="1762296" cy="612000"/>
            </a:xfrm>
            <a:prstGeom prst="rect">
              <a:avLst/>
            </a:prstGeom>
          </p:spPr>
        </p:pic>
      </p:grpSp>
      <p:grpSp>
        <p:nvGrpSpPr>
          <p:cNvPr id="21" name="Grupp 20">
            <a:extLst>
              <a:ext uri="{FF2B5EF4-FFF2-40B4-BE49-F238E27FC236}">
                <a16:creationId xmlns:a16="http://schemas.microsoft.com/office/drawing/2014/main" id="{21F64DFD-40D9-22C8-86CA-C81BDB0E8FE9}"/>
              </a:ext>
            </a:extLst>
          </p:cNvPr>
          <p:cNvGrpSpPr/>
          <p:nvPr/>
        </p:nvGrpSpPr>
        <p:grpSpPr>
          <a:xfrm>
            <a:off x="9913697" y="5988175"/>
            <a:ext cx="1538430" cy="792000"/>
            <a:chOff x="10539523" y="5966501"/>
            <a:chExt cx="1394811" cy="792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4" name="Rektangel: rundade hörn 13">
              <a:extLst>
                <a:ext uri="{FF2B5EF4-FFF2-40B4-BE49-F238E27FC236}">
                  <a16:creationId xmlns:a16="http://schemas.microsoft.com/office/drawing/2014/main" id="{0BAEF478-EAFD-2047-6B0C-B8E2DAEB3AEA}"/>
                </a:ext>
              </a:extLst>
            </p:cNvPr>
            <p:cNvSpPr/>
            <p:nvPr/>
          </p:nvSpPr>
          <p:spPr>
            <a:xfrm>
              <a:off x="10539523" y="5966501"/>
              <a:ext cx="1394811" cy="792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33A7DDFF-7AAF-192C-3D24-8ABD7A539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11400" y="6052604"/>
              <a:ext cx="1187280" cy="612000"/>
            </a:xfrm>
            <a:prstGeom prst="rect">
              <a:avLst/>
            </a:prstGeom>
          </p:spPr>
        </p:pic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A3C168ED-8C7D-0806-906F-F21B368BC963}"/>
              </a:ext>
            </a:extLst>
          </p:cNvPr>
          <p:cNvSpPr txBox="1"/>
          <p:nvPr/>
        </p:nvSpPr>
        <p:spPr>
          <a:xfrm>
            <a:off x="1484671" y="2320413"/>
            <a:ext cx="458176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/>
              <a:t>Gå till</a:t>
            </a:r>
          </a:p>
          <a:p>
            <a:pPr algn="ctr"/>
            <a:r>
              <a:rPr lang="sv-SE" sz="4500" b="1"/>
              <a:t>www.menti.com</a:t>
            </a:r>
          </a:p>
          <a:p>
            <a:pPr algn="ctr"/>
            <a:r>
              <a:rPr lang="sv-SE" sz="4000"/>
              <a:t>och använd koden </a:t>
            </a:r>
            <a:r>
              <a:rPr lang="sv-SE" sz="4500" b="1"/>
              <a:t>8623 3350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BE75F85-01BF-8F01-3801-8E68C00FE661}"/>
              </a:ext>
            </a:extLst>
          </p:cNvPr>
          <p:cNvSpPr txBox="1"/>
          <p:nvPr/>
        </p:nvSpPr>
        <p:spPr>
          <a:xfrm>
            <a:off x="6581293" y="2320412"/>
            <a:ext cx="458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/>
              <a:t>Eller scanna QR-koden</a:t>
            </a:r>
            <a:endParaRPr lang="sv-SE" sz="3200" b="1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24DEDA9-AF39-02C9-EF29-D2A3EE51F5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5948" y="3037476"/>
            <a:ext cx="2565001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32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F270F9-BCE0-A790-2AD5-E735874AB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Välkomna!!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FC0618-1E34-4268-1CFC-959F1747F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>
                <a:solidFill>
                  <a:srgbClr val="938D8D"/>
                </a:solidFill>
              </a:rPr>
              <a:t>Moderatorer - Karin Ahlqvist  &amp; Anci Loft</a:t>
            </a:r>
          </a:p>
          <a:p>
            <a:pPr marL="0" indent="0">
              <a:buNone/>
            </a:pPr>
            <a:endParaRPr lang="sv-SE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F76D448-84E8-5C8A-9A31-8D025596B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9E41F28-4C5A-58DC-176A-B1A53BAA7635}"/>
              </a:ext>
            </a:extLst>
          </p:cNvPr>
          <p:cNvSpPr txBox="1"/>
          <p:nvPr/>
        </p:nvSpPr>
        <p:spPr>
          <a:xfrm>
            <a:off x="8577555" y="866004"/>
            <a:ext cx="34887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/>
              <a:t>Gå till</a:t>
            </a:r>
          </a:p>
          <a:p>
            <a:pPr algn="ctr"/>
            <a:r>
              <a:rPr lang="sv-SE" sz="3200" b="1"/>
              <a:t>www.menti.com</a:t>
            </a:r>
          </a:p>
          <a:p>
            <a:pPr algn="ctr"/>
            <a:r>
              <a:rPr lang="sv-SE" sz="2400"/>
              <a:t>och använd koden</a:t>
            </a:r>
          </a:p>
          <a:p>
            <a:pPr algn="ctr"/>
            <a:r>
              <a:rPr lang="sv-SE" sz="3200" b="1"/>
              <a:t>8623 3350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8202FC6-85A7-0309-54B6-C84E8A36E4EC}"/>
              </a:ext>
            </a:extLst>
          </p:cNvPr>
          <p:cNvSpPr txBox="1"/>
          <p:nvPr/>
        </p:nvSpPr>
        <p:spPr>
          <a:xfrm>
            <a:off x="9119055" y="2782655"/>
            <a:ext cx="2776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/>
              <a:t>Eller scanna QR-koden</a:t>
            </a:r>
            <a:endParaRPr lang="sv-SE" sz="2000" b="1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AA1FD23-5B09-3D64-74E3-A4EDB5EFC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6647" y="3317702"/>
            <a:ext cx="1727153" cy="169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03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390BE707-7AA1-3855-143A-B1C466190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Agenda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974A1BA7-A052-33E3-3DB9-762718680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700"/>
            <a:ext cx="7315200" cy="516527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v-SE" sz="4800" b="1"/>
              <a:t>9.00</a:t>
            </a:r>
            <a:r>
              <a:rPr lang="sv-SE" sz="4800"/>
              <a:t>	Välkomna + Unga kommunutvecklare </a:t>
            </a:r>
          </a:p>
          <a:p>
            <a:pPr marL="0" indent="0">
              <a:buNone/>
            </a:pPr>
            <a:r>
              <a:rPr lang="sv-SE" sz="4800"/>
              <a:t> 	Information Vårdsamverkan</a:t>
            </a:r>
          </a:p>
          <a:p>
            <a:pPr marL="0" indent="0">
              <a:buNone/>
            </a:pPr>
            <a:r>
              <a:rPr lang="sv-SE" sz="4800"/>
              <a:t>	Bikupa – vad vet ni om ert lokala arbete? Vad behöver utvecklas? Hur tar ni det vidare?</a:t>
            </a:r>
          </a:p>
          <a:p>
            <a:pPr marL="0" indent="0">
              <a:buNone/>
            </a:pPr>
            <a:r>
              <a:rPr lang="sv-SE" sz="4800"/>
              <a:t>	Spirit UF- info arbete</a:t>
            </a:r>
          </a:p>
          <a:p>
            <a:pPr marL="0" indent="0">
              <a:buNone/>
            </a:pPr>
            <a:r>
              <a:rPr lang="sv-SE" sz="4800"/>
              <a:t>	</a:t>
            </a:r>
            <a:r>
              <a:rPr lang="sv-SE" sz="4800" i="1"/>
              <a:t>Paus/fruktstund/monterutställning</a:t>
            </a:r>
          </a:p>
          <a:p>
            <a:pPr marL="0" indent="0">
              <a:buNone/>
            </a:pPr>
            <a:r>
              <a:rPr lang="sv-SE" sz="4800"/>
              <a:t>	Goda exempel: Rehab + Make a </a:t>
            </a:r>
            <a:r>
              <a:rPr lang="sv-SE" sz="4800" err="1"/>
              <a:t>Move</a:t>
            </a:r>
            <a:r>
              <a:rPr lang="sv-SE" sz="4800"/>
              <a:t> + KAA Tidaholm</a:t>
            </a:r>
          </a:p>
          <a:p>
            <a:pPr marL="0" indent="0">
              <a:buNone/>
            </a:pPr>
            <a:r>
              <a:rPr lang="sv-SE" sz="4800"/>
              <a:t>	Bikupa – vad tar ni med er hem från ovan goda exempel?</a:t>
            </a:r>
          </a:p>
          <a:p>
            <a:pPr marL="0" indent="0">
              <a:buNone/>
            </a:pPr>
            <a:r>
              <a:rPr lang="sv-SE" sz="4800" b="1"/>
              <a:t>11:45</a:t>
            </a:r>
            <a:r>
              <a:rPr lang="sv-SE" sz="4800"/>
              <a:t>	</a:t>
            </a:r>
            <a:r>
              <a:rPr lang="sv-SE" sz="4800" i="1"/>
              <a:t>Lunch + paus</a:t>
            </a:r>
          </a:p>
          <a:p>
            <a:pPr marL="0" indent="0">
              <a:buNone/>
            </a:pPr>
            <a:r>
              <a:rPr lang="sv-SE" sz="4800" b="1"/>
              <a:t>12:45</a:t>
            </a:r>
            <a:r>
              <a:rPr lang="sv-SE" sz="4800"/>
              <a:t>	Rörelse som superkraft</a:t>
            </a:r>
          </a:p>
          <a:p>
            <a:pPr marL="0" indent="0">
              <a:buNone/>
            </a:pPr>
            <a:r>
              <a:rPr lang="sv-SE" sz="4800"/>
              <a:t>	Depphjärnan, varför vi mår så dåligt när vi har det så bra - Anders Hansen </a:t>
            </a:r>
          </a:p>
          <a:p>
            <a:pPr marL="0" indent="0">
              <a:buNone/>
            </a:pPr>
            <a:r>
              <a:rPr lang="sv-SE" sz="4800"/>
              <a:t>	Frågor + bikupa + återkoppling</a:t>
            </a:r>
          </a:p>
          <a:p>
            <a:pPr marL="0" indent="0">
              <a:buNone/>
            </a:pPr>
            <a:r>
              <a:rPr lang="sv-SE" sz="4800"/>
              <a:t>	</a:t>
            </a:r>
            <a:r>
              <a:rPr lang="sv-SE" sz="4800" i="1"/>
              <a:t>Fika</a:t>
            </a:r>
          </a:p>
          <a:p>
            <a:pPr marL="0" indent="0">
              <a:buNone/>
            </a:pPr>
            <a:r>
              <a:rPr lang="sv-SE" sz="4800"/>
              <a:t>	Ungas psykiska hälsa - Det syns inte </a:t>
            </a:r>
          </a:p>
          <a:p>
            <a:pPr marL="0" indent="0">
              <a:buNone/>
            </a:pPr>
            <a:r>
              <a:rPr lang="sv-SE" sz="4800"/>
              <a:t>	Bikupa – vad tar ni med er hem från dagen?</a:t>
            </a:r>
          </a:p>
          <a:p>
            <a:pPr marL="0" indent="0">
              <a:buNone/>
            </a:pPr>
            <a:r>
              <a:rPr lang="sv-SE" sz="4800"/>
              <a:t>	Avslut + utvärdering</a:t>
            </a:r>
          </a:p>
          <a:p>
            <a:pPr marL="0" indent="0">
              <a:buNone/>
            </a:pPr>
            <a:r>
              <a:rPr lang="sv-SE" sz="4800" b="1"/>
              <a:t>15.30</a:t>
            </a:r>
            <a:r>
              <a:rPr lang="sv-SE" sz="4800"/>
              <a:t>	Tack för idag</a:t>
            </a:r>
          </a:p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2F3BC26-7B7C-A45B-3143-061303E51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6D15C4C-8548-E948-B533-6381E52ABB05}"/>
              </a:ext>
            </a:extLst>
          </p:cNvPr>
          <p:cNvSpPr txBox="1"/>
          <p:nvPr/>
        </p:nvSpPr>
        <p:spPr>
          <a:xfrm>
            <a:off x="8577555" y="866004"/>
            <a:ext cx="34887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/>
              <a:t>Gå till</a:t>
            </a:r>
          </a:p>
          <a:p>
            <a:pPr algn="ctr"/>
            <a:r>
              <a:rPr lang="sv-SE" sz="3200" b="1"/>
              <a:t>www.menti.com</a:t>
            </a:r>
          </a:p>
          <a:p>
            <a:pPr algn="ctr"/>
            <a:r>
              <a:rPr lang="sv-SE" sz="2400"/>
              <a:t>och använd koden</a:t>
            </a:r>
          </a:p>
          <a:p>
            <a:pPr algn="ctr"/>
            <a:r>
              <a:rPr lang="sv-SE" sz="3200" b="1"/>
              <a:t>8623 3350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C212D22-6202-BB87-EC1E-25B396809055}"/>
              </a:ext>
            </a:extLst>
          </p:cNvPr>
          <p:cNvSpPr txBox="1"/>
          <p:nvPr/>
        </p:nvSpPr>
        <p:spPr>
          <a:xfrm>
            <a:off x="9119055" y="2782655"/>
            <a:ext cx="2776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/>
              <a:t>Eller scanna QR-koden</a:t>
            </a:r>
            <a:endParaRPr lang="sv-SE" sz="2000" b="1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FB0C9EE-E98A-4D64-3647-031BDBF93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6647" y="3317702"/>
            <a:ext cx="1727153" cy="169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6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D95A0BE-146E-D37B-3129-06C5FABB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05722B8-0017-09AE-C597-3A272688D38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9400"/>
            <a:ext cx="12173253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57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1EDA7A1-62ED-8682-CD2C-5975CDB83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2F2635E-A321-B7E7-AC66-F94F95B5DD2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6005"/>
            <a:ext cx="12192000" cy="608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1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00911C-7331-4958-DC0F-9ED62D6E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Unga kommunutvecklare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68836C8-E2EF-D758-53EB-765EF7A96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err="1">
                <a:solidFill>
                  <a:schemeClr val="bg2">
                    <a:lumMod val="50000"/>
                  </a:schemeClr>
                </a:solidFill>
              </a:rPr>
              <a:t>Faisa</a:t>
            </a:r>
            <a:r>
              <a:rPr lang="sv-SE">
                <a:solidFill>
                  <a:schemeClr val="bg2">
                    <a:lumMod val="50000"/>
                  </a:schemeClr>
                </a:solidFill>
              </a:rPr>
              <a:t> Jama, Skövde + </a:t>
            </a:r>
            <a:r>
              <a:rPr lang="sv-SE" err="1">
                <a:solidFill>
                  <a:schemeClr val="bg2">
                    <a:lumMod val="50000"/>
                  </a:schemeClr>
                </a:solidFill>
              </a:rPr>
              <a:t>Abdisamed</a:t>
            </a:r>
            <a:r>
              <a:rPr lang="sv-SE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v-SE" err="1">
                <a:solidFill>
                  <a:schemeClr val="bg2">
                    <a:lumMod val="50000"/>
                  </a:schemeClr>
                </a:solidFill>
              </a:rPr>
              <a:t>Rage</a:t>
            </a:r>
            <a:r>
              <a:rPr lang="sv-SE">
                <a:solidFill>
                  <a:schemeClr val="bg2">
                    <a:lumMod val="50000"/>
                  </a:schemeClr>
                </a:solidFill>
              </a:rPr>
              <a:t>, Falköping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9986066-9A53-4934-8897-03F8C2E2D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2192234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ÅRDSAMVERKAN SKARA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3687"/>
      </a:accent1>
      <a:accent2>
        <a:srgbClr val="4665D4"/>
      </a:accent2>
      <a:accent3>
        <a:srgbClr val="D4765B"/>
      </a:accent3>
      <a:accent4>
        <a:srgbClr val="85D431"/>
      </a:accent4>
      <a:accent5>
        <a:srgbClr val="588726"/>
      </a:accent5>
      <a:accent6>
        <a:srgbClr val="FFFFFF"/>
      </a:accent6>
      <a:hlink>
        <a:srgbClr val="0563C1"/>
      </a:hlink>
      <a:folHlink>
        <a:srgbClr val="954F72"/>
      </a:folHlink>
    </a:clrScheme>
    <a:fontScheme name="VÅRDSAMVERKAN 1">
      <a:majorFont>
        <a:latin typeface="Tahoma"/>
        <a:ea typeface=""/>
        <a:cs typeface=""/>
      </a:majorFont>
      <a:minorFont>
        <a:latin typeface="Gadug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årdsamverkan Skaraborg PPT MALL.pptx" id="{D268C8DB-7C6A-4DF7-B8E6-0CBB37550C05}" vid="{5A9C8D18-C79A-416D-85DF-5FC9E67273EF}"/>
    </a:ext>
  </a:extLst>
</a:theme>
</file>

<file path=ppt/theme/theme2.xml><?xml version="1.0" encoding="utf-8"?>
<a:theme xmlns:a="http://schemas.openxmlformats.org/drawingml/2006/main" name="2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5D289A46-28EC-4B39-ABC8-58F27EAC52DD}" vid="{83C6E24C-13D5-492F-B09F-F684659BB908}"/>
    </a:ext>
  </a:extLst>
</a:theme>
</file>

<file path=ppt/theme/theme3.xml><?xml version="1.0" encoding="utf-8"?>
<a:theme xmlns:a="http://schemas.openxmlformats.org/drawingml/2006/main" name="1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9726FF18-55B5-45FD-9C2D-E1E97DA4854A}" vid="{EA715CE1-C120-4D3C-A629-4EB902F49794}"/>
    </a:ext>
  </a:extLst>
</a:theme>
</file>

<file path=ppt/theme/theme4.xml><?xml version="1.0" encoding="utf-8"?>
<a:theme xmlns:a="http://schemas.openxmlformats.org/drawingml/2006/main" name="Innehåll">
  <a:themeElements>
    <a:clrScheme name="Ege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500"/>
      </a:accent1>
      <a:accent2>
        <a:srgbClr val="008737"/>
      </a:accent2>
      <a:accent3>
        <a:srgbClr val="006E32"/>
      </a:accent3>
      <a:accent4>
        <a:srgbClr val="FFCD00"/>
      </a:accent4>
      <a:accent5>
        <a:srgbClr val="E63212"/>
      </a:accent5>
      <a:accent6>
        <a:srgbClr val="F59C00"/>
      </a:accent6>
      <a:hlink>
        <a:srgbClr val="009AD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Vårdsamverkan Skaraborg_MALL – Powerpoint-presentation (1)</Template>
  <TotalTime>0</TotalTime>
  <Words>279</Words>
  <Application>Microsoft Office PowerPoint</Application>
  <PresentationFormat>Bredbild</PresentationFormat>
  <Paragraphs>44</Paragraphs>
  <Slides>7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7</vt:i4>
      </vt:variant>
    </vt:vector>
  </HeadingPairs>
  <TitlesOfParts>
    <vt:vector size="20" baseType="lpstr">
      <vt:lpstr>Arial</vt:lpstr>
      <vt:lpstr>Avenir Next LT Pro</vt:lpstr>
      <vt:lpstr>Calibri</vt:lpstr>
      <vt:lpstr>Century Gothic</vt:lpstr>
      <vt:lpstr>Gadugi</vt:lpstr>
      <vt:lpstr>Memphis</vt:lpstr>
      <vt:lpstr>Memphis Light</vt:lpstr>
      <vt:lpstr>Memphis Medium</vt:lpstr>
      <vt:lpstr>Tahoma</vt:lpstr>
      <vt:lpstr>Office-tema</vt:lpstr>
      <vt:lpstr>2_Tema Skaraborgs kommunalförbund 2023</vt:lpstr>
      <vt:lpstr>1_Tema Skaraborgs kommunalförbund 2023</vt:lpstr>
      <vt:lpstr>Innehåll</vt:lpstr>
      <vt:lpstr>   Partssamverkanskonferens  2024 Tema – Vad barn och ungdomar behöver för att må bra och hur samverkan kan ske när dessa behov kräver insatser från flera verksamheter! </vt:lpstr>
      <vt:lpstr>Två inledande frågor innan vi börjar</vt:lpstr>
      <vt:lpstr>Välkomna!!</vt:lpstr>
      <vt:lpstr>Agenda</vt:lpstr>
      <vt:lpstr>PowerPoint-presentation</vt:lpstr>
      <vt:lpstr>PowerPoint-presentation</vt:lpstr>
      <vt:lpstr>Unga kommunutvecklare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Partssamverkanskonferens 2024 1 - Inledning och unga kommuntvecklare</dc:title>
  <dc:creator/>
  <keywords/>
  <lastModifiedBy/>
  <revision>1</revision>
  <dcterms:created xsi:type="dcterms:W3CDTF">2024-03-11T16:12:03.0000000Z</dcterms:created>
  <dcterms:modified xsi:type="dcterms:W3CDTF">2024-03-11T16:12:11.0000000Z</dcterms:modified>
</coreProperties>
</file>