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  <p:sldMasterId id="2147483678" r:id="rId5"/>
    <p:sldMasterId id="2147483735" r:id="rId6"/>
    <p:sldMasterId id="2147483747" r:id="rId7"/>
    <p:sldMasterId id="2147483780" r:id="rId8"/>
  </p:sldMasterIdLst>
  <p:notesMasterIdLst>
    <p:notesMasterId r:id="rId18"/>
  </p:notesMasterIdLst>
  <p:handoutMasterIdLst>
    <p:handoutMasterId r:id="rId19"/>
  </p:handoutMasterIdLst>
  <p:sldIdLst>
    <p:sldId id="271" r:id="rId9"/>
    <p:sldId id="259" r:id="rId10"/>
    <p:sldId id="7786" r:id="rId11"/>
    <p:sldId id="262" r:id="rId12"/>
    <p:sldId id="279" r:id="rId13"/>
    <p:sldId id="7787" r:id="rId14"/>
    <p:sldId id="278" r:id="rId15"/>
    <p:sldId id="7788" r:id="rId16"/>
    <p:sldId id="7789" r:id="rId1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8D8D"/>
    <a:srgbClr val="85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DD07BD-1636-4835-8D0B-43F235C23920}" v="10" dt="2024-03-13T07:37:44.6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Master" Target="slideMasters/slideMaster5.xml" Id="rId8" /><Relationship Type="http://schemas.openxmlformats.org/officeDocument/2006/relationships/slide" Target="slides/slide5.xml" Id="rId13" /><Relationship Type="http://schemas.openxmlformats.org/officeDocument/2006/relationships/notesMaster" Target="notesMasters/notesMaster1.xml" Id="rId18" /><Relationship Type="http://schemas.openxmlformats.org/officeDocument/2006/relationships/viewProps" Target="viewProps.xml" Id="rId21" /><Relationship Type="http://schemas.openxmlformats.org/officeDocument/2006/relationships/slideMaster" Target="slideMasters/slideMaster4.xml" Id="rId7" /><Relationship Type="http://schemas.openxmlformats.org/officeDocument/2006/relationships/slide" Target="slides/slide4.xml" Id="rId12" /><Relationship Type="http://schemas.openxmlformats.org/officeDocument/2006/relationships/slide" Target="slides/slide9.xml" Id="rId17" /><Relationship Type="http://schemas.openxmlformats.org/officeDocument/2006/relationships/slide" Target="slides/slide8.xml" Id="rId16" /><Relationship Type="http://schemas.openxmlformats.org/officeDocument/2006/relationships/presProps" Target="presProps.xml" Id="rId20" /><Relationship Type="http://schemas.openxmlformats.org/officeDocument/2006/relationships/slideMaster" Target="slideMasters/slideMaster3.xml" Id="rId6" /><Relationship Type="http://schemas.openxmlformats.org/officeDocument/2006/relationships/slide" Target="slides/slide3.xml" Id="rId11" /><Relationship Type="http://schemas.microsoft.com/office/2015/10/relationships/revisionInfo" Target="revisionInfo.xml" Id="rId24" /><Relationship Type="http://schemas.openxmlformats.org/officeDocument/2006/relationships/slideMaster" Target="slideMasters/slideMaster2.xml" Id="rId5" /><Relationship Type="http://schemas.openxmlformats.org/officeDocument/2006/relationships/slide" Target="slides/slide7.xml" Id="rId15" /><Relationship Type="http://schemas.openxmlformats.org/officeDocument/2006/relationships/tableStyles" Target="tableStyles.xml" Id="rId23" /><Relationship Type="http://schemas.openxmlformats.org/officeDocument/2006/relationships/slide" Target="slides/slide2.xml" Id="rId10" /><Relationship Type="http://schemas.openxmlformats.org/officeDocument/2006/relationships/handoutMaster" Target="handoutMasters/handoutMaster1.xml" Id="rId19" /><Relationship Type="http://schemas.openxmlformats.org/officeDocument/2006/relationships/slideMaster" Target="slideMasters/slideMaster1.xml" Id="rId4" /><Relationship Type="http://schemas.openxmlformats.org/officeDocument/2006/relationships/slide" Target="slides/slide1.xml" Id="rId9" /><Relationship Type="http://schemas.openxmlformats.org/officeDocument/2006/relationships/slide" Target="slides/slide6.xml" Id="rId14" /><Relationship Type="http://schemas.openxmlformats.org/officeDocument/2006/relationships/theme" Target="theme/theme1.xml" Id="rId22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FBC9A1D8-3438-BFD2-3F76-50893C41D5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2BB2FE5E-F6D2-F1E8-4A37-DAB651B0A2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81B2B-C5CE-41C6-BDA2-C05E134D15F2}" type="datetimeFigureOut">
              <a:rPr lang="sv-SE" smtClean="0"/>
              <a:t>2024-03-13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512B5B7-3FDD-82CB-D536-60BE45A941A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AB35F177-ADFE-B13A-CD69-AB12BCD348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B82D2-CF1F-4545-B121-9879B686B1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25164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64732-519E-4FA9-8DC0-DA96DFDC10F8}" type="datetimeFigureOut">
              <a:rPr lang="sv-SE" smtClean="0"/>
              <a:t>2024-03-13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D16B1-11E6-4B39-BCAB-A90C7803A0A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827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 med symbo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8CBB3516-8C9E-8E23-6B62-AA1C05B1F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9508" y="650370"/>
            <a:ext cx="3965164" cy="6765561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0405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0405" y="3722321"/>
            <a:ext cx="8743952" cy="1506903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algn="l">
              <a:lnSpc>
                <a:spcPct val="100000"/>
              </a:lnSpc>
            </a:pPr>
            <a:r>
              <a:rPr lang="sv-SE">
                <a:solidFill>
                  <a:schemeClr val="bg1"/>
                </a:solidFill>
              </a:rPr>
              <a:t>Klicka för att lägga till underrubrik</a:t>
            </a: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73989964-68F2-4C2C-ACCD-3B2DECB4F127}" type="datetime1">
              <a:rPr lang="sv-SE" smtClean="0"/>
              <a:t>2024-03-13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6" name="Bildobjekt 15" descr="Logotyp Vårdsamverkan Skaraborg">
            <a:extLst>
              <a:ext uri="{FF2B5EF4-FFF2-40B4-BE49-F238E27FC236}">
                <a16:creationId xmlns:a16="http://schemas.microsoft.com/office/drawing/2014/main" id="{C62EDADB-3A67-3187-904C-6603CEB462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405" y="5463809"/>
            <a:ext cx="2264737" cy="78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32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hö-banner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>
            <a:extLst>
              <a:ext uri="{FF2B5EF4-FFF2-40B4-BE49-F238E27FC236}">
                <a16:creationId xmlns:a16="http://schemas.microsoft.com/office/drawing/2014/main" id="{9EC22D40-9298-7BCE-CBC8-13E8796DD2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365125"/>
            <a:ext cx="9858554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1825625"/>
            <a:ext cx="9858556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2130-D539-49A1-A716-EC6465A833A4}" type="datetime1">
              <a:rPr lang="sv-SE" smtClean="0"/>
              <a:t>2024-03-13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086156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A02A145E-47BC-11EB-AB66-16F4E92927AE}"/>
              </a:ext>
            </a:extLst>
          </p:cNvPr>
          <p:cNvGrpSpPr/>
          <p:nvPr userDrawn="1"/>
        </p:nvGrpSpPr>
        <p:grpSpPr>
          <a:xfrm>
            <a:off x="10993321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632AB289-B61D-49CD-0AFF-47CB6814EA0D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4B29D94C-BB27-B99F-9448-47AE948506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695051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rtbild med 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>
            <a:extLst>
              <a:ext uri="{FF2B5EF4-FFF2-40B4-BE49-F238E27FC236}">
                <a16:creationId xmlns:a16="http://schemas.microsoft.com/office/drawing/2014/main" id="{99DC5F8C-2951-125E-5260-91AA50501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CA357F72-B0FE-AFE0-67F5-30125215CE1C}"/>
              </a:ext>
            </a:extLst>
          </p:cNvPr>
          <p:cNvGrpSpPr/>
          <p:nvPr userDrawn="1"/>
        </p:nvGrpSpPr>
        <p:grpSpPr>
          <a:xfrm>
            <a:off x="0" y="0"/>
            <a:ext cx="5763126" cy="6862012"/>
            <a:chOff x="0" y="0"/>
            <a:chExt cx="5763126" cy="6862012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22331FD7-E9CC-428E-8053-130AB3694697}"/>
                </a:ext>
              </a:extLst>
            </p:cNvPr>
            <p:cNvSpPr/>
            <p:nvPr/>
          </p:nvSpPr>
          <p:spPr>
            <a:xfrm>
              <a:off x="0" y="0"/>
              <a:ext cx="5763126" cy="6862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 descr="En bild som visar karta, text&#10;&#10;Automatiskt genererad beskrivning">
              <a:extLst>
                <a:ext uri="{FF2B5EF4-FFF2-40B4-BE49-F238E27FC236}">
                  <a16:creationId xmlns:a16="http://schemas.microsoft.com/office/drawing/2014/main" id="{EA41F86E-C561-AE5C-3851-639101CB7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alphaModFix amt="3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316" y="1299731"/>
              <a:ext cx="5522494" cy="4864922"/>
            </a:xfrm>
            <a:prstGeom prst="rect">
              <a:avLst/>
            </a:prstGeom>
            <a:noFill/>
            <a:ln w="38100">
              <a:noFill/>
            </a:ln>
          </p:spPr>
        </p:pic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5" y="458787"/>
            <a:ext cx="51149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38875" y="2058987"/>
            <a:ext cx="51149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75" y="5984876"/>
            <a:ext cx="2552698" cy="365125"/>
          </a:xfrm>
        </p:spPr>
        <p:txBody>
          <a:bodyPr/>
          <a:lstStyle/>
          <a:p>
            <a:fld id="{7AD05529-877A-4CE8-A5AB-87E840B3690A}" type="datetime1">
              <a:rPr lang="sv-SE" smtClean="0"/>
              <a:t>2024-03-13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75" y="6356349"/>
            <a:ext cx="5114925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1574" y="5988050"/>
            <a:ext cx="256222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12" name="Bildobjekt 11" descr="Logotyp Vårdsamverkan Skaraborg">
            <a:extLst>
              <a:ext uri="{FF2B5EF4-FFF2-40B4-BE49-F238E27FC236}">
                <a16:creationId xmlns:a16="http://schemas.microsoft.com/office/drawing/2014/main" id="{72C382CF-2F1C-E580-0E79-43198622EAF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756" y="6053779"/>
            <a:ext cx="1708970" cy="59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77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rtbild med 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686EE6E6-B975-7EAA-81A4-F8F8EA597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CA357F72-B0FE-AFE0-67F5-30125215CE1C}"/>
              </a:ext>
            </a:extLst>
          </p:cNvPr>
          <p:cNvGrpSpPr/>
          <p:nvPr userDrawn="1"/>
        </p:nvGrpSpPr>
        <p:grpSpPr>
          <a:xfrm>
            <a:off x="0" y="0"/>
            <a:ext cx="5763126" cy="6862012"/>
            <a:chOff x="0" y="0"/>
            <a:chExt cx="5763126" cy="6862012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22331FD7-E9CC-428E-8053-130AB3694697}"/>
                </a:ext>
              </a:extLst>
            </p:cNvPr>
            <p:cNvSpPr/>
            <p:nvPr/>
          </p:nvSpPr>
          <p:spPr>
            <a:xfrm>
              <a:off x="0" y="0"/>
              <a:ext cx="5763126" cy="6862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 descr="En bild som visar karta, text&#10;&#10;Automatiskt genererad beskrivning">
              <a:extLst>
                <a:ext uri="{FF2B5EF4-FFF2-40B4-BE49-F238E27FC236}">
                  <a16:creationId xmlns:a16="http://schemas.microsoft.com/office/drawing/2014/main" id="{EA41F86E-C561-AE5C-3851-639101CB7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alphaModFix amt="3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316" y="1299731"/>
              <a:ext cx="5522494" cy="4864922"/>
            </a:xfrm>
            <a:prstGeom prst="rect">
              <a:avLst/>
            </a:prstGeom>
            <a:noFill/>
            <a:ln w="38100">
              <a:noFill/>
            </a:ln>
          </p:spPr>
        </p:pic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5" y="458787"/>
            <a:ext cx="51149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38875" y="2058987"/>
            <a:ext cx="51149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75" y="5984876"/>
            <a:ext cx="2552698" cy="365125"/>
          </a:xfrm>
        </p:spPr>
        <p:txBody>
          <a:bodyPr/>
          <a:lstStyle/>
          <a:p>
            <a:fld id="{5F2D2A0D-B49F-4776-8693-32A363040CE5}" type="datetime1">
              <a:rPr lang="sv-SE" smtClean="0"/>
              <a:t>2024-03-13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75" y="6356349"/>
            <a:ext cx="5114925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1574" y="5988050"/>
            <a:ext cx="256222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3" name="Bildobjekt 2" descr="Logotyp Vårdsamverkan Skaraborg">
            <a:extLst>
              <a:ext uri="{FF2B5EF4-FFF2-40B4-BE49-F238E27FC236}">
                <a16:creationId xmlns:a16="http://schemas.microsoft.com/office/drawing/2014/main" id="{481F7ED1-B61E-97E0-6552-ADCBABEDA52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756" y="6053779"/>
            <a:ext cx="1708970" cy="59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784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höger med bild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47609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136525"/>
            <a:ext cx="5943600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47609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9788" y="5981700"/>
            <a:ext cx="2379662" cy="365125"/>
          </a:xfrm>
        </p:spPr>
        <p:txBody>
          <a:bodyPr/>
          <a:lstStyle/>
          <a:p>
            <a:fld id="{046E7319-4D1D-4917-B04B-AB12B4DCE740}" type="datetime1">
              <a:rPr lang="sv-SE" smtClean="0"/>
              <a:t>2024-03-13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4760913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19451" y="5981699"/>
            <a:ext cx="2381250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EB3BB72C-82EC-F8F6-3073-A1099B3BAF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243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höger med bild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47609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136525"/>
            <a:ext cx="5943600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47609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9788" y="5981700"/>
            <a:ext cx="2379662" cy="365125"/>
          </a:xfrm>
        </p:spPr>
        <p:txBody>
          <a:bodyPr/>
          <a:lstStyle/>
          <a:p>
            <a:fld id="{0B2B4E01-F77B-4F5E-9C61-795A42FE5B57}" type="datetime1">
              <a:rPr lang="sv-SE" smtClean="0"/>
              <a:t>2024-03-13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4760913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19451" y="5981699"/>
            <a:ext cx="2381250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EB3BB72C-82EC-F8F6-3073-A1099B3BAF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11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vänster med bild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36509BF6-0CFB-215E-88B7-41924382A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17758" y="457200"/>
            <a:ext cx="500527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5957777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517758" y="2057400"/>
            <a:ext cx="500527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7758" y="5983398"/>
            <a:ext cx="2498651" cy="365125"/>
          </a:xfrm>
        </p:spPr>
        <p:txBody>
          <a:bodyPr/>
          <a:lstStyle/>
          <a:p>
            <a:fld id="{BE6FCB0C-067A-4CFA-9B92-CFB4302FD873}" type="datetime1">
              <a:rPr lang="sv-SE" smtClean="0"/>
              <a:t>2024-03-13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7758" y="6358048"/>
            <a:ext cx="5005277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16409" y="5983397"/>
            <a:ext cx="2506627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1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vänster med bild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36509BF6-0CFB-215E-88B7-41924382A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17758" y="457200"/>
            <a:ext cx="500527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5957777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517758" y="2057400"/>
            <a:ext cx="500527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7758" y="5983398"/>
            <a:ext cx="2498651" cy="365125"/>
          </a:xfrm>
        </p:spPr>
        <p:txBody>
          <a:bodyPr/>
          <a:lstStyle/>
          <a:p>
            <a:fld id="{A25BAED0-3EBB-43DB-A071-EA638E51E516}" type="datetime1">
              <a:rPr lang="sv-SE" smtClean="0"/>
              <a:t>2024-03-13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7758" y="6358048"/>
            <a:ext cx="5005277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16409" y="5983397"/>
            <a:ext cx="2506627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3821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11919098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118775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BDF8DD0D-4381-3E3C-5744-3B3CBDE86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0552C05-487E-703E-6B59-5AD11A85A5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7A3D8297-2BA4-A505-39E6-C23343DE0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FA08D-7CF9-476E-AACD-F497C8208B4D}" type="datetime1">
              <a:rPr lang="sv-SE" smtClean="0"/>
              <a:t>2024-03-13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EB2226D1-37C9-F6ED-64E4-796C44D72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A706FBD0-20F1-D957-F1ED-39C9FCDB4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8848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F6D650D9-C701-65F5-BAFF-EF381CDB5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C335E97-BBB2-7BF8-4EE9-00BAC01804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3BDF994-951C-8C82-869C-3C43DF4CC5B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E2B58856-F63C-0164-15E9-E14A30C4BD6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F2D6C6B-D52F-E704-9777-9832958F9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032D-B438-4E06-8FF5-DFF20D07FD61}" type="datetime1">
              <a:rPr lang="sv-SE" smtClean="0"/>
              <a:t>2024-03-13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71078A7-923C-C6D6-D9A8-5C3375EAA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BF1C8A28-6CF8-EA83-FE74-D0CDCF68B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5503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 med kart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2DC5DBB0-A43C-9E3C-4FEB-30C8D97DB3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9338" y="-86463"/>
            <a:ext cx="7981266" cy="7030925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spc="1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AF827B9-8605-1224-3B4D-76F29B0F2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610313D8-8741-4893-9169-CBB355908F75}" type="datetime1">
              <a:rPr lang="sv-SE" smtClean="0"/>
              <a:t>2024-03-13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003D68-09A5-C840-AD7B-EE5929D3D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334CFF8-D1EC-D254-BBE1-1AFA125FB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9" name="Bildobjekt 8" descr="Logotyp Vårdsamverkan Skaraborg">
            <a:extLst>
              <a:ext uri="{FF2B5EF4-FFF2-40B4-BE49-F238E27FC236}">
                <a16:creationId xmlns:a16="http://schemas.microsoft.com/office/drawing/2014/main" id="{ED8EB572-A41D-E3C6-862E-D7D0CA25C68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405" y="5463809"/>
            <a:ext cx="2264737" cy="78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7056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>
            <a:extLst>
              <a:ext uri="{FF2B5EF4-FFF2-40B4-BE49-F238E27FC236}">
                <a16:creationId xmlns:a16="http://schemas.microsoft.com/office/drawing/2014/main" id="{6A48A17A-A82A-54AB-4AB2-9415A2877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318F239E-278D-1B96-FD46-6A8752052A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4A14153-3ED1-41B7-6FB7-CECD637C040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underrubrik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6A7CA7C7-24B1-FE56-1A3E-4C6DDBF74B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584CF7CD-7EB8-BBB4-F457-4A1C999854B5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underrubrik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3D8F593-DFF4-95DC-EFAE-1E945A7C7477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4F005D9D-8205-8A33-A6C5-F9EDC4B6C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87E9-BB0B-4D86-94CD-9C690AFFDBCE}" type="datetime1">
              <a:rPr lang="sv-SE" smtClean="0"/>
              <a:t>2024-03-13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63DA0112-E1BD-90BA-C02D-0C71896A8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C7AEB22-862C-650B-A513-79E337BD7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434333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08E0499-0823-4AA7-FB2E-BB95C21A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EFFB-A90F-4358-8338-A1CF1E3DBB1D}" type="datetime1">
              <a:rPr lang="sv-SE" smtClean="0"/>
              <a:t>2024-03-13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8A24660-0F4B-9EF9-F3EC-F6C462A4D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3427202-8B73-B317-48A8-35DF12002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84609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u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08E0499-0823-4AA7-FB2E-BB95C21A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032D-7B61-407D-80FA-0929B10EA25D}" type="datetime1">
              <a:rPr lang="sv-SE" smtClean="0"/>
              <a:t>2024-03-13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8A24660-0F4B-9EF9-F3EC-F6C462A4D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3427202-8B73-B317-48A8-35DF12002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E338BB9-E0D5-FBC7-B9B4-4C9293BF25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7432" y="2385732"/>
            <a:ext cx="4617136" cy="160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0007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E6CB5F9-AAAA-9E93-35B7-4514C5DE18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E8D7E6C9-99A1-0DBB-8395-6756D66BA3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83CCCBD-BCAA-9D9B-9CBC-46C31A68D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4F717B9-D0CD-F993-4D12-180A532AB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A4B709E-BB98-7765-0CA4-A033E6F0D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6905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974A399-4AD6-9821-AEC7-4FD8EE390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EE5DC9B-3247-152A-66B8-EEA6783832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285F056-11BB-E98D-69BA-627721363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96AE4F9-D442-9600-8878-E0FD358EA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B082013-FDED-9327-BB9C-1AA93116B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3544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DAA1812-42E6-9787-CA7E-2E7A290B8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BB2AE59-E71B-E409-1650-4E3B0CD15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AA73F39-929F-5500-A585-699DA3203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844AAE1-412B-57AD-2BC7-76F5FA4F7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AFA0F69-CADB-16E8-ED90-BA554780F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419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9304A42-009E-CD32-B082-6C57E4F9E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FA592C9-0A44-B5E2-0C28-168A46D25D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04DA1032-DBED-AA2F-B8A7-E910A5B753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E977987-D98B-867D-8FFF-1D245EDEB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061F04FD-50DE-097E-9E8F-5A3853535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A8AD0057-EA8F-8503-CB91-D5EA38706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7103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CAA6ABE-FAB2-EADE-F2AE-E938C5FCF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E5F45CFB-A7F5-0B8E-5C65-D60562C79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205E20C-4066-9B42-2238-1953E7E773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855F96F-DE1E-060A-B8AB-F75C46563F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684B024F-72F5-7211-C9FE-84E95D7BEC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342783C2-2015-5B58-D160-C927A19B8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0C8820C4-7485-EE42-1E04-17F8024DB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E6220F2-F079-A9DF-7B43-75C50D802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5309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7F2D186-DEEE-7E97-900B-387F8CC9B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F9CDE9A-A8E3-1BF3-3D40-8BD7E5927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054563A6-3150-303B-8171-CD3B55BA5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09E4FC18-FC8B-C7A4-44ED-541973048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8307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08EABBD8-339F-EB9D-EEBD-7F8F31752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17A67CB5-4810-E45A-9485-0D2E046D3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F329888-C767-4FDB-D072-0313439C0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747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vsnittsrubrik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5B84FD1B-5035-332C-D8BD-D639EC3F5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8634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tx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48634" y="3722321"/>
            <a:ext cx="8743952" cy="1506903"/>
          </a:xfrm>
          <a:noFill/>
          <a:ln>
            <a:noFill/>
          </a:ln>
        </p:spPr>
        <p:txBody>
          <a:bodyPr/>
          <a:lstStyle>
            <a:lvl1pPr marL="0" indent="0" algn="l">
              <a:buNone/>
              <a:defRPr lang="sv-SE" dirty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Klicka för att lägga till underrubrik </a:t>
            </a:r>
            <a:endParaRPr lang="sv-SE">
              <a:solidFill>
                <a:schemeClr val="bg1"/>
              </a:solidFill>
            </a:endParaRP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498884E-4AF9-495A-A70A-3016585FDBAD}" type="datetime1">
              <a:rPr lang="sv-SE" smtClean="0"/>
              <a:t>2024-03-13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2CEB9459-B5D1-5696-1897-9EAEE54C316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985" y="5469128"/>
            <a:ext cx="2259157" cy="785108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1B50F91B-4589-1AC5-92D4-0E74CED145F2}"/>
              </a:ext>
            </a:extLst>
          </p:cNvPr>
          <p:cNvSpPr/>
          <p:nvPr userDrawn="1"/>
        </p:nvSpPr>
        <p:spPr>
          <a:xfrm>
            <a:off x="648585" y="1594884"/>
            <a:ext cx="184076" cy="30621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19898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753C1D4-BD66-06CF-3914-C7A6BFD91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3025FDC-01A9-C280-4125-1FA9058B19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FB0D5EA-555E-7DFD-F58F-B46157436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90C13131-3957-D331-533C-4DB6CE9C2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BC27F60E-3696-5E89-01BB-74E5CD175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A53CD8A5-E9A9-3A41-35C1-DA6EBE6F0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4835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0E78878-335D-C852-232D-983D9D454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C31B32AB-9B01-8E56-3180-E7B84A268C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598BF33-1B42-126F-12D4-9838D3116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A39EA33-8CF4-7870-D3FF-0D18CD28D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B6A9846F-8B68-DA37-1396-67EA732FA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8822E9DC-E717-50C3-930D-5FB8666E1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0586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2439C5-E56D-E4B4-3A47-62617FE81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F7942B0D-E80B-3A51-C60A-FE897AC478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225452F-2ACF-C529-40F0-9A94DC596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9F24BA4-85BA-8A29-ADD8-4826E9E3E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9B8D0D7-0B83-F027-6FBB-7B1F03B0A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4524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09E037B0-9935-9055-091A-C30815257B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3E8F9976-C9E6-1C55-5CA6-1C9726632F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E2D1255-C07B-B0CE-40B2-AB1B8CD3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4FCFD14-2FBD-F579-2DE2-E4F8E0F09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3C179A5-326E-5A5D-9C75-7889979BA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7642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nehållssida med brödtext 1 sp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text 17">
            <a:extLst>
              <a:ext uri="{FF2B5EF4-FFF2-40B4-BE49-F238E27FC236}">
                <a16:creationId xmlns:a16="http://schemas.microsoft.com/office/drawing/2014/main" id="{3DD0BD24-EA97-3F4F-A178-58480D22C0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4682" y="2252912"/>
            <a:ext cx="10087095" cy="3365976"/>
          </a:xfrm>
        </p:spPr>
        <p:txBody>
          <a:bodyPr lIns="0" tIns="0" rIns="0" bIns="0">
            <a:normAutofit/>
          </a:bodyPr>
          <a:lstStyle>
            <a:lvl1pPr marL="12700" indent="0">
              <a:lnSpc>
                <a:spcPts val="28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tabLst/>
              <a:defRPr sz="240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cxnSp>
        <p:nvCxnSpPr>
          <p:cNvPr id="12" name="Rak koppling 11">
            <a:extLst>
              <a:ext uri="{FF2B5EF4-FFF2-40B4-BE49-F238E27FC236}">
                <a16:creationId xmlns:a16="http://schemas.microsoft.com/office/drawing/2014/main" id="{357AEFB1-7A53-4CFD-A152-EB07E9C99B13}"/>
              </a:ext>
            </a:extLst>
          </p:cNvPr>
          <p:cNvCxnSpPr/>
          <p:nvPr userDrawn="1"/>
        </p:nvCxnSpPr>
        <p:spPr>
          <a:xfrm>
            <a:off x="467833" y="6284773"/>
            <a:ext cx="111907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7129A1FE-0C3A-41C6-8382-8D1098DD7B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833" y="6404962"/>
            <a:ext cx="1572126" cy="278217"/>
          </a:xfrm>
          <a:prstGeom prst="rect">
            <a:avLst/>
          </a:prstGeom>
        </p:spPr>
      </p:pic>
      <p:pic>
        <p:nvPicPr>
          <p:cNvPr id="14" name="Bildobjekt 13">
            <a:extLst>
              <a:ext uri="{FF2B5EF4-FFF2-40B4-BE49-F238E27FC236}">
                <a16:creationId xmlns:a16="http://schemas.microsoft.com/office/drawing/2014/main" id="{B06A7C4B-E4EE-4565-A13E-7BD97E68AB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6579" y="6406755"/>
            <a:ext cx="1380410" cy="280049"/>
          </a:xfrm>
          <a:prstGeom prst="rect">
            <a:avLst/>
          </a:prstGeom>
        </p:spPr>
      </p:pic>
      <p:sp>
        <p:nvSpPr>
          <p:cNvPr id="7" name="Rubrik 4">
            <a:extLst>
              <a:ext uri="{FF2B5EF4-FFF2-40B4-BE49-F238E27FC236}">
                <a16:creationId xmlns:a16="http://schemas.microsoft.com/office/drawing/2014/main" id="{C0A15D7F-67C6-4077-85D0-F01AD0F899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4681" y="1004320"/>
            <a:ext cx="10087095" cy="750650"/>
          </a:xfrm>
        </p:spPr>
        <p:txBody>
          <a:bodyPr/>
          <a:lstStyle/>
          <a:p>
            <a:r>
              <a:rPr lang="sv-SE"/>
              <a:t>Här skriver vi rubrik</a:t>
            </a:r>
          </a:p>
        </p:txBody>
      </p:sp>
    </p:spTree>
    <p:extLst>
      <p:ext uri="{BB962C8B-B14F-4D97-AF65-F5344CB8AC3E}">
        <p14:creationId xmlns:p14="http://schemas.microsoft.com/office/powerpoint/2010/main" val="99030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6" name="Bildobjekt 5" descr="En bild som visar cirkel, Färggrann, grön&#10;&#10;Automatiskt genererad beskrivning">
            <a:extLst>
              <a:ext uri="{FF2B5EF4-FFF2-40B4-BE49-F238E27FC236}">
                <a16:creationId xmlns:a16="http://schemas.microsoft.com/office/drawing/2014/main" id="{D542620B-28B5-1C6F-0FAF-0D7CBBC0B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3815" y="696999"/>
            <a:ext cx="4758185" cy="616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1416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741837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41837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FD7C6EC9-E4CD-F26F-684B-89D9DB14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40415568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10515600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4944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7418901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7418901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bild 6">
            <a:extLst>
              <a:ext uri="{FF2B5EF4-FFF2-40B4-BE49-F238E27FC236}">
                <a16:creationId xmlns:a16="http://schemas.microsoft.com/office/drawing/2014/main" id="{7034A200-6AF3-9794-649C-3D835A77D8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30383029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62993A0-60A3-B634-1B08-0961EE249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88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vsnittsrubrik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5B84FD1B-5035-332C-D8BD-D639EC3F5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8634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tx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48634" y="3722321"/>
            <a:ext cx="8743952" cy="1506903"/>
          </a:xfrm>
          <a:noFill/>
          <a:ln>
            <a:noFill/>
          </a:ln>
        </p:spPr>
        <p:txBody>
          <a:bodyPr/>
          <a:lstStyle>
            <a:lvl1pPr marL="0" indent="0" algn="l">
              <a:buNone/>
              <a:defRPr lang="sv-SE" dirty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Klicka för att lägga till underrubrik </a:t>
            </a:r>
            <a:endParaRPr lang="sv-SE">
              <a:solidFill>
                <a:schemeClr val="bg1"/>
              </a:solidFill>
            </a:endParaRP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BE66EEAC-A2E1-4D86-9731-288F98F2518D}" type="datetime1">
              <a:rPr lang="sv-SE" smtClean="0"/>
              <a:t>2024-03-13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2CEB9459-B5D1-5696-1897-9EAEE54C316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985" y="5469128"/>
            <a:ext cx="2259157" cy="785108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1B50F91B-4589-1AC5-92D4-0E74CED145F2}"/>
              </a:ext>
            </a:extLst>
          </p:cNvPr>
          <p:cNvSpPr/>
          <p:nvPr userDrawn="1"/>
        </p:nvSpPr>
        <p:spPr>
          <a:xfrm>
            <a:off x="648585" y="1594884"/>
            <a:ext cx="184076" cy="30621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67036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403464"/>
            <a:ext cx="6169269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AD6BF2C-9108-B636-1164-E70E642E46C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162800" y="2286001"/>
            <a:ext cx="4414032" cy="421005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sv-SE"/>
              <a:t>Klicka här för att lägga till bild</a:t>
            </a:r>
          </a:p>
        </p:txBody>
      </p:sp>
    </p:spTree>
    <p:extLst>
      <p:ext uri="{BB962C8B-B14F-4D97-AF65-F5344CB8AC3E}">
        <p14:creationId xmlns:p14="http://schemas.microsoft.com/office/powerpoint/2010/main" val="11953968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123BFE6-FA96-C839-F132-33F2588C7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3"/>
            <a:ext cx="3932237" cy="20267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723A8F4-E3FF-B273-EC4E-F94F13900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9013"/>
            <a:ext cx="6172200" cy="48720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F6AF95B-79C4-CB9C-12EF-2A5C29CE6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74023"/>
            <a:ext cx="3932237" cy="269496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5" name="Bildobjekt 4" descr="Logotyp Skaraborgs Kommunalförbund">
            <a:extLst>
              <a:ext uri="{FF2B5EF4-FFF2-40B4-BE49-F238E27FC236}">
                <a16:creationId xmlns:a16="http://schemas.microsoft.com/office/drawing/2014/main" id="{A8712F50-F9D0-4CB7-4A87-96D2DEE30A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0291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B56948-4129-5F6F-8AA1-9A28729EE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001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objekt 2" descr="Logotyp Skaraborgs Kommunalförbund">
            <a:extLst>
              <a:ext uri="{FF2B5EF4-FFF2-40B4-BE49-F238E27FC236}">
                <a16:creationId xmlns:a16="http://schemas.microsoft.com/office/drawing/2014/main" id="{C065CD3B-B138-A61C-210F-66B0B07F5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0141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1723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3" name="Bildobjekt 2" descr="En bild som visar karta, text, kartbok&#10;&#10;Automatiskt genererad beskrivning">
            <a:extLst>
              <a:ext uri="{FF2B5EF4-FFF2-40B4-BE49-F238E27FC236}">
                <a16:creationId xmlns:a16="http://schemas.microsoft.com/office/drawing/2014/main" id="{12E87DCB-443D-2302-FB7B-2466E95AF3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592" y="-156410"/>
            <a:ext cx="7170820" cy="71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4387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3" name="Bildobjekt 2" descr="En bild som visar karta, text, kartbok&#10;&#10;Automatiskt genererad beskrivning">
            <a:extLst>
              <a:ext uri="{FF2B5EF4-FFF2-40B4-BE49-F238E27FC236}">
                <a16:creationId xmlns:a16="http://schemas.microsoft.com/office/drawing/2014/main" id="{12E87DCB-443D-2302-FB7B-2466E95AF3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2440" y="-156410"/>
            <a:ext cx="7170820" cy="71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7853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6" name="Bildobjekt 5" descr="En bild som visar cirkel, Färggrann, grön&#10;&#10;Automatiskt genererad beskrivning">
            <a:extLst>
              <a:ext uri="{FF2B5EF4-FFF2-40B4-BE49-F238E27FC236}">
                <a16:creationId xmlns:a16="http://schemas.microsoft.com/office/drawing/2014/main" id="{D542620B-28B5-1C6F-0FAF-0D7CBBC0B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3815" y="696999"/>
            <a:ext cx="4758185" cy="616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8766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741837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41837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FD7C6EC9-E4CD-F26F-684B-89D9DB14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7234565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10515600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35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7418901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7418901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bild 6">
            <a:extLst>
              <a:ext uri="{FF2B5EF4-FFF2-40B4-BE49-F238E27FC236}">
                <a16:creationId xmlns:a16="http://schemas.microsoft.com/office/drawing/2014/main" id="{7034A200-6AF3-9794-649C-3D835A77D8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521560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D6502D35-8BF7-3E8F-4800-4D97EE5DC8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388E6-1E12-4575-B0F1-70D8BD503DCD}" type="datetime1">
              <a:rPr lang="sv-SE" smtClean="0"/>
              <a:t>2024-03-13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87327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62993A0-60A3-B634-1B08-0961EE249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5478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403464"/>
            <a:ext cx="6169269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AD6BF2C-9108-B636-1164-E70E642E46C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162800" y="2286001"/>
            <a:ext cx="4414032" cy="421005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sv-SE"/>
              <a:t>Klicka här för att lägga till bild</a:t>
            </a:r>
          </a:p>
        </p:txBody>
      </p:sp>
    </p:spTree>
    <p:extLst>
      <p:ext uri="{BB962C8B-B14F-4D97-AF65-F5344CB8AC3E}">
        <p14:creationId xmlns:p14="http://schemas.microsoft.com/office/powerpoint/2010/main" val="309132981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123BFE6-FA96-C839-F132-33F2588C7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3"/>
            <a:ext cx="3932237" cy="20267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723A8F4-E3FF-B273-EC4E-F94F13900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9013"/>
            <a:ext cx="6172200" cy="48720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F6AF95B-79C4-CB9C-12EF-2A5C29CE6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74023"/>
            <a:ext cx="3932237" cy="269496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5" name="Bildobjekt 4" descr="Logotyp Skaraborgs Kommunalförbund">
            <a:extLst>
              <a:ext uri="{FF2B5EF4-FFF2-40B4-BE49-F238E27FC236}">
                <a16:creationId xmlns:a16="http://schemas.microsoft.com/office/drawing/2014/main" id="{A8712F50-F9D0-4CB7-4A87-96D2DEE30A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0212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B56948-4129-5F6F-8AA1-9A28729EE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001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objekt 2" descr="Logotyp Skaraborgs Kommunalförbund">
            <a:extLst>
              <a:ext uri="{FF2B5EF4-FFF2-40B4-BE49-F238E27FC236}">
                <a16:creationId xmlns:a16="http://schemas.microsoft.com/office/drawing/2014/main" id="{C065CD3B-B138-A61C-210F-66B0B07F5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190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04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7711573E-A906-394A-A102-624677298AA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375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rgbClr val="FCC800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71096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258315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accent3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BDBF950-530B-DB40-A562-5FBFD5B1DE0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rgbClr val="FCC800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130698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accent3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59716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7" name="Platshållare för text 3">
            <a:extLst>
              <a:ext uri="{FF2B5EF4-FFF2-40B4-BE49-F238E27FC236}">
                <a16:creationId xmlns:a16="http://schemas.microsoft.com/office/drawing/2014/main" id="{7A257B50-E510-0547-B9A2-2267CE8F2E5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chemeClr val="accent3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279790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E2A890E7-C420-8CB9-5D31-9487E129F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731-201A-4B3C-BC39-34873048F00A}" type="datetime1">
              <a:rPr lang="sv-SE" smtClean="0"/>
              <a:t>2024-03-13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802708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9506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155829C-A73F-1141-BE1A-589398934ED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chemeClr val="accent3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360033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66547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itat_svar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7A284E6E-E647-1A4F-8D8F-2CCC4CB1FC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2083276"/>
            <a:ext cx="11017250" cy="2691449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ts val="3600"/>
              </a:lnSpc>
              <a:spcBef>
                <a:spcPts val="0"/>
              </a:spcBef>
              <a:buFontTx/>
              <a:buNone/>
              <a:defRPr sz="3600" b="1" i="1">
                <a:effectLst>
                  <a:outerShdw blurRad="77544" dist="61715" dir="5400000" algn="ctr" rotWithShape="0">
                    <a:srgbClr val="000000">
                      <a:alpha val="25139"/>
                    </a:srgbClr>
                  </a:outerShdw>
                </a:effectLst>
                <a:latin typeface="Memphis" pitchFamily="2" charset="0"/>
              </a:defRPr>
            </a:lvl1pPr>
          </a:lstStyle>
          <a:p>
            <a:pPr lvl="0"/>
            <a:r>
              <a:rPr lang="sv-SE"/>
              <a:t>citat</a:t>
            </a:r>
          </a:p>
        </p:txBody>
      </p:sp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75E24AB2-81A5-174E-9643-1E8E952931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968128"/>
            <a:ext cx="11017250" cy="1115148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 b="1" i="1" spc="0">
                <a:solidFill>
                  <a:schemeClr val="tx1"/>
                </a:solidFill>
                <a:effectLst>
                  <a:outerShdw blurRad="76200" dist="50800" dir="5400000" algn="ctr" rotWithShape="0">
                    <a:srgbClr val="000000">
                      <a:alpha val="25000"/>
                    </a:srgbClr>
                  </a:outerShdw>
                </a:effectLst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279087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_vit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text 3">
            <a:extLst>
              <a:ext uri="{FF2B5EF4-FFF2-40B4-BE49-F238E27FC236}">
                <a16:creationId xmlns:a16="http://schemas.microsoft.com/office/drawing/2014/main" id="{A0B17700-3A4F-5546-8D80-7CF603D69D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2083276"/>
            <a:ext cx="11017250" cy="2691449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ts val="3600"/>
              </a:lnSpc>
              <a:spcBef>
                <a:spcPts val="0"/>
              </a:spcBef>
              <a:buFontTx/>
              <a:buNone/>
              <a:defRPr sz="3600" b="1" i="1">
                <a:solidFill>
                  <a:schemeClr val="bg1"/>
                </a:solidFill>
                <a:effectLst>
                  <a:outerShdw blurRad="77544" dist="61715" dir="5400000" algn="ctr" rotWithShape="0">
                    <a:srgbClr val="000000">
                      <a:alpha val="25139"/>
                    </a:srgbClr>
                  </a:outerShdw>
                </a:effectLst>
                <a:latin typeface="Memphis" pitchFamily="2" charset="0"/>
              </a:defRPr>
            </a:lvl1pPr>
          </a:lstStyle>
          <a:p>
            <a:pPr lvl="0"/>
            <a:r>
              <a:rPr lang="sv-SE"/>
              <a:t>citat</a:t>
            </a:r>
          </a:p>
        </p:txBody>
      </p:sp>
      <p:sp>
        <p:nvSpPr>
          <p:cNvPr id="9" name="Platshållare för text 10">
            <a:extLst>
              <a:ext uri="{FF2B5EF4-FFF2-40B4-BE49-F238E27FC236}">
                <a16:creationId xmlns:a16="http://schemas.microsoft.com/office/drawing/2014/main" id="{7D1D95D6-C3DA-6841-99B9-1D0437D7F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968128"/>
            <a:ext cx="11017250" cy="1115148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 b="1" i="1" spc="0">
                <a:solidFill>
                  <a:schemeClr val="bg1"/>
                </a:solidFill>
                <a:effectLst>
                  <a:outerShdw blurRad="76200" dist="50800" dir="5400000" algn="ctr" rotWithShape="0">
                    <a:srgbClr val="000000">
                      <a:alpha val="25000"/>
                    </a:srgbClr>
                  </a:outerShdw>
                </a:effectLst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428606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i placering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668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fri placering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9">
            <a:extLst>
              <a:ext uri="{FF2B5EF4-FFF2-40B4-BE49-F238E27FC236}">
                <a16:creationId xmlns:a16="http://schemas.microsoft.com/office/drawing/2014/main" id="{E4517F12-FBC5-6B45-9602-AA63F2E2A5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34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189446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, utry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7" y="1484852"/>
            <a:ext cx="5240321" cy="4785773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34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30073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7" y="587375"/>
            <a:ext cx="5240321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587375"/>
            <a:ext cx="5255470" cy="964800"/>
          </a:xfrm>
        </p:spPr>
        <p:txBody>
          <a:bodyPr anchor="t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829436"/>
            <a:ext cx="5255930" cy="4441190"/>
          </a:xfrm>
        </p:spPr>
        <p:txBody>
          <a:bodyPr>
            <a:noAutofit/>
          </a:bodyPr>
          <a:lstStyle>
            <a:lvl1pPr marL="0" indent="0" algn="l">
              <a:buNone/>
              <a:defRPr b="0" i="0">
                <a:latin typeface="Memphis Light" pitchFamily="2" charset="0"/>
              </a:defRPr>
            </a:lvl1pPr>
          </a:lstStyle>
          <a:p>
            <a:r>
              <a:rPr lang="sv-SE"/>
              <a:t>Brödtext</a:t>
            </a:r>
          </a:p>
        </p:txBody>
      </p:sp>
    </p:spTree>
    <p:extLst>
      <p:ext uri="{BB962C8B-B14F-4D97-AF65-F5344CB8AC3E}">
        <p14:creationId xmlns:p14="http://schemas.microsoft.com/office/powerpoint/2010/main" val="89956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punktlista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8" y="587375"/>
            <a:ext cx="5240338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587375"/>
            <a:ext cx="5255470" cy="964800"/>
          </a:xfrm>
        </p:spPr>
        <p:txBody>
          <a:bodyPr anchor="t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829436"/>
            <a:ext cx="5255930" cy="4441190"/>
          </a:xfrm>
        </p:spPr>
        <p:txBody>
          <a:bodyPr>
            <a:noAutofit/>
          </a:bodyPr>
          <a:lstStyle>
            <a:lvl1pPr marL="230400" indent="-230400" algn="l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>
                <a:latin typeface="Memphis Light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</p:spTree>
    <p:extLst>
      <p:ext uri="{BB962C8B-B14F-4D97-AF65-F5344CB8AC3E}">
        <p14:creationId xmlns:p14="http://schemas.microsoft.com/office/powerpoint/2010/main" val="204058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vä-banner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D6502D35-8BF7-3E8F-4800-4D97EE5DC8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7292" y="365125"/>
            <a:ext cx="9886507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67292" y="1825625"/>
            <a:ext cx="9886507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7292" y="6356350"/>
            <a:ext cx="2114108" cy="365125"/>
          </a:xfrm>
        </p:spPr>
        <p:txBody>
          <a:bodyPr/>
          <a:lstStyle/>
          <a:p>
            <a:fld id="{D28DE276-2707-46CB-8436-26B9680DEE2D}" type="datetime1">
              <a:rPr lang="sv-SE" smtClean="0"/>
              <a:t>2024-03-13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9" name="Grupp 8">
            <a:extLst>
              <a:ext uri="{FF2B5EF4-FFF2-40B4-BE49-F238E27FC236}">
                <a16:creationId xmlns:a16="http://schemas.microsoft.com/office/drawing/2014/main" id="{585C0B80-887E-9375-50E4-A9F3C5FB4BFB}"/>
              </a:ext>
            </a:extLst>
          </p:cNvPr>
          <p:cNvGrpSpPr/>
          <p:nvPr userDrawn="1"/>
        </p:nvGrpSpPr>
        <p:grpSpPr>
          <a:xfrm>
            <a:off x="0" y="0"/>
            <a:ext cx="1207669" cy="6858000"/>
            <a:chOff x="10984331" y="0"/>
            <a:chExt cx="1207669" cy="6858000"/>
          </a:xfrm>
        </p:grpSpPr>
        <p:sp>
          <p:nvSpPr>
            <p:cNvPr id="10" name="Rektangel 9">
              <a:extLst>
                <a:ext uri="{FF2B5EF4-FFF2-40B4-BE49-F238E27FC236}">
                  <a16:creationId xmlns:a16="http://schemas.microsoft.com/office/drawing/2014/main" id="{D1619B3A-9CAC-31BE-C02C-52A69135AA3B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1" name="Bildobjekt 10">
              <a:extLst>
                <a:ext uri="{FF2B5EF4-FFF2-40B4-BE49-F238E27FC236}">
                  <a16:creationId xmlns:a16="http://schemas.microsoft.com/office/drawing/2014/main" id="{E1AFDE77-7508-97A3-1045-8ED82E7A8C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22540245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8" y="587375"/>
            <a:ext cx="5240338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587374"/>
            <a:ext cx="5255930" cy="5683251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1">
                <a:latin typeface="Memphis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</p:spTree>
    <p:extLst>
      <p:ext uri="{BB962C8B-B14F-4D97-AF65-F5344CB8AC3E}">
        <p14:creationId xmlns:p14="http://schemas.microsoft.com/office/powerpoint/2010/main" val="396373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punktlista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1687" y="1592580"/>
            <a:ext cx="5508625" cy="4678045"/>
          </a:xfrm>
        </p:spPr>
        <p:txBody>
          <a:bodyPr>
            <a:noAutofit/>
          </a:bodyPr>
          <a:lstStyle>
            <a:lvl1pPr marL="230400" indent="-230400" algn="l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>
                <a:latin typeface="Memphis Light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  <p:sp>
        <p:nvSpPr>
          <p:cNvPr id="5" name="Rubrik 9">
            <a:extLst>
              <a:ext uri="{FF2B5EF4-FFF2-40B4-BE49-F238E27FC236}">
                <a16:creationId xmlns:a16="http://schemas.microsoft.com/office/drawing/2014/main" id="{875AFA15-E1C8-C441-B270-286D555A23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18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74903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2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18" cy="964800"/>
          </a:xfrm>
        </p:spPr>
        <p:txBody>
          <a:bodyPr anchor="ctr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6" name="Platshållare för text 12">
            <a:extLst>
              <a:ext uri="{FF2B5EF4-FFF2-40B4-BE49-F238E27FC236}">
                <a16:creationId xmlns:a16="http://schemas.microsoft.com/office/drawing/2014/main" id="{81FB9F68-9565-F14E-B85E-C2F772AAD49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592580"/>
            <a:ext cx="11017218" cy="4884419"/>
          </a:xfrm>
        </p:spPr>
        <p:txBody>
          <a:bodyPr numCol="2" spcCol="36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i="0">
                <a:latin typeface="Memphis Light" pitchFamily="2" charset="0"/>
              </a:defRPr>
            </a:lvl1pPr>
          </a:lstStyle>
          <a:p>
            <a:r>
              <a:rPr lang="sv-SE"/>
              <a:t>Brödtext i två spalter</a:t>
            </a:r>
          </a:p>
        </p:txBody>
      </p:sp>
    </p:spTree>
    <p:extLst>
      <p:ext uri="{BB962C8B-B14F-4D97-AF65-F5344CB8AC3E}">
        <p14:creationId xmlns:p14="http://schemas.microsoft.com/office/powerpoint/2010/main" val="303105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sidesbil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29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kollage - 6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9E5A1A0B-6F5F-254A-8F31-B4F14CC871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76625" y="368300"/>
            <a:ext cx="3528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C81AAD22-2B40-2A4E-AD47-68A7FD3974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32000" y="368300"/>
            <a:ext cx="3528000" cy="6121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3" name="Platshållare för bild 5">
            <a:extLst>
              <a:ext uri="{FF2B5EF4-FFF2-40B4-BE49-F238E27FC236}">
                <a16:creationId xmlns:a16="http://schemas.microsoft.com/office/drawing/2014/main" id="{6470CE95-14C6-714B-A971-02D9C687A4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7374" y="368298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4" name="Platshållare för bild 5">
            <a:extLst>
              <a:ext uri="{FF2B5EF4-FFF2-40B4-BE49-F238E27FC236}">
                <a16:creationId xmlns:a16="http://schemas.microsoft.com/office/drawing/2014/main" id="{479DE70B-D3F9-C341-A381-868026F48C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7374" y="2493000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5" name="Platshållare för bild 5">
            <a:extLst>
              <a:ext uri="{FF2B5EF4-FFF2-40B4-BE49-F238E27FC236}">
                <a16:creationId xmlns:a16="http://schemas.microsoft.com/office/drawing/2014/main" id="{ECEFD201-26C8-8C42-AAD8-F7991E959FD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7373" y="4617700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8" name="Platshållare för bild 5">
            <a:extLst>
              <a:ext uri="{FF2B5EF4-FFF2-40B4-BE49-F238E27FC236}">
                <a16:creationId xmlns:a16="http://schemas.microsoft.com/office/drawing/2014/main" id="{6316ECF0-2DD2-A242-8945-1BC475775B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76624" y="3537700"/>
            <a:ext cx="3528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354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kollage -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9E5A1A0B-6F5F-254A-8F31-B4F14CC871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04624" y="368300"/>
            <a:ext cx="5400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C81AAD22-2B40-2A4E-AD47-68A7FD3974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87376" y="368300"/>
            <a:ext cx="5400000" cy="6121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8" name="Platshållare för bild 5">
            <a:extLst>
              <a:ext uri="{FF2B5EF4-FFF2-40B4-BE49-F238E27FC236}">
                <a16:creationId xmlns:a16="http://schemas.microsoft.com/office/drawing/2014/main" id="{6316ECF0-2DD2-A242-8945-1BC475775B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04623" y="3537700"/>
            <a:ext cx="5400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105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399F8FFB-9817-DE41-B04B-2CAF539DF6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CC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3E34BE32-8C93-CA4A-A87B-8D300B02B0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9587" y="2099555"/>
            <a:ext cx="10515600" cy="1325563"/>
          </a:xfrm>
        </p:spPr>
        <p:txBody>
          <a:bodyPr anchor="ctr" anchorCtr="0">
            <a:noAutofit/>
          </a:bodyPr>
          <a:lstStyle>
            <a:lvl1pPr algn="ctr">
              <a:defRPr sz="5400" b="1" i="1">
                <a:solidFill>
                  <a:schemeClr val="bg1"/>
                </a:solidFill>
                <a:latin typeface="Memphis Medium" pitchFamily="2" charset="0"/>
              </a:defRPr>
            </a:lvl1pPr>
          </a:lstStyle>
          <a:p>
            <a:r>
              <a:rPr lang="sv-SE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370729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vä-banner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E2A890E7-C420-8CB9-5D31-9487E129F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7292" y="365125"/>
            <a:ext cx="9886507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67292" y="1825625"/>
            <a:ext cx="9886507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7292" y="6356350"/>
            <a:ext cx="2114108" cy="365125"/>
          </a:xfrm>
        </p:spPr>
        <p:txBody>
          <a:bodyPr/>
          <a:lstStyle/>
          <a:p>
            <a:fld id="{B1312E3A-9630-4AD9-838C-E7A4FB241579}" type="datetime1">
              <a:rPr lang="sv-SE" smtClean="0"/>
              <a:t>2024-03-13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71A4D055-B13D-50C0-7DDE-5ED69AA6D05F}"/>
              </a:ext>
            </a:extLst>
          </p:cNvPr>
          <p:cNvGrpSpPr/>
          <p:nvPr userDrawn="1"/>
        </p:nvGrpSpPr>
        <p:grpSpPr>
          <a:xfrm>
            <a:off x="0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73064D19-D5DD-F14E-A55D-C846F87A0BB0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EF4F3EDB-6031-5542-7647-61F6344330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88585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hö-banner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858554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1825625"/>
            <a:ext cx="9858555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B48F-97EC-401A-9B93-0F104BC10BF7}" type="datetime1">
              <a:rPr lang="sv-SE" smtClean="0"/>
              <a:t>2024-03-13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08615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2F5C4A8A-5F5E-B6B9-78EF-872C78829CC3}"/>
              </a:ext>
            </a:extLst>
          </p:cNvPr>
          <p:cNvGrpSpPr/>
          <p:nvPr userDrawn="1"/>
        </p:nvGrpSpPr>
        <p:grpSpPr>
          <a:xfrm>
            <a:off x="10993321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F428C07C-FDCF-51C3-3239-0C61CC9BC902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306EE3EE-DB05-3880-8491-B40514CABB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F28FE6C2-8CF5-074A-07DD-B394ECD41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057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57.xml"/><Relationship Id="rId21" Type="http://schemas.openxmlformats.org/officeDocument/2006/relationships/slideLayout" Target="../slideLayouts/slideLayout75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theme" Target="../theme/theme5.xml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587091C9-F90C-CAA7-6519-C41D356AD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133C651-7CD6-2A17-9E65-E243398B2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9C48BB-712B-93E6-AD10-B056F334C3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2AFF4-0346-49F3-A5CA-67903AB394AE}" type="datetime1">
              <a:rPr lang="sv-SE" smtClean="0"/>
              <a:t>2024-03-13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AB39990-4841-EF99-AF1F-9287ED3A6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7ECE81C-E064-E8CA-07F8-8D08AD236D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26936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2" r:id="rId4"/>
    <p:sldLayoutId id="2147483650" r:id="rId5"/>
    <p:sldLayoutId id="2147483663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54" r:id="rId18"/>
    <p:sldLayoutId id="2147483652" r:id="rId19"/>
    <p:sldLayoutId id="2147483653" r:id="rId20"/>
    <p:sldLayoutId id="2147483655" r:id="rId21"/>
    <p:sldLayoutId id="2147483677" r:id="rId2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3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5BE347BC-837F-93A6-0B40-F14581056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4B3D1A6-11D3-F023-2A19-0C4F6AD77A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A447868-DA22-E223-DA9D-815908D152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15983DB-D71C-5B66-FEE9-85F65237AD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7E05655-DE6B-8E27-0039-DBA4AC2A1E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960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B3EDD89-4D58-D88C-ECF0-2F82228B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1E5BB9D-1AF3-7C41-E9F1-FC8DA7586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63567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B3EDD89-4D58-D88C-ECF0-2F82228B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1E5BB9D-1AF3-7C41-E9F1-FC8DA7586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56352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0D6E9A68-CF19-9D4B-A832-D28CBC2DC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CEB637B-E2F1-1746-B389-6D96EF6446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2010EAC2-1B61-6C42-9DBF-80ED622862BD}"/>
              </a:ext>
            </a:extLst>
          </p:cNvPr>
          <p:cNvSpPr txBox="1"/>
          <p:nvPr userDrawn="1"/>
        </p:nvSpPr>
        <p:spPr>
          <a:xfrm rot="16200000">
            <a:off x="10970042" y="5469940"/>
            <a:ext cx="18856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1000" b="0" i="1">
                <a:solidFill>
                  <a:schemeClr val="tx1"/>
                </a:solidFill>
                <a:latin typeface="Memphis Medium" pitchFamily="2" charset="0"/>
              </a:rPr>
              <a:t>CHANGE THE GAME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D16B372C-608A-A044-BB74-FE97AD8DBD8A}"/>
              </a:ext>
            </a:extLst>
          </p:cNvPr>
          <p:cNvSpPr txBox="1"/>
          <p:nvPr userDrawn="1"/>
        </p:nvSpPr>
        <p:spPr>
          <a:xfrm rot="16200000">
            <a:off x="10970042" y="1236607"/>
            <a:ext cx="18856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43C06B25-B4EB-1C43-86C4-BBAFAFB7A5E6}" type="datetime1">
              <a:rPr lang="sv-SE" sz="1000" b="0" i="1" smtClean="0">
                <a:solidFill>
                  <a:schemeClr val="tx1"/>
                </a:solidFill>
                <a:latin typeface="Memphis Medium" pitchFamily="2" charset="0"/>
              </a:rPr>
              <a:t>2024-03-13</a:t>
            </a:fld>
            <a:endParaRPr lang="sv-SE" sz="1000" b="0" i="1">
              <a:solidFill>
                <a:schemeClr val="tx1"/>
              </a:solidFill>
              <a:latin typeface="Memphis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38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  <p:sldLayoutId id="2147483798" r:id="rId18"/>
    <p:sldLayoutId id="2147483799" r:id="rId19"/>
    <p:sldLayoutId id="2147483800" r:id="rId20"/>
    <p:sldLayoutId id="2147483801" r:id="rId21"/>
    <p:sldLayoutId id="2147483802" r:id="rId22"/>
  </p:sldLayoutIdLst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1" kern="1200">
          <a:solidFill>
            <a:schemeClr val="tx1"/>
          </a:solidFill>
          <a:latin typeface="Memphi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pos="7446">
          <p15:clr>
            <a:srgbClr val="F26B43"/>
          </p15:clr>
        </p15:guide>
        <p15:guide id="3" orient="horz" pos="232">
          <p15:clr>
            <a:srgbClr val="F26B43"/>
          </p15:clr>
        </p15:guide>
        <p15:guide id="4" orient="horz" pos="4088">
          <p15:clr>
            <a:srgbClr val="F26B43"/>
          </p15:clr>
        </p15:guide>
        <p15:guide id="5" pos="7310">
          <p15:clr>
            <a:srgbClr val="F26B43"/>
          </p15:clr>
        </p15:guide>
        <p15:guide id="6" pos="3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24C1ABE-F9F5-D138-9D9C-3DF08984F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Rehab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84B579A-66F3-09F9-0599-D0165E2B0E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>
                <a:solidFill>
                  <a:schemeClr val="bg2">
                    <a:lumMod val="50000"/>
                  </a:schemeClr>
                </a:solidFill>
              </a:rPr>
              <a:t>Boel </a:t>
            </a:r>
            <a:r>
              <a:rPr lang="sv-SE" err="1">
                <a:solidFill>
                  <a:schemeClr val="bg2">
                    <a:lumMod val="50000"/>
                  </a:schemeClr>
                </a:solidFill>
              </a:rPr>
              <a:t>Carlborg</a:t>
            </a:r>
            <a:r>
              <a:rPr lang="sv-SE">
                <a:solidFill>
                  <a:schemeClr val="bg2">
                    <a:lumMod val="50000"/>
                  </a:schemeClr>
                </a:solidFill>
              </a:rPr>
              <a:t> &amp; Sara Brage Jalmelin </a:t>
            </a: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0674CE7C-C2A5-119D-C5C4-9459E858E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</p:spTree>
    <p:extLst>
      <p:ext uri="{BB962C8B-B14F-4D97-AF65-F5344CB8AC3E}">
        <p14:creationId xmlns:p14="http://schemas.microsoft.com/office/powerpoint/2010/main" val="419859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DA261A80-B16E-4767-8279-4F2AE19E29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7701" y="2438401"/>
            <a:ext cx="3324141" cy="3809998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</a:pPr>
            <a:endParaRPr lang="en-US">
              <a:cs typeface="+mj-cs"/>
            </a:endParaRPr>
          </a:p>
          <a:p>
            <a:pPr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</a:pPr>
            <a:endParaRPr lang="en-US">
              <a:cs typeface="+mj-cs"/>
            </a:endParaRPr>
          </a:p>
          <a:p>
            <a:pPr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</a:pPr>
            <a:endParaRPr lang="en-US">
              <a:cs typeface="+mj-cs"/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83774A1-10AC-4286-993E-449D3ED1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3322912" cy="164198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3100">
                <a:latin typeface="+mn-lt"/>
              </a:rPr>
              <a:t>Närhälsan Skövde rehabmottagning </a:t>
            </a:r>
            <a:br>
              <a:rPr lang="en-US" sz="2600"/>
            </a:br>
            <a:br>
              <a:rPr lang="en-US" sz="2600"/>
            </a:br>
            <a:r>
              <a:rPr lang="en-US" sz="1800">
                <a:latin typeface="+mn-lt"/>
              </a:rPr>
              <a:t>Sara Jalmelin </a:t>
            </a:r>
            <a:br>
              <a:rPr lang="en-US" sz="1800">
                <a:latin typeface="+mn-lt"/>
              </a:rPr>
            </a:br>
            <a:r>
              <a:rPr lang="en-US" sz="1800">
                <a:latin typeface="+mn-lt"/>
              </a:rPr>
              <a:t>Arbetsterapeut</a:t>
            </a:r>
            <a:br>
              <a:rPr lang="en-US" sz="1800"/>
            </a:br>
            <a:br>
              <a:rPr lang="en-US" sz="1800"/>
            </a:br>
            <a:r>
              <a:rPr lang="en-US" sz="1800">
                <a:latin typeface="+mn-lt"/>
              </a:rPr>
              <a:t>Boel Carlborg </a:t>
            </a:r>
            <a:br>
              <a:rPr lang="en-US" sz="1800">
                <a:latin typeface="+mn-lt"/>
              </a:rPr>
            </a:br>
            <a:r>
              <a:rPr lang="en-US" sz="1800">
                <a:latin typeface="+mn-lt"/>
              </a:rPr>
              <a:t>Sjukgymnast</a:t>
            </a:r>
          </a:p>
        </p:txBody>
      </p:sp>
      <p:pic>
        <p:nvPicPr>
          <p:cNvPr id="6" name="Bildobjekt 5" descr="Barn som cyklar på en vuxens axlar">
            <a:extLst>
              <a:ext uri="{FF2B5EF4-FFF2-40B4-BE49-F238E27FC236}">
                <a16:creationId xmlns:a16="http://schemas.microsoft.com/office/drawing/2014/main" id="{BF113356-9717-0CE6-9582-1DC5EB0D182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8823" y="1031021"/>
            <a:ext cx="6164743" cy="501992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7BB95655-5345-414C-8FAB-D67DC50C1ACC}"/>
              </a:ext>
            </a:extLst>
          </p:cNvPr>
          <p:cNvSpPr txBox="1">
            <a:spLocks/>
          </p:cNvSpPr>
          <p:nvPr/>
        </p:nvSpPr>
        <p:spPr>
          <a:xfrm>
            <a:off x="824682" y="2924995"/>
            <a:ext cx="10087095" cy="284276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2700" indent="0" algn="l" defTabSz="914400" rtl="0" eaLnBrk="1" latinLnBrk="0" hangingPunct="1">
              <a:lnSpc>
                <a:spcPts val="28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tabLst/>
              <a:defRPr sz="2400" kern="1200">
                <a:solidFill>
                  <a:schemeClr val="tx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424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Kvinna och barn som åka skridskor">
            <a:extLst>
              <a:ext uri="{FF2B5EF4-FFF2-40B4-BE49-F238E27FC236}">
                <a16:creationId xmlns:a16="http://schemas.microsoft.com/office/drawing/2014/main" id="{AE02631A-D226-003F-A60A-91E14FD9F0E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8389676" y="3383973"/>
            <a:ext cx="342916" cy="228611"/>
          </a:xfrm>
          <a:prstGeom prst="rect">
            <a:avLst/>
          </a:prstGeom>
        </p:spPr>
      </p:pic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DA261A80-B16E-4767-8279-4F2AE19E29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7141" y="1780496"/>
            <a:ext cx="10087095" cy="2307115"/>
          </a:xfrm>
        </p:spPr>
        <p:txBody>
          <a:bodyPr>
            <a:normAutofit/>
          </a:bodyPr>
          <a:lstStyle/>
          <a:p>
            <a:endParaRPr lang="sv-SE" sz="1800"/>
          </a:p>
          <a:p>
            <a:endParaRPr lang="sv-SE"/>
          </a:p>
          <a:p>
            <a:endParaRPr lang="sv-SE"/>
          </a:p>
          <a:p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83774A1-10AC-4286-993E-449D3ED1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4017"/>
            <a:ext cx="10302176" cy="750650"/>
          </a:xfrm>
        </p:spPr>
        <p:txBody>
          <a:bodyPr>
            <a:normAutofit/>
          </a:bodyPr>
          <a:lstStyle/>
          <a:p>
            <a:pPr algn="ctr"/>
            <a:r>
              <a:rPr lang="sv-SE" sz="2400" b="1">
                <a:solidFill>
                  <a:schemeClr val="tx1"/>
                </a:solidFill>
                <a:latin typeface="+mn-lt"/>
              </a:rPr>
              <a:t>Barn- och ungdomspatienter som kommer till oss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7BB95655-5345-414C-8FAB-D67DC50C1ACC}"/>
              </a:ext>
            </a:extLst>
          </p:cNvPr>
          <p:cNvSpPr txBox="1">
            <a:spLocks/>
          </p:cNvSpPr>
          <p:nvPr/>
        </p:nvSpPr>
        <p:spPr>
          <a:xfrm>
            <a:off x="717141" y="1286906"/>
            <a:ext cx="10087095" cy="53353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2700" indent="0" algn="l" defTabSz="914400" rtl="0" eaLnBrk="1" latinLnBrk="0" hangingPunct="1">
              <a:lnSpc>
                <a:spcPts val="28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tabLst/>
              <a:defRPr sz="2400" kern="1200">
                <a:solidFill>
                  <a:schemeClr val="tx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8450" marR="0" lvl="0" indent="-285750" algn="l" defTabSz="914400" rtl="0" eaLnBrk="1" fontAlgn="base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Våra patienter är mellan 0-18 år</a:t>
            </a:r>
          </a:p>
          <a:p>
            <a:pPr marL="298450" marR="0" lvl="0" indent="-285750" algn="l" defTabSz="914400" rtl="0" eaLnBrk="1" fontAlgn="base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Vanliga förekommande diagnoser: </a:t>
            </a:r>
            <a:b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Ortopediska besvär</a:t>
            </a:r>
            <a:b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Idrottsmedicin för barn och ungdomar</a:t>
            </a:r>
            <a:b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Smärta/långvarig smärta </a:t>
            </a:r>
            <a:b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hEDS/HSD (</a:t>
            </a: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ogle Sans"/>
                <a:ea typeface="+mn-ea"/>
                <a:cs typeface="Times New Roman" panose="02020603050405020304" pitchFamily="18" charset="0"/>
              </a:rPr>
              <a:t>Ehlers-</a:t>
            </a:r>
            <a:r>
              <a:rPr kumimoji="0" lang="sv-SE" sz="14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ogle Sans"/>
                <a:ea typeface="+mn-ea"/>
                <a:cs typeface="Times New Roman" panose="02020603050405020304" pitchFamily="18" charset="0"/>
              </a:rPr>
              <a:t>Danlos</a:t>
            </a: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ogle Sans"/>
                <a:ea typeface="+mn-ea"/>
                <a:cs typeface="Times New Roman" panose="02020603050405020304" pitchFamily="18" charset="0"/>
              </a:rPr>
              <a:t> syndrom /</a:t>
            </a: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Hypermobilitet</a:t>
            </a: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ogle Sans"/>
                <a:ea typeface="+mn-ea"/>
                <a:cs typeface="Times New Roman" panose="02020603050405020304" pitchFamily="18" charset="0"/>
              </a:rPr>
              <a:t>)</a:t>
            </a:r>
            <a:b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DCD (</a:t>
            </a: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ogle Sans"/>
                <a:ea typeface="+mn-ea"/>
                <a:cs typeface="Times New Roman" panose="02020603050405020304" pitchFamily="18" charset="0"/>
              </a:rPr>
              <a:t>Developmental coordination disorder)</a:t>
            </a:r>
            <a:b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Torticollis och Skallsymmetri</a:t>
            </a:r>
            <a:b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Brist på fysisk aktivitet</a:t>
            </a:r>
            <a:b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Tågångare </a:t>
            </a:r>
            <a:b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Övervikt</a:t>
            </a:r>
            <a:b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VCD </a:t>
            </a:r>
            <a:b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Psykisk ohälsa </a:t>
            </a:r>
            <a:b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ADHD/ADD</a:t>
            </a:r>
          </a:p>
        </p:txBody>
      </p:sp>
      <p:pic>
        <p:nvPicPr>
          <p:cNvPr id="7" name="Bildobjekt 6" descr="Barn som simmar med glasögon">
            <a:extLst>
              <a:ext uri="{FF2B5EF4-FFF2-40B4-BE49-F238E27FC236}">
                <a16:creationId xmlns:a16="http://schemas.microsoft.com/office/drawing/2014/main" id="{A94E2D20-45EB-C3F6-67D3-EBBBE678575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8282134" y="3262784"/>
            <a:ext cx="450457" cy="300603"/>
          </a:xfrm>
          <a:prstGeom prst="rect">
            <a:avLst/>
          </a:prstGeom>
        </p:spPr>
      </p:pic>
      <p:pic>
        <p:nvPicPr>
          <p:cNvPr id="9" name="Bildobjekt 8" descr="Fars obligation med dotter">
            <a:extLst>
              <a:ext uri="{FF2B5EF4-FFF2-40B4-BE49-F238E27FC236}">
                <a16:creationId xmlns:a16="http://schemas.microsoft.com/office/drawing/2014/main" id="{5DD71767-27B4-DB68-634F-21A2737FCE3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8389676" y="3393000"/>
            <a:ext cx="342915" cy="268782"/>
          </a:xfrm>
          <a:prstGeom prst="rect">
            <a:avLst/>
          </a:prstGeom>
        </p:spPr>
      </p:pic>
      <p:pic>
        <p:nvPicPr>
          <p:cNvPr id="8" name="Bildobjekt 7" descr="Ungt barn i lila sköldpaddshals och jeans med en hand i luften med ryggsäck">
            <a:extLst>
              <a:ext uri="{FF2B5EF4-FFF2-40B4-BE49-F238E27FC236}">
                <a16:creationId xmlns:a16="http://schemas.microsoft.com/office/drawing/2014/main" id="{3031515D-0A13-F2BC-624D-E8CDDAD212D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3411" y="1726312"/>
            <a:ext cx="5685897" cy="3790598"/>
          </a:xfrm>
          <a:prstGeom prst="rect">
            <a:avLst/>
          </a:prstGeom>
        </p:spPr>
      </p:pic>
      <p:pic>
        <p:nvPicPr>
          <p:cNvPr id="11" name="Bildobjekt 10" descr="Idrottare som ignorerar sig på planen">
            <a:extLst>
              <a:ext uri="{FF2B5EF4-FFF2-40B4-BE49-F238E27FC236}">
                <a16:creationId xmlns:a16="http://schemas.microsoft.com/office/drawing/2014/main" id="{976A4D02-55FB-4602-0FF0-9F85DFD3D33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2134" y="3621611"/>
            <a:ext cx="3714704" cy="247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21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DA261A80-B16E-4767-8279-4F2AE19E29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7141" y="1780497"/>
            <a:ext cx="10087095" cy="477674"/>
          </a:xfrm>
        </p:spPr>
        <p:txBody>
          <a:bodyPr>
            <a:normAutofit/>
          </a:bodyPr>
          <a:lstStyle/>
          <a:p>
            <a:endParaRPr lang="sv-SE" sz="1800"/>
          </a:p>
          <a:p>
            <a:endParaRPr lang="sv-SE"/>
          </a:p>
          <a:p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83774A1-10AC-4286-993E-449D3ED1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77960"/>
            <a:ext cx="10302176" cy="750650"/>
          </a:xfrm>
        </p:spPr>
        <p:txBody>
          <a:bodyPr>
            <a:normAutofit/>
          </a:bodyPr>
          <a:lstStyle/>
          <a:p>
            <a:pPr algn="ctr"/>
            <a:r>
              <a:rPr lang="sv-SE" sz="2700" b="1" i="0" u="none" strike="noStrike">
                <a:solidFill>
                  <a:schemeClr val="tx1"/>
                </a:solidFill>
                <a:effectLst/>
                <a:latin typeface="+mn-lt"/>
              </a:rPr>
              <a:t>Var befinner sig barnet?</a:t>
            </a:r>
            <a:r>
              <a:rPr lang="sv-SE" sz="2700" b="0" i="0">
                <a:solidFill>
                  <a:schemeClr val="tx1"/>
                </a:solidFill>
                <a:effectLst/>
                <a:latin typeface="+mn-lt"/>
              </a:rPr>
              <a:t> </a:t>
            </a:r>
            <a:br>
              <a:rPr lang="sv-SE" sz="1800" b="0" i="0">
                <a:solidFill>
                  <a:srgbClr val="000000"/>
                </a:solidFill>
                <a:effectLst/>
                <a:latin typeface="+mn-lt"/>
              </a:rPr>
            </a:br>
            <a:endParaRPr lang="sv-SE" sz="2000">
              <a:latin typeface="+mn-lt"/>
            </a:endParaRP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7BB95655-5345-414C-8FAB-D67DC50C1ACC}"/>
              </a:ext>
            </a:extLst>
          </p:cNvPr>
          <p:cNvSpPr txBox="1">
            <a:spLocks/>
          </p:cNvSpPr>
          <p:nvPr/>
        </p:nvSpPr>
        <p:spPr>
          <a:xfrm>
            <a:off x="415968" y="1997919"/>
            <a:ext cx="10087095" cy="284276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2700" indent="0" algn="l" defTabSz="914400" rtl="0" eaLnBrk="1" latinLnBrk="0" hangingPunct="1">
              <a:lnSpc>
                <a:spcPts val="28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tabLst/>
              <a:defRPr sz="2400" kern="1200">
                <a:solidFill>
                  <a:schemeClr val="tx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ordVisiCarriageReturn_MSFontService"/>
                <a:ea typeface="+mn-ea"/>
                <a:cs typeface="+mn-cs"/>
              </a:rPr>
              <a:t>Nedsatt motorik eller inaktivitet?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Vad kan det innebära för ett barn att ha nedsatt motorik?</a:t>
            </a: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ordVisiCarriageReturn_MSFontService"/>
                <a:ea typeface="+mn-ea"/>
                <a:cs typeface="+mn-cs"/>
              </a:rPr>
              <a:t> </a:t>
            </a:r>
            <a:b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ordVisiCarriageReturn_MSFontService"/>
                <a:ea typeface="+mn-ea"/>
                <a:cs typeface="+mn-cs"/>
              </a:rPr>
            </a:b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Låg självkänsla</a:t>
            </a: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ordVisiCarriageReturn_MSFontService"/>
                <a:ea typeface="+mn-ea"/>
                <a:cs typeface="+mn-cs"/>
              </a:rPr>
              <a:t> </a:t>
            </a:r>
            <a:b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ordVisiCarriageReturn_MSFontService"/>
                <a:ea typeface="+mn-ea"/>
                <a:cs typeface="+mn-cs"/>
              </a:rPr>
            </a:b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Känsla av utanförskap ex i skolan</a:t>
            </a: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ordVisiCarriageReturn_MSFontService"/>
                <a:ea typeface="+mn-ea"/>
                <a:cs typeface="+mn-cs"/>
              </a:rPr>
              <a:t> </a:t>
            </a:r>
            <a:b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Kan inte vara delaktig i önskade aktiviteter </a:t>
            </a: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ordVisiCarriageReturn_MSFontService"/>
                <a:ea typeface="+mn-ea"/>
                <a:cs typeface="+mn-cs"/>
              </a:rPr>
              <a:t> </a:t>
            </a:r>
            <a:b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ordVisiCarriageReturn_MSFontService"/>
                <a:ea typeface="+mn-ea"/>
                <a:cs typeface="+mn-cs"/>
              </a:rPr>
            </a:b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Kan leda till fetma eller psykisk ohälsa </a:t>
            </a: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 </a:t>
            </a: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6" name="Bildobjekt 5" descr="Underordnade som springer utanför">
            <a:extLst>
              <a:ext uri="{FF2B5EF4-FFF2-40B4-BE49-F238E27FC236}">
                <a16:creationId xmlns:a16="http://schemas.microsoft.com/office/drawing/2014/main" id="{AE02631A-D226-003F-A60A-91E14FD9F0E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630" y="2412345"/>
            <a:ext cx="4848402" cy="2919366"/>
          </a:xfrm>
          <a:prstGeom prst="rect">
            <a:avLst/>
          </a:prstGeom>
        </p:spPr>
      </p:pic>
      <p:pic>
        <p:nvPicPr>
          <p:cNvPr id="7" name="Bildobjekt 6" descr="Flicka som studerar i kök med bärbar dator">
            <a:extLst>
              <a:ext uri="{FF2B5EF4-FFF2-40B4-BE49-F238E27FC236}">
                <a16:creationId xmlns:a16="http://schemas.microsoft.com/office/drawing/2014/main" id="{EC692774-6BBE-D0E0-0581-A14D20F435C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8963391" y="2883657"/>
            <a:ext cx="106396" cy="70966"/>
          </a:xfrm>
          <a:prstGeom prst="rect">
            <a:avLst/>
          </a:prstGeom>
        </p:spPr>
      </p:pic>
      <p:pic>
        <p:nvPicPr>
          <p:cNvPr id="8" name="Bildobjekt 7" descr="Barn som täcker ansikte">
            <a:extLst>
              <a:ext uri="{FF2B5EF4-FFF2-40B4-BE49-F238E27FC236}">
                <a16:creationId xmlns:a16="http://schemas.microsoft.com/office/drawing/2014/main" id="{4998CB97-9DFF-F59C-80BB-D4A22B866F7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4066" y="3872028"/>
            <a:ext cx="3118164" cy="207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23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DA261A80-B16E-4767-8279-4F2AE19E29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7141" y="1780497"/>
            <a:ext cx="10087095" cy="477674"/>
          </a:xfrm>
        </p:spPr>
        <p:txBody>
          <a:bodyPr>
            <a:normAutofit/>
          </a:bodyPr>
          <a:lstStyle/>
          <a:p>
            <a:endParaRPr lang="sv-SE" sz="1800"/>
          </a:p>
          <a:p>
            <a:endParaRPr lang="sv-SE"/>
          </a:p>
          <a:p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83774A1-10AC-4286-993E-449D3ED1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004320"/>
            <a:ext cx="10302176" cy="750650"/>
          </a:xfrm>
        </p:spPr>
        <p:txBody>
          <a:bodyPr>
            <a:normAutofit fontScale="90000"/>
          </a:bodyPr>
          <a:lstStyle/>
          <a:p>
            <a:pPr lvl="1" algn="ctr"/>
            <a:r>
              <a:rPr lang="sv-SE" sz="3100" b="1" i="0" u="none" strike="noStrike">
                <a:effectLst/>
                <a:latin typeface="Calibri" panose="020F0502020204030204" pitchFamily="34" charset="0"/>
              </a:rPr>
              <a:t>Var befinner sig barnet?</a:t>
            </a:r>
            <a:br>
              <a:rPr lang="sv-SE" sz="3100" b="1" i="0" u="none" strike="noStrike">
                <a:effectLst/>
                <a:latin typeface="Calibri" panose="020F0502020204030204" pitchFamily="34" charset="0"/>
              </a:rPr>
            </a:br>
            <a:r>
              <a:rPr lang="sv-SE" sz="2200" b="0" i="0" u="none" strike="noStrike">
                <a:effectLst/>
                <a:latin typeface="Calibri" panose="020F0502020204030204" pitchFamily="34" charset="0"/>
              </a:rPr>
              <a:t>Biopsykosociala utvecklingen</a:t>
            </a:r>
            <a:endParaRPr lang="sv-SE" sz="2200" u="none" strike="noStrike">
              <a:latin typeface="WordVisiCarriageReturn_MSFontService"/>
            </a:endParaRP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7BB95655-5345-414C-8FAB-D67DC50C1ACC}"/>
              </a:ext>
            </a:extLst>
          </p:cNvPr>
          <p:cNvSpPr txBox="1">
            <a:spLocks/>
          </p:cNvSpPr>
          <p:nvPr/>
        </p:nvSpPr>
        <p:spPr>
          <a:xfrm>
            <a:off x="506630" y="2175830"/>
            <a:ext cx="10087095" cy="27974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2700" indent="0" algn="l" defTabSz="914400" rtl="0" eaLnBrk="1" latinLnBrk="0" hangingPunct="1">
              <a:lnSpc>
                <a:spcPts val="28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tabLst/>
              <a:defRPr sz="2400" kern="1200">
                <a:solidFill>
                  <a:schemeClr val="tx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Bemötande – barnet i centrum</a:t>
            </a:r>
            <a:b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Undersökning/behandling av små barn</a:t>
            </a:r>
            <a:b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Undersökning/behandling prepubertala barn </a:t>
            </a:r>
            <a:b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Undersökning/behandling pubertala ungdomar </a:t>
            </a:r>
            <a:b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Adolescensen </a:t>
            </a:r>
            <a:b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Tidig,  mellan, sen  </a:t>
            </a:r>
          </a:p>
        </p:txBody>
      </p:sp>
      <p:pic>
        <p:nvPicPr>
          <p:cNvPr id="6" name="Bildobjekt 5" descr="Underordnade som springer utanför">
            <a:extLst>
              <a:ext uri="{FF2B5EF4-FFF2-40B4-BE49-F238E27FC236}">
                <a16:creationId xmlns:a16="http://schemas.microsoft.com/office/drawing/2014/main" id="{AE02631A-D226-003F-A60A-91E14FD9F0E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4810" y="2954623"/>
            <a:ext cx="533891" cy="321471"/>
          </a:xfrm>
          <a:prstGeom prst="rect">
            <a:avLst/>
          </a:prstGeom>
        </p:spPr>
      </p:pic>
      <p:pic>
        <p:nvPicPr>
          <p:cNvPr id="7" name="Bildobjekt 6" descr="Flicka som studerar i kök med bärbar dator">
            <a:extLst>
              <a:ext uri="{FF2B5EF4-FFF2-40B4-BE49-F238E27FC236}">
                <a16:creationId xmlns:a16="http://schemas.microsoft.com/office/drawing/2014/main" id="{EC692774-6BBE-D0E0-0581-A14D20F435C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8963391" y="2883657"/>
            <a:ext cx="106396" cy="70966"/>
          </a:xfrm>
          <a:prstGeom prst="rect">
            <a:avLst/>
          </a:prstGeom>
        </p:spPr>
      </p:pic>
      <p:pic>
        <p:nvPicPr>
          <p:cNvPr id="12" name="Bildobjekt 11" descr="Ung flicka med retro, stora runda solglasögon som visar fredstecknet">
            <a:extLst>
              <a:ext uri="{FF2B5EF4-FFF2-40B4-BE49-F238E27FC236}">
                <a16:creationId xmlns:a16="http://schemas.microsoft.com/office/drawing/2014/main" id="{55AF75CF-B831-98FC-8354-86E22BCF419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0563" y="1754970"/>
            <a:ext cx="4148494" cy="2768407"/>
          </a:xfrm>
          <a:prstGeom prst="rect">
            <a:avLst/>
          </a:prstGeom>
        </p:spPr>
      </p:pic>
      <p:pic>
        <p:nvPicPr>
          <p:cNvPr id="14" name="Bildobjekt 13" descr="Små barn på hösten">
            <a:extLst>
              <a:ext uri="{FF2B5EF4-FFF2-40B4-BE49-F238E27FC236}">
                <a16:creationId xmlns:a16="http://schemas.microsoft.com/office/drawing/2014/main" id="{79D4EECB-E706-5C14-DB86-744A295A1E9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3372" y="2960126"/>
            <a:ext cx="3127078" cy="2084492"/>
          </a:xfrm>
          <a:prstGeom prst="rect">
            <a:avLst/>
          </a:prstGeom>
        </p:spPr>
      </p:pic>
      <p:pic>
        <p:nvPicPr>
          <p:cNvPr id="16" name="Bildobjekt 15" descr="Tonåringar som håller i basket">
            <a:extLst>
              <a:ext uri="{FF2B5EF4-FFF2-40B4-BE49-F238E27FC236}">
                <a16:creationId xmlns:a16="http://schemas.microsoft.com/office/drawing/2014/main" id="{D1412887-AB8C-9FD8-B6C6-73DC7DC3C92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828" y="4356681"/>
            <a:ext cx="2428990" cy="158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35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DA261A80-B16E-4767-8279-4F2AE19E29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7141" y="1780497"/>
            <a:ext cx="10087095" cy="477674"/>
          </a:xfrm>
        </p:spPr>
        <p:txBody>
          <a:bodyPr>
            <a:normAutofit/>
          </a:bodyPr>
          <a:lstStyle/>
          <a:p>
            <a:endParaRPr lang="sv-SE" sz="1800"/>
          </a:p>
          <a:p>
            <a:endParaRPr lang="sv-SE"/>
          </a:p>
          <a:p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83774A1-10AC-4286-993E-449D3ED1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813741"/>
            <a:ext cx="10302176" cy="750650"/>
          </a:xfrm>
        </p:spPr>
        <p:txBody>
          <a:bodyPr>
            <a:noAutofit/>
          </a:bodyPr>
          <a:lstStyle/>
          <a:p>
            <a:pPr algn="ctr"/>
            <a:r>
              <a:rPr lang="sv-SE" sz="3600" b="1">
                <a:solidFill>
                  <a:schemeClr val="tx1"/>
                </a:solidFill>
                <a:latin typeface="+mn-lt"/>
              </a:rPr>
              <a:t>D</a:t>
            </a:r>
            <a:r>
              <a:rPr lang="sv-SE" sz="3600" b="1" i="0">
                <a:solidFill>
                  <a:schemeClr val="tx1"/>
                </a:solidFill>
                <a:effectLst/>
                <a:latin typeface="+mn-lt"/>
              </a:rPr>
              <a:t>et tysta barnet </a:t>
            </a:r>
            <a:endParaRPr lang="sv-SE" sz="3600" b="1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7BB95655-5345-414C-8FAB-D67DC50C1ACC}"/>
              </a:ext>
            </a:extLst>
          </p:cNvPr>
          <p:cNvSpPr txBox="1">
            <a:spLocks/>
          </p:cNvSpPr>
          <p:nvPr/>
        </p:nvSpPr>
        <p:spPr>
          <a:xfrm>
            <a:off x="506630" y="2141113"/>
            <a:ext cx="10087095" cy="38896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2700" indent="0" algn="l" defTabSz="914400" rtl="0" eaLnBrk="1" latinLnBrk="0" hangingPunct="1">
              <a:lnSpc>
                <a:spcPts val="28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tabLst/>
              <a:defRPr sz="2400" kern="1200">
                <a:solidFill>
                  <a:schemeClr val="tx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0" lvl="0" indent="0" algn="l" defTabSz="914400" rtl="0" eaLnBrk="1" fontAlgn="base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Kan bero på: </a:t>
            </a:r>
            <a:b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Barnet behöver mer tid att tänka</a:t>
            </a:r>
          </a:p>
          <a:p>
            <a:pPr marL="12700" marR="0" lvl="0" indent="0" algn="l" defTabSz="914400" rtl="0" eaLnBrk="1" fontAlgn="base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Känner sig tveksam</a:t>
            </a:r>
            <a:b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Inte motiverad</a:t>
            </a:r>
            <a:b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Hur tänker föräldrar/anhöriga</a:t>
            </a:r>
            <a:b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Konsekvenser av mötet</a:t>
            </a:r>
            <a:b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Blyg/tystlåten </a:t>
            </a:r>
          </a:p>
        </p:txBody>
      </p:sp>
      <p:pic>
        <p:nvPicPr>
          <p:cNvPr id="6" name="Bildobjekt 5" descr="Underordnade som springer utanför">
            <a:extLst>
              <a:ext uri="{FF2B5EF4-FFF2-40B4-BE49-F238E27FC236}">
                <a16:creationId xmlns:a16="http://schemas.microsoft.com/office/drawing/2014/main" id="{AE02631A-D226-003F-A60A-91E14FD9F0E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7532" y="2626280"/>
            <a:ext cx="4848402" cy="2919366"/>
          </a:xfrm>
          <a:prstGeom prst="rect">
            <a:avLst/>
          </a:prstGeom>
        </p:spPr>
      </p:pic>
      <p:pic>
        <p:nvPicPr>
          <p:cNvPr id="7" name="Bildobjekt 6" descr="Child holding magnifying glass">
            <a:extLst>
              <a:ext uri="{FF2B5EF4-FFF2-40B4-BE49-F238E27FC236}">
                <a16:creationId xmlns:a16="http://schemas.microsoft.com/office/drawing/2014/main" id="{309B9549-D0A6-2E26-C08E-2A86935EC26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7532" y="1780497"/>
            <a:ext cx="5370702" cy="3889699"/>
          </a:xfrm>
          <a:prstGeom prst="rect">
            <a:avLst/>
          </a:prstGeom>
        </p:spPr>
      </p:pic>
      <p:pic>
        <p:nvPicPr>
          <p:cNvPr id="9" name="Bildobjekt 8" descr="Svartvitt porträtt av mamma somar sin son bakifrån, båda ler på husen">
            <a:extLst>
              <a:ext uri="{FF2B5EF4-FFF2-40B4-BE49-F238E27FC236}">
                <a16:creationId xmlns:a16="http://schemas.microsoft.com/office/drawing/2014/main" id="{06125BAF-DE7E-8F1B-2CAB-6D55AED255D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3507" y="3301667"/>
            <a:ext cx="3918132" cy="261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45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Kvinna och barn som åka skridskor">
            <a:extLst>
              <a:ext uri="{FF2B5EF4-FFF2-40B4-BE49-F238E27FC236}">
                <a16:creationId xmlns:a16="http://schemas.microsoft.com/office/drawing/2014/main" id="{AE02631A-D226-003F-A60A-91E14FD9F0E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4824" y="1814645"/>
            <a:ext cx="4379049" cy="2919366"/>
          </a:xfrm>
          <a:prstGeom prst="rect">
            <a:avLst/>
          </a:prstGeom>
        </p:spPr>
      </p:pic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DA261A80-B16E-4767-8279-4F2AE19E29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7141" y="1780497"/>
            <a:ext cx="10087095" cy="477674"/>
          </a:xfrm>
        </p:spPr>
        <p:txBody>
          <a:bodyPr>
            <a:normAutofit/>
          </a:bodyPr>
          <a:lstStyle/>
          <a:p>
            <a:endParaRPr lang="sv-SE" sz="1800"/>
          </a:p>
          <a:p>
            <a:endParaRPr lang="sv-SE"/>
          </a:p>
          <a:p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83774A1-10AC-4286-993E-449D3ED1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809746"/>
            <a:ext cx="10302176" cy="750650"/>
          </a:xfrm>
        </p:spPr>
        <p:txBody>
          <a:bodyPr>
            <a:normAutofit fontScale="90000"/>
          </a:bodyPr>
          <a:lstStyle/>
          <a:p>
            <a:pPr algn="ctr"/>
            <a:r>
              <a:rPr lang="sv-SE" sz="2800" b="1" i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Hur jobbar en fysioterapeut/sjukgymnast på mottagningen med barn?</a:t>
            </a:r>
            <a:endParaRPr lang="sv-SE" sz="2000">
              <a:solidFill>
                <a:schemeClr val="tx1"/>
              </a:solidFill>
            </a:endParaRP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7BB95655-5345-414C-8FAB-D67DC50C1ACC}"/>
              </a:ext>
            </a:extLst>
          </p:cNvPr>
          <p:cNvSpPr txBox="1">
            <a:spLocks/>
          </p:cNvSpPr>
          <p:nvPr/>
        </p:nvSpPr>
        <p:spPr>
          <a:xfrm>
            <a:off x="717141" y="1957056"/>
            <a:ext cx="10087095" cy="445964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2700" indent="0" algn="l" defTabSz="914400" rtl="0" eaLnBrk="1" latinLnBrk="0" hangingPunct="1">
              <a:lnSpc>
                <a:spcPts val="28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tabLst/>
              <a:defRPr sz="2400" kern="1200">
                <a:solidFill>
                  <a:schemeClr val="tx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8450" marR="0" lvl="0" indent="-285750" algn="l" defTabSz="914400" rtl="0" eaLnBrk="1" fontAlgn="base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Bedömningar</a:t>
            </a: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ordVisiCarriageReturn_MSFontService"/>
                <a:ea typeface="+mn-ea"/>
                <a:cs typeface="Times New Roman" panose="02020603050405020304" pitchFamily="18" charset="0"/>
              </a:rPr>
              <a:t> </a:t>
            </a:r>
          </a:p>
          <a:p>
            <a:pPr marL="298450" marR="0" lvl="0" indent="-285750" algn="l" defTabSz="914400" rtl="0" eaLnBrk="1" fontAlgn="base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ordVisiCarriageReturn_MSFontService"/>
                <a:ea typeface="+mn-ea"/>
                <a:cs typeface="Times New Roman" panose="02020603050405020304" pitchFamily="18" charset="0"/>
              </a:rPr>
              <a:t>Behandling/Träning</a:t>
            </a:r>
          </a:p>
          <a:p>
            <a:pPr marL="298450" marR="0" lvl="0" indent="-285750" algn="l" defTabSz="914400" rtl="0" eaLnBrk="1" fontAlgn="base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ordVisiCarriageReturn_MSFontService"/>
                <a:ea typeface="+mn-ea"/>
                <a:cs typeface="Times New Roman" panose="02020603050405020304" pitchFamily="18" charset="0"/>
              </a:rPr>
              <a:t>Ortoser </a:t>
            </a:r>
          </a:p>
          <a:p>
            <a:pPr marL="298450" marR="0" lvl="0" indent="-285750" algn="l" defTabSz="914400" rtl="0" eaLnBrk="1" fontAlgn="base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ordVisiCarriageReturn_MSFontService"/>
                <a:ea typeface="+mn-ea"/>
                <a:cs typeface="Times New Roman" panose="02020603050405020304" pitchFamily="18" charset="0"/>
              </a:rPr>
              <a:t>Föräldrar, anhöriga mm </a:t>
            </a:r>
          </a:p>
          <a:p>
            <a:pPr marL="298450" marR="0" lvl="0" indent="-285750" algn="l" defTabSz="914400" rtl="0" eaLnBrk="1" fontAlgn="base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Samtala kring aktivitet</a:t>
            </a: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 </a:t>
            </a: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WordVisiCarriageReturn_MSFontService"/>
              <a:ea typeface="+mn-ea"/>
              <a:cs typeface="Times New Roman" panose="02020603050405020304" pitchFamily="18" charset="0"/>
            </a:endParaRPr>
          </a:p>
          <a:p>
            <a:pPr marL="298450" marR="0" lvl="0" indent="-285750" algn="l" defTabSz="914400" rtl="0" eaLnBrk="1" fontAlgn="base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ordVisiCarriageReturn_MSFontService"/>
                <a:ea typeface="+mn-ea"/>
                <a:cs typeface="Times New Roman" panose="02020603050405020304" pitchFamily="18" charset="0"/>
              </a:rPr>
              <a:t>Delaktighet</a:t>
            </a:r>
            <a:b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ordVisiCarriageReturn_MSFontService"/>
                <a:ea typeface="+mn-ea"/>
                <a:cs typeface="Times New Roman" panose="02020603050405020304" pitchFamily="18" charset="0"/>
              </a:rPr>
            </a:b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Skola och i samhället</a:t>
            </a: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ordVisiCarriageReturn_MSFontService"/>
                <a:ea typeface="+mn-ea"/>
                <a:cs typeface="Times New Roman" panose="02020603050405020304" pitchFamily="18" charset="0"/>
              </a:rPr>
              <a:t> </a:t>
            </a:r>
            <a:b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ordVisiCarriageReturn_MSFontService"/>
                <a:ea typeface="+mn-ea"/>
                <a:cs typeface="Times New Roman" panose="02020603050405020304" pitchFamily="18" charset="0"/>
              </a:rPr>
            </a:b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Undvika psykisk ohälsa </a:t>
            </a:r>
          </a:p>
          <a:p>
            <a:pPr marL="298450" marR="0" lvl="0" indent="-285750" algn="l" defTabSz="914400" rtl="0" eaLnBrk="1" fontAlgn="base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FaR (fysisk aktivitet på recept) </a:t>
            </a:r>
            <a:endParaRPr kumimoji="0" lang="sv-S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Bildobjekt 6" descr="Barn som simmar med glasögon">
            <a:extLst>
              <a:ext uri="{FF2B5EF4-FFF2-40B4-BE49-F238E27FC236}">
                <a16:creationId xmlns:a16="http://schemas.microsoft.com/office/drawing/2014/main" id="{A94E2D20-45EB-C3F6-67D3-EBBBE678575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2134" y="3228922"/>
            <a:ext cx="3457232" cy="2307115"/>
          </a:xfrm>
          <a:prstGeom prst="rect">
            <a:avLst/>
          </a:prstGeom>
        </p:spPr>
      </p:pic>
      <p:pic>
        <p:nvPicPr>
          <p:cNvPr id="9" name="Bildobjekt 8" descr="Fars obligation med dotter">
            <a:extLst>
              <a:ext uri="{FF2B5EF4-FFF2-40B4-BE49-F238E27FC236}">
                <a16:creationId xmlns:a16="http://schemas.microsoft.com/office/drawing/2014/main" id="{5DD71767-27B4-DB68-634F-21A2737FCE3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3075" y="3635245"/>
            <a:ext cx="2603497" cy="204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30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DA261A80-B16E-4767-8279-4F2AE19E29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7141" y="1780497"/>
            <a:ext cx="10087095" cy="477674"/>
          </a:xfrm>
        </p:spPr>
        <p:txBody>
          <a:bodyPr>
            <a:normAutofit/>
          </a:bodyPr>
          <a:lstStyle/>
          <a:p>
            <a:endParaRPr lang="sv-SE" sz="1800"/>
          </a:p>
          <a:p>
            <a:endParaRPr lang="sv-SE"/>
          </a:p>
          <a:p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83774A1-10AC-4286-993E-449D3ED1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00665"/>
            <a:ext cx="10302176" cy="750650"/>
          </a:xfrm>
        </p:spPr>
        <p:txBody>
          <a:bodyPr>
            <a:normAutofit/>
          </a:bodyPr>
          <a:lstStyle/>
          <a:p>
            <a:pPr algn="ctr"/>
            <a:r>
              <a:rPr lang="sv-SE" sz="2800" b="1" i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Hur jobbar en arbetsterapeut på mottagningen med barn?</a:t>
            </a:r>
            <a:endParaRPr lang="sv-SE" sz="2000" b="1">
              <a:solidFill>
                <a:schemeClr val="tx1"/>
              </a:solidFill>
            </a:endParaRP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7BB95655-5345-414C-8FAB-D67DC50C1ACC}"/>
              </a:ext>
            </a:extLst>
          </p:cNvPr>
          <p:cNvSpPr txBox="1">
            <a:spLocks/>
          </p:cNvSpPr>
          <p:nvPr/>
        </p:nvSpPr>
        <p:spPr>
          <a:xfrm>
            <a:off x="506630" y="2451422"/>
            <a:ext cx="10087095" cy="29193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2700" indent="0" algn="l" defTabSz="914400" rtl="0" eaLnBrk="1" latinLnBrk="0" hangingPunct="1">
              <a:lnSpc>
                <a:spcPts val="28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tabLst/>
              <a:defRPr sz="2400" kern="1200">
                <a:solidFill>
                  <a:schemeClr val="tx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8450" marR="0" lvl="0" indent="-285750" algn="l" defTabSz="914400" rtl="0" eaLnBrk="1" fontAlgn="base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Handrehabilitering</a:t>
            </a:r>
          </a:p>
          <a:p>
            <a:pPr marL="298450" marR="0" lvl="0" indent="-285750" algn="l" defTabSz="914400" rtl="0" eaLnBrk="1" fontAlgn="base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Hjälpmedel   </a:t>
            </a: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Times New Roman" panose="02020603050405020304" pitchFamily="18" charset="0"/>
            </a:endParaRPr>
          </a:p>
          <a:p>
            <a:pPr marL="298450" marR="0" lvl="0" indent="-285750" algn="l" defTabSz="914400" rtl="0" eaLnBrk="1" fontAlgn="base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Elevhälsan</a:t>
            </a:r>
            <a:b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- Tid- och struktur </a:t>
            </a: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 </a:t>
            </a:r>
            <a:b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Times New Roman" panose="02020603050405020304" pitchFamily="18" charset="0"/>
              </a:rPr>
              <a:t>- Stress</a:t>
            </a:r>
            <a:b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Times New Roman" panose="02020603050405020304" pitchFamily="18" charset="0"/>
              </a:rPr>
              <a:t>- Sömn</a:t>
            </a:r>
            <a:b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Times New Roman" panose="02020603050405020304" pitchFamily="18" charset="0"/>
              </a:rPr>
            </a:b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Times New Roman" panose="02020603050405020304" pitchFamily="18" charset="0"/>
              </a:rPr>
              <a:t>- Motoriska svårigheter (FaR) </a:t>
            </a: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 </a:t>
            </a: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Times New Roman" panose="02020603050405020304" pitchFamily="18" charset="0"/>
            </a:endParaRPr>
          </a:p>
          <a:p>
            <a:pPr marL="12700" marR="0" lvl="0" indent="0" algn="l" defTabSz="914400" rtl="0" eaLnBrk="1" fontAlgn="base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 </a:t>
            </a:r>
            <a:endParaRPr kumimoji="0" lang="sv-S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Bildobjekt 5" descr="Underordnade som springer utanför">
            <a:extLst>
              <a:ext uri="{FF2B5EF4-FFF2-40B4-BE49-F238E27FC236}">
                <a16:creationId xmlns:a16="http://schemas.microsoft.com/office/drawing/2014/main" id="{AE02631A-D226-003F-A60A-91E14FD9F0E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7398" y="3149341"/>
            <a:ext cx="1531815" cy="922351"/>
          </a:xfrm>
          <a:prstGeom prst="rect">
            <a:avLst/>
          </a:prstGeom>
        </p:spPr>
      </p:pic>
      <p:pic>
        <p:nvPicPr>
          <p:cNvPr id="7" name="Bildobjekt 6" descr="Barn i skolan">
            <a:extLst>
              <a:ext uri="{FF2B5EF4-FFF2-40B4-BE49-F238E27FC236}">
                <a16:creationId xmlns:a16="http://schemas.microsoft.com/office/drawing/2014/main" id="{3BA0A094-BD01-7144-8908-2C086EF4802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943" y="2121673"/>
            <a:ext cx="4638916" cy="3091024"/>
          </a:xfrm>
          <a:prstGeom prst="rect">
            <a:avLst/>
          </a:prstGeom>
        </p:spPr>
      </p:pic>
      <p:pic>
        <p:nvPicPr>
          <p:cNvPr id="9" name="Bildobjekt 8" descr="Ungt barn som sover">
            <a:extLst>
              <a:ext uri="{FF2B5EF4-FFF2-40B4-BE49-F238E27FC236}">
                <a16:creationId xmlns:a16="http://schemas.microsoft.com/office/drawing/2014/main" id="{D9FD0703-4886-10C9-6437-7AA0FFA7897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2657" y="3860436"/>
            <a:ext cx="2916011" cy="1944251"/>
          </a:xfrm>
          <a:prstGeom prst="rect">
            <a:avLst/>
          </a:prstGeom>
        </p:spPr>
      </p:pic>
      <p:pic>
        <p:nvPicPr>
          <p:cNvPr id="11" name="Bildobjekt 10" descr="Liten pojke som målar">
            <a:extLst>
              <a:ext uri="{FF2B5EF4-FFF2-40B4-BE49-F238E27FC236}">
                <a16:creationId xmlns:a16="http://schemas.microsoft.com/office/drawing/2014/main" id="{69FEC79B-364D-1A19-9323-05DAA530CD4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997" y="1747054"/>
            <a:ext cx="2877333" cy="192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78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DA261A80-B16E-4767-8279-4F2AE19E29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7141" y="1780497"/>
            <a:ext cx="10087095" cy="477674"/>
          </a:xfrm>
        </p:spPr>
        <p:txBody>
          <a:bodyPr>
            <a:normAutofit/>
          </a:bodyPr>
          <a:lstStyle/>
          <a:p>
            <a:endParaRPr lang="sv-SE" sz="1800"/>
          </a:p>
          <a:p>
            <a:endParaRPr lang="sv-SE"/>
          </a:p>
          <a:p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83774A1-10AC-4286-993E-449D3ED1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004320"/>
            <a:ext cx="10302176" cy="750650"/>
          </a:xfrm>
        </p:spPr>
        <p:txBody>
          <a:bodyPr>
            <a:noAutofit/>
          </a:bodyPr>
          <a:lstStyle/>
          <a:p>
            <a:pPr algn="ctr"/>
            <a:r>
              <a:rPr lang="sv-SE" sz="4400" b="1" i="0" u="none" strike="noStrike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Tack för oss!</a:t>
            </a:r>
            <a:br>
              <a:rPr lang="sv-SE" sz="4400" b="1" i="0" u="none" strike="noStrike"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r>
              <a:rPr lang="sv-SE" sz="4400" b="1" i="0" u="none" strike="noStrike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Vi ser fram emot att samarbeta med er i framtiden!</a:t>
            </a:r>
            <a:endParaRPr lang="sv-SE" sz="4400"/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7BB95655-5345-414C-8FAB-D67DC50C1ACC}"/>
              </a:ext>
            </a:extLst>
          </p:cNvPr>
          <p:cNvSpPr txBox="1">
            <a:spLocks/>
          </p:cNvSpPr>
          <p:nvPr/>
        </p:nvSpPr>
        <p:spPr>
          <a:xfrm>
            <a:off x="506630" y="2451422"/>
            <a:ext cx="10087095" cy="284276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2700" indent="0" algn="l" defTabSz="914400" rtl="0" eaLnBrk="1" latinLnBrk="0" hangingPunct="1">
              <a:lnSpc>
                <a:spcPts val="28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tabLst/>
              <a:defRPr sz="2400" kern="1200">
                <a:solidFill>
                  <a:schemeClr val="tx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WordVisiCarriageReturn_MSFontService"/>
              <a:ea typeface="+mn-ea"/>
              <a:cs typeface="+mn-cs"/>
            </a:endParaRPr>
          </a:p>
        </p:txBody>
      </p:sp>
      <p:pic>
        <p:nvPicPr>
          <p:cNvPr id="6" name="Bildobjekt 5" descr="Underordnade som springer utanför">
            <a:extLst>
              <a:ext uri="{FF2B5EF4-FFF2-40B4-BE49-F238E27FC236}">
                <a16:creationId xmlns:a16="http://schemas.microsoft.com/office/drawing/2014/main" id="{AE02631A-D226-003F-A60A-91E14FD9F0E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355710" y="4308937"/>
            <a:ext cx="249960" cy="150508"/>
          </a:xfrm>
          <a:prstGeom prst="rect">
            <a:avLst/>
          </a:prstGeom>
        </p:spPr>
      </p:pic>
      <p:pic>
        <p:nvPicPr>
          <p:cNvPr id="7" name="Bildobjekt 6" descr="Händer-ovanpå varandra">
            <a:extLst>
              <a:ext uri="{FF2B5EF4-FFF2-40B4-BE49-F238E27FC236}">
                <a16:creationId xmlns:a16="http://schemas.microsoft.com/office/drawing/2014/main" id="{FCFB20E8-DAE8-9722-BD6E-77AB83A115A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073" y="3429001"/>
            <a:ext cx="9122794" cy="2449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59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-tema">
  <a:themeElements>
    <a:clrScheme name="VÅRDSAMVERKAN SKARABORG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3687"/>
      </a:accent1>
      <a:accent2>
        <a:srgbClr val="4665D4"/>
      </a:accent2>
      <a:accent3>
        <a:srgbClr val="D4765B"/>
      </a:accent3>
      <a:accent4>
        <a:srgbClr val="85D431"/>
      </a:accent4>
      <a:accent5>
        <a:srgbClr val="588726"/>
      </a:accent5>
      <a:accent6>
        <a:srgbClr val="FFFFFF"/>
      </a:accent6>
      <a:hlink>
        <a:srgbClr val="0563C1"/>
      </a:hlink>
      <a:folHlink>
        <a:srgbClr val="954F72"/>
      </a:folHlink>
    </a:clrScheme>
    <a:fontScheme name="VÅRDSAMVERKAN 1">
      <a:majorFont>
        <a:latin typeface="Tahoma"/>
        <a:ea typeface=""/>
        <a:cs typeface=""/>
      </a:majorFont>
      <a:minorFont>
        <a:latin typeface="Gadug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årdsamverkan Skaraborg PPT MALL.pptx" id="{D268C8DB-7C6A-4DF7-B8E6-0CBB37550C05}" vid="{5A9C8D18-C79A-416D-85DF-5FC9E67273EF}"/>
    </a:ext>
  </a:extLst>
</a:theme>
</file>

<file path=ppt/theme/theme2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ema Skaraborgs kommunalförbund 2023">
  <a:themeElements>
    <a:clrScheme name="Skaraborgs Kommunalförbund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557D2D"/>
      </a:accent1>
      <a:accent2>
        <a:srgbClr val="851C4E"/>
      </a:accent2>
      <a:accent3>
        <a:srgbClr val="CC971F"/>
      </a:accent3>
      <a:accent4>
        <a:srgbClr val="005E6F"/>
      </a:accent4>
      <a:accent5>
        <a:srgbClr val="5E3B2C"/>
      </a:accent5>
      <a:accent6>
        <a:srgbClr val="9D9E9F"/>
      </a:accent6>
      <a:hlink>
        <a:srgbClr val="557D2D"/>
      </a:hlink>
      <a:folHlink>
        <a:srgbClr val="5E3B2C"/>
      </a:folHlink>
    </a:clrScheme>
    <a:fontScheme name="Kommunalförbundet">
      <a:majorFont>
        <a:latin typeface="Century Gothic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2023" id="{5D289A46-28EC-4B39-ABC8-58F27EAC52DD}" vid="{83C6E24C-13D5-492F-B09F-F684659BB908}"/>
    </a:ext>
  </a:extLst>
</a:theme>
</file>

<file path=ppt/theme/theme4.xml><?xml version="1.0" encoding="utf-8"?>
<a:theme xmlns:a="http://schemas.openxmlformats.org/drawingml/2006/main" name="1_Tema Skaraborgs kommunalförbund 2023">
  <a:themeElements>
    <a:clrScheme name="Skaraborgs Kommunalförbund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557D2D"/>
      </a:accent1>
      <a:accent2>
        <a:srgbClr val="851C4E"/>
      </a:accent2>
      <a:accent3>
        <a:srgbClr val="CC971F"/>
      </a:accent3>
      <a:accent4>
        <a:srgbClr val="005E6F"/>
      </a:accent4>
      <a:accent5>
        <a:srgbClr val="5E3B2C"/>
      </a:accent5>
      <a:accent6>
        <a:srgbClr val="9D9E9F"/>
      </a:accent6>
      <a:hlink>
        <a:srgbClr val="557D2D"/>
      </a:hlink>
      <a:folHlink>
        <a:srgbClr val="5E3B2C"/>
      </a:folHlink>
    </a:clrScheme>
    <a:fontScheme name="Kommunalförbundet">
      <a:majorFont>
        <a:latin typeface="Century Gothic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2023" id="{9726FF18-55B5-45FD-9C2D-E1E97DA4854A}" vid="{EA715CE1-C120-4D3C-A629-4EB902F49794}"/>
    </a:ext>
  </a:extLst>
</a:theme>
</file>

<file path=ppt/theme/theme5.xml><?xml version="1.0" encoding="utf-8"?>
<a:theme xmlns:a="http://schemas.openxmlformats.org/drawingml/2006/main" name="Innehåll">
  <a:themeElements>
    <a:clrScheme name="Ege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500"/>
      </a:accent1>
      <a:accent2>
        <a:srgbClr val="008737"/>
      </a:accent2>
      <a:accent3>
        <a:srgbClr val="006E32"/>
      </a:accent3>
      <a:accent4>
        <a:srgbClr val="FFCD00"/>
      </a:accent4>
      <a:accent5>
        <a:srgbClr val="E63212"/>
      </a:accent5>
      <a:accent6>
        <a:srgbClr val="F59C00"/>
      </a:accent6>
      <a:hlink>
        <a:srgbClr val="009AD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Vårdsamverkan Skaraborg_MALL – Powerpoint-presentation (1)</Template>
  <TotalTime>0</TotalTime>
  <Words>337</Words>
  <Application>Microsoft Office PowerPoint</Application>
  <PresentationFormat>Bredbild</PresentationFormat>
  <Paragraphs>41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15</vt:i4>
      </vt:variant>
      <vt:variant>
        <vt:lpstr>Tema</vt:lpstr>
      </vt:variant>
      <vt:variant>
        <vt:i4>5</vt:i4>
      </vt:variant>
      <vt:variant>
        <vt:lpstr>Bildrubriker</vt:lpstr>
      </vt:variant>
      <vt:variant>
        <vt:i4>9</vt:i4>
      </vt:variant>
    </vt:vector>
  </HeadingPairs>
  <TitlesOfParts>
    <vt:vector size="29" baseType="lpstr">
      <vt:lpstr>Arial</vt:lpstr>
      <vt:lpstr>Avenir Next LT Pro</vt:lpstr>
      <vt:lpstr>Calibri</vt:lpstr>
      <vt:lpstr>Calibri Light</vt:lpstr>
      <vt:lpstr>Century Gothic</vt:lpstr>
      <vt:lpstr>Gadugi</vt:lpstr>
      <vt:lpstr>Google Sans</vt:lpstr>
      <vt:lpstr>Memphis</vt:lpstr>
      <vt:lpstr>Memphis Light</vt:lpstr>
      <vt:lpstr>Memphis Medium</vt:lpstr>
      <vt:lpstr>Segoe UI</vt:lpstr>
      <vt:lpstr>Tahoma</vt:lpstr>
      <vt:lpstr>Wingdings</vt:lpstr>
      <vt:lpstr>Wingdings 3</vt:lpstr>
      <vt:lpstr>WordVisiCarriageReturn_MSFontService</vt:lpstr>
      <vt:lpstr>Office-tema</vt:lpstr>
      <vt:lpstr>1_Office-tema</vt:lpstr>
      <vt:lpstr>2_Tema Skaraborgs kommunalförbund 2023</vt:lpstr>
      <vt:lpstr>1_Tema Skaraborgs kommunalförbund 2023</vt:lpstr>
      <vt:lpstr>Innehåll</vt:lpstr>
      <vt:lpstr>Rehab</vt:lpstr>
      <vt:lpstr>Närhälsan Skövde rehabmottagning   Sara Jalmelin  Arbetsterapeut  Boel Carlborg  Sjukgymnast</vt:lpstr>
      <vt:lpstr>Barn- och ungdomspatienter som kommer till oss </vt:lpstr>
      <vt:lpstr>Var befinner sig barnet?  </vt:lpstr>
      <vt:lpstr>Var befinner sig barnet? Biopsykosociala utvecklingen</vt:lpstr>
      <vt:lpstr>Det tysta barnet </vt:lpstr>
      <vt:lpstr>Hur jobbar en fysioterapeut/sjukgymnast på mottagningen med barn?</vt:lpstr>
      <vt:lpstr>Hur jobbar en arbetsterapeut på mottagningen med barn?</vt:lpstr>
      <vt:lpstr>Tack för oss! Vi ser fram emot att samarbeta med er i framtiden!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Partssamverkanskonferens 2024 4 - Primärvårdsrehab</dc:title>
  <dc:creator/>
  <keywords/>
  <lastModifiedBy/>
  <revision>1</revision>
  <dcterms:created xsi:type="dcterms:W3CDTF">2024-03-11T16:11:24.0000000Z</dcterms:created>
  <dcterms:modified xsi:type="dcterms:W3CDTF">2024-03-13T07:37:44.0000000Z</dcterms:modified>
</coreProperties>
</file>