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2"/>
  </p:notesMasterIdLst>
  <p:sldIdLst>
    <p:sldId id="256" r:id="rId6"/>
    <p:sldId id="263" r:id="rId7"/>
    <p:sldId id="260" r:id="rId8"/>
    <p:sldId id="261" r:id="rId9"/>
    <p:sldId id="259" r:id="rId10"/>
    <p:sldId id="262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33" autoAdjust="0"/>
  </p:normalViewPr>
  <p:slideViewPr>
    <p:cSldViewPr snapToGrid="0">
      <p:cViewPr varScale="1">
        <p:scale>
          <a:sx n="107" d="100"/>
          <a:sy n="107" d="100"/>
        </p:scale>
        <p:origin x="84" y="1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presProps" Target="presProps.xml" Id="rId13" /><Relationship Type="http://schemas.openxmlformats.org/officeDocument/2006/relationships/slide" Target="slides/slide2.xml" Id="rId7" /><Relationship Type="http://schemas.openxmlformats.org/officeDocument/2006/relationships/notesMaster" Target="notesMasters/notesMaster1.xml" Id="rId12" /><Relationship Type="http://schemas.openxmlformats.org/officeDocument/2006/relationships/tableStyles" Target="tableStyles.xml" Id="rId16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Master" Target="slideMasters/slideMaster1.xml" Id="rId5" /><Relationship Type="http://schemas.openxmlformats.org/officeDocument/2006/relationships/theme" Target="theme/theme1.xml" Id="rId15" /><Relationship Type="http://schemas.openxmlformats.org/officeDocument/2006/relationships/slide" Target="slides/slide5.xml" Id="rId10" /><Relationship Type="http://schemas.openxmlformats.org/officeDocument/2006/relationships/slide" Target="slides/slide4.xml" Id="rId9" /><Relationship Type="http://schemas.openxmlformats.org/officeDocument/2006/relationships/viewProps" Target="viewProps.xml" Id="rId14" 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-kalkylblad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-kalkylblad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-kalkylblad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-kalkylblad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Blad3!$C$18</c:f>
              <c:strCache>
                <c:ptCount val="1"/>
                <c:pt idx="0">
                  <c:v>Essunga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Blad3!$D$18:$F$18</c:f>
              <c:numCache>
                <c:formatCode>0%</c:formatCode>
                <c:ptCount val="3"/>
                <c:pt idx="0">
                  <c:v>0.53</c:v>
                </c:pt>
                <c:pt idx="1">
                  <c:v>0.13</c:v>
                </c:pt>
                <c:pt idx="2">
                  <c:v>0.33</c:v>
                </c:pt>
              </c:numCache>
            </c:numRef>
          </c:val>
        </c:ser>
        <c:ser>
          <c:idx val="1"/>
          <c:order val="1"/>
          <c:tx>
            <c:strRef>
              <c:f>Blad3!$C$19</c:f>
              <c:strCache>
                <c:ptCount val="1"/>
                <c:pt idx="0">
                  <c:v>Falköping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Blad3!$D$19:$F$19</c:f>
              <c:numCache>
                <c:formatCode>0%</c:formatCode>
                <c:ptCount val="3"/>
                <c:pt idx="0">
                  <c:v>0.17</c:v>
                </c:pt>
                <c:pt idx="1">
                  <c:v>7.0000000000000007E-2</c:v>
                </c:pt>
                <c:pt idx="2">
                  <c:v>0.31</c:v>
                </c:pt>
              </c:numCache>
            </c:numRef>
          </c:val>
        </c:ser>
        <c:ser>
          <c:idx val="2"/>
          <c:order val="2"/>
          <c:tx>
            <c:strRef>
              <c:f>Blad3!$C$20</c:f>
              <c:strCache>
                <c:ptCount val="1"/>
                <c:pt idx="0">
                  <c:v>Götene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Blad3!$D$20:$F$20</c:f>
              <c:numCache>
                <c:formatCode>0%</c:formatCode>
                <c:ptCount val="3"/>
                <c:pt idx="0">
                  <c:v>0.02</c:v>
                </c:pt>
                <c:pt idx="1">
                  <c:v>0.03</c:v>
                </c:pt>
                <c:pt idx="2">
                  <c:v>0.21</c:v>
                </c:pt>
              </c:numCache>
            </c:numRef>
          </c:val>
        </c:ser>
        <c:ser>
          <c:idx val="3"/>
          <c:order val="3"/>
          <c:tx>
            <c:strRef>
              <c:f>Blad3!$C$21</c:f>
              <c:strCache>
                <c:ptCount val="1"/>
                <c:pt idx="0">
                  <c:v>Gullspång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Blad3!$D$21:$F$21</c:f>
              <c:numCache>
                <c:formatCode>0%</c:formatCode>
                <c:ptCount val="3"/>
                <c:pt idx="0">
                  <c:v>0.25</c:v>
                </c:pt>
                <c:pt idx="1">
                  <c:v>0.1</c:v>
                </c:pt>
                <c:pt idx="2">
                  <c:v>0.2</c:v>
                </c:pt>
              </c:numCache>
            </c:numRef>
          </c:val>
        </c:ser>
        <c:ser>
          <c:idx val="4"/>
          <c:order val="4"/>
          <c:tx>
            <c:strRef>
              <c:f>Blad3!$C$22</c:f>
              <c:strCache>
                <c:ptCount val="1"/>
                <c:pt idx="0">
                  <c:v>Hjo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Blad3!$D$22:$F$22</c:f>
              <c:numCache>
                <c:formatCode>0%</c:formatCode>
                <c:ptCount val="3"/>
                <c:pt idx="0">
                  <c:v>0.1</c:v>
                </c:pt>
                <c:pt idx="1">
                  <c:v>7.0000000000000007E-2</c:v>
                </c:pt>
                <c:pt idx="2">
                  <c:v>0.28999999999999998</c:v>
                </c:pt>
              </c:numCache>
            </c:numRef>
          </c:val>
        </c:ser>
        <c:ser>
          <c:idx val="5"/>
          <c:order val="5"/>
          <c:tx>
            <c:strRef>
              <c:f>Blad3!$C$23</c:f>
              <c:strCache>
                <c:ptCount val="1"/>
                <c:pt idx="0">
                  <c:v>Karlsborg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Blad3!$D$23:$F$23</c:f>
              <c:numCache>
                <c:formatCode>0%</c:formatCode>
                <c:ptCount val="3"/>
                <c:pt idx="0">
                  <c:v>0.11</c:v>
                </c:pt>
                <c:pt idx="1">
                  <c:v>0.04</c:v>
                </c:pt>
                <c:pt idx="2">
                  <c:v>0.18</c:v>
                </c:pt>
              </c:numCache>
            </c:numRef>
          </c:val>
        </c:ser>
        <c:ser>
          <c:idx val="6"/>
          <c:order val="6"/>
          <c:tx>
            <c:strRef>
              <c:f>Blad3!$C$24</c:f>
              <c:strCache>
                <c:ptCount val="1"/>
                <c:pt idx="0">
                  <c:v>Lidköping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Blad3!$D$24:$F$24</c:f>
              <c:numCache>
                <c:formatCode>0%</c:formatCode>
                <c:ptCount val="3"/>
                <c:pt idx="0">
                  <c:v>0.14000000000000001</c:v>
                </c:pt>
                <c:pt idx="1">
                  <c:v>0.05</c:v>
                </c:pt>
                <c:pt idx="2">
                  <c:v>0.23</c:v>
                </c:pt>
              </c:numCache>
            </c:numRef>
          </c:val>
        </c:ser>
        <c:ser>
          <c:idx val="7"/>
          <c:order val="7"/>
          <c:tx>
            <c:strRef>
              <c:f>Blad3!$C$25</c:f>
              <c:strCache>
                <c:ptCount val="1"/>
                <c:pt idx="0">
                  <c:v>Mariestad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Blad3!$D$25:$F$25</c:f>
              <c:numCache>
                <c:formatCode>0%</c:formatCode>
                <c:ptCount val="3"/>
                <c:pt idx="0">
                  <c:v>0.18</c:v>
                </c:pt>
                <c:pt idx="1">
                  <c:v>0.06</c:v>
                </c:pt>
                <c:pt idx="2">
                  <c:v>0.27</c:v>
                </c:pt>
              </c:numCache>
            </c:numRef>
          </c:val>
        </c:ser>
        <c:ser>
          <c:idx val="8"/>
          <c:order val="8"/>
          <c:tx>
            <c:strRef>
              <c:f>Blad3!$C$26</c:f>
              <c:strCache>
                <c:ptCount val="1"/>
                <c:pt idx="0">
                  <c:v>Skövde 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Blad3!$D$26:$F$26</c:f>
              <c:numCache>
                <c:formatCode>0%</c:formatCode>
                <c:ptCount val="3"/>
                <c:pt idx="0">
                  <c:v>0.19</c:v>
                </c:pt>
                <c:pt idx="1">
                  <c:v>0.08</c:v>
                </c:pt>
                <c:pt idx="2">
                  <c:v>0.28999999999999998</c:v>
                </c:pt>
              </c:numCache>
            </c:numRef>
          </c:val>
        </c:ser>
        <c:ser>
          <c:idx val="9"/>
          <c:order val="9"/>
          <c:tx>
            <c:strRef>
              <c:f>Blad3!$C$27</c:f>
              <c:strCache>
                <c:ptCount val="1"/>
                <c:pt idx="0">
                  <c:v>Tibro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Blad3!$D$27:$F$27</c:f>
              <c:numCache>
                <c:formatCode>0%</c:formatCode>
                <c:ptCount val="3"/>
                <c:pt idx="0">
                  <c:v>0.2</c:v>
                </c:pt>
                <c:pt idx="1">
                  <c:v>0.03</c:v>
                </c:pt>
                <c:pt idx="2">
                  <c:v>0.17</c:v>
                </c:pt>
              </c:numCache>
            </c:numRef>
          </c:val>
        </c:ser>
        <c:ser>
          <c:idx val="10"/>
          <c:order val="10"/>
          <c:tx>
            <c:strRef>
              <c:f>Blad3!$C$28</c:f>
              <c:strCache>
                <c:ptCount val="1"/>
                <c:pt idx="0">
                  <c:v>Tidaholm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Blad3!$D$28:$F$28</c:f>
              <c:numCache>
                <c:formatCode>0%</c:formatCode>
                <c:ptCount val="3"/>
                <c:pt idx="0">
                  <c:v>0.14000000000000001</c:v>
                </c:pt>
                <c:pt idx="1">
                  <c:v>0.05</c:v>
                </c:pt>
                <c:pt idx="2">
                  <c:v>0.34</c:v>
                </c:pt>
              </c:numCache>
            </c:numRef>
          </c:val>
        </c:ser>
        <c:ser>
          <c:idx val="11"/>
          <c:order val="11"/>
          <c:tx>
            <c:strRef>
              <c:f>Blad3!$C$29</c:f>
              <c:strCache>
                <c:ptCount val="1"/>
                <c:pt idx="0">
                  <c:v>Töreboda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Blad3!$D$29:$F$29</c:f>
              <c:numCache>
                <c:formatCode>0%</c:formatCode>
                <c:ptCount val="3"/>
                <c:pt idx="0">
                  <c:v>0.14000000000000001</c:v>
                </c:pt>
                <c:pt idx="1">
                  <c:v>0.02</c:v>
                </c:pt>
                <c:pt idx="2">
                  <c:v>0.37</c:v>
                </c:pt>
              </c:numCache>
            </c:numRef>
          </c:val>
        </c:ser>
        <c:ser>
          <c:idx val="12"/>
          <c:order val="12"/>
          <c:tx>
            <c:strRef>
              <c:f>Blad3!$C$30</c:f>
              <c:strCache>
                <c:ptCount val="1"/>
                <c:pt idx="0">
                  <c:v>Vara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Blad3!$D$30:$F$30</c:f>
              <c:numCache>
                <c:formatCode>0%</c:formatCode>
                <c:ptCount val="3"/>
                <c:pt idx="0">
                  <c:v>0.14000000000000001</c:v>
                </c:pt>
                <c:pt idx="1">
                  <c:v>0.05</c:v>
                </c:pt>
                <c:pt idx="2">
                  <c:v>0.34</c:v>
                </c:pt>
              </c:numCache>
            </c:numRef>
          </c:val>
        </c:ser>
        <c:ser>
          <c:idx val="13"/>
          <c:order val="13"/>
          <c:tx>
            <c:strRef>
              <c:f>Blad3!$C$31</c:f>
              <c:strCache>
                <c:ptCount val="1"/>
                <c:pt idx="0">
                  <c:v>Totalt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6.060811992275757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Blad3!$D$17:$F$17</c:f>
              <c:strCache>
                <c:ptCount val="3"/>
                <c:pt idx="0">
                  <c:v>Andel med olämpliga läkemedel</c:v>
                </c:pt>
                <c:pt idx="1">
                  <c:v>Andel med läkemedel mot psykos</c:v>
                </c:pt>
                <c:pt idx="2">
                  <c:v>Andel med fler än 10 stående läkemedel</c:v>
                </c:pt>
              </c:strCache>
            </c:strRef>
          </c:cat>
          <c:val>
            <c:numRef>
              <c:f>Blad3!$D$31:$F$31</c:f>
              <c:numCache>
                <c:formatCode>0%</c:formatCode>
                <c:ptCount val="3"/>
                <c:pt idx="0">
                  <c:v>0.16</c:v>
                </c:pt>
                <c:pt idx="1">
                  <c:v>0.06</c:v>
                </c:pt>
                <c:pt idx="2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6382240"/>
        <c:axId val="486382632"/>
      </c:barChart>
      <c:catAx>
        <c:axId val="48638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486382632"/>
        <c:crosses val="autoZero"/>
        <c:auto val="1"/>
        <c:lblAlgn val="ctr"/>
        <c:lblOffset val="100"/>
        <c:noMultiLvlLbl val="0"/>
      </c:catAx>
      <c:valAx>
        <c:axId val="486382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486382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1424930679578442"/>
          <c:w val="0.97778001621634636"/>
          <c:h val="6.438682617606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6298871718526868E-2"/>
          <c:y val="1.8123306164003487E-2"/>
          <c:w val="0.95370112828147313"/>
          <c:h val="0.776642381300499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Blad3!$H$18</c:f>
              <c:strCache>
                <c:ptCount val="1"/>
                <c:pt idx="0">
                  <c:v>Essunga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Blad3!$I$18:$L$18</c:f>
              <c:numCache>
                <c:formatCode>0%</c:formatCode>
                <c:ptCount val="4"/>
                <c:pt idx="0">
                  <c:v>0.24</c:v>
                </c:pt>
                <c:pt idx="1">
                  <c:v>0.57999999999999996</c:v>
                </c:pt>
                <c:pt idx="2">
                  <c:v>0.2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Blad3!$H$19</c:f>
              <c:strCache>
                <c:ptCount val="1"/>
                <c:pt idx="0">
                  <c:v>Falköping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2.2364350309900336E-3"/>
                  <c:y val="-1.5534262426288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Blad3!$I$19:$L$19</c:f>
              <c:numCache>
                <c:formatCode>0%</c:formatCode>
                <c:ptCount val="4"/>
                <c:pt idx="0">
                  <c:v>0.12</c:v>
                </c:pt>
                <c:pt idx="1">
                  <c:v>0.55000000000000004</c:v>
                </c:pt>
                <c:pt idx="2">
                  <c:v>0.21</c:v>
                </c:pt>
                <c:pt idx="3">
                  <c:v>0.08</c:v>
                </c:pt>
              </c:numCache>
            </c:numRef>
          </c:val>
        </c:ser>
        <c:ser>
          <c:idx val="2"/>
          <c:order val="2"/>
          <c:tx>
            <c:strRef>
              <c:f>Blad3!$H$20</c:f>
              <c:strCache>
                <c:ptCount val="1"/>
                <c:pt idx="0">
                  <c:v>Götene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Blad3!$I$20:$L$20</c:f>
              <c:numCache>
                <c:formatCode>0%</c:formatCode>
                <c:ptCount val="4"/>
                <c:pt idx="0">
                  <c:v>0.17</c:v>
                </c:pt>
                <c:pt idx="1">
                  <c:v>0.72</c:v>
                </c:pt>
                <c:pt idx="2">
                  <c:v>7.0000000000000007E-2</c:v>
                </c:pt>
                <c:pt idx="3">
                  <c:v>0.04</c:v>
                </c:pt>
              </c:numCache>
            </c:numRef>
          </c:val>
        </c:ser>
        <c:ser>
          <c:idx val="3"/>
          <c:order val="3"/>
          <c:tx>
            <c:strRef>
              <c:f>Blad3!$H$21</c:f>
              <c:strCache>
                <c:ptCount val="1"/>
                <c:pt idx="0">
                  <c:v>Gullspång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Blad3!$I$21:$L$21</c:f>
              <c:numCache>
                <c:formatCode>0%</c:formatCode>
                <c:ptCount val="4"/>
                <c:pt idx="0">
                  <c:v>7.0000000000000007E-2</c:v>
                </c:pt>
                <c:pt idx="1">
                  <c:v>0.77</c:v>
                </c:pt>
                <c:pt idx="2">
                  <c:v>0.16</c:v>
                </c:pt>
                <c:pt idx="3">
                  <c:v>0</c:v>
                </c:pt>
              </c:numCache>
            </c:numRef>
          </c:val>
        </c:ser>
        <c:ser>
          <c:idx val="4"/>
          <c:order val="4"/>
          <c:tx>
            <c:strRef>
              <c:f>Blad3!$H$22</c:f>
              <c:strCache>
                <c:ptCount val="1"/>
                <c:pt idx="0">
                  <c:v>Hjo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Blad3!$I$22:$L$22</c:f>
              <c:numCache>
                <c:formatCode>0%</c:formatCode>
                <c:ptCount val="4"/>
                <c:pt idx="0">
                  <c:v>0.15</c:v>
                </c:pt>
                <c:pt idx="1">
                  <c:v>0.65</c:v>
                </c:pt>
                <c:pt idx="2">
                  <c:v>0.13</c:v>
                </c:pt>
                <c:pt idx="3">
                  <c:v>0.08</c:v>
                </c:pt>
              </c:numCache>
            </c:numRef>
          </c:val>
        </c:ser>
        <c:ser>
          <c:idx val="5"/>
          <c:order val="5"/>
          <c:tx>
            <c:strRef>
              <c:f>Blad3!$H$23</c:f>
              <c:strCache>
                <c:ptCount val="1"/>
                <c:pt idx="0">
                  <c:v>Karlsborg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Blad3!$I$23:$L$23</c:f>
              <c:numCache>
                <c:formatCode>0%</c:formatCode>
                <c:ptCount val="4"/>
                <c:pt idx="0">
                  <c:v>0.17</c:v>
                </c:pt>
                <c:pt idx="1">
                  <c:v>0.83</c:v>
                </c:pt>
                <c:pt idx="2">
                  <c:v>0.27</c:v>
                </c:pt>
                <c:pt idx="3">
                  <c:v>0.13</c:v>
                </c:pt>
              </c:numCache>
            </c:numRef>
          </c:val>
        </c:ser>
        <c:ser>
          <c:idx val="6"/>
          <c:order val="6"/>
          <c:tx>
            <c:strRef>
              <c:f>Blad3!$H$24</c:f>
              <c:strCache>
                <c:ptCount val="1"/>
                <c:pt idx="0">
                  <c:v>Lidköping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Blad3!$I$24:$L$24</c:f>
              <c:numCache>
                <c:formatCode>0%</c:formatCode>
                <c:ptCount val="4"/>
                <c:pt idx="0">
                  <c:v>0.19</c:v>
                </c:pt>
                <c:pt idx="1">
                  <c:v>0.6</c:v>
                </c:pt>
                <c:pt idx="2">
                  <c:v>0.17</c:v>
                </c:pt>
                <c:pt idx="3">
                  <c:v>0.05</c:v>
                </c:pt>
              </c:numCache>
            </c:numRef>
          </c:val>
        </c:ser>
        <c:ser>
          <c:idx val="7"/>
          <c:order val="7"/>
          <c:tx>
            <c:strRef>
              <c:f>Blad3!$H$25</c:f>
              <c:strCache>
                <c:ptCount val="1"/>
                <c:pt idx="0">
                  <c:v>Mariestad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8.2001670512672662E-17"/>
                  <c:y val="-2.589043737714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Blad3!$I$25:$L$25</c:f>
              <c:numCache>
                <c:formatCode>0%</c:formatCode>
                <c:ptCount val="4"/>
                <c:pt idx="0">
                  <c:v>0.14000000000000001</c:v>
                </c:pt>
                <c:pt idx="1">
                  <c:v>0.65</c:v>
                </c:pt>
                <c:pt idx="2">
                  <c:v>0.17</c:v>
                </c:pt>
                <c:pt idx="3">
                  <c:v>0.04</c:v>
                </c:pt>
              </c:numCache>
            </c:numRef>
          </c:val>
        </c:ser>
        <c:ser>
          <c:idx val="8"/>
          <c:order val="8"/>
          <c:tx>
            <c:strRef>
              <c:f>Blad3!$H$26</c:f>
              <c:strCache>
                <c:ptCount val="1"/>
                <c:pt idx="0">
                  <c:v>Skövde 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Blad3!$I$26:$L$26</c:f>
              <c:numCache>
                <c:formatCode>0%</c:formatCode>
                <c:ptCount val="4"/>
                <c:pt idx="0">
                  <c:v>0.15</c:v>
                </c:pt>
                <c:pt idx="1">
                  <c:v>0.62</c:v>
                </c:pt>
                <c:pt idx="2">
                  <c:v>0.16</c:v>
                </c:pt>
                <c:pt idx="3">
                  <c:v>0.06</c:v>
                </c:pt>
              </c:numCache>
            </c:numRef>
          </c:val>
        </c:ser>
        <c:ser>
          <c:idx val="9"/>
          <c:order val="9"/>
          <c:tx>
            <c:strRef>
              <c:f>Blad3!$H$27</c:f>
              <c:strCache>
                <c:ptCount val="1"/>
                <c:pt idx="0">
                  <c:v>Tibro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Blad3!$I$27:$L$27</c:f>
              <c:numCache>
                <c:formatCode>0%</c:formatCode>
                <c:ptCount val="4"/>
                <c:pt idx="0">
                  <c:v>0.17</c:v>
                </c:pt>
                <c:pt idx="1">
                  <c:v>0.74</c:v>
                </c:pt>
                <c:pt idx="2">
                  <c:v>0.08</c:v>
                </c:pt>
                <c:pt idx="3">
                  <c:v>0.03</c:v>
                </c:pt>
              </c:numCache>
            </c:numRef>
          </c:val>
        </c:ser>
        <c:ser>
          <c:idx val="10"/>
          <c:order val="10"/>
          <c:tx>
            <c:strRef>
              <c:f>Blad3!$H$28</c:f>
              <c:strCache>
                <c:ptCount val="1"/>
                <c:pt idx="0">
                  <c:v>Tidaholm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Blad3!$I$28:$L$28</c:f>
              <c:numCache>
                <c:formatCode>0%</c:formatCode>
                <c:ptCount val="4"/>
                <c:pt idx="0">
                  <c:v>0.08</c:v>
                </c:pt>
                <c:pt idx="1">
                  <c:v>0.7</c:v>
                </c:pt>
                <c:pt idx="2">
                  <c:v>0.17</c:v>
                </c:pt>
                <c:pt idx="3">
                  <c:v>0.06</c:v>
                </c:pt>
              </c:numCache>
            </c:numRef>
          </c:val>
        </c:ser>
        <c:ser>
          <c:idx val="11"/>
          <c:order val="11"/>
          <c:tx>
            <c:strRef>
              <c:f>Blad3!$H$29</c:f>
              <c:strCache>
                <c:ptCount val="1"/>
                <c:pt idx="0">
                  <c:v>Töreboda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Blad3!$I$29:$L$29</c:f>
              <c:numCache>
                <c:formatCode>0%</c:formatCode>
                <c:ptCount val="4"/>
                <c:pt idx="0">
                  <c:v>7.0000000000000007E-2</c:v>
                </c:pt>
                <c:pt idx="1">
                  <c:v>0.56999999999999995</c:v>
                </c:pt>
                <c:pt idx="2">
                  <c:v>0.23</c:v>
                </c:pt>
                <c:pt idx="3">
                  <c:v>0.12</c:v>
                </c:pt>
              </c:numCache>
            </c:numRef>
          </c:val>
        </c:ser>
        <c:ser>
          <c:idx val="12"/>
          <c:order val="12"/>
          <c:tx>
            <c:strRef>
              <c:f>Blad3!$H$30</c:f>
              <c:strCache>
                <c:ptCount val="1"/>
                <c:pt idx="0">
                  <c:v>Vara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Blad3!$I$30:$L$30</c:f>
              <c:numCache>
                <c:formatCode>0%</c:formatCode>
                <c:ptCount val="4"/>
                <c:pt idx="0">
                  <c:v>7.0000000000000007E-2</c:v>
                </c:pt>
                <c:pt idx="1">
                  <c:v>0.64</c:v>
                </c:pt>
                <c:pt idx="2">
                  <c:v>0.18</c:v>
                </c:pt>
                <c:pt idx="3">
                  <c:v>0.1</c:v>
                </c:pt>
              </c:numCache>
            </c:numRef>
          </c:val>
        </c:ser>
        <c:ser>
          <c:idx val="13"/>
          <c:order val="13"/>
          <c:tx>
            <c:strRef>
              <c:f>Blad3!$H$31</c:f>
              <c:strCache>
                <c:ptCount val="1"/>
                <c:pt idx="0">
                  <c:v>Totalt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6.709305092970100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5910875774750025E-3"/>
                  <c:y val="-2.58904373771478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3546525464850504E-3"/>
                  <c:y val="-9.493050707089031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Blad3!$I$17:$L$17</c:f>
              <c:strCache>
                <c:ptCount val="4"/>
                <c:pt idx="0">
                  <c:v>Andel som inte har mediciner vid behov</c:v>
                </c:pt>
                <c:pt idx="1">
                  <c:v>Andel med 1-3 läkemedel vid behov</c:v>
                </c:pt>
                <c:pt idx="2">
                  <c:v>Andel med 4-5 läkemedel vid behov</c:v>
                </c:pt>
                <c:pt idx="3">
                  <c:v>Andel med &gt;5 läkemedel vid behov</c:v>
                </c:pt>
              </c:strCache>
            </c:strRef>
          </c:cat>
          <c:val>
            <c:numRef>
              <c:f>Blad3!$I$31:$L$31</c:f>
              <c:numCache>
                <c:formatCode>0%</c:formatCode>
                <c:ptCount val="4"/>
                <c:pt idx="0">
                  <c:v>0.14000000000000001</c:v>
                </c:pt>
                <c:pt idx="1">
                  <c:v>0.64</c:v>
                </c:pt>
                <c:pt idx="2">
                  <c:v>0.17</c:v>
                </c:pt>
                <c:pt idx="3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6381848"/>
        <c:axId val="486380672"/>
      </c:barChart>
      <c:catAx>
        <c:axId val="486381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486380672"/>
        <c:crosses val="autoZero"/>
        <c:auto val="1"/>
        <c:lblAlgn val="ctr"/>
        <c:lblOffset val="100"/>
        <c:noMultiLvlLbl val="0"/>
      </c:catAx>
      <c:valAx>
        <c:axId val="486380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486381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Blad3!$O$17</c:f>
              <c:strCache>
                <c:ptCount val="1"/>
                <c:pt idx="0">
                  <c:v>Andel som  fått en fördjupad läkemedelgenomgång senaste 12 månaderna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13"/>
            <c:invertIfNegative val="0"/>
            <c:bubble3D val="0"/>
            <c:spPr>
              <a:solidFill>
                <a:srgbClr val="FF000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Blad3!$N$18:$N$31</c:f>
              <c:strCache>
                <c:ptCount val="14"/>
                <c:pt idx="0">
                  <c:v>Essunga</c:v>
                </c:pt>
                <c:pt idx="1">
                  <c:v>Falköping</c:v>
                </c:pt>
                <c:pt idx="2">
                  <c:v>Götene</c:v>
                </c:pt>
                <c:pt idx="3">
                  <c:v>Gullspång</c:v>
                </c:pt>
                <c:pt idx="4">
                  <c:v>Hjo</c:v>
                </c:pt>
                <c:pt idx="5">
                  <c:v>Karlsborg</c:v>
                </c:pt>
                <c:pt idx="6">
                  <c:v>Lidköping</c:v>
                </c:pt>
                <c:pt idx="7">
                  <c:v>Mariestad</c:v>
                </c:pt>
                <c:pt idx="8">
                  <c:v>Skövde </c:v>
                </c:pt>
                <c:pt idx="9">
                  <c:v>Tibro</c:v>
                </c:pt>
                <c:pt idx="10">
                  <c:v>Tidaholm</c:v>
                </c:pt>
                <c:pt idx="11">
                  <c:v>Töreboda</c:v>
                </c:pt>
                <c:pt idx="12">
                  <c:v>Vara</c:v>
                </c:pt>
                <c:pt idx="13">
                  <c:v>Totalt</c:v>
                </c:pt>
              </c:strCache>
            </c:strRef>
          </c:cat>
          <c:val>
            <c:numRef>
              <c:f>Blad3!$O$18:$O$31</c:f>
              <c:numCache>
                <c:formatCode>0%</c:formatCode>
                <c:ptCount val="14"/>
                <c:pt idx="0">
                  <c:v>0.53</c:v>
                </c:pt>
                <c:pt idx="1">
                  <c:v>0.68</c:v>
                </c:pt>
                <c:pt idx="2">
                  <c:v>0.86</c:v>
                </c:pt>
                <c:pt idx="3">
                  <c:v>0.85</c:v>
                </c:pt>
                <c:pt idx="4">
                  <c:v>0.79</c:v>
                </c:pt>
                <c:pt idx="5">
                  <c:v>0.46</c:v>
                </c:pt>
                <c:pt idx="6">
                  <c:v>0.64</c:v>
                </c:pt>
                <c:pt idx="7">
                  <c:v>0.61</c:v>
                </c:pt>
                <c:pt idx="8">
                  <c:v>0.76</c:v>
                </c:pt>
                <c:pt idx="9">
                  <c:v>0.84</c:v>
                </c:pt>
                <c:pt idx="10">
                  <c:v>0.54</c:v>
                </c:pt>
                <c:pt idx="11">
                  <c:v>0.88</c:v>
                </c:pt>
                <c:pt idx="12">
                  <c:v>0.34</c:v>
                </c:pt>
                <c:pt idx="13">
                  <c:v>0.69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6379888"/>
        <c:axId val="537540208"/>
      </c:barChart>
      <c:catAx>
        <c:axId val="486379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537540208"/>
        <c:crosses val="autoZero"/>
        <c:auto val="1"/>
        <c:lblAlgn val="ctr"/>
        <c:lblOffset val="100"/>
        <c:noMultiLvlLbl val="0"/>
      </c:catAx>
      <c:valAx>
        <c:axId val="537540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486379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Boendeform!$E$52</c:f>
              <c:strCache>
                <c:ptCount val="1"/>
                <c:pt idx="0">
                  <c:v>andel fördjupad lkm genomgång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44546A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Boendeform!$D$53:$D$78</c:f>
              <c:strCache>
                <c:ptCount val="26"/>
                <c:pt idx="0">
                  <c:v>Essunga Närhälsan</c:v>
                </c:pt>
                <c:pt idx="1">
                  <c:v>Falköping Bräcke Diakoni</c:v>
                </c:pt>
                <c:pt idx="2">
                  <c:v>Falköping Närhälsan Mösseberg</c:v>
                </c:pt>
                <c:pt idx="3">
                  <c:v>Falköping Närhälsan Oden </c:v>
                </c:pt>
                <c:pt idx="4">
                  <c:v>Falköping Närhälsan Stenstorp</c:v>
                </c:pt>
                <c:pt idx="5">
                  <c:v>Gullspång Närhälsan</c:v>
                </c:pt>
                <c:pt idx="6">
                  <c:v>Gullspång Skagerns vård och hälsoenhet</c:v>
                </c:pt>
                <c:pt idx="7">
                  <c:v>Götene Närhälsan</c:v>
                </c:pt>
                <c:pt idx="8">
                  <c:v>Hjo Hälsocentral</c:v>
                </c:pt>
                <c:pt idx="9">
                  <c:v>Hjo Närhälsan</c:v>
                </c:pt>
                <c:pt idx="10">
                  <c:v>Karlsborg Närhälsan</c:v>
                </c:pt>
                <c:pt idx="11">
                  <c:v>Lidköping Hamnstaden</c:v>
                </c:pt>
                <c:pt idx="12">
                  <c:v>Lidköping Närhälsan Guldvingen</c:v>
                </c:pt>
                <c:pt idx="13">
                  <c:v>Lidköping Närhälsan Ågårdsskogen</c:v>
                </c:pt>
                <c:pt idx="14">
                  <c:v>Mariestad Närhälsan</c:v>
                </c:pt>
                <c:pt idx="15">
                  <c:v>Mariestad Sjöstaden</c:v>
                </c:pt>
                <c:pt idx="16">
                  <c:v>Skövde allemanshälsan Lunden</c:v>
                </c:pt>
                <c:pt idx="17">
                  <c:v>Skövde Närhälsan Billingen</c:v>
                </c:pt>
                <c:pt idx="18">
                  <c:v>Skövde Närhälsan Hentorp</c:v>
                </c:pt>
                <c:pt idx="19">
                  <c:v>Skövde Närhälsan Norrmalm</c:v>
                </c:pt>
                <c:pt idx="20">
                  <c:v>Skövde Närhälsan Södra Ryd</c:v>
                </c:pt>
                <c:pt idx="21">
                  <c:v>Skövde Närhälsan Tidan</c:v>
                </c:pt>
                <c:pt idx="22">
                  <c:v>Tibro Närhälsan</c:v>
                </c:pt>
                <c:pt idx="23">
                  <c:v>Tidaholm Närhälsan</c:v>
                </c:pt>
                <c:pt idx="24">
                  <c:v>Töreboda Närhälsan</c:v>
                </c:pt>
                <c:pt idx="25">
                  <c:v>Vara Närhälsan</c:v>
                </c:pt>
              </c:strCache>
            </c:strRef>
          </c:cat>
          <c:val>
            <c:numRef>
              <c:f>Boendeform!$E$53:$E$78</c:f>
              <c:numCache>
                <c:formatCode>0%</c:formatCode>
                <c:ptCount val="26"/>
                <c:pt idx="0">
                  <c:v>0.53</c:v>
                </c:pt>
                <c:pt idx="1">
                  <c:v>0.72</c:v>
                </c:pt>
                <c:pt idx="2">
                  <c:v>0.45</c:v>
                </c:pt>
                <c:pt idx="3">
                  <c:v>0.8</c:v>
                </c:pt>
                <c:pt idx="4">
                  <c:v>0.7</c:v>
                </c:pt>
                <c:pt idx="5">
                  <c:v>0.95</c:v>
                </c:pt>
                <c:pt idx="6">
                  <c:v>0.84</c:v>
                </c:pt>
                <c:pt idx="7">
                  <c:v>0.9</c:v>
                </c:pt>
                <c:pt idx="8">
                  <c:v>0.88</c:v>
                </c:pt>
                <c:pt idx="9">
                  <c:v>0.86</c:v>
                </c:pt>
                <c:pt idx="10">
                  <c:v>0.26</c:v>
                </c:pt>
                <c:pt idx="11">
                  <c:v>0.62</c:v>
                </c:pt>
                <c:pt idx="12">
                  <c:v>0.94</c:v>
                </c:pt>
                <c:pt idx="13">
                  <c:v>0.86</c:v>
                </c:pt>
                <c:pt idx="14">
                  <c:v>0.67</c:v>
                </c:pt>
                <c:pt idx="15">
                  <c:v>0.23</c:v>
                </c:pt>
                <c:pt idx="16">
                  <c:v>0.69</c:v>
                </c:pt>
                <c:pt idx="17">
                  <c:v>1</c:v>
                </c:pt>
                <c:pt idx="18">
                  <c:v>0.71</c:v>
                </c:pt>
                <c:pt idx="19">
                  <c:v>0.45</c:v>
                </c:pt>
                <c:pt idx="20">
                  <c:v>1</c:v>
                </c:pt>
                <c:pt idx="21">
                  <c:v>0.95</c:v>
                </c:pt>
                <c:pt idx="22">
                  <c:v>0.9</c:v>
                </c:pt>
                <c:pt idx="23">
                  <c:v>0.65</c:v>
                </c:pt>
                <c:pt idx="24">
                  <c:v>0.94</c:v>
                </c:pt>
                <c:pt idx="25">
                  <c:v>0.33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7539424"/>
        <c:axId val="537542168"/>
      </c:barChart>
      <c:catAx>
        <c:axId val="537539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537542168"/>
        <c:crosses val="autoZero"/>
        <c:auto val="1"/>
        <c:lblAlgn val="ctr"/>
        <c:lblOffset val="100"/>
        <c:noMultiLvlLbl val="0"/>
      </c:catAx>
      <c:valAx>
        <c:axId val="537542168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537539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A25D8-154D-4972-8E24-B1B1B2FD8462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A674B-5459-4DBD-AC31-C1DA686AF57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982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1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456BD4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9pPr>
          </a:lstStyle>
          <a:p>
            <a:pPr>
              <a:defRPr/>
            </a:pPr>
            <a:endParaRPr lang="sv-SE" altLang="sv-SE" smtClean="0"/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838200" y="6356349"/>
            <a:ext cx="2743200" cy="365125"/>
          </a:xfrm>
        </p:spPr>
        <p:txBody>
          <a:bodyPr/>
          <a:lstStyle/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  <p:pic>
        <p:nvPicPr>
          <p:cNvPr id="8" name="Bildobjekt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157788"/>
            <a:ext cx="3579812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188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3193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4415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358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2642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8284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2509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0261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813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916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0327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1"/>
          <p:cNvSpPr>
            <a:spLocks noChangeArrowheads="1"/>
          </p:cNvSpPr>
          <p:nvPr userDrawn="1"/>
        </p:nvSpPr>
        <p:spPr bwMode="auto">
          <a:xfrm>
            <a:off x="0" y="5876925"/>
            <a:ext cx="12192000" cy="981075"/>
          </a:xfrm>
          <a:prstGeom prst="rect">
            <a:avLst/>
          </a:prstGeom>
          <a:solidFill>
            <a:srgbClr val="456BD4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9pPr>
          </a:lstStyle>
          <a:p>
            <a:pPr>
              <a:defRPr/>
            </a:pPr>
            <a:endParaRPr lang="sv-SE" altLang="sv-SE" smtClean="0"/>
          </a:p>
        </p:txBody>
      </p:sp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0032A-1AB6-49C2-8745-99763AA9FB7C}" type="datetimeFigureOut">
              <a:rPr lang="sv-SE" smtClean="0"/>
              <a:t>2022-12-05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4B2EC-0D44-480E-9EAB-DA4147E55472}" type="slidenum">
              <a:rPr lang="sv-SE" smtClean="0"/>
              <a:t>‹#›</a:t>
            </a:fld>
            <a:endParaRPr lang="sv-SE"/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092825"/>
            <a:ext cx="1716088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125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1441375"/>
          </a:xfrm>
        </p:spPr>
        <p:txBody>
          <a:bodyPr>
            <a:normAutofit/>
          </a:bodyPr>
          <a:lstStyle/>
          <a:p>
            <a:r>
              <a:rPr lang="sv-SE" sz="4000" dirty="0" smtClean="0"/>
              <a:t>Läkemedelskartläggning </a:t>
            </a:r>
            <a:r>
              <a:rPr lang="sv-SE" sz="4000" dirty="0"/>
              <a:t>Skaraborg</a:t>
            </a:r>
            <a:br>
              <a:rPr lang="sv-SE" sz="4000" dirty="0"/>
            </a:br>
            <a:r>
              <a:rPr lang="sv-SE" sz="2800" dirty="0"/>
              <a:t>vecka 37 </a:t>
            </a:r>
            <a:r>
              <a:rPr lang="sv-SE" sz="2800" dirty="0" smtClean="0"/>
              <a:t>2022</a:t>
            </a:r>
            <a:endParaRPr lang="sv-SE" sz="2800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367043"/>
            <a:ext cx="9144000" cy="1553301"/>
          </a:xfrm>
        </p:spPr>
        <p:txBody>
          <a:bodyPr>
            <a:normAutofit lnSpcReduction="10000"/>
          </a:bodyPr>
          <a:lstStyle/>
          <a:p>
            <a:r>
              <a:rPr lang="sv-SE" dirty="0" smtClean="0">
                <a:latin typeface="+mn-lt"/>
              </a:rPr>
              <a:t>Närvårdskoordinatorerna </a:t>
            </a:r>
            <a:br>
              <a:rPr lang="sv-SE" dirty="0" smtClean="0">
                <a:latin typeface="+mn-lt"/>
              </a:rPr>
            </a:br>
            <a:r>
              <a:rPr lang="sv-SE" dirty="0" smtClean="0">
                <a:latin typeface="+mn-lt"/>
              </a:rPr>
              <a:t>Ingela Larsson, Kerstin Bjälkefur och Maria Björck</a:t>
            </a:r>
          </a:p>
          <a:p>
            <a:r>
              <a:rPr lang="sv-SE" dirty="0">
                <a:latin typeface="+mn-lt"/>
              </a:rPr>
              <a:t>Processtöd Samordnad hälsa, vård och omsorg </a:t>
            </a:r>
            <a:r>
              <a:rPr lang="sv-SE" dirty="0" smtClean="0">
                <a:latin typeface="+mn-lt"/>
              </a:rPr>
              <a:t>Krister Bergkvist</a:t>
            </a:r>
          </a:p>
          <a:p>
            <a:r>
              <a:rPr lang="sv-SE" dirty="0" smtClean="0">
                <a:latin typeface="+mn-lt"/>
              </a:rPr>
              <a:t>Vårdsamverkan Skaraborg</a:t>
            </a:r>
            <a:endParaRPr lang="sv-S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281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9832"/>
          </a:xfrm>
        </p:spPr>
        <p:txBody>
          <a:bodyPr/>
          <a:lstStyle/>
          <a:p>
            <a:r>
              <a:rPr lang="sv-SE" dirty="0">
                <a:latin typeface="+mj-lt"/>
              </a:rPr>
              <a:t>Läkemedelskartläggning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838912" y="1204958"/>
            <a:ext cx="10515600" cy="4033614"/>
          </a:xfrm>
        </p:spPr>
        <p:txBody>
          <a:bodyPr>
            <a:normAutofit/>
          </a:bodyPr>
          <a:lstStyle/>
          <a:p>
            <a:r>
              <a:rPr lang="sv-SE" sz="2000" dirty="0">
                <a:latin typeface="+mn-lt"/>
              </a:rPr>
              <a:t>Läkemedelskartläggning genomförs för personer som är 75 år och äldre med kommunal hälso- och sjukvård i särskilt boende och hemsjukvård, där läkemedelsansvaret är </a:t>
            </a:r>
            <a:r>
              <a:rPr lang="sv-SE" sz="2000" dirty="0" smtClean="0">
                <a:latin typeface="+mn-lt"/>
              </a:rPr>
              <a:t>övertaget, enligt beslut i samverkansgrupp Geriatrik, Demens, Palliativ vård och stroke (GDP</a:t>
            </a:r>
            <a:r>
              <a:rPr lang="sv-SE" sz="2000" dirty="0" smtClean="0">
                <a:latin typeface="+mn-lt"/>
              </a:rPr>
              <a:t>). I kartläggningen 2022 ingick 3742 personer.</a:t>
            </a:r>
          </a:p>
          <a:p>
            <a:r>
              <a:rPr lang="sv-SE" sz="2000" dirty="0" smtClean="0">
                <a:latin typeface="+mn-lt"/>
              </a:rPr>
              <a:t>Syftet med kartläggningen är att belysa användning av olämpliga läkemedel, läkemedel mot psykos och </a:t>
            </a:r>
            <a:r>
              <a:rPr lang="sv-SE" sz="2000" dirty="0" err="1" smtClean="0">
                <a:latin typeface="+mn-lt"/>
              </a:rPr>
              <a:t>polyfarmaci</a:t>
            </a:r>
            <a:r>
              <a:rPr lang="sv-SE" sz="2000" dirty="0" smtClean="0">
                <a:latin typeface="+mn-lt"/>
              </a:rPr>
              <a:t>. Den innefattar även hur många som har fått en fördjupad läkemedelsgenomgång de senaste 12 månaderna. Kartläggningen ska användas som underlag vid förbättringsarbete.</a:t>
            </a:r>
          </a:p>
          <a:p>
            <a:r>
              <a:rPr lang="sv-SE" sz="2000" dirty="0" smtClean="0">
                <a:latin typeface="+mn-lt"/>
              </a:rPr>
              <a:t>Målet </a:t>
            </a:r>
            <a:r>
              <a:rPr lang="sv-SE" sz="2000" dirty="0">
                <a:latin typeface="+mn-lt"/>
              </a:rPr>
              <a:t>är att förbättra och optimera läkemedelsanvändningen hos äldre personer med kommunal hälso- och sjukvård.</a:t>
            </a:r>
          </a:p>
          <a:p>
            <a:r>
              <a:rPr lang="sv-SE" sz="2000" dirty="0" smtClean="0">
                <a:latin typeface="+mn-lt"/>
              </a:rPr>
              <a:t>Kartläggningen genomfördes vecka 37 i samtliga kommuner utom Grästorp och Skara.</a:t>
            </a:r>
          </a:p>
          <a:p>
            <a:r>
              <a:rPr lang="sv-SE" sz="2000" dirty="0" smtClean="0">
                <a:latin typeface="+mn-lt"/>
              </a:rPr>
              <a:t>Varje kommun får sitt eget underlag för att analysera vidare i lokal samverkan.</a:t>
            </a:r>
          </a:p>
        </p:txBody>
      </p:sp>
    </p:spTree>
    <p:extLst>
      <p:ext uri="{BB962C8B-B14F-4D97-AF65-F5344CB8AC3E}">
        <p14:creationId xmlns:p14="http://schemas.microsoft.com/office/powerpoint/2010/main" val="2675594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88407" y="108752"/>
            <a:ext cx="10073354" cy="1156026"/>
          </a:xfrm>
        </p:spPr>
        <p:txBody>
          <a:bodyPr>
            <a:noAutofit/>
          </a:bodyPr>
          <a:lstStyle/>
          <a:p>
            <a:r>
              <a:rPr lang="sv-SE" sz="2400" dirty="0" smtClean="0">
                <a:latin typeface="+mj-lt"/>
              </a:rPr>
              <a:t>Andel personer som har olämpliga läkemedel, läkemedel mot psykos och fler än 10 stående läkemedel, per kommun och </a:t>
            </a:r>
            <a:r>
              <a:rPr lang="sv-SE" sz="2400" dirty="0" smtClean="0">
                <a:latin typeface="+mj-lt"/>
              </a:rPr>
              <a:t>totalt (n=</a:t>
            </a:r>
            <a:r>
              <a:rPr lang="sv-SE" sz="2400" dirty="0" smtClean="0">
                <a:latin typeface="+mj-lt"/>
              </a:rPr>
              <a:t>3742)</a:t>
            </a:r>
            <a:endParaRPr lang="sv-SE" sz="2400" dirty="0">
              <a:latin typeface="+mj-lt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67284" y="1620526"/>
            <a:ext cx="10515600" cy="4351338"/>
          </a:xfrm>
        </p:spPr>
        <p:txBody>
          <a:bodyPr>
            <a:normAutofit/>
          </a:bodyPr>
          <a:lstStyle/>
          <a:p>
            <a:endParaRPr lang="sv-SE" sz="2000" dirty="0" smtClean="0"/>
          </a:p>
          <a:p>
            <a:endParaRPr lang="sv-SE" sz="2000" dirty="0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4800675"/>
              </p:ext>
            </p:extLst>
          </p:nvPr>
        </p:nvGraphicFramePr>
        <p:xfrm>
          <a:off x="811850" y="1170774"/>
          <a:ext cx="10485690" cy="428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46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50378" y="77937"/>
            <a:ext cx="11357361" cy="838110"/>
          </a:xfrm>
        </p:spPr>
        <p:txBody>
          <a:bodyPr>
            <a:noAutofit/>
          </a:bodyPr>
          <a:lstStyle/>
          <a:p>
            <a:r>
              <a:rPr lang="sv-SE" sz="2400" dirty="0" smtClean="0">
                <a:latin typeface="+mj-lt"/>
              </a:rPr>
              <a:t>Andel personer som inte har läkemedel vid behov, som har 1-3, 4-5 och fler än 5 läkemedel vid behov, per kommun och </a:t>
            </a:r>
            <a:r>
              <a:rPr lang="sv-SE" sz="2400" dirty="0" smtClean="0">
                <a:latin typeface="+mj-lt"/>
              </a:rPr>
              <a:t>totalt (</a:t>
            </a:r>
            <a:r>
              <a:rPr lang="sv-SE" sz="2400" dirty="0" smtClean="0">
                <a:latin typeface="+mj-lt"/>
              </a:rPr>
              <a:t>n=3742)</a:t>
            </a:r>
            <a:endParaRPr lang="sv-SE" sz="2400" dirty="0">
              <a:latin typeface="+mj-lt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67284" y="1620526"/>
            <a:ext cx="10515600" cy="4351338"/>
          </a:xfrm>
        </p:spPr>
        <p:txBody>
          <a:bodyPr>
            <a:normAutofit/>
          </a:bodyPr>
          <a:lstStyle/>
          <a:p>
            <a:endParaRPr lang="sv-SE" sz="2000" dirty="0" smtClean="0"/>
          </a:p>
          <a:p>
            <a:endParaRPr lang="sv-SE" sz="2000" dirty="0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7369724"/>
              </p:ext>
            </p:extLst>
          </p:nvPr>
        </p:nvGraphicFramePr>
        <p:xfrm>
          <a:off x="521294" y="1016950"/>
          <a:ext cx="11109533" cy="4717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53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7072855"/>
              </p:ext>
            </p:extLst>
          </p:nvPr>
        </p:nvGraphicFramePr>
        <p:xfrm>
          <a:off x="1835921" y="1275046"/>
          <a:ext cx="8178325" cy="416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ktangel 2"/>
          <p:cNvSpPr/>
          <p:nvPr/>
        </p:nvSpPr>
        <p:spPr>
          <a:xfrm>
            <a:off x="918451" y="210314"/>
            <a:ext cx="10630967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2400" dirty="0">
                <a:solidFill>
                  <a:schemeClr val="tx1"/>
                </a:solidFill>
                <a:latin typeface="+mj-lt"/>
              </a:rPr>
              <a:t>Andel personer som fått en fördjupad läkemedelsgenomgång de senaste </a:t>
            </a:r>
            <a:endParaRPr lang="sv-SE" sz="2400" dirty="0" smtClean="0">
              <a:solidFill>
                <a:schemeClr val="tx1"/>
              </a:solidFill>
              <a:latin typeface="+mj-lt"/>
            </a:endParaRPr>
          </a:p>
          <a:p>
            <a:r>
              <a:rPr lang="sv-SE" sz="2400" dirty="0" smtClean="0">
                <a:solidFill>
                  <a:schemeClr val="tx1"/>
                </a:solidFill>
                <a:latin typeface="+mj-lt"/>
              </a:rPr>
              <a:t>12 månaderna, </a:t>
            </a:r>
            <a:r>
              <a:rPr lang="sv-SE" sz="2400" dirty="0">
                <a:solidFill>
                  <a:schemeClr val="tx1"/>
                </a:solidFill>
                <a:latin typeface="+mj-lt"/>
              </a:rPr>
              <a:t>p</a:t>
            </a:r>
            <a:r>
              <a:rPr lang="sv-SE" sz="2400" dirty="0" smtClean="0">
                <a:solidFill>
                  <a:schemeClr val="tx1"/>
                </a:solidFill>
                <a:latin typeface="+mj-lt"/>
              </a:rPr>
              <a:t>er </a:t>
            </a:r>
            <a:r>
              <a:rPr lang="sv-SE" sz="2400" dirty="0">
                <a:solidFill>
                  <a:schemeClr val="tx1"/>
                </a:solidFill>
                <a:latin typeface="+mj-lt"/>
              </a:rPr>
              <a:t>kommun och </a:t>
            </a:r>
            <a:r>
              <a:rPr lang="sv-SE" sz="2400" dirty="0" smtClean="0">
                <a:solidFill>
                  <a:schemeClr val="tx1"/>
                </a:solidFill>
                <a:latin typeface="+mj-lt"/>
              </a:rPr>
              <a:t>totalt (</a:t>
            </a:r>
            <a:r>
              <a:rPr lang="sv-SE" sz="24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Arial" panose="020B0604020202020204" pitchFamily="34" charset="0"/>
              </a:rPr>
              <a:t>n=3742)</a:t>
            </a:r>
            <a:endParaRPr lang="sv-SE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9931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67284" y="1620526"/>
            <a:ext cx="10515600" cy="4043615"/>
          </a:xfrm>
        </p:spPr>
        <p:txBody>
          <a:bodyPr>
            <a:normAutofit/>
          </a:bodyPr>
          <a:lstStyle/>
          <a:p>
            <a:endParaRPr lang="sv-SE" sz="2000" dirty="0" smtClean="0"/>
          </a:p>
          <a:p>
            <a:endParaRPr lang="sv-SE" sz="2000" dirty="0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6133093"/>
              </p:ext>
            </p:extLst>
          </p:nvPr>
        </p:nvGraphicFramePr>
        <p:xfrm>
          <a:off x="606751" y="1391244"/>
          <a:ext cx="10442961" cy="4272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ruta 3"/>
          <p:cNvSpPr txBox="1"/>
          <p:nvPr/>
        </p:nvSpPr>
        <p:spPr>
          <a:xfrm>
            <a:off x="828942" y="245735"/>
            <a:ext cx="10353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>
                <a:latin typeface="+mj-lt"/>
              </a:rPr>
              <a:t>Andel personer på </a:t>
            </a:r>
            <a:r>
              <a:rPr lang="sv-SE" sz="2400" b="1" dirty="0">
                <a:latin typeface="+mj-lt"/>
              </a:rPr>
              <a:t>särskilt boende </a:t>
            </a:r>
            <a:r>
              <a:rPr lang="sv-SE" sz="2400" dirty="0">
                <a:latin typeface="+mj-lt"/>
              </a:rPr>
              <a:t>som fått en </a:t>
            </a:r>
            <a:r>
              <a:rPr lang="sv-SE" sz="2400" dirty="0" smtClean="0">
                <a:latin typeface="+mj-lt"/>
              </a:rPr>
              <a:t>fördjupad läkemedelsgenomgång på </a:t>
            </a:r>
            <a:r>
              <a:rPr lang="sv-SE" sz="2400" dirty="0">
                <a:latin typeface="+mj-lt"/>
              </a:rPr>
              <a:t>respektive vårdcentral de senaste </a:t>
            </a:r>
            <a:r>
              <a:rPr lang="sv-SE" sz="2400">
                <a:latin typeface="+mj-lt"/>
              </a:rPr>
              <a:t>12 </a:t>
            </a:r>
            <a:r>
              <a:rPr lang="sv-SE" sz="2400" smtClean="0">
                <a:latin typeface="+mj-lt"/>
              </a:rPr>
              <a:t>månaderna (</a:t>
            </a:r>
            <a:r>
              <a:rPr lang="sv-SE" sz="2400" smtClean="0">
                <a:solidFill>
                  <a:prstClr val="black"/>
                </a:solidFill>
                <a:latin typeface="Calibri Light" panose="020F0302020204030204"/>
                <a:ea typeface="+mj-ea"/>
                <a:cs typeface="Arial" panose="020B0604020202020204" pitchFamily="34" charset="0"/>
              </a:rPr>
              <a:t>n=3742)</a:t>
            </a:r>
            <a:endParaRPr lang="sv-SE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837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85296"/>
    </a:hlink>
    <a:folHlink>
      <a:srgbClr val="993366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85296"/>
    </a:hlink>
    <a:folHlink>
      <a:srgbClr val="993366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85296"/>
    </a:hlink>
    <a:folHlink>
      <a:srgbClr val="993366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85296"/>
    </a:hlink>
    <a:folHlink>
      <a:srgbClr val="993366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233</Words>
  <Application>Microsoft Office PowerPoint</Application>
  <PresentationFormat>Bredbild</PresentationFormat>
  <Paragraphs>21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ヒラギノ角ゴ Pro W3</vt:lpstr>
      <vt:lpstr>Office-tema</vt:lpstr>
      <vt:lpstr>Läkemedelskartläggning Skaraborg vecka 37 2022</vt:lpstr>
      <vt:lpstr>Läkemedelskartläggning</vt:lpstr>
      <vt:lpstr>Andel personer som har olämpliga läkemedel, läkemedel mot psykos och fler än 10 stående läkemedel, per kommun och totalt (n=3742)</vt:lpstr>
      <vt:lpstr>Andel personer som inte har läkemedel vid behov, som har 1-3, 4-5 och fler än 5 läkemedel vid behov, per kommun och totalt (n=3742)</vt:lpstr>
      <vt:lpstr>PowerPoint-presentation</vt:lpstr>
      <vt:lpstr>PowerPoint-presentation</vt:lpstr>
    </vt:vector>
  </TitlesOfParts>
  <Company>Västra Götalandsregionen</Company>
  <LinksUpToDate>false</LinksUpToDate>
  <SharedDoc>false</SharedDoc>
  <HyperlinksChanged>false</HyperlinksChanged>
  <AppVersion>15.0000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Läkemedelskartläggning Skaraborg 2022</dc:title>
  <dc:creator>Sabina Lorentzon</dc:creator>
  <keywords/>
  <lastModifiedBy>Kerstin Bjälkefur</lastModifiedBy>
  <revision>52</revision>
  <dcterms:created xsi:type="dcterms:W3CDTF">2017-02-28T08:17:21.0000000Z</dcterms:created>
  <dcterms:modified xsi:type="dcterms:W3CDTF">2022-12-05T09:00:23.0000000Z</dcterms:modified>
</coreProperties>
</file>