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380" r:id="rId6"/>
    <p:sldId id="329" r:id="rId7"/>
    <p:sldId id="379" r:id="rId8"/>
    <p:sldId id="334" r:id="rId9"/>
    <p:sldId id="348" r:id="rId10"/>
    <p:sldId id="297" r:id="rId11"/>
    <p:sldId id="349" r:id="rId12"/>
    <p:sldId id="347" r:id="rId13"/>
    <p:sldId id="381" r:id="rId14"/>
    <p:sldId id="357" r:id="rId15"/>
    <p:sldId id="372" r:id="rId16"/>
    <p:sldId id="356" r:id="rId17"/>
    <p:sldId id="377" r:id="rId18"/>
    <p:sldId id="343" r:id="rId19"/>
    <p:sldId id="369" r:id="rId20"/>
    <p:sldId id="340" r:id="rId21"/>
    <p:sldId id="333" r:id="rId22"/>
    <p:sldId id="361" r:id="rId23"/>
    <p:sldId id="352" r:id="rId24"/>
    <p:sldId id="363" r:id="rId25"/>
    <p:sldId id="368"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2CE78CED-5BFF-4E73-9F86-7FD6AA461B08}">
          <p14:sldIdLst>
            <p14:sldId id="380"/>
            <p14:sldId id="329"/>
            <p14:sldId id="379"/>
          </p14:sldIdLst>
        </p14:section>
        <p14:section name="Presentation" id="{B972C155-D5BF-46A7-B591-A42909CFC1FA}">
          <p14:sldIdLst>
            <p14:sldId id="334"/>
            <p14:sldId id="348"/>
            <p14:sldId id="297"/>
            <p14:sldId id="349"/>
            <p14:sldId id="347"/>
            <p14:sldId id="381"/>
            <p14:sldId id="357"/>
            <p14:sldId id="372"/>
            <p14:sldId id="356"/>
            <p14:sldId id="377"/>
            <p14:sldId id="343"/>
            <p14:sldId id="369"/>
            <p14:sldId id="340"/>
            <p14:sldId id="333"/>
            <p14:sldId id="361"/>
            <p14:sldId id="352"/>
            <p14:sldId id="363"/>
            <p14:sldId id="3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2BC70E-6F40-969F-13EA-B30C60FA482C}" name="Åsa Särlvik Pannell" initials="" userId="S::asasa12@vgregion.se::ac7587a6-0a89-45cc-8fa1-f01ca6177951" providerId="AD"/>
  <p188:author id="{02C0A816-28F1-77B0-22A2-2575F3ACBA22}" name="Kajsa Söderberg" initials="KS" userId="S::kajso@vgregion.se::8a11c44d-8ff2-41f7-8206-01e80e6eddaf" providerId="AD"/>
  <p188:author id="{3D35E074-E724-628E-9A17-64A1B393A50E}" name="Emil Johansson" initials="EJ" userId="S::emijo1@vgregion.se::14123f0b-cad2-4884-9b40-a5a8aeb54885" providerId="AD"/>
  <p188:author id="{5E5AF17C-3983-DC77-066A-4C71A86B9525}" name="Mari Turos" initials="MT" userId="S::martu12@vgregion.se::6b4f8cbd-48a1-49aa-bd28-389d9234375c" providerId="AD"/>
  <p188:author id="{0C6BFEA8-2FAD-BAE4-A7D5-4D16B4698C6D}" name="Nopwan Jeab Parinram Lindberg" initials="NL" userId="S::nopli1@vgregion.se::cc934a64-4f44-4f82-9e06-11bffe68177f" providerId="AD"/>
  <p188:author id="{C96542BA-1C27-98A8-C70A-AE70441AA3C4}" name="Helena Lundahl" initials="HL" userId="S::hellu32@vgregion.se::d43597c4-6650-44fc-9a82-5bef129a94b2" providerId="AD"/>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FB3"/>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40EDB9-1018-4A24-920B-2CFC420D1465}" v="4" dt="2026-03-18T15:34:00.447"/>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6" d="100"/>
          <a:sy n="116" d="100"/>
        </p:scale>
        <p:origin x="276"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5/10/relationships/revisionInfo" Target="revisionInfo.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6/11/relationships/changesInfo" Target="changesInfos/changesInfo1.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 Type="http://schemas.microsoft.com/office/2018/10/relationships/authors" Target="authors.xml" Id="rId35"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Lundahl" userId="S::hellu32@vgregion.se::d43597c4-6650-44fc-9a82-5bef129a94b2" providerId="AD" clId="Web-{F8A7F86F-79E2-FC60-BFBC-9B51985058FB}"/>
    <pc:docChg chg="modSld">
      <pc:chgData name="Helena Lundahl" userId="S::hellu32@vgregion.se::d43597c4-6650-44fc-9a82-5bef129a94b2" providerId="AD" clId="Web-{F8A7F86F-79E2-FC60-BFBC-9B51985058FB}" dt="2026-01-09T13:10:11.175" v="131" actId="20577"/>
      <pc:docMkLst>
        <pc:docMk/>
      </pc:docMkLst>
      <pc:sldChg chg="modSp">
        <pc:chgData name="Helena Lundahl" userId="S::hellu32@vgregion.se::d43597c4-6650-44fc-9a82-5bef129a94b2" providerId="AD" clId="Web-{F8A7F86F-79E2-FC60-BFBC-9B51985058FB}" dt="2026-01-09T12:45:30.850" v="13" actId="20577"/>
        <pc:sldMkLst>
          <pc:docMk/>
          <pc:sldMk cId="1466449244" sldId="357"/>
        </pc:sldMkLst>
      </pc:sldChg>
      <pc:sldChg chg="modSp">
        <pc:chgData name="Helena Lundahl" userId="S::hellu32@vgregion.se::d43597c4-6650-44fc-9a82-5bef129a94b2" providerId="AD" clId="Web-{F8A7F86F-79E2-FC60-BFBC-9B51985058FB}" dt="2026-01-09T13:10:11.175" v="131" actId="20577"/>
        <pc:sldMkLst>
          <pc:docMk/>
          <pc:sldMk cId="1073264639" sldId="369"/>
        </pc:sldMkLst>
      </pc:sldChg>
    </pc:docChg>
  </pc:docChgLst>
  <pc:docChgLst>
    <pc:chgData name="Helena Lundahl" userId="d43597c4-6650-44fc-9a82-5bef129a94b2" providerId="ADAL" clId="{38E81352-3B4D-43A2-BF7A-540FFA2AF993}"/>
    <pc:docChg chg="modSld">
      <pc:chgData name="Helena Lundahl" userId="d43597c4-6650-44fc-9a82-5bef129a94b2" providerId="ADAL" clId="{38E81352-3B4D-43A2-BF7A-540FFA2AF993}" dt="2026-03-18T15:33:53.294" v="99" actId="20577"/>
      <pc:docMkLst>
        <pc:docMk/>
      </pc:docMkLst>
      <pc:sldChg chg="modSp mod modNotesTx">
        <pc:chgData name="Helena Lundahl" userId="d43597c4-6650-44fc-9a82-5bef129a94b2" providerId="ADAL" clId="{38E81352-3B4D-43A2-BF7A-540FFA2AF993}" dt="2026-03-18T15:33:53.294" v="99" actId="20577"/>
        <pc:sldMkLst>
          <pc:docMk/>
          <pc:sldMk cId="2777957037" sldId="377"/>
        </pc:sldMkLst>
        <pc:spChg chg="mod">
          <ac:chgData name="Helena Lundahl" userId="d43597c4-6650-44fc-9a82-5bef129a94b2" providerId="ADAL" clId="{38E81352-3B4D-43A2-BF7A-540FFA2AF993}" dt="2026-03-18T15:32:02.375" v="0" actId="21"/>
          <ac:spMkLst>
            <pc:docMk/>
            <pc:sldMk cId="2777957037" sldId="377"/>
            <ac:spMk id="3" creationId="{9F77CC11-6923-853D-9C39-8F369F1C38E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2026-03-18</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2026-03-18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Målgrupp för den här presentationen är du som arbetar inom hälso- och sjukvården i Västra Götalandsregionen.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81805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291911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61747-5B8C-1583-DED3-42397A75A7F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0B3DADC-649C-6CB0-F128-025F0C9BD3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7871A0-8E67-254F-8272-56566256BB36}"/>
              </a:ext>
            </a:extLst>
          </p:cNvPr>
          <p:cNvSpPr>
            <a:spLocks noGrp="1"/>
          </p:cNvSpPr>
          <p:nvPr>
            <p:ph type="body" idx="1"/>
          </p:nvPr>
        </p:nvSpPr>
        <p:spPr/>
        <p:txBody>
          <a:bodyPr/>
          <a:lstStyle/>
          <a:p>
            <a:r>
              <a:rPr lang="sv-SE" dirty="0"/>
              <a:t>När patienten begär en journalkopia (andra punkten) </a:t>
            </a:r>
            <a:r>
              <a:rPr lang="sv-SE" sz="1200" kern="100" dirty="0">
                <a:ea typeface="Calibri" panose="020F0502020204030204" pitchFamily="34" charset="0"/>
                <a:cs typeface="Times New Roman" panose="02020603050405020304" pitchFamily="18" charset="0"/>
              </a:rPr>
              <a:t>så medför själva journalkopian en kostnad enligt patientavgiftshandboken.</a:t>
            </a:r>
            <a:br>
              <a:rPr lang="sv-SE" sz="1200" kern="100" dirty="0">
                <a:ea typeface="Calibri" panose="020F0502020204030204" pitchFamily="34" charset="0"/>
                <a:cs typeface="Times New Roman" panose="02020603050405020304" pitchFamily="18" charset="0"/>
              </a:rPr>
            </a:br>
            <a:endParaRPr lang="sv-SE" sz="1200" kern="100" dirty="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00" dirty="0">
                <a:ea typeface="Calibri" panose="020F0502020204030204" pitchFamily="34" charset="0"/>
                <a:cs typeface="Times New Roman" panose="02020603050405020304" pitchFamily="18" charset="0"/>
              </a:rPr>
              <a:t>Följande text är borttagen 2026-03-18  med anledning av nytt beslut 2026-12-01, diarienummer: OSN 2025-00999-1</a:t>
            </a:r>
            <a:br>
              <a:rPr lang="sv-SE" sz="1200" kern="100" dirty="0">
                <a:ea typeface="Calibri" panose="020F0502020204030204" pitchFamily="34" charset="0"/>
                <a:cs typeface="Times New Roman" panose="02020603050405020304" pitchFamily="18" charset="0"/>
              </a:rPr>
            </a:br>
            <a:r>
              <a:rPr lang="sv-SE" sz="1200" i="1" kern="100" dirty="0">
                <a:ea typeface="Calibri"/>
                <a:cs typeface="Times New Roman"/>
              </a:rPr>
              <a:t>Om det finns en bokad telefontid och patienten inte svarar. Ett förslag finns om att ta ut avgift efter två uppringningsförsök </a:t>
            </a:r>
            <a:r>
              <a:rPr lang="sv-SE" sz="1200" b="1" i="1" kern="100" dirty="0">
                <a:ea typeface="Calibri"/>
                <a:cs typeface="Times New Roman"/>
              </a:rPr>
              <a:t>men det är inte beslutat</a:t>
            </a:r>
            <a:r>
              <a:rPr lang="sv-SE" sz="1200" i="1" kern="100" dirty="0">
                <a:ea typeface="Calibri"/>
                <a:cs typeface="Times New Roman"/>
              </a:rPr>
              <a:t>. </a:t>
            </a:r>
          </a:p>
          <a:p>
            <a:pPr marL="0" marR="0" lvl="0" indent="0" algn="l" defTabSz="914400" rtl="0" eaLnBrk="1" fontAlgn="auto" latinLnBrk="0" hangingPunct="1">
              <a:lnSpc>
                <a:spcPct val="100000"/>
              </a:lnSpc>
              <a:spcBef>
                <a:spcPts val="0"/>
              </a:spcBef>
              <a:spcAft>
                <a:spcPts val="0"/>
              </a:spcAft>
              <a:buClrTx/>
              <a:buSzTx/>
              <a:buFontTx/>
              <a:buNone/>
              <a:tabLst/>
              <a:defRPr/>
            </a:pPr>
            <a:br>
              <a:rPr lang="sv-SE" sz="1200" kern="100" dirty="0">
                <a:ea typeface="Calibri" panose="020F0502020204030204" pitchFamily="34" charset="0"/>
                <a:cs typeface="Times New Roman" panose="02020603050405020304" pitchFamily="18" charset="0"/>
              </a:rPr>
            </a:br>
            <a:endParaRPr lang="sv-SE" dirty="0"/>
          </a:p>
        </p:txBody>
      </p:sp>
      <p:sp>
        <p:nvSpPr>
          <p:cNvPr id="4" name="Platshållare för bildnummer 3">
            <a:extLst>
              <a:ext uri="{FF2B5EF4-FFF2-40B4-BE49-F238E27FC236}">
                <a16:creationId xmlns:a16="http://schemas.microsoft.com/office/drawing/2014/main" id="{A72F8E94-6F03-7E2E-8116-0CC91D6FFDA3}"/>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31995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solidFill>
                  <a:srgbClr val="121212"/>
                </a:solidFill>
              </a:rPr>
              <a:t>Receptförnyelse (näst sista punkten)</a:t>
            </a:r>
            <a:endParaRPr lang="en-US"/>
          </a:p>
          <a:p>
            <a:r>
              <a:rPr lang="sv-SE">
                <a:solidFill>
                  <a:srgbClr val="121212"/>
                </a:solidFill>
              </a:rPr>
              <a:t>I Västra Götalandsregionen är det kostnadsfritt att </a:t>
            </a:r>
            <a:r>
              <a:rPr lang="sv-SE" b="1">
                <a:solidFill>
                  <a:srgbClr val="121212"/>
                </a:solidFill>
              </a:rPr>
              <a:t>förnya</a:t>
            </a:r>
            <a:r>
              <a:rPr lang="sv-SE">
                <a:solidFill>
                  <a:srgbClr val="121212"/>
                </a:solidFill>
              </a:rPr>
              <a:t> recept.</a:t>
            </a:r>
          </a:p>
          <a:p>
            <a:endParaRPr lang="sv-SE"/>
          </a:p>
          <a:p>
            <a:r>
              <a:rPr lang="sv-SE">
                <a:solidFill>
                  <a:srgbClr val="121212"/>
                </a:solidFill>
              </a:rPr>
              <a:t>Om din läkare däremot bedömer att en ny läkarkontakt behövs innan receptet förnyas eller om recept förnyas i samband med bedömning av någon annan åkomma, får patienten betala patientavgift för själva läkarkontakten och den medicinska bedömningen. Receptet kostar inget extra.</a:t>
            </a:r>
          </a:p>
          <a:p>
            <a:endParaRPr lang="sv-SE"/>
          </a:p>
          <a:p>
            <a:r>
              <a:rPr lang="sv-SE">
                <a:solidFill>
                  <a:srgbClr val="121212"/>
                </a:solidFill>
              </a:rPr>
              <a:t>Läkarbesök för förnyelse av sjukskrivning, remiss och hjälpmedelsförskrivning är avgiftsbelagt.</a:t>
            </a:r>
            <a:endParaRPr lang="sv-SE"/>
          </a:p>
          <a:p>
            <a:r>
              <a:rPr lang="sv-SE">
                <a:solidFill>
                  <a:srgbClr val="121212"/>
                </a:solidFill>
              </a:rPr>
              <a:t>Högkostnadsskydd och frikort gäller.</a:t>
            </a:r>
            <a:endParaRPr lang="sv-SE"/>
          </a:p>
          <a:p>
            <a:r>
              <a:rPr lang="sv-SE">
                <a:ea typeface="Verdana"/>
              </a:rPr>
              <a:t>Källa: Patientavgiftshandboken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2920609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a:highlight>
                <a:srgbClr val="FFFF00"/>
              </a:highlight>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3140758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kern="100">
              <a:latin typeface="Calibri"/>
              <a:ea typeface="Calibri"/>
              <a:cs typeface="Calibri"/>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190133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039064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F2D3B-43F6-E356-DE88-FD84BECC471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598A90D-D19A-7165-4056-8317896BC7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D9421EF-262F-6291-404A-4840CBD3FBA8}"/>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82081A20-3AEB-4E9C-212D-E86AA73FF1F4}"/>
              </a:ext>
            </a:extLst>
          </p:cNvPr>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354025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Exemplet ovan har priser angivna för en vårdcentral. Det är andra priser för specialistvård, exempelvis.</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Patienten kan få E-faktura om hen ansöker om e-fakturatjänsten via sin internetbank.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9935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FEB5D-E1AE-A05E-D91B-4BA13C1D59F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32B0A55-7E42-8686-A855-B96A1F59A78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3E1F721-E2F4-56DA-BA27-3257B974F83D}"/>
              </a:ext>
            </a:extLst>
          </p:cNvPr>
          <p:cNvSpPr>
            <a:spLocks noGrp="1"/>
          </p:cNvSpPr>
          <p:nvPr>
            <p:ph type="body" idx="1"/>
          </p:nvPr>
        </p:nvSpPr>
        <p:spPr/>
        <p:txBody>
          <a:bodyPr/>
          <a:lstStyle/>
          <a:p>
            <a:pPr>
              <a:defRPr/>
            </a:pPr>
            <a:r>
              <a:rPr lang="sv-SE">
                <a:effectLst/>
              </a:rPr>
              <a:t>Om en förändring eller ny förskrivning av läkemedel görs i en fördjupad kontakt blir den inte avgiftsfri. Vårdgivaren måste även berätta för patienten om det går från en avgiftsfri förnyelse till avgiftsbelagd kontakt. </a:t>
            </a:r>
          </a:p>
          <a:p>
            <a:pPr>
              <a:defRPr/>
            </a:pPr>
            <a:br>
              <a:rPr lang="sv-SE"/>
            </a:br>
            <a:r>
              <a:rPr lang="sv-SE"/>
              <a:t>Observera även att h</a:t>
            </a:r>
            <a:r>
              <a:rPr lang="sv-SE" sz="1200">
                <a:ea typeface="Verdana"/>
              </a:rPr>
              <a:t>jälpmedelsförskrivning innebär patientavgift.</a:t>
            </a:r>
            <a:r>
              <a:rPr lang="sv-SE">
                <a:ea typeface="Verdana"/>
              </a:rPr>
              <a:t> </a:t>
            </a:r>
            <a:endParaRPr lang="sv-SE" sz="1200">
              <a:ea typeface="Verdana"/>
            </a:endParaRPr>
          </a:p>
          <a:p>
            <a:endParaRPr lang="sv-SE"/>
          </a:p>
        </p:txBody>
      </p:sp>
      <p:sp>
        <p:nvSpPr>
          <p:cNvPr id="4" name="Platshållare för bildnummer 3">
            <a:extLst>
              <a:ext uri="{FF2B5EF4-FFF2-40B4-BE49-F238E27FC236}">
                <a16:creationId xmlns:a16="http://schemas.microsoft.com/office/drawing/2014/main" id="{3B54141A-D083-A567-75E8-FFA4C8D62ACF}"/>
              </a:ext>
            </a:extLst>
          </p:cNvPr>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589850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Mottagningarna behöver se över och komplettera sin patientinformation vad gäller skriftlig digital kontakt och telefon. </a:t>
            </a:r>
          </a:p>
          <a:p>
            <a:endParaRPr lang="sv-SE"/>
          </a:p>
          <a:p>
            <a:r>
              <a:rPr lang="sv-SE"/>
              <a:t>Sedan tidigare ska det finnas information om övriga patientavgifter.</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97121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Anledningen till att vi fokuserar på telefon och skriftlig digital kontakt (exempelvis chatt) är att dessa kontaktformers avgifter är relativt nya. Vi har avgift för videosamtal sedan tidigare.</a:t>
            </a:r>
          </a:p>
          <a:p>
            <a:endParaRPr lang="sv-SE"/>
          </a:p>
          <a:p>
            <a:r>
              <a:rPr lang="sv-SE" b="1"/>
              <a:t>Vad innebär en skriftlig digital kontakt?</a:t>
            </a:r>
          </a:p>
          <a:p>
            <a:r>
              <a:rPr lang="sv-SE"/>
              <a:t>Den kan vara många olika saker och finns i många olika system. Privata vårdgivare har egna. Regionen har flera olika system. </a:t>
            </a:r>
            <a:endParaRPr lang="sv-SE">
              <a:ea typeface="Verdana"/>
            </a:endParaRPr>
          </a:p>
          <a:p>
            <a:r>
              <a:rPr lang="sv-SE"/>
              <a:t>T.ex. en chatt måste inte ske i realtid (synkront) utan det kan gå lite tid mellan att ett chattinlägg har skickats tills att ett svar eller en uppföljande fråga kommer från den andra parten. </a:t>
            </a:r>
          </a:p>
          <a:p>
            <a:endParaRPr lang="sv-SE"/>
          </a:p>
          <a:p>
            <a:r>
              <a:rPr lang="sv-SE"/>
              <a:t>Distanskontakt ljud och bild</a:t>
            </a:r>
          </a:p>
          <a:p>
            <a:pPr lvl="1"/>
            <a:r>
              <a:rPr lang="sv-SE"/>
              <a:t>Patientavgift ska tas ut för överenskomna och bokade distanskontakter som innehållsmässigt motsvarar ett mottagningsbesök. Patient och sjukvårdspersonal ska samtidigt vara närvarande.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39491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Sedan beslutet om patientavgifterna togs har det kommit in frågor från olika verksamheter som visar att regelverket är svårtolkat och att mer stöd och exempel behövs. Det är därför denna informationsinsats görs. Det kommer säkert fler frågor framöver så därför kommer detta material behöva uppdateras och förtydligas allteftersom.</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71124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Det är viktigt att alla verksamheter tar sitt informationsansvar och därför finns en checklista som stöd för vad som ska sägas och i vilka kanaler, lite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52182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Patientavgifter beslutas av regionfullmäktige och måste tas ut. </a:t>
            </a:r>
            <a:r>
              <a:rPr lang="sv-SE" b="1"/>
              <a:t>Detta är inte valbart.</a:t>
            </a:r>
          </a:p>
          <a:p>
            <a:r>
              <a:rPr lang="sv-SE"/>
              <a:t>De tre kriterierna som är grundläggande för när en patientavgift ska tas ut, enligt beslutet, finns förklarat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08847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Verksamhetens ekonomi påverkas såtillvida att om en verksamhet registrerar distanskontakten men sedan inte tar betalt kommer man förlora pengar.</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64414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1FDCA-73D5-9925-3A5A-3422EB00554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D5990D0-DA69-5597-D685-D43DA538DD0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C491A5-43E0-8AA6-0A6A-762630EF27D5}"/>
              </a:ext>
            </a:extLst>
          </p:cNvPr>
          <p:cNvSpPr>
            <a:spLocks noGrp="1"/>
          </p:cNvSpPr>
          <p:nvPr>
            <p:ph type="body" idx="1"/>
          </p:nvPr>
        </p:nvSpPr>
        <p:spPr/>
        <p:txBody>
          <a:bodyPr/>
          <a:lstStyle/>
          <a:p>
            <a:pPr marL="228600" indent="-228600" rtl="0" fontAlgn="base">
              <a:buAutoNum type="arabicPeriod"/>
            </a:pPr>
            <a:r>
              <a:rPr lang="sv-SE" noProof="0">
                <a:ea typeface="Verdana"/>
              </a:rPr>
              <a:t>Tidigare har vi uttryckt att en tid ska vara överenskommen med patienten men ordet bokad är tydligare och kommer att användas framöver. Ordet bokad innebär att patienten har erbjudits en tid som fungerar för patienten. En tid kan inte vara ett tidsspann som blir orimligt långt för patienten. Patienten kan komma att debiteras en avgift för utebliven distanskontakt när ett sådant beslut är taget av regionfullmäktige. </a:t>
            </a:r>
          </a:p>
          <a:p>
            <a:pPr marL="228600" indent="-228600" rtl="0" fontAlgn="base">
              <a:buAutoNum type="arabicPeriod"/>
            </a:pPr>
            <a:r>
              <a:rPr lang="sv-SE" noProof="0">
                <a:ea typeface="Verdana"/>
              </a:rPr>
              <a:t>I bild 12 berättar vi om vad en medicinsk bedömning är.</a:t>
            </a:r>
          </a:p>
          <a:p>
            <a:pPr marL="228600" indent="-228600" rtl="0" fontAlgn="base">
              <a:buAutoNum type="arabicPeriod"/>
            </a:pPr>
            <a:r>
              <a:rPr lang="sv-SE" noProof="0">
                <a:ea typeface="Verdana"/>
              </a:rPr>
              <a:t>Här menas fall där patienten inte får sitt ärende tillräckligt hanterat I den medicinska bedömningen (2) utan behöver få kontakt med någon annan vårdgivare eller bokas om till ny tid på mottagningen.</a:t>
            </a:r>
          </a:p>
          <a:p>
            <a:pPr marL="228600" indent="-228600" rtl="0" fontAlgn="base">
              <a:buAutoNum type="arabicPeriod"/>
            </a:pPr>
            <a:endParaRPr lang="en-US">
              <a:ea typeface="Verdana"/>
            </a:endParaRPr>
          </a:p>
        </p:txBody>
      </p:sp>
      <p:sp>
        <p:nvSpPr>
          <p:cNvPr id="4" name="Platshållare för bildnummer 3">
            <a:extLst>
              <a:ext uri="{FF2B5EF4-FFF2-40B4-BE49-F238E27FC236}">
                <a16:creationId xmlns:a16="http://schemas.microsoft.com/office/drawing/2014/main" id="{197AE31F-F80E-6250-2E57-0B3BEED1B72B}"/>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00591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Tidigare använde vi ordet ”överenskommen” tid men använder nu istället ordet ”bokad” tid. Det har varit svårt att förstå begreppet överenskommen. Vilka krav ställs, med mera. En bokad tid ska vara känd och okej med patienten då den är tydligt beskriven i förväg vad gäller tid och form och hur den kan avbokas.</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398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Observera att alla tre kriterier ska vara uppfyllda för debitering av patientavgift, alltså även medicinsk bedömning och att patientens ärende kunde hanteras utan att patienten behövde hänvisas vidare.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496068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2026-03-18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2026-03-18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2026-03-18</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2616864"/>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2026-03-18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5366854"/>
      </p:ext>
    </p:extLst>
  </p:cSld>
  <p:clrMapOvr>
    <a:masterClrMapping/>
  </p:clrMapOvr>
  <p:extLst>
    <p:ext uri="{DCECCB84-F9BA-43D5-87BE-67443E8EF086}">
      <p15:sldGuideLst xmlns:p15="http://schemas.microsoft.com/office/powerpoint/2012/main">
        <p15:guide id="2" pos="4271" userDrawn="1">
          <p15:clr>
            <a:srgbClr val="FBAE40"/>
          </p15:clr>
        </p15:guide>
        <p15:guide id="3" orient="horz" pos="1434" userDrawn="1">
          <p15:clr>
            <a:srgbClr val="FBAE40"/>
          </p15:clr>
        </p15:guide>
        <p15:guide id="4" pos="688" userDrawn="1">
          <p15:clr>
            <a:srgbClr val="FBAE40"/>
          </p15:clr>
        </p15:guide>
        <p15:guide id="5" orient="horz" pos="7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2026-03-18</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2026-03-18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2026-03-18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2026-03-18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2026-03-18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2026-03-18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2026-03-18</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2026-03-18</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2026-03-18</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2026-03-18</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2026-03-18</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2026-03-18</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2026-03-18</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2026-03-18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2026-03-18</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2026-03-18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2026-03-18</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2026-03-18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2026-03-18</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2026-03-18</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7" r:id="rId3"/>
    <p:sldLayoutId id="2147483650" r:id="rId4"/>
    <p:sldLayoutId id="2147483654" r:id="rId5"/>
    <p:sldLayoutId id="2147483676" r:id="rId6"/>
    <p:sldLayoutId id="2147483652" r:id="rId7"/>
    <p:sldLayoutId id="2147483684" r:id="rId8"/>
    <p:sldLayoutId id="2147483685" r:id="rId9"/>
    <p:sldLayoutId id="2147483689" r:id="rId10"/>
    <p:sldLayoutId id="2147483674" r:id="rId11"/>
    <p:sldLayoutId id="2147483662" r:id="rId12"/>
    <p:sldLayoutId id="2147483666" r:id="rId13"/>
    <p:sldLayoutId id="2147483672" r:id="rId14"/>
    <p:sldLayoutId id="2147483651" r:id="rId15"/>
    <p:sldLayoutId id="2147483663" r:id="rId16"/>
    <p:sldLayoutId id="2147483671" r:id="rId17"/>
    <p:sldLayoutId id="2147483680" r:id="rId18"/>
    <p:sldLayoutId id="2147483664" r:id="rId19"/>
    <p:sldLayoutId id="2147483675" r:id="rId20"/>
    <p:sldLayoutId id="2147483677" r:id="rId21"/>
    <p:sldLayoutId id="2147483679" r:id="rId22"/>
    <p:sldLayoutId id="2147483661" r:id="rId23"/>
    <p:sldLayoutId id="2147483686" r:id="rId24"/>
    <p:sldLayoutId id="2147483687" r:id="rId25"/>
    <p:sldLayoutId id="2147483688" r:id="rId26"/>
    <p:sldLayoutId id="2147483655" r:id="rId27"/>
    <p:sldLayoutId id="2147483659" r:id="rId28"/>
    <p:sldLayoutId id="2147483660" r:id="rId29"/>
    <p:sldLayoutId id="2147483668" r:id="rId30"/>
    <p:sldLayoutId id="2147483670" r:id="rId3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userDrawn="1">
          <p15:clr>
            <a:srgbClr val="9FCC3B"/>
          </p15:clr>
        </p15:guide>
        <p15:guide id="2" orient="horz" pos="2160" userDrawn="1">
          <p15:clr>
            <a:srgbClr val="9FCC3B"/>
          </p15:clr>
        </p15:guide>
        <p15:guide id="3" orient="horz" pos="867" userDrawn="1">
          <p15:clr>
            <a:srgbClr val="9FCC3B"/>
          </p15:clr>
        </p15:guide>
        <p15:guide id="4" orient="horz" pos="1525" userDrawn="1">
          <p15:clr>
            <a:srgbClr val="9FCC3B"/>
          </p15:clr>
        </p15:guide>
        <p15:guide id="5" orient="horz" pos="3430" userDrawn="1">
          <p15:clr>
            <a:srgbClr val="9FCC3B"/>
          </p15:clr>
        </p15:guide>
        <p15:guide id="6" orient="horz" pos="2795" userDrawn="1">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utebliven-distanskontakt-via-telefon/"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5323-1757606958-272/surrogate/Distanskontakter.pdf"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s://mellanarkiv-offentlig.vgregion.se/alfresco/s/archive/stream/public/v1/source/available/sofia/osn11757-1980785390-57/surrogate/Registreringsanvisning%20distanskontakter%20V%c3%a5rdval%20Rehab.pdf" TargetMode="External"/><Relationship Id="rId4" Type="http://schemas.openxmlformats.org/officeDocument/2006/relationships/hyperlink" Target="https://mellanarkiv-offentlig.vgregion.se/alfresco/s/archive/stream/public/v1/source/available/sofia/osn11757-1980785390-79/surrogate/Registreringsanvisning%20distanskontakter%20V%c3%a5rdval%20V%c3%a5rdcentral.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osn11857-1956309103-115/native"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distanskontakt-ljud-och-bil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opengov.360online.com/Meetings/vgregion/File/Details/3668210.PDF?fileName=Protokollsutdrag%20fr%C3%A5n%20regionfullm%C3%A4ktiges%20sammantr%C3%A4de%20den%2027%20februari%202024%20-%20Justering%20av%20patientavgifter&amp;fileSize=152941"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85CF8DE-AF98-4FE0-F8BA-055BF4239A8E}"/>
            </a:ext>
          </a:extLst>
        </p:cNvPr>
        <p:cNvGrpSpPr/>
        <p:nvPr/>
      </p:nvGrpSpPr>
      <p:grpSpPr>
        <a:xfrm>
          <a:off x="0" y="0"/>
          <a:ext cx="0" cy="0"/>
          <a:chOff x="0" y="0"/>
          <a:chExt cx="0" cy="0"/>
        </a:xfrm>
      </p:grpSpPr>
      <p:sp>
        <p:nvSpPr>
          <p:cNvPr id="3" name="Underrubrik 2">
            <a:extLst>
              <a:ext uri="{FF2B5EF4-FFF2-40B4-BE49-F238E27FC236}">
                <a16:creationId xmlns:a16="http://schemas.microsoft.com/office/drawing/2014/main" id="{891EF7A4-A731-572A-7A60-7530C3496577}"/>
              </a:ext>
            </a:extLst>
          </p:cNvPr>
          <p:cNvSpPr>
            <a:spLocks noGrp="1"/>
          </p:cNvSpPr>
          <p:nvPr>
            <p:ph type="subTitle" idx="1"/>
          </p:nvPr>
        </p:nvSpPr>
        <p:spPr>
          <a:xfrm>
            <a:off x="827221" y="1107954"/>
            <a:ext cx="6566037" cy="4299855"/>
          </a:xfrm>
        </p:spPr>
        <p:txBody>
          <a:bodyPr vert="horz" lIns="0" tIns="0" rIns="0" bIns="0" rtlCol="0" anchor="t">
            <a:noAutofit/>
          </a:bodyPr>
          <a:lstStyle/>
          <a:p>
            <a:r>
              <a:rPr lang="sv-SE" sz="2000" b="1">
                <a:solidFill>
                  <a:srgbClr val="FF0000"/>
                </a:solidFill>
              </a:rPr>
              <a:t>Hej!</a:t>
            </a:r>
            <a:br>
              <a:rPr lang="en-US" sz="2000" b="1">
                <a:solidFill>
                  <a:srgbClr val="FF0000"/>
                </a:solidFill>
              </a:rPr>
            </a:br>
            <a:r>
              <a:rPr lang="sv-SE" sz="1800"/>
              <a:t>Detta är en dold bild. Vi uppmanar dig som håller i presentationen att ta hjälp anteckningarna som kompletterar bilderna och gör presentationen bättre. </a:t>
            </a:r>
            <a:endParaRPr lang="en-US" sz="1800">
              <a:ea typeface="Verdana"/>
            </a:endParaRPr>
          </a:p>
        </p:txBody>
      </p:sp>
      <p:sp>
        <p:nvSpPr>
          <p:cNvPr id="4" name="Platshållare för bild 3">
            <a:extLst>
              <a:ext uri="{FF2B5EF4-FFF2-40B4-BE49-F238E27FC236}">
                <a16:creationId xmlns:a16="http://schemas.microsoft.com/office/drawing/2014/main" id="{23692BD1-3476-B0E4-21EA-0A34C5008A3C}"/>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E3FC4593-B933-CD8F-8A69-E672042BD08A}"/>
              </a:ext>
            </a:extLst>
          </p:cNvPr>
          <p:cNvSpPr>
            <a:spLocks noGrp="1"/>
          </p:cNvSpPr>
          <p:nvPr>
            <p:ph type="dt" sz="half" idx="14"/>
          </p:nvPr>
        </p:nvSpPr>
        <p:spPr/>
        <p:txBody>
          <a:bodyPr/>
          <a:lstStyle/>
          <a:p>
            <a:fld id="{19E49B6E-96DA-4186-8F39-3AB022B7993C}" type="datetime1">
              <a:rPr lang="sv-SE" smtClean="0"/>
              <a:t>2026-03-18</a:t>
            </a:fld>
            <a:endParaRPr lang="sv-SE"/>
          </a:p>
        </p:txBody>
      </p:sp>
      <p:pic>
        <p:nvPicPr>
          <p:cNvPr id="6" name="Bildobjekt 5">
            <a:extLst>
              <a:ext uri="{FF2B5EF4-FFF2-40B4-BE49-F238E27FC236}">
                <a16:creationId xmlns:a16="http://schemas.microsoft.com/office/drawing/2014/main" id="{3AAEAE25-8B85-8DFC-E7E7-9FDD29D3C84F}"/>
              </a:ext>
            </a:extLst>
          </p:cNvPr>
          <p:cNvPicPr>
            <a:picLocks noChangeAspect="1"/>
          </p:cNvPicPr>
          <p:nvPr/>
        </p:nvPicPr>
        <p:blipFill>
          <a:blip r:embed="rId2"/>
          <a:srcRect l="11799" t="52337" r="25823" b="4065"/>
          <a:stretch/>
        </p:blipFill>
        <p:spPr>
          <a:xfrm>
            <a:off x="858646" y="3194827"/>
            <a:ext cx="6084105" cy="2391941"/>
          </a:xfrm>
          <a:prstGeom prst="rect">
            <a:avLst/>
          </a:prstGeom>
          <a:ln>
            <a:solidFill>
              <a:schemeClr val="tx1"/>
            </a:solidFill>
          </a:ln>
        </p:spPr>
      </p:pic>
      <p:sp>
        <p:nvSpPr>
          <p:cNvPr id="7" name="Ellips 6">
            <a:extLst>
              <a:ext uri="{FF2B5EF4-FFF2-40B4-BE49-F238E27FC236}">
                <a16:creationId xmlns:a16="http://schemas.microsoft.com/office/drawing/2014/main" id="{E81D32A1-4571-6B7A-7213-225994F17EC0}"/>
              </a:ext>
            </a:extLst>
          </p:cNvPr>
          <p:cNvSpPr/>
          <p:nvPr/>
        </p:nvSpPr>
        <p:spPr>
          <a:xfrm>
            <a:off x="5586761" y="5185322"/>
            <a:ext cx="769434" cy="546410"/>
          </a:xfrm>
          <a:prstGeom prst="ellipse">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9" name="Rak pilkoppling 8">
            <a:extLst>
              <a:ext uri="{FF2B5EF4-FFF2-40B4-BE49-F238E27FC236}">
                <a16:creationId xmlns:a16="http://schemas.microsoft.com/office/drawing/2014/main" id="{78377AD5-6877-FBD8-69DC-4A262ED1B478}"/>
              </a:ext>
            </a:extLst>
          </p:cNvPr>
          <p:cNvCxnSpPr>
            <a:cxnSpLocks/>
          </p:cNvCxnSpPr>
          <p:nvPr/>
        </p:nvCxnSpPr>
        <p:spPr>
          <a:xfrm>
            <a:off x="4650059" y="2665141"/>
            <a:ext cx="1070517" cy="2520181"/>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ruta 10">
            <a:extLst>
              <a:ext uri="{FF2B5EF4-FFF2-40B4-BE49-F238E27FC236}">
                <a16:creationId xmlns:a16="http://schemas.microsoft.com/office/drawing/2014/main" id="{A7B63FBD-6C4F-7AA1-A68F-30B1836A513B}"/>
              </a:ext>
            </a:extLst>
          </p:cNvPr>
          <p:cNvSpPr txBox="1"/>
          <p:nvPr/>
        </p:nvSpPr>
        <p:spPr>
          <a:xfrm>
            <a:off x="4909734" y="5776860"/>
            <a:ext cx="3732455" cy="527388"/>
          </a:xfrm>
          <a:prstGeom prst="rect">
            <a:avLst/>
          </a:prstGeom>
          <a:noFill/>
        </p:spPr>
        <p:txBody>
          <a:bodyPr wrap="square" lIns="0" tIns="0" rIns="0" bIns="0" rtlCol="0">
            <a:spAutoFit/>
          </a:bodyPr>
          <a:lstStyle/>
          <a:p>
            <a:pPr algn="l">
              <a:lnSpc>
                <a:spcPct val="130000"/>
              </a:lnSpc>
            </a:pPr>
            <a:r>
              <a:rPr lang="sv-SE" sz="1400"/>
              <a:t>Du hittar anteckningarna </a:t>
            </a:r>
            <a:br>
              <a:rPr lang="sv-SE" sz="1400"/>
            </a:br>
            <a:r>
              <a:rPr lang="sv-SE" sz="1400"/>
              <a:t>här på sidan.</a:t>
            </a:r>
          </a:p>
        </p:txBody>
      </p:sp>
    </p:spTree>
    <p:extLst>
      <p:ext uri="{BB962C8B-B14F-4D97-AF65-F5344CB8AC3E}">
        <p14:creationId xmlns:p14="http://schemas.microsoft.com/office/powerpoint/2010/main" val="51529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4D384A1-B73D-94B0-A73A-874157A4758E}"/>
              </a:ext>
            </a:extLst>
          </p:cNvPr>
          <p:cNvSpPr>
            <a:spLocks noGrp="1"/>
          </p:cNvSpPr>
          <p:nvPr>
            <p:ph type="title"/>
          </p:nvPr>
        </p:nvSpPr>
        <p:spPr>
          <a:xfrm>
            <a:off x="1096621" y="489140"/>
            <a:ext cx="8642350" cy="1047750"/>
          </a:xfrm>
        </p:spPr>
        <p:txBody>
          <a:bodyPr/>
          <a:lstStyle/>
          <a:p>
            <a:r>
              <a:rPr lang="sv-SE" sz="3200"/>
              <a:t>Vad menas med bokad tid? </a:t>
            </a:r>
            <a:br>
              <a:rPr lang="sv-SE" sz="3200">
                <a:highlight>
                  <a:srgbClr val="FFFF00"/>
                </a:highlight>
              </a:rPr>
            </a:br>
            <a:endParaRPr lang="sv-SE" sz="3200"/>
          </a:p>
        </p:txBody>
      </p:sp>
      <p:sp>
        <p:nvSpPr>
          <p:cNvPr id="3" name="Platshållare för innehåll 2">
            <a:extLst>
              <a:ext uri="{FF2B5EF4-FFF2-40B4-BE49-F238E27FC236}">
                <a16:creationId xmlns:a16="http://schemas.microsoft.com/office/drawing/2014/main" id="{B83F64A8-B4BE-872B-40B6-D6471D2192C2}"/>
              </a:ext>
            </a:extLst>
          </p:cNvPr>
          <p:cNvSpPr>
            <a:spLocks noGrp="1"/>
          </p:cNvSpPr>
          <p:nvPr>
            <p:ph idx="1"/>
          </p:nvPr>
        </p:nvSpPr>
        <p:spPr>
          <a:xfrm>
            <a:off x="1096620" y="1772228"/>
            <a:ext cx="8870339" cy="4706360"/>
          </a:xfrm>
        </p:spPr>
        <p:txBody>
          <a:bodyPr vert="horz" lIns="0" tIns="0" rIns="0" bIns="0" rtlCol="0" anchor="t">
            <a:noAutofit/>
          </a:bodyPr>
          <a:lstStyle/>
          <a:p>
            <a:pPr marL="0" indent="0">
              <a:buNone/>
            </a:pPr>
            <a:r>
              <a:rPr lang="sv-SE" sz="2000" dirty="0"/>
              <a:t>Tiden för distanskontakten ska vara bokad med patienten i förväg och patienten ska ha fått information om tidpunkt eller ett rimligt tidsintervall för när kontakten ska ske.</a:t>
            </a:r>
          </a:p>
          <a:p>
            <a:pPr marL="0" indent="0">
              <a:buNone/>
            </a:pPr>
            <a:r>
              <a:rPr lang="sv-SE" sz="2000" dirty="0"/>
              <a:t>Den bokade tiden ska inte vara ett intervall där patienten förväntas vara tillgänglig längre än max 15 minuter. </a:t>
            </a:r>
            <a:endParaRPr lang="sv-SE" sz="2000" dirty="0">
              <a:ea typeface="Verdana"/>
            </a:endParaRPr>
          </a:p>
          <a:p>
            <a:endParaRPr lang="sv-SE"/>
          </a:p>
        </p:txBody>
      </p:sp>
      <p:sp>
        <p:nvSpPr>
          <p:cNvPr id="4" name="Platshållare för datum 3">
            <a:extLst>
              <a:ext uri="{FF2B5EF4-FFF2-40B4-BE49-F238E27FC236}">
                <a16:creationId xmlns:a16="http://schemas.microsoft.com/office/drawing/2014/main" id="{0687492A-FD16-4983-B0C5-D4E695A1C1BC}"/>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Ellips 4">
            <a:extLst>
              <a:ext uri="{FF2B5EF4-FFF2-40B4-BE49-F238E27FC236}">
                <a16:creationId xmlns:a16="http://schemas.microsoft.com/office/drawing/2014/main" id="{87A132AC-B5BB-7E61-9CD5-C6A1BBCD5055}"/>
              </a:ext>
            </a:extLst>
          </p:cNvPr>
          <p:cNvSpPr/>
          <p:nvPr/>
        </p:nvSpPr>
        <p:spPr>
          <a:xfrm>
            <a:off x="5001260" y="4588375"/>
            <a:ext cx="5892800" cy="16154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288000" rIns="0" bIns="0" rtlCol="0" anchor="ctr" anchorCtr="1">
            <a:noAutofit/>
          </a:bodyPr>
          <a:lstStyle/>
          <a:p>
            <a:pPr algn="ctr"/>
            <a:r>
              <a:rPr lang="sv-SE" sz="1600" b="1" dirty="0"/>
              <a:t>Om patienten inte svarar vid första uppringningen ska ytterligare ett försök göras inom 15 minuter.</a:t>
            </a:r>
            <a:endParaRPr lang="sv-SE" sz="1600" b="1" dirty="0">
              <a:ea typeface="Verdana"/>
            </a:endParaRPr>
          </a:p>
          <a:p>
            <a:pPr algn="ctr"/>
            <a:endParaRPr lang="sv-SE" sz="1600" b="1"/>
          </a:p>
        </p:txBody>
      </p:sp>
    </p:spTree>
    <p:extLst>
      <p:ext uri="{BB962C8B-B14F-4D97-AF65-F5344CB8AC3E}">
        <p14:creationId xmlns:p14="http://schemas.microsoft.com/office/powerpoint/2010/main" val="146644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1341F-10CA-1A76-1FBF-E697FA98B52B}"/>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D7B49446-F5AE-1867-153E-C50F585B6241}"/>
              </a:ext>
            </a:extLst>
          </p:cNvPr>
          <p:cNvSpPr>
            <a:spLocks noGrp="1"/>
          </p:cNvSpPr>
          <p:nvPr>
            <p:ph type="title"/>
          </p:nvPr>
        </p:nvSpPr>
        <p:spPr>
          <a:xfrm>
            <a:off x="1096620" y="666000"/>
            <a:ext cx="9022739" cy="1223760"/>
          </a:xfrm>
        </p:spPr>
        <p:txBody>
          <a:bodyPr/>
          <a:lstStyle/>
          <a:p>
            <a:r>
              <a:rPr lang="sv-SE"/>
              <a:t>Dessa tider är </a:t>
            </a:r>
            <a:r>
              <a:rPr lang="sv-SE" b="1"/>
              <a:t>inte</a:t>
            </a:r>
            <a:r>
              <a:rPr lang="sv-SE"/>
              <a:t> bokade med patienten</a:t>
            </a:r>
            <a:br>
              <a:rPr lang="sv-SE">
                <a:highlight>
                  <a:srgbClr val="FFFF00"/>
                </a:highlight>
              </a:rPr>
            </a:br>
            <a:endParaRPr lang="sv-SE"/>
          </a:p>
        </p:txBody>
      </p:sp>
      <p:sp>
        <p:nvSpPr>
          <p:cNvPr id="3" name="Platshållare för innehåll 2">
            <a:extLst>
              <a:ext uri="{FF2B5EF4-FFF2-40B4-BE49-F238E27FC236}">
                <a16:creationId xmlns:a16="http://schemas.microsoft.com/office/drawing/2014/main" id="{3E41864B-330C-5CFD-67AC-6BDCCA468ADB}"/>
              </a:ext>
            </a:extLst>
          </p:cNvPr>
          <p:cNvSpPr>
            <a:spLocks noGrp="1"/>
          </p:cNvSpPr>
          <p:nvPr>
            <p:ph idx="1"/>
          </p:nvPr>
        </p:nvSpPr>
        <p:spPr>
          <a:xfrm>
            <a:off x="6217919" y="1467706"/>
            <a:ext cx="3307691" cy="2586134"/>
          </a:xfrm>
        </p:spPr>
        <p:txBody>
          <a:bodyPr/>
          <a:lstStyle/>
          <a:p>
            <a:pPr marL="0" indent="0">
              <a:buNone/>
            </a:pPr>
            <a:r>
              <a:rPr lang="sv-SE" sz="2000"/>
              <a:t>Läkaren ringer upp patienten tre veckor senare utan att ha meddelat tidpunkten. </a:t>
            </a:r>
            <a:r>
              <a:rPr lang="sv-SE" sz="2000" b="1"/>
              <a:t>Ingen patientavgift. </a:t>
            </a:r>
          </a:p>
          <a:p>
            <a:endParaRPr lang="sv-SE" sz="2000"/>
          </a:p>
          <a:p>
            <a:endParaRPr lang="sv-SE" sz="2000"/>
          </a:p>
        </p:txBody>
      </p:sp>
      <p:sp>
        <p:nvSpPr>
          <p:cNvPr id="4" name="Platshållare för datum 3">
            <a:extLst>
              <a:ext uri="{FF2B5EF4-FFF2-40B4-BE49-F238E27FC236}">
                <a16:creationId xmlns:a16="http://schemas.microsoft.com/office/drawing/2014/main" id="{0EFABE85-31F5-AD92-C909-72CB74B6F5E3}"/>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Pratbubbla: oval 4">
            <a:extLst>
              <a:ext uri="{FF2B5EF4-FFF2-40B4-BE49-F238E27FC236}">
                <a16:creationId xmlns:a16="http://schemas.microsoft.com/office/drawing/2014/main" id="{02061158-2627-380F-5E37-1C21343E3019}"/>
              </a:ext>
            </a:extLst>
          </p:cNvPr>
          <p:cNvSpPr/>
          <p:nvPr/>
        </p:nvSpPr>
        <p:spPr>
          <a:xfrm>
            <a:off x="865632" y="4552696"/>
            <a:ext cx="4387088" cy="1808480"/>
          </a:xfrm>
          <a:prstGeom prst="wedgeEllipseCallout">
            <a:avLst>
              <a:gd name="adj1" fmla="val 68733"/>
              <a:gd name="adj2" fmla="val -477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ringer dig nästa vecka om provsvaren.</a:t>
            </a:r>
          </a:p>
        </p:txBody>
      </p:sp>
      <p:sp>
        <p:nvSpPr>
          <p:cNvPr id="6" name="Pratbubbla: oval 5">
            <a:extLst>
              <a:ext uri="{FF2B5EF4-FFF2-40B4-BE49-F238E27FC236}">
                <a16:creationId xmlns:a16="http://schemas.microsoft.com/office/drawing/2014/main" id="{07715E98-5177-43F0-0991-868230B8F6EA}"/>
              </a:ext>
            </a:extLst>
          </p:cNvPr>
          <p:cNvSpPr/>
          <p:nvPr/>
        </p:nvSpPr>
        <p:spPr>
          <a:xfrm>
            <a:off x="658368" y="1467706"/>
            <a:ext cx="4136493" cy="1808480"/>
          </a:xfrm>
          <a:prstGeom prst="wedgeEllipseCallout">
            <a:avLst>
              <a:gd name="adj1" fmla="val 82178"/>
              <a:gd name="adj2" fmla="val -344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återkommer när jag har fått svar på dina prover. </a:t>
            </a:r>
          </a:p>
        </p:txBody>
      </p:sp>
      <p:sp>
        <p:nvSpPr>
          <p:cNvPr id="7" name="Platshållare för innehåll 2">
            <a:extLst>
              <a:ext uri="{FF2B5EF4-FFF2-40B4-BE49-F238E27FC236}">
                <a16:creationId xmlns:a16="http://schemas.microsoft.com/office/drawing/2014/main" id="{52E391AF-2080-3836-D0D6-12A5EA564D30}"/>
              </a:ext>
            </a:extLst>
          </p:cNvPr>
          <p:cNvSpPr txBox="1">
            <a:spLocks/>
          </p:cNvSpPr>
          <p:nvPr/>
        </p:nvSpPr>
        <p:spPr>
          <a:xfrm>
            <a:off x="6217919" y="4350270"/>
            <a:ext cx="3307691" cy="213112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2000"/>
              <a:t>Tiden kan inte räknas som bokad eftersom ingen tidpunkt finns. </a:t>
            </a:r>
            <a:br>
              <a:rPr lang="sv-SE" sz="2000"/>
            </a:br>
            <a:r>
              <a:rPr lang="sv-SE" sz="2000" b="1"/>
              <a:t>Ingen patientavgift. </a:t>
            </a:r>
            <a:br>
              <a:rPr lang="sv-SE" sz="2000"/>
            </a:br>
            <a:endParaRPr lang="sv-SE" sz="2000"/>
          </a:p>
          <a:p>
            <a:endParaRPr lang="sv-SE" sz="2000"/>
          </a:p>
          <a:p>
            <a:endParaRPr lang="sv-SE" sz="2000"/>
          </a:p>
        </p:txBody>
      </p:sp>
    </p:spTree>
    <p:extLst>
      <p:ext uri="{BB962C8B-B14F-4D97-AF65-F5344CB8AC3E}">
        <p14:creationId xmlns:p14="http://schemas.microsoft.com/office/powerpoint/2010/main" val="2310455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73132D-D631-7796-002D-03AAE9FA8E8F}"/>
              </a:ext>
            </a:extLst>
          </p:cNvPr>
          <p:cNvSpPr>
            <a:spLocks noGrp="1"/>
          </p:cNvSpPr>
          <p:nvPr>
            <p:ph type="title"/>
          </p:nvPr>
        </p:nvSpPr>
        <p:spPr>
          <a:xfrm>
            <a:off x="1099112" y="470057"/>
            <a:ext cx="8642350" cy="1047750"/>
          </a:xfrm>
        </p:spPr>
        <p:txBody>
          <a:bodyPr/>
          <a:lstStyle/>
          <a:p>
            <a:r>
              <a:rPr lang="sv-SE" sz="3200"/>
              <a:t>Vad ska ske vid en medicinsk bedömning? </a:t>
            </a:r>
            <a:endParaRPr lang="sv-SE" sz="3200">
              <a:highlight>
                <a:srgbClr val="FFFF00"/>
              </a:highlight>
            </a:endParaRPr>
          </a:p>
        </p:txBody>
      </p:sp>
      <p:sp>
        <p:nvSpPr>
          <p:cNvPr id="3" name="Platshållare för innehåll 2">
            <a:extLst>
              <a:ext uri="{FF2B5EF4-FFF2-40B4-BE49-F238E27FC236}">
                <a16:creationId xmlns:a16="http://schemas.microsoft.com/office/drawing/2014/main" id="{449E3BBE-8A36-8269-D6C1-E48346B572B1}"/>
              </a:ext>
            </a:extLst>
          </p:cNvPr>
          <p:cNvSpPr>
            <a:spLocks noGrp="1"/>
          </p:cNvSpPr>
          <p:nvPr>
            <p:ph idx="1"/>
          </p:nvPr>
        </p:nvSpPr>
        <p:spPr>
          <a:xfrm>
            <a:off x="1099112" y="1355247"/>
            <a:ext cx="8806888" cy="4485085"/>
          </a:xfrm>
        </p:spPr>
        <p:txBody>
          <a:bodyPr vert="horz" lIns="0" tIns="0" rIns="0" bIns="0" rtlCol="0" anchor="t">
            <a:noAutofit/>
          </a:bodyPr>
          <a:lstStyle/>
          <a:p>
            <a:pPr marL="0" indent="0">
              <a:buNone/>
            </a:pPr>
            <a:r>
              <a:rPr lang="sv-SE" sz="2000"/>
              <a:t>Patienten och den legitimerade vårdpersonalen utbyter ny medicinsk information. </a:t>
            </a:r>
            <a:r>
              <a:rPr lang="sv-SE" sz="2000" kern="100">
                <a:ea typeface="Calibri"/>
                <a:cs typeface="Times New Roman"/>
              </a:rPr>
              <a:t>En medicinsk bedömning görs som exempelvis handlar om utvärdering av läkemedel, beslut om behandling, ändring av pågående behandling eller ytterligare utredning. </a:t>
            </a:r>
          </a:p>
          <a:p>
            <a:pPr marL="0" indent="0">
              <a:buNone/>
            </a:pPr>
            <a:r>
              <a:rPr lang="sv-SE" sz="2000"/>
              <a:t>Efteråt görs en journalanteckning där bedömning och beslut </a:t>
            </a:r>
            <a:br>
              <a:rPr lang="sv-SE" sz="2000"/>
            </a:br>
            <a:r>
              <a:rPr lang="sv-SE" sz="2000"/>
              <a:t>om åtgärd går att läsa. </a:t>
            </a:r>
          </a:p>
        </p:txBody>
      </p:sp>
      <p:sp>
        <p:nvSpPr>
          <p:cNvPr id="4" name="Platshållare för datum 3">
            <a:extLst>
              <a:ext uri="{FF2B5EF4-FFF2-40B4-BE49-F238E27FC236}">
                <a16:creationId xmlns:a16="http://schemas.microsoft.com/office/drawing/2014/main" id="{81DD5FDC-106F-8947-0260-0DDF3FF75778}"/>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Ellips 4">
            <a:extLst>
              <a:ext uri="{FF2B5EF4-FFF2-40B4-BE49-F238E27FC236}">
                <a16:creationId xmlns:a16="http://schemas.microsoft.com/office/drawing/2014/main" id="{39CFB9F9-97E4-72A3-B9CB-CD0309DD84DF}"/>
              </a:ext>
            </a:extLst>
          </p:cNvPr>
          <p:cNvSpPr/>
          <p:nvPr/>
        </p:nvSpPr>
        <p:spPr>
          <a:xfrm>
            <a:off x="4053840" y="4923632"/>
            <a:ext cx="6882384" cy="14721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Har du använt din kunskap </a:t>
            </a:r>
            <a:br>
              <a:rPr lang="sv-SE" sz="1600" b="1"/>
            </a:br>
            <a:r>
              <a:rPr lang="sv-SE" sz="1600" b="1"/>
              <a:t>och medicinska kompetens i kontakten? </a:t>
            </a:r>
            <a:br>
              <a:rPr lang="sv-SE" sz="1600" b="1"/>
            </a:br>
            <a:r>
              <a:rPr lang="sv-SE" sz="1600" b="1"/>
              <a:t>Då har du gjort en medicinsk bedömning.</a:t>
            </a:r>
          </a:p>
        </p:txBody>
      </p:sp>
    </p:spTree>
    <p:extLst>
      <p:ext uri="{BB962C8B-B14F-4D97-AF65-F5344CB8AC3E}">
        <p14:creationId xmlns:p14="http://schemas.microsoft.com/office/powerpoint/2010/main" val="19978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753E5-2250-AE38-D57F-54F646CE134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5C3A97D9-C1B6-0876-CE8C-D132431E2DAB}"/>
              </a:ext>
            </a:extLst>
          </p:cNvPr>
          <p:cNvSpPr>
            <a:spLocks noGrp="1"/>
          </p:cNvSpPr>
          <p:nvPr>
            <p:ph type="title"/>
          </p:nvPr>
        </p:nvSpPr>
        <p:spPr>
          <a:xfrm>
            <a:off x="888277" y="583012"/>
            <a:ext cx="9366893" cy="1047750"/>
          </a:xfrm>
        </p:spPr>
        <p:txBody>
          <a:bodyPr/>
          <a:lstStyle/>
          <a:p>
            <a:r>
              <a:rPr lang="sv-SE" sz="2800"/>
              <a:t>När ska en avgift </a:t>
            </a:r>
            <a:r>
              <a:rPr lang="sv-SE" sz="2800" b="1"/>
              <a:t>inte</a:t>
            </a:r>
            <a:r>
              <a:rPr lang="sv-SE" sz="2800"/>
              <a:t> tas ut?</a:t>
            </a:r>
            <a:endParaRPr lang="sv-SE" sz="2800">
              <a:highlight>
                <a:srgbClr val="FFFF00"/>
              </a:highlight>
            </a:endParaRPr>
          </a:p>
        </p:txBody>
      </p:sp>
      <p:sp>
        <p:nvSpPr>
          <p:cNvPr id="3" name="Platshållare för innehåll 2">
            <a:extLst>
              <a:ext uri="{FF2B5EF4-FFF2-40B4-BE49-F238E27FC236}">
                <a16:creationId xmlns:a16="http://schemas.microsoft.com/office/drawing/2014/main" id="{9F77CC11-6923-853D-9C39-8F369F1C38E9}"/>
              </a:ext>
            </a:extLst>
          </p:cNvPr>
          <p:cNvSpPr>
            <a:spLocks noGrp="1"/>
          </p:cNvSpPr>
          <p:nvPr>
            <p:ph idx="1"/>
          </p:nvPr>
        </p:nvSpPr>
        <p:spPr>
          <a:xfrm>
            <a:off x="888277" y="1177975"/>
            <a:ext cx="9200603" cy="5375225"/>
          </a:xfrm>
        </p:spPr>
        <p:txBody>
          <a:bodyPr vert="horz" lIns="0" tIns="0" rIns="0" bIns="0" rtlCol="0" anchor="t">
            <a:noAutofit/>
          </a:bodyPr>
          <a:lstStyle/>
          <a:p>
            <a:pPr>
              <a:lnSpc>
                <a:spcPct val="115000"/>
              </a:lnSpc>
              <a:spcBef>
                <a:spcPts val="0"/>
              </a:spcBef>
              <a:spcAft>
                <a:spcPts val="1200"/>
              </a:spcAft>
              <a:buSzPts val="1000"/>
              <a:tabLst>
                <a:tab pos="457200" algn="l"/>
              </a:tabLst>
            </a:pPr>
            <a:r>
              <a:rPr lang="sv-SE" sz="1800" kern="100" dirty="0">
                <a:ea typeface="Calibri"/>
                <a:cs typeface="Times New Roman"/>
              </a:rPr>
              <a:t>Vid kontakt som inte rör individens hälsa, exempelvis öppettider, tolk, sjuktransport, </a:t>
            </a:r>
            <a:r>
              <a:rPr lang="sv-SE" sz="1800" kern="100" dirty="0">
                <a:cs typeface="Times New Roman"/>
              </a:rPr>
              <a:t>ändring eller bokning av tid.</a:t>
            </a:r>
            <a:endParaRPr lang="sv-SE" sz="1800" kern="100" dirty="0">
              <a:ea typeface="Calibri" panose="020F0502020204030204" pitchFamily="34" charset="0"/>
              <a:cs typeface="Times New Roman"/>
            </a:endParaRPr>
          </a:p>
          <a:p>
            <a:pPr>
              <a:lnSpc>
                <a:spcPct val="115000"/>
              </a:lnSpc>
              <a:spcBef>
                <a:spcPts val="0"/>
              </a:spcBef>
              <a:spcAft>
                <a:spcPts val="1200"/>
              </a:spcAft>
              <a:buSzPts val="1000"/>
              <a:tabLst>
                <a:tab pos="457200" algn="l"/>
              </a:tabLst>
            </a:pPr>
            <a:r>
              <a:rPr lang="sv-SE" sz="1800" kern="100" dirty="0">
                <a:ea typeface="Calibri"/>
                <a:cs typeface="Times New Roman"/>
              </a:rPr>
              <a:t>När patienten begär journalkopia utan att vårdpersonalen gör en medicinsk bedömning baserad på journalinnehållet. </a:t>
            </a:r>
          </a:p>
          <a:p>
            <a:pPr>
              <a:lnSpc>
                <a:spcPct val="115000"/>
              </a:lnSpc>
              <a:spcBef>
                <a:spcPts val="0"/>
              </a:spcBef>
              <a:spcAft>
                <a:spcPts val="1200"/>
              </a:spcAft>
              <a:buSzPts val="1000"/>
              <a:tabLst>
                <a:tab pos="457200" algn="l"/>
              </a:tabLst>
            </a:pPr>
            <a:r>
              <a:rPr lang="sv-SE" sz="1800" kern="100" dirty="0">
                <a:ea typeface="Calibri"/>
                <a:cs typeface="Times New Roman"/>
              </a:rPr>
              <a:t>Om patienten ringer och vårdpersonal bedömer att ett fysiskt besök behövs och bokar en tid på mottagningen eller säger att en kallelse skickas. </a:t>
            </a:r>
          </a:p>
          <a:p>
            <a:pPr>
              <a:lnSpc>
                <a:spcPct val="115000"/>
              </a:lnSpc>
              <a:spcBef>
                <a:spcPts val="0"/>
              </a:spcBef>
              <a:spcAft>
                <a:spcPts val="1200"/>
              </a:spcAft>
              <a:buSzPts val="1000"/>
              <a:tabLst>
                <a:tab pos="457200" algn="l"/>
              </a:tabLst>
            </a:pPr>
            <a:r>
              <a:rPr lang="sv-SE" sz="1800" kern="100" dirty="0">
                <a:ea typeface="Calibri"/>
                <a:cs typeface="Times New Roman"/>
              </a:rPr>
              <a:t>Om patienten ringer och vårdpersonal bedömer att patienten ska höra av sig till en annan mottagning. Kontakten kan innehålla en medicinsk bedömning men är avgiftsfri för att patientens ärende inte avslutas i samband med kontakten.</a:t>
            </a:r>
          </a:p>
          <a:p>
            <a:pPr>
              <a:lnSpc>
                <a:spcPct val="115000"/>
              </a:lnSpc>
              <a:spcBef>
                <a:spcPts val="0"/>
              </a:spcBef>
              <a:spcAft>
                <a:spcPts val="1200"/>
              </a:spcAft>
              <a:buSzPts val="1000"/>
              <a:tabLst>
                <a:tab pos="457200" algn="l"/>
              </a:tabLst>
            </a:pPr>
            <a:r>
              <a:rPr lang="sv-SE" sz="1800" kern="100" dirty="0">
                <a:ea typeface="Calibri"/>
                <a:cs typeface="Times New Roman"/>
              </a:rPr>
              <a:t>Om vårdpersonal ringer på en inte bokad tid och delger </a:t>
            </a:r>
            <a:r>
              <a:rPr lang="sv-SE" sz="1800" dirty="0">
                <a:ea typeface="Calibri"/>
                <a:cs typeface="Times New Roman"/>
              </a:rPr>
              <a:t>remiss-, röntgen- och provsvar.</a:t>
            </a:r>
          </a:p>
        </p:txBody>
      </p:sp>
      <p:sp>
        <p:nvSpPr>
          <p:cNvPr id="4" name="Platshållare för datum 3">
            <a:extLst>
              <a:ext uri="{FF2B5EF4-FFF2-40B4-BE49-F238E27FC236}">
                <a16:creationId xmlns:a16="http://schemas.microsoft.com/office/drawing/2014/main" id="{B47218E1-8C42-0E00-EB41-44DBAEAF88D2}"/>
              </a:ext>
            </a:extLst>
          </p:cNvPr>
          <p:cNvSpPr>
            <a:spLocks noGrp="1"/>
          </p:cNvSpPr>
          <p:nvPr>
            <p:ph type="dt" sz="half" idx="14"/>
          </p:nvPr>
        </p:nvSpPr>
        <p:spPr/>
        <p:txBody>
          <a:bodyPr/>
          <a:lstStyle/>
          <a:p>
            <a:fld id="{094EC4B8-68CD-44A3-B172-19A87347D395}" type="datetime1">
              <a:rPr lang="sv-SE" smtClean="0"/>
              <a:t>2026-03-18</a:t>
            </a:fld>
            <a:endParaRPr lang="sv-SE"/>
          </a:p>
        </p:txBody>
      </p:sp>
    </p:spTree>
    <p:extLst>
      <p:ext uri="{BB962C8B-B14F-4D97-AF65-F5344CB8AC3E}">
        <p14:creationId xmlns:p14="http://schemas.microsoft.com/office/powerpoint/2010/main" val="277795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88277" y="511892"/>
            <a:ext cx="9366893" cy="685174"/>
          </a:xfrm>
        </p:spPr>
        <p:txBody>
          <a:bodyPr/>
          <a:lstStyle/>
          <a:p>
            <a:r>
              <a:rPr lang="sv-SE" sz="2800">
                <a:solidFill>
                  <a:schemeClr val="bg1">
                    <a:lumMod val="50000"/>
                  </a:schemeClr>
                </a:solidFill>
              </a:rPr>
              <a:t>När ska en avgift </a:t>
            </a:r>
            <a:r>
              <a:rPr lang="sv-SE" sz="2800" b="1">
                <a:solidFill>
                  <a:schemeClr val="bg1">
                    <a:lumMod val="50000"/>
                  </a:schemeClr>
                </a:solidFill>
              </a:rPr>
              <a:t>inte</a:t>
            </a:r>
            <a:r>
              <a:rPr lang="sv-SE" sz="2800">
                <a:solidFill>
                  <a:schemeClr val="bg1">
                    <a:lumMod val="50000"/>
                  </a:schemeClr>
                </a:solidFill>
              </a:rPr>
              <a:t> tas ut? </a:t>
            </a:r>
            <a:r>
              <a:rPr lang="sv-SE" sz="2800"/>
              <a:t>Fortsättning.</a:t>
            </a:r>
            <a:endParaRPr lang="sv-SE" sz="2800">
              <a:highlight>
                <a:srgbClr val="FFFF00"/>
              </a:highlight>
            </a:endParaRP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88277" y="1320215"/>
            <a:ext cx="9245427" cy="5493253"/>
          </a:xfrm>
        </p:spPr>
        <p:txBody>
          <a:bodyPr vert="horz" lIns="0" tIns="0" rIns="0" bIns="0" rtlCol="0" anchor="t">
            <a:noAutofit/>
          </a:bodyPr>
          <a:lstStyle/>
          <a:p>
            <a:pPr>
              <a:lnSpc>
                <a:spcPct val="115000"/>
              </a:lnSpc>
              <a:spcBef>
                <a:spcPts val="0"/>
              </a:spcBef>
              <a:spcAft>
                <a:spcPts val="1000"/>
              </a:spcAft>
            </a:pPr>
            <a:r>
              <a:rPr lang="sv-SE" sz="1800" kern="100">
                <a:cs typeface="Times New Roman"/>
              </a:rPr>
              <a:t>Vid kontakt via fysiska brev </a:t>
            </a:r>
          </a:p>
          <a:p>
            <a:pPr>
              <a:lnSpc>
                <a:spcPct val="115000"/>
              </a:lnSpc>
              <a:spcBef>
                <a:spcPts val="0"/>
              </a:spcBef>
              <a:spcAft>
                <a:spcPts val="1000"/>
              </a:spcAft>
            </a:pPr>
            <a:r>
              <a:rPr lang="sv-SE" sz="1800"/>
              <a:t>Vid kontakt via formulär där patienten svarar på frågor som i nästa steg bedöms av läkare. Formulärkontakt ersätter inte ett besök på grund av att det inte innehåller någon dialog.</a:t>
            </a:r>
            <a:endParaRPr lang="en-US" sz="1800"/>
          </a:p>
          <a:p>
            <a:pPr>
              <a:lnSpc>
                <a:spcPct val="115000"/>
              </a:lnSpc>
              <a:spcBef>
                <a:spcPts val="0"/>
              </a:spcBef>
              <a:spcAft>
                <a:spcPts val="1000"/>
              </a:spcAft>
            </a:pPr>
            <a:r>
              <a:rPr lang="sv-SE" sz="1800" kern="100">
                <a:ea typeface="Calibri"/>
                <a:cs typeface="Times New Roman"/>
              </a:rPr>
              <a:t>När vården kontaktar patienten utan att det är överenskommet</a:t>
            </a:r>
          </a:p>
          <a:p>
            <a:pPr>
              <a:lnSpc>
                <a:spcPct val="115000"/>
              </a:lnSpc>
              <a:spcBef>
                <a:spcPts val="0"/>
              </a:spcBef>
              <a:spcAft>
                <a:spcPts val="1000"/>
              </a:spcAft>
            </a:pPr>
            <a:r>
              <a:rPr lang="sv-SE" sz="1800" kern="100">
                <a:ea typeface="Calibri"/>
                <a:cs typeface="Times New Roman"/>
              </a:rPr>
              <a:t>Vid telefonkontakt med 1177 sjukvårdsrådgivning</a:t>
            </a:r>
          </a:p>
          <a:p>
            <a:pPr>
              <a:lnSpc>
                <a:spcPct val="115000"/>
              </a:lnSpc>
              <a:spcBef>
                <a:spcPts val="0"/>
              </a:spcBef>
              <a:spcAft>
                <a:spcPts val="1000"/>
              </a:spcAft>
            </a:pPr>
            <a:r>
              <a:rPr lang="sv-SE" sz="1800" kern="100">
                <a:ea typeface="Calibri"/>
                <a:cs typeface="Times New Roman"/>
              </a:rPr>
              <a:t>När patienten tar kontakt för förnyelse av recept och ingen ny medicinsk bedömning görs</a:t>
            </a:r>
          </a:p>
          <a:p>
            <a:pPr>
              <a:lnSpc>
                <a:spcPct val="115000"/>
              </a:lnSpc>
              <a:spcBef>
                <a:spcPts val="0"/>
              </a:spcBef>
              <a:spcAft>
                <a:spcPts val="1000"/>
              </a:spcAft>
            </a:pPr>
            <a:r>
              <a:rPr lang="sv-SE" sz="1800"/>
              <a:t>Vid kontakt med barn och ungdomar till och med 19 år och äldre över 85 år</a:t>
            </a:r>
            <a:endParaRPr lang="sv-SE" sz="1800" kern="100">
              <a:highlight>
                <a:srgbClr val="FFFF00"/>
              </a:highlight>
              <a:ea typeface="Calibri"/>
              <a:cs typeface="Times New Roman"/>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2026-03-18</a:t>
            </a:fld>
            <a:endParaRPr lang="sv-SE"/>
          </a:p>
        </p:txBody>
      </p:sp>
    </p:spTree>
    <p:extLst>
      <p:ext uri="{BB962C8B-B14F-4D97-AF65-F5344CB8AC3E}">
        <p14:creationId xmlns:p14="http://schemas.microsoft.com/office/powerpoint/2010/main" val="2520145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CE48A-F653-D68B-8487-2E3CDAEA1A2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7C4993F-244C-6024-7A4C-4A129EC8EA85}"/>
              </a:ext>
            </a:extLst>
          </p:cNvPr>
          <p:cNvSpPr>
            <a:spLocks noGrp="1"/>
          </p:cNvSpPr>
          <p:nvPr>
            <p:ph type="title"/>
          </p:nvPr>
        </p:nvSpPr>
        <p:spPr>
          <a:xfrm>
            <a:off x="801468" y="453729"/>
            <a:ext cx="8937503" cy="1732880"/>
          </a:xfrm>
        </p:spPr>
        <p:txBody>
          <a:bodyPr/>
          <a:lstStyle/>
          <a:p>
            <a:r>
              <a:rPr lang="sv-SE"/>
              <a:t>Vad händer om patienten uteblir från bokad kontakt via telefon?</a:t>
            </a:r>
            <a:br>
              <a:rPr lang="sv-SE"/>
            </a:br>
            <a:endParaRPr lang="sv-SE"/>
          </a:p>
        </p:txBody>
      </p:sp>
      <p:sp>
        <p:nvSpPr>
          <p:cNvPr id="3" name="Platshållare för innehåll 2">
            <a:extLst>
              <a:ext uri="{FF2B5EF4-FFF2-40B4-BE49-F238E27FC236}">
                <a16:creationId xmlns:a16="http://schemas.microsoft.com/office/drawing/2014/main" id="{6CEC8893-1E2F-2E80-97B9-6A68FFEED3BD}"/>
              </a:ext>
            </a:extLst>
          </p:cNvPr>
          <p:cNvSpPr>
            <a:spLocks noGrp="1"/>
          </p:cNvSpPr>
          <p:nvPr>
            <p:ph idx="1"/>
          </p:nvPr>
        </p:nvSpPr>
        <p:spPr>
          <a:xfrm>
            <a:off x="877668" y="1828455"/>
            <a:ext cx="8789926" cy="4595914"/>
          </a:xfrm>
        </p:spPr>
        <p:txBody>
          <a:bodyPr vert="horz" lIns="0" tIns="0" rIns="0" bIns="0" rtlCol="0" anchor="t">
            <a:noAutofit/>
          </a:bodyPr>
          <a:lstStyle/>
          <a:p>
            <a:pPr marL="0" indent="0">
              <a:buNone/>
            </a:pPr>
            <a:r>
              <a:rPr lang="sv-SE" sz="2000" dirty="0"/>
              <a:t>I december 2025 beslutades att utebliven distanskontakt via telefon ska debiteras. </a:t>
            </a:r>
            <a:r>
              <a:rPr lang="sv-SE" sz="2000" dirty="0">
                <a:ea typeface="Verdana"/>
              </a:rPr>
              <a:t>Telefonkontakten kan debiteras förutsatt att:</a:t>
            </a:r>
            <a:endParaRPr lang="sv-SE" sz="2000" dirty="0">
              <a:ea typeface="+mn-lt"/>
            </a:endParaRPr>
          </a:p>
          <a:p>
            <a:pPr marL="285750" indent="-285750">
              <a:buFont typeface="Arial" panose="020B0604030504040204" pitchFamily="34" charset="0"/>
              <a:buChar char="•"/>
            </a:pPr>
            <a:r>
              <a:rPr lang="sv-SE" sz="1600" dirty="0">
                <a:ea typeface="+mn-lt"/>
                <a:cs typeface="+mn-lt"/>
              </a:rPr>
              <a:t>Tiden finns inplanerad i vårdgivarens tidbok </a:t>
            </a:r>
            <a:endParaRPr lang="sv-SE" sz="2000" b="1" dirty="0">
              <a:highlight>
                <a:srgbClr val="FFFF00"/>
              </a:highlight>
              <a:ea typeface="+mn-lt"/>
              <a:cs typeface="+mn-lt"/>
            </a:endParaRPr>
          </a:p>
          <a:p>
            <a:pPr marL="285750" indent="-285750">
              <a:buFont typeface="Arial" panose="020B0604030504040204" pitchFamily="34" charset="0"/>
              <a:buChar char="•"/>
            </a:pPr>
            <a:r>
              <a:rPr lang="sv-SE" sz="1600" dirty="0">
                <a:ea typeface="+mn-lt"/>
                <a:cs typeface="+mn-lt"/>
              </a:rPr>
              <a:t>Tiden är kommunicerad till patienten muntligt eller skriftligt i god tid så eventuell avbokning har kunnat ske </a:t>
            </a:r>
          </a:p>
          <a:p>
            <a:pPr marL="285750" indent="-285750">
              <a:buFont typeface="Arial" panose="020B0604030504040204" pitchFamily="34" charset="0"/>
              <a:buChar char="•"/>
            </a:pPr>
            <a:r>
              <a:rPr lang="sv-SE" sz="1600" dirty="0">
                <a:ea typeface="+mn-lt"/>
                <a:cs typeface="+mn-lt"/>
              </a:rPr>
              <a:t>Uppringning ska ske på angiven tid. </a:t>
            </a:r>
            <a:endParaRPr lang="sv-SE" dirty="0">
              <a:ea typeface="+mn-lt"/>
              <a:cs typeface="+mn-lt"/>
            </a:endParaRPr>
          </a:p>
          <a:p>
            <a:pPr marL="285750" indent="-285750">
              <a:buFont typeface="Arial" panose="020B0604030504040204" pitchFamily="34" charset="0"/>
              <a:buChar char="•"/>
            </a:pPr>
            <a:r>
              <a:rPr lang="sv-SE" sz="1600" dirty="0">
                <a:ea typeface="+mn-lt"/>
                <a:cs typeface="+mn-lt"/>
              </a:rPr>
              <a:t>Om patienten inte svarar vid första uppringningen ska ytterligare ett försök göras inom 15 minuter. </a:t>
            </a:r>
            <a:endParaRPr lang="sv-SE" dirty="0">
              <a:ea typeface="+mn-lt"/>
              <a:cs typeface="+mn-lt"/>
            </a:endParaRPr>
          </a:p>
          <a:p>
            <a:pPr marL="285750" indent="-285750">
              <a:buFont typeface="Arial" panose="020B0604030504040204" pitchFamily="34" charset="0"/>
              <a:buChar char="•"/>
            </a:pPr>
            <a:r>
              <a:rPr lang="sv-SE" sz="1600" dirty="0">
                <a:ea typeface="+mn-lt"/>
                <a:cs typeface="+mn-lt"/>
              </a:rPr>
              <a:t>Om uppringning sker utanför ovanstående angivet tidsspann kan utebliven telefonkontakt inte debiteras i de fall patienten inte svarar</a:t>
            </a:r>
            <a:endParaRPr lang="sv-SE">
              <a:ea typeface="Verdana"/>
            </a:endParaRPr>
          </a:p>
          <a:p>
            <a:pPr marL="0" indent="0">
              <a:buNone/>
            </a:pPr>
            <a:r>
              <a:rPr lang="sv-SE" sz="1600" dirty="0">
                <a:ea typeface="Verdana"/>
                <a:hlinkClick r:id="rId3"/>
              </a:rPr>
              <a:t>Utebliven distanskontakt via telefon - Vårdgivarwebben Västra Götalandsregionen</a:t>
            </a:r>
            <a:endParaRPr lang="sv-SE"/>
          </a:p>
          <a:p>
            <a:pPr marL="0" indent="0">
              <a:buNone/>
            </a:pPr>
            <a:endParaRPr lang="sv-SE" sz="2000" b="1" dirty="0">
              <a:ea typeface="Verdana"/>
            </a:endParaRPr>
          </a:p>
          <a:p>
            <a:pPr>
              <a:buFont typeface="Arial" panose="020B0604030504040204" pitchFamily="34" charset="0"/>
            </a:pPr>
            <a:endParaRPr lang="sv-SE">
              <a:ea typeface="Verdana"/>
            </a:endParaRPr>
          </a:p>
        </p:txBody>
      </p:sp>
      <p:sp>
        <p:nvSpPr>
          <p:cNvPr id="4" name="Platshållare för datum 3">
            <a:extLst>
              <a:ext uri="{FF2B5EF4-FFF2-40B4-BE49-F238E27FC236}">
                <a16:creationId xmlns:a16="http://schemas.microsoft.com/office/drawing/2014/main" id="{85CBF77C-00D2-3D12-7940-AD695A333009}"/>
              </a:ext>
            </a:extLst>
          </p:cNvPr>
          <p:cNvSpPr>
            <a:spLocks noGrp="1"/>
          </p:cNvSpPr>
          <p:nvPr>
            <p:ph type="dt" sz="half" idx="14"/>
          </p:nvPr>
        </p:nvSpPr>
        <p:spPr/>
        <p:txBody>
          <a:bodyPr/>
          <a:lstStyle/>
          <a:p>
            <a:fld id="{094EC4B8-68CD-44A3-B172-19A87347D395}" type="datetime1">
              <a:rPr lang="sv-SE" smtClean="0"/>
              <a:t>2026-03-18</a:t>
            </a:fld>
            <a:endParaRPr lang="sv-SE"/>
          </a:p>
        </p:txBody>
      </p:sp>
    </p:spTree>
    <p:extLst>
      <p:ext uri="{BB962C8B-B14F-4D97-AF65-F5344CB8AC3E}">
        <p14:creationId xmlns:p14="http://schemas.microsoft.com/office/powerpoint/2010/main" val="1073264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781112" y="519043"/>
            <a:ext cx="9366893" cy="1047750"/>
          </a:xfrm>
        </p:spPr>
        <p:txBody>
          <a:bodyPr/>
          <a:lstStyle/>
          <a:p>
            <a:r>
              <a:rPr lang="sv-SE"/>
              <a:t>Vad gäller vid en kort </a:t>
            </a:r>
            <a:br>
              <a:rPr lang="sv-SE"/>
            </a:br>
            <a:r>
              <a:rPr lang="sv-SE"/>
              <a:t>distanskontakt?</a:t>
            </a:r>
            <a:br>
              <a:rPr lang="sv-SE"/>
            </a:br>
            <a:endParaRPr lang="sv-SE"/>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781112" y="2688456"/>
            <a:ext cx="4619944" cy="4132967"/>
          </a:xfrm>
        </p:spPr>
        <p:txBody>
          <a:bodyPr vert="horz" lIns="0" tIns="0" rIns="0" bIns="0" rtlCol="0" anchor="t">
            <a:noAutofit/>
          </a:bodyPr>
          <a:lstStyle/>
          <a:p>
            <a:pPr marL="0" indent="0">
              <a:lnSpc>
                <a:spcPct val="115000"/>
              </a:lnSpc>
              <a:spcAft>
                <a:spcPts val="800"/>
              </a:spcAft>
              <a:buSzPts val="1000"/>
              <a:buNone/>
              <a:tabLst>
                <a:tab pos="457200" algn="l"/>
              </a:tabLst>
            </a:pPr>
            <a:r>
              <a:rPr lang="sv-SE" sz="1600" b="1" kern="100">
                <a:effectLst/>
                <a:ea typeface="Calibri"/>
                <a:cs typeface="Times New Roman"/>
              </a:rPr>
              <a:t>Tiden för kontakten spelar ingen roll </a:t>
            </a:r>
            <a:r>
              <a:rPr lang="sv-SE" sz="1600" b="1" kern="100">
                <a:ea typeface="Calibri"/>
                <a:cs typeface="Times New Roman"/>
              </a:rPr>
              <a:t>utan i</a:t>
            </a:r>
            <a:r>
              <a:rPr lang="sv-SE" sz="1600" b="1" kern="100">
                <a:effectLst/>
                <a:ea typeface="Calibri"/>
                <a:cs typeface="Times New Roman"/>
              </a:rPr>
              <a:t>nnehållet i </a:t>
            </a:r>
            <a:r>
              <a:rPr lang="sv-SE" sz="1600" b="1" kern="100">
                <a:ea typeface="Calibri"/>
                <a:cs typeface="Times New Roman"/>
              </a:rPr>
              <a:t>kontakten</a:t>
            </a:r>
            <a:r>
              <a:rPr lang="sv-SE" sz="1600" b="1" kern="100">
                <a:effectLst/>
                <a:ea typeface="Calibri"/>
                <a:cs typeface="Times New Roman"/>
              </a:rPr>
              <a:t> avgör</a:t>
            </a:r>
            <a:r>
              <a:rPr lang="sv-SE" sz="1600" b="1" kern="100">
                <a:ea typeface="Calibri"/>
                <a:cs typeface="Times New Roman"/>
              </a:rPr>
              <a:t> </a:t>
            </a:r>
            <a:br>
              <a:rPr lang="sv-SE" sz="1600" b="1" kern="100">
                <a:ea typeface="Calibri"/>
                <a:cs typeface="Times New Roman"/>
              </a:rPr>
            </a:br>
            <a:r>
              <a:rPr lang="sv-SE" sz="1600" b="1" kern="100">
                <a:ea typeface="Calibri"/>
                <a:cs typeface="Times New Roman"/>
              </a:rPr>
              <a:t>om det blir en patientavgift</a:t>
            </a:r>
            <a:br>
              <a:rPr lang="sv-SE" sz="1600" b="1" kern="100">
                <a:ea typeface="Calibri"/>
                <a:cs typeface="Times New Roman"/>
              </a:rPr>
            </a:br>
            <a:r>
              <a:rPr lang="sv-SE" sz="1600" b="1" kern="100">
                <a:ea typeface="Calibri"/>
                <a:cs typeface="Times New Roman"/>
              </a:rPr>
              <a:t>- där </a:t>
            </a:r>
            <a:r>
              <a:rPr lang="sv-SE" sz="1600" b="1" kern="100">
                <a:effectLst/>
                <a:ea typeface="Calibri"/>
                <a:cs typeface="Times New Roman"/>
              </a:rPr>
              <a:t>de tre kriterierna ska uppfyllas</a:t>
            </a:r>
            <a:r>
              <a:rPr lang="sv-SE" sz="1600" kern="100">
                <a:effectLst/>
                <a:ea typeface="Calibri"/>
                <a:cs typeface="Times New Roman"/>
              </a:rPr>
              <a:t>. </a:t>
            </a:r>
            <a:endParaRPr lang="sv-SE" sz="1600" kern="100">
              <a:ea typeface="Calibri"/>
              <a:cs typeface="Times New Roman"/>
            </a:endParaRPr>
          </a:p>
          <a:p>
            <a:pPr marL="0" indent="0">
              <a:lnSpc>
                <a:spcPct val="115000"/>
              </a:lnSpc>
              <a:spcAft>
                <a:spcPts val="800"/>
              </a:spcAft>
              <a:buSzPts val="1000"/>
              <a:buNone/>
              <a:tabLst>
                <a:tab pos="457200" algn="l"/>
              </a:tabLst>
            </a:pPr>
            <a:r>
              <a:rPr lang="sv-SE" sz="1600" kern="100">
                <a:effectLst/>
                <a:ea typeface="Calibri"/>
                <a:cs typeface="Times New Roman"/>
              </a:rPr>
              <a:t>Om patienten hade behövt ta sig till mottagningen hade mötet kanske tagit några minuter till - men </a:t>
            </a:r>
            <a:r>
              <a:rPr lang="sv-SE" sz="1600" kern="100">
                <a:ea typeface="Calibri"/>
                <a:cs typeface="Times New Roman"/>
              </a:rPr>
              <a:t>tack vare</a:t>
            </a:r>
            <a:r>
              <a:rPr lang="sv-SE" sz="1600" kern="100">
                <a:effectLst/>
                <a:ea typeface="Calibri"/>
                <a:cs typeface="Times New Roman"/>
              </a:rPr>
              <a:t> distanskontakten slapp patienten </a:t>
            </a:r>
            <a:r>
              <a:rPr lang="sv-SE" sz="1600" kern="100">
                <a:ea typeface="Calibri"/>
                <a:cs typeface="Times New Roman"/>
              </a:rPr>
              <a:t>ta sig </a:t>
            </a:r>
            <a:br>
              <a:rPr lang="sv-SE" sz="1600" kern="100">
                <a:ea typeface="Calibri"/>
                <a:cs typeface="Times New Roman"/>
              </a:rPr>
            </a:br>
            <a:r>
              <a:rPr lang="sv-SE" sz="1600" kern="100">
                <a:ea typeface="Calibri"/>
                <a:cs typeface="Times New Roman"/>
              </a:rPr>
              <a:t>till ett kort fysiskt möte</a:t>
            </a:r>
            <a:r>
              <a:rPr lang="sv-SE" sz="1600" kern="100">
                <a:effectLst/>
                <a:ea typeface="Calibri"/>
                <a:cs typeface="Times New Roman"/>
              </a:rPr>
              <a:t>.</a:t>
            </a:r>
          </a:p>
          <a:p>
            <a:pPr marL="0" lvl="0" indent="0">
              <a:lnSpc>
                <a:spcPct val="115000"/>
              </a:lnSpc>
              <a:spcAft>
                <a:spcPts val="800"/>
              </a:spcAft>
              <a:buSzPts val="1000"/>
              <a:buNone/>
              <a:tabLst>
                <a:tab pos="457200" algn="l"/>
              </a:tabLst>
            </a:pPr>
            <a:endParaRPr lang="sv-SE" sz="1600" kern="100">
              <a:effectLst/>
              <a:ea typeface="Calibri" panose="020F0502020204030204" pitchFamily="34" charset="0"/>
              <a:cs typeface="Times New Roman" panose="02020603050405020304" pitchFamily="18" charset="0"/>
            </a:endParaRPr>
          </a:p>
          <a:p>
            <a:pPr marL="0" indent="0">
              <a:buNone/>
            </a:pPr>
            <a:endParaRPr lang="sv-SE" sz="1600"/>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Pratbubbla: oval 4">
            <a:extLst>
              <a:ext uri="{FF2B5EF4-FFF2-40B4-BE49-F238E27FC236}">
                <a16:creationId xmlns:a16="http://schemas.microsoft.com/office/drawing/2014/main" id="{803D022F-2DFB-27E5-7E3A-7A44C197A915}"/>
              </a:ext>
            </a:extLst>
          </p:cNvPr>
          <p:cNvSpPr/>
          <p:nvPr/>
        </p:nvSpPr>
        <p:spPr>
          <a:xfrm>
            <a:off x="5699760" y="816985"/>
            <a:ext cx="4856480" cy="2329153"/>
          </a:xfrm>
          <a:prstGeom prst="wedgeEllipseCallout">
            <a:avLst>
              <a:gd name="adj1" fmla="val -67213"/>
              <a:gd name="adj2" fmla="val -354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”Det känns inte rätt </a:t>
            </a:r>
            <a:br>
              <a:rPr lang="sv-SE" b="1"/>
            </a:br>
            <a:r>
              <a:rPr lang="sv-SE" b="1"/>
              <a:t>att ta betalt för en snabb kontakt. Den tog bara några minuter.”</a:t>
            </a:r>
          </a:p>
        </p:txBody>
      </p:sp>
      <p:pic>
        <p:nvPicPr>
          <p:cNvPr id="7" name="Bildobjekt 6">
            <a:extLst>
              <a:ext uri="{FF2B5EF4-FFF2-40B4-BE49-F238E27FC236}">
                <a16:creationId xmlns:a16="http://schemas.microsoft.com/office/drawing/2014/main" id="{76018A84-326E-4366-9B33-ED3B51C98FE4}"/>
              </a:ext>
            </a:extLst>
          </p:cNvPr>
          <p:cNvPicPr>
            <a:picLocks noChangeAspect="1"/>
          </p:cNvPicPr>
          <p:nvPr/>
        </p:nvPicPr>
        <p:blipFill>
          <a:blip r:embed="rId3"/>
          <a:srcRect l="49317" t="30463" r="29583" b="33689"/>
          <a:stretch/>
        </p:blipFill>
        <p:spPr>
          <a:xfrm>
            <a:off x="5120142" y="2889503"/>
            <a:ext cx="3633714" cy="3472619"/>
          </a:xfrm>
          <a:prstGeom prst="rect">
            <a:avLst/>
          </a:prstGeom>
        </p:spPr>
      </p:pic>
    </p:spTree>
    <p:extLst>
      <p:ext uri="{BB962C8B-B14F-4D97-AF65-F5344CB8AC3E}">
        <p14:creationId xmlns:p14="http://schemas.microsoft.com/office/powerpoint/2010/main" val="1608981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666000"/>
            <a:ext cx="9054376" cy="1047750"/>
          </a:xfrm>
        </p:spPr>
        <p:txBody>
          <a:bodyPr/>
          <a:lstStyle/>
          <a:p>
            <a:r>
              <a:rPr lang="sv-SE"/>
              <a:t>Du som har kontakt med patienter </a:t>
            </a:r>
            <a:br>
              <a:rPr lang="sv-SE"/>
            </a:br>
            <a:r>
              <a:rPr lang="sv-SE"/>
              <a:t>via telefon eller skriftligt</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9112" y="1990694"/>
            <a:ext cx="9261040" cy="3129946"/>
          </a:xfrm>
        </p:spPr>
        <p:txBody>
          <a:bodyPr vert="horz" lIns="0" tIns="0" rIns="0" bIns="0" rtlCol="0" anchor="t">
            <a:noAutofit/>
          </a:bodyPr>
          <a:lstStyle/>
          <a:p>
            <a:pPr marL="0" indent="0">
              <a:buNone/>
            </a:pPr>
            <a:r>
              <a:rPr lang="sv-SE" sz="2000" kern="100">
                <a:cs typeface="Times New Roman"/>
              </a:rPr>
              <a:t>Patienten ska ha fått information på förhand om att vårdkontakten innebär en avgift. Informationen ska finnas på webbplats,  mottagningens sida på 1177, kallelser, telefonsvarare och i väntrum.</a:t>
            </a:r>
          </a:p>
          <a:p>
            <a:pPr marL="0" indent="0">
              <a:buNone/>
            </a:pPr>
            <a:r>
              <a:rPr lang="sv-SE" sz="2000" kern="100">
                <a:cs typeface="Times New Roman"/>
              </a:rPr>
              <a:t>Du kan behöva informera patienten muntligt om att distanskontakter har en patientavgift när de uppfyller de tre kriterierna. </a:t>
            </a:r>
            <a:endParaRPr lang="sv-SE" sz="2000" kern="100">
              <a:ea typeface="Verdana"/>
              <a:cs typeface="Times New Roman"/>
            </a:endParaRPr>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Ellips 4">
            <a:extLst>
              <a:ext uri="{FF2B5EF4-FFF2-40B4-BE49-F238E27FC236}">
                <a16:creationId xmlns:a16="http://schemas.microsoft.com/office/drawing/2014/main" id="{036F552D-83BC-CE89-89D9-0A2561BADCB6}"/>
              </a:ext>
            </a:extLst>
          </p:cNvPr>
          <p:cNvSpPr/>
          <p:nvPr/>
        </p:nvSpPr>
        <p:spPr>
          <a:xfrm>
            <a:off x="4893056" y="4312383"/>
            <a:ext cx="5892800" cy="19710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I bild 18 och 19 får du förslag på vad du kan säga till patienten.</a:t>
            </a:r>
          </a:p>
        </p:txBody>
      </p:sp>
    </p:spTree>
    <p:extLst>
      <p:ext uri="{BB962C8B-B14F-4D97-AF65-F5344CB8AC3E}">
        <p14:creationId xmlns:p14="http://schemas.microsoft.com/office/powerpoint/2010/main" val="2998873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39937-9B59-398E-95E2-CA158BE8A4E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1A66119-BBCF-8E58-9BDB-01673E68398D}"/>
              </a:ext>
            </a:extLst>
          </p:cNvPr>
          <p:cNvSpPr>
            <a:spLocks noGrp="1"/>
          </p:cNvSpPr>
          <p:nvPr>
            <p:ph type="title"/>
          </p:nvPr>
        </p:nvSpPr>
        <p:spPr>
          <a:xfrm>
            <a:off x="865712" y="444327"/>
            <a:ext cx="9054376" cy="1047750"/>
          </a:xfrm>
        </p:spPr>
        <p:txBody>
          <a:bodyPr/>
          <a:lstStyle/>
          <a:p>
            <a:r>
              <a:rPr lang="sv-SE"/>
              <a:t>Vad du kan säga till patienten…</a:t>
            </a:r>
          </a:p>
        </p:txBody>
      </p:sp>
      <p:sp>
        <p:nvSpPr>
          <p:cNvPr id="3" name="Platshållare för innehåll 2">
            <a:extLst>
              <a:ext uri="{FF2B5EF4-FFF2-40B4-BE49-F238E27FC236}">
                <a16:creationId xmlns:a16="http://schemas.microsoft.com/office/drawing/2014/main" id="{10ED1645-7FE6-7742-DD64-75BA627B65F5}"/>
              </a:ext>
            </a:extLst>
          </p:cNvPr>
          <p:cNvSpPr>
            <a:spLocks noGrp="1"/>
          </p:cNvSpPr>
          <p:nvPr>
            <p:ph idx="1"/>
          </p:nvPr>
        </p:nvSpPr>
        <p:spPr>
          <a:xfrm>
            <a:off x="897712" y="935971"/>
            <a:ext cx="9258290" cy="5164774"/>
          </a:xfrm>
        </p:spPr>
        <p:txBody>
          <a:bodyPr vert="horz" lIns="0" tIns="0" rIns="0" bIns="0" rtlCol="0" anchor="t">
            <a:noAutofit/>
          </a:bodyPr>
          <a:lstStyle/>
          <a:p>
            <a:pPr marL="0" indent="0">
              <a:buNone/>
            </a:pPr>
            <a:r>
              <a:rPr lang="sv-SE" sz="1800" b="1" kern="100">
                <a:solidFill>
                  <a:schemeClr val="accent2"/>
                </a:solidFill>
                <a:cs typeface="Times New Roman"/>
              </a:rPr>
              <a:t>…om varför distanskontakter innebär patientavgifter</a:t>
            </a:r>
            <a:endParaRPr lang="sv-SE" sz="1800">
              <a:highlight>
                <a:srgbClr val="FFFF00"/>
              </a:highlight>
              <a:cs typeface="Times New Roman"/>
            </a:endParaRPr>
          </a:p>
          <a:p>
            <a:r>
              <a:rPr lang="sv-SE" sz="1400"/>
              <a:t>Det är ett </a:t>
            </a:r>
            <a:r>
              <a:rPr lang="sv-SE" sz="1400" b="1"/>
              <a:t>politiskt beslut </a:t>
            </a:r>
            <a:r>
              <a:rPr lang="sv-SE" sz="1400"/>
              <a:t>att alla hälso- och sjukvårdsverksamheter ska ta ut patientavgifter för distanskontakter när kontakterna uppfyller kriterierna för detta: (1) </a:t>
            </a:r>
            <a:r>
              <a:rPr lang="sv-SE" sz="1400" b="1" kern="100">
                <a:ea typeface="Calibri"/>
                <a:cs typeface="Times New Roman"/>
              </a:rPr>
              <a:t>Avgift tas endast ut när patienten tar direktkontakt eller om kontakten är bokad i förväg och där </a:t>
            </a:r>
            <a:r>
              <a:rPr lang="sv-SE" sz="1400" kern="100">
                <a:ea typeface="Calibri"/>
                <a:cs typeface="Times New Roman"/>
              </a:rPr>
              <a:t>(2) </a:t>
            </a:r>
            <a:r>
              <a:rPr lang="sv-SE" sz="1400" b="1" kern="100">
                <a:ea typeface="Calibri"/>
                <a:cs typeface="Times New Roman"/>
              </a:rPr>
              <a:t>medicinska bedömningar görs </a:t>
            </a:r>
            <a:r>
              <a:rPr lang="sv-SE" sz="1400" kern="100">
                <a:ea typeface="Calibri"/>
                <a:cs typeface="Times New Roman"/>
              </a:rPr>
              <a:t>av symtom, behandling eller ytterligare utredning, ändring av behandling, utvärdering av läkemedel – oavsett längden på kontakten. Den digitala kontakten ska (3) </a:t>
            </a:r>
            <a:r>
              <a:rPr lang="sv-SE" sz="1400" b="1" kern="100">
                <a:ea typeface="Calibri"/>
                <a:cs typeface="Times New Roman"/>
              </a:rPr>
              <a:t>inte ha inneburit att patienten endast har blivit hänvisad vidare.</a:t>
            </a:r>
            <a:endParaRPr lang="sv-SE" sz="1400">
              <a:ea typeface="Verdana"/>
            </a:endParaRPr>
          </a:p>
          <a:p>
            <a:r>
              <a:rPr lang="sv-SE" sz="1400" kern="100">
                <a:ea typeface="Calibri" panose="020F0502020204030204" pitchFamily="34" charset="0"/>
                <a:cs typeface="Times New Roman" panose="02020603050405020304" pitchFamily="18" charset="0"/>
              </a:rPr>
              <a:t>Det är ett </a:t>
            </a:r>
            <a:r>
              <a:rPr lang="sv-SE" sz="1400" b="1" kern="100">
                <a:ea typeface="Calibri" panose="020F0502020204030204" pitchFamily="34" charset="0"/>
                <a:cs typeface="Times New Roman" panose="02020603050405020304" pitchFamily="18" charset="0"/>
              </a:rPr>
              <a:t>politiskt beslut </a:t>
            </a:r>
            <a:r>
              <a:rPr lang="sv-SE" sz="1400" kern="100">
                <a:ea typeface="Calibri" panose="020F0502020204030204" pitchFamily="34" charset="0"/>
                <a:cs typeface="Times New Roman" panose="02020603050405020304" pitchFamily="18" charset="0"/>
              </a:rPr>
              <a:t>att vården ska bli mer digital och anpassad efter ny teknik och patienternas önskemål om en mer tillgänglig vård: </a:t>
            </a:r>
            <a:r>
              <a:rPr lang="sv-SE" sz="1400"/>
              <a:t>digitalt när det går och fysiskt när det behövs. </a:t>
            </a:r>
          </a:p>
          <a:p>
            <a:r>
              <a:rPr lang="sv-SE" sz="1400" b="1" kern="100">
                <a:ea typeface="Calibri"/>
                <a:cs typeface="Times New Roman"/>
              </a:rPr>
              <a:t>Vi har kostnader </a:t>
            </a:r>
            <a:r>
              <a:rPr lang="sv-SE" sz="1400" kern="100">
                <a:ea typeface="Calibri"/>
                <a:cs typeface="Times New Roman"/>
              </a:rPr>
              <a:t>för personalen oavsett hur kontakten sker - alla kontakter tar personalens tid och kompetens i anspråk.</a:t>
            </a:r>
          </a:p>
          <a:p>
            <a:r>
              <a:rPr lang="sv-SE" sz="1400" b="1" kern="100">
                <a:ea typeface="Calibri"/>
                <a:cs typeface="Times New Roman"/>
              </a:rPr>
              <a:t>Digitala vårdkontakter kan även ha ett ekonomiskt värde för patienten. </a:t>
            </a:r>
            <a:r>
              <a:rPr lang="sv-SE" sz="1400" kern="100">
                <a:ea typeface="Calibri"/>
                <a:cs typeface="Times New Roman"/>
              </a:rPr>
              <a:t>Patienterna behöver inte alltid åka till exempelvis sjukhuset eller vårdcentralen. Det sparar ofta pengar för patienten (parkeringsavgift, resan, ledigt från jobbet med mera).</a:t>
            </a:r>
          </a:p>
          <a:p>
            <a:r>
              <a:rPr lang="sv-SE" sz="1400" b="1" kern="100">
                <a:ea typeface="Calibri" panose="020F0502020204030204" pitchFamily="34" charset="0"/>
                <a:cs typeface="Times New Roman" panose="02020603050405020304" pitchFamily="18" charset="0"/>
              </a:rPr>
              <a:t>Patienten ska ha haft möjlighet att få information på förhand om att vårdkontakten innebär en avgift. </a:t>
            </a:r>
            <a:r>
              <a:rPr lang="sv-SE" sz="1400" kern="100">
                <a:ea typeface="Calibri" panose="020F0502020204030204" pitchFamily="34" charset="0"/>
                <a:cs typeface="Times New Roman" panose="02020603050405020304" pitchFamily="18" charset="0"/>
              </a:rPr>
              <a:t>Hänvisa till 1177.se/patientavgifter, kallelser och telefonsvarare. </a:t>
            </a:r>
          </a:p>
        </p:txBody>
      </p:sp>
      <p:sp>
        <p:nvSpPr>
          <p:cNvPr id="4" name="Platshållare för datum 3">
            <a:extLst>
              <a:ext uri="{FF2B5EF4-FFF2-40B4-BE49-F238E27FC236}">
                <a16:creationId xmlns:a16="http://schemas.microsoft.com/office/drawing/2014/main" id="{91D196A7-6005-9104-1E8C-1CEAEAABD7BF}"/>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Rektangel: rundade hörn 4">
            <a:extLst>
              <a:ext uri="{FF2B5EF4-FFF2-40B4-BE49-F238E27FC236}">
                <a16:creationId xmlns:a16="http://schemas.microsoft.com/office/drawing/2014/main" id="{5168143E-1002-14D8-BC49-C3DAF500B239}"/>
              </a:ext>
            </a:extLst>
          </p:cNvPr>
          <p:cNvSpPr/>
          <p:nvPr/>
        </p:nvSpPr>
        <p:spPr>
          <a:xfrm>
            <a:off x="10363200" y="4135120"/>
            <a:ext cx="1438235" cy="1524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600"/>
              <a:t>Bedöm själv när du kan ha stöd av detta underlag </a:t>
            </a:r>
            <a:br>
              <a:rPr lang="sv-SE" sz="1600"/>
            </a:br>
            <a:r>
              <a:rPr lang="sv-SE" sz="1600"/>
              <a:t>i möten med patienter.</a:t>
            </a:r>
          </a:p>
        </p:txBody>
      </p:sp>
    </p:spTree>
    <p:extLst>
      <p:ext uri="{BB962C8B-B14F-4D97-AF65-F5344CB8AC3E}">
        <p14:creationId xmlns:p14="http://schemas.microsoft.com/office/powerpoint/2010/main" val="1397225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92513" y="405334"/>
            <a:ext cx="9366893" cy="1047750"/>
          </a:xfrm>
        </p:spPr>
        <p:txBody>
          <a:bodyPr/>
          <a:lstStyle/>
          <a:p>
            <a:r>
              <a:rPr lang="sv-SE"/>
              <a:t>Hur informerar vi </a:t>
            </a:r>
            <a:r>
              <a:rPr lang="sv-SE" b="1"/>
              <a:t>i samtalet </a:t>
            </a:r>
            <a:r>
              <a:rPr lang="sv-SE"/>
              <a:t>om digital kontakt, avgiften och hur tar vi betalt?</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92513" y="1744946"/>
            <a:ext cx="9226847" cy="5113054"/>
          </a:xfrm>
        </p:spPr>
        <p:txBody>
          <a:bodyPr vert="horz" lIns="0" tIns="0" rIns="0" bIns="0" rtlCol="0" anchor="t">
            <a:noAutofit/>
          </a:bodyPr>
          <a:lstStyle/>
          <a:p>
            <a:pPr marL="0" lvl="1" indent="0">
              <a:lnSpc>
                <a:spcPct val="115000"/>
              </a:lnSpc>
              <a:buNone/>
            </a:pPr>
            <a:r>
              <a:rPr lang="sv-SE" sz="1600" b="1"/>
              <a:t>Så här kan du uttrycka dig</a:t>
            </a:r>
          </a:p>
          <a:p>
            <a:pPr marL="0" lvl="1" indent="0">
              <a:lnSpc>
                <a:spcPct val="115000"/>
              </a:lnSpc>
              <a:buNone/>
            </a:pPr>
            <a:r>
              <a:rPr lang="sv-SE" sz="1600" dirty="0"/>
              <a:t>”Ska vi boka ett telefonsamtal där du inte behöver komma hit? Eftersom samtalet ersätter ett fysiskt möte och innebär en medicinsk bedömning så blir det en avgift på </a:t>
            </a:r>
            <a:r>
              <a:rPr lang="sv-SE" sz="1600"/>
              <a:t>160 kr för läkare eller 40 kr för sjuksköterska. Om du inte svarar när vi kontaktar dig så </a:t>
            </a:r>
            <a:r>
              <a:rPr lang="sv-SE" sz="1600" dirty="0"/>
              <a:t>gör vi ytterligare ett försök. Det är viktigt att du avbokar om du inte kan den bokade tiden via 1177.se e-tjänster eller genom att du ringer senast 24 timmar innan den avtalade tiden.”</a:t>
            </a:r>
            <a:endParaRPr lang="sv-SE" sz="1600" dirty="0">
              <a:highlight>
                <a:srgbClr val="FFFF00"/>
              </a:highlight>
              <a:ea typeface="Verdana"/>
            </a:endParaRPr>
          </a:p>
          <a:p>
            <a:pPr marL="0" lvl="1" indent="0">
              <a:lnSpc>
                <a:spcPct val="115000"/>
              </a:lnSpc>
              <a:buNone/>
            </a:pPr>
            <a:endParaRPr lang="sv-SE" sz="1600" b="1"/>
          </a:p>
          <a:p>
            <a:pPr marL="0" lvl="1" indent="0">
              <a:lnSpc>
                <a:spcPct val="115000"/>
              </a:lnSpc>
              <a:spcBef>
                <a:spcPts val="0"/>
              </a:spcBef>
              <a:buNone/>
            </a:pPr>
            <a:r>
              <a:rPr lang="sv-SE" sz="1600" b="1"/>
              <a:t>Så här debiterar vi patienten </a:t>
            </a:r>
            <a:endParaRPr lang="sv-SE" sz="1600"/>
          </a:p>
          <a:p>
            <a:pPr marL="0" lvl="1" indent="0">
              <a:lnSpc>
                <a:spcPct val="115000"/>
              </a:lnSpc>
              <a:buNone/>
            </a:pPr>
            <a:r>
              <a:rPr lang="sv-SE" sz="1600"/>
              <a:t>Beloppet faktureras utan faktureringsavgift och patienten får sin faktura i </a:t>
            </a:r>
            <a:r>
              <a:rPr lang="sv-SE" sz="1600" err="1"/>
              <a:t>Kivra</a:t>
            </a:r>
            <a:r>
              <a:rPr lang="sv-SE" sz="1600"/>
              <a:t>, e-faktura eller skickad till folkbokföringsadressen</a:t>
            </a:r>
          </a:p>
          <a:p>
            <a:pPr marL="0" lvl="1" indent="0">
              <a:lnSpc>
                <a:spcPct val="115000"/>
              </a:lnSpc>
              <a:buNone/>
            </a:pPr>
            <a:r>
              <a:rPr lang="sv-SE" sz="1600" i="1"/>
              <a:t>Sjukhusförvaltningar: </a:t>
            </a:r>
            <a:r>
              <a:rPr lang="sv-SE" sz="1600"/>
              <a:t>Fakturering via registrering och kassapost i Elvis: </a:t>
            </a:r>
            <a:r>
              <a:rPr lang="sv-SE" sz="1600">
                <a:hlinkClick r:id="rId3"/>
              </a:rPr>
              <a:t>Distanskontakter</a:t>
            </a:r>
            <a:endParaRPr lang="sv-SE" sz="1600"/>
          </a:p>
          <a:p>
            <a:pPr marL="0" lvl="1" indent="0">
              <a:lnSpc>
                <a:spcPct val="115000"/>
              </a:lnSpc>
              <a:buNone/>
            </a:pPr>
            <a:r>
              <a:rPr lang="sv-SE" sz="1600" i="1">
                <a:ea typeface="Verdana"/>
              </a:rPr>
              <a:t>Vårdval: </a:t>
            </a:r>
            <a:r>
              <a:rPr lang="sv-SE" sz="1600">
                <a:ea typeface="Verdana"/>
              </a:rPr>
              <a:t>Registrera enligt anvisningar och fakturera i egna system </a:t>
            </a:r>
            <a:br>
              <a:rPr lang="sv-SE" sz="1600">
                <a:ea typeface="Verdana"/>
              </a:rPr>
            </a:br>
            <a:r>
              <a:rPr lang="sv-SE" sz="1600">
                <a:hlinkClick r:id="rId4"/>
              </a:rPr>
              <a:t>Registreringsanvisning distanskontakter Vårdval Vårdcentral</a:t>
            </a:r>
            <a:br>
              <a:rPr lang="sv-SE" sz="1600"/>
            </a:br>
            <a:r>
              <a:rPr lang="sv-SE" sz="1600">
                <a:hlinkClick r:id="rId5"/>
              </a:rPr>
              <a:t>Registreringsanvisning distanskontakter Vårdval Rehab</a:t>
            </a:r>
            <a:endParaRPr lang="sv-SE" sz="1600">
              <a:highlight>
                <a:srgbClr val="FFFF00"/>
              </a:highlight>
            </a:endParaRPr>
          </a:p>
          <a:p>
            <a:pPr marL="285750" lvl="1" indent="-285750">
              <a:lnSpc>
                <a:spcPct val="115000"/>
              </a:lnSpc>
            </a:pPr>
            <a:endParaRPr lang="sv-SE" sz="1600"/>
          </a:p>
          <a:p>
            <a:pPr marL="0" lvl="1" indent="0">
              <a:lnSpc>
                <a:spcPct val="115000"/>
              </a:lnSpc>
              <a:buFontTx/>
              <a:buChar char="-"/>
            </a:pPr>
            <a:endParaRPr lang="sv-SE" sz="1600"/>
          </a:p>
          <a:p>
            <a:pPr marL="285750" lvl="1" indent="-285750">
              <a:lnSpc>
                <a:spcPct val="115000"/>
              </a:lnSpc>
            </a:pPr>
            <a:endParaRPr lang="sv-SE" sz="1600">
              <a:highlight>
                <a:srgbClr val="FFFF00"/>
              </a:highlight>
            </a:endParaRPr>
          </a:p>
          <a:p>
            <a:pPr marL="0" lvl="1" indent="0">
              <a:lnSpc>
                <a:spcPct val="115000"/>
              </a:lnSpc>
              <a:buNone/>
            </a:pPr>
            <a:endParaRPr lang="sv-SE" sz="1600" b="1"/>
          </a:p>
          <a:p>
            <a:pPr marL="0" lvl="1" indent="0">
              <a:lnSpc>
                <a:spcPct val="115000"/>
              </a:lnSpc>
              <a:buNone/>
            </a:pPr>
            <a:endParaRPr lang="sv-SE" sz="1600">
              <a:highlight>
                <a:srgbClr val="FFFF00"/>
              </a:highlight>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2026-03-18</a:t>
            </a:fld>
            <a:endParaRPr lang="sv-SE"/>
          </a:p>
        </p:txBody>
      </p:sp>
    </p:spTree>
    <p:extLst>
      <p:ext uri="{BB962C8B-B14F-4D97-AF65-F5344CB8AC3E}">
        <p14:creationId xmlns:p14="http://schemas.microsoft.com/office/powerpoint/2010/main" val="2357368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429B4-12D9-8ACC-5D49-2E9730F6A2A3}"/>
              </a:ext>
            </a:extLst>
          </p:cNvPr>
          <p:cNvSpPr>
            <a:spLocks noGrp="1"/>
          </p:cNvSpPr>
          <p:nvPr>
            <p:ph type="ctrTitle"/>
          </p:nvPr>
        </p:nvSpPr>
        <p:spPr>
          <a:xfrm>
            <a:off x="862067" y="1295507"/>
            <a:ext cx="6307783" cy="2387600"/>
          </a:xfrm>
        </p:spPr>
        <p:txBody>
          <a:bodyPr/>
          <a:lstStyle/>
          <a:p>
            <a:br>
              <a:rPr lang="sv-SE" b="0"/>
            </a:br>
            <a:br>
              <a:rPr lang="sv-SE" b="0"/>
            </a:br>
            <a:br>
              <a:rPr lang="sv-SE" b="0"/>
            </a:br>
            <a:r>
              <a:rPr lang="sv-SE" b="0"/>
              <a:t>Patientavgift vid distanskontakt</a:t>
            </a:r>
            <a:br>
              <a:rPr lang="sv-SE" b="0"/>
            </a:br>
            <a:endParaRPr lang="sv-SE" b="0"/>
          </a:p>
        </p:txBody>
      </p:sp>
      <p:sp>
        <p:nvSpPr>
          <p:cNvPr id="4" name="Platshållare för datum 3">
            <a:extLst>
              <a:ext uri="{FF2B5EF4-FFF2-40B4-BE49-F238E27FC236}">
                <a16:creationId xmlns:a16="http://schemas.microsoft.com/office/drawing/2014/main" id="{FD199928-BB13-D814-480E-514A5C023708}"/>
              </a:ext>
            </a:extLst>
          </p:cNvPr>
          <p:cNvSpPr>
            <a:spLocks noGrp="1"/>
          </p:cNvSpPr>
          <p:nvPr>
            <p:ph type="dt" sz="half" idx="2"/>
          </p:nvPr>
        </p:nvSpPr>
        <p:spPr/>
        <p:txBody>
          <a:bodyPr/>
          <a:lstStyle/>
          <a:p>
            <a:fld id="{8BA77866-C1B2-4993-AE7F-F082A0E998CD}" type="datetime1">
              <a:rPr lang="sv-SE" smtClean="0"/>
              <a:t>2026-03-18</a:t>
            </a:fld>
            <a:endParaRPr lang="sv-SE"/>
          </a:p>
        </p:txBody>
      </p:sp>
      <p:sp>
        <p:nvSpPr>
          <p:cNvPr id="3" name="Underrubrik 2">
            <a:extLst>
              <a:ext uri="{FF2B5EF4-FFF2-40B4-BE49-F238E27FC236}">
                <a16:creationId xmlns:a16="http://schemas.microsoft.com/office/drawing/2014/main" id="{F3820194-E369-8404-1F3D-C54D60F07723}"/>
              </a:ext>
            </a:extLst>
          </p:cNvPr>
          <p:cNvSpPr>
            <a:spLocks noGrp="1"/>
          </p:cNvSpPr>
          <p:nvPr>
            <p:ph type="subTitle" idx="1"/>
          </p:nvPr>
        </p:nvSpPr>
        <p:spPr>
          <a:xfrm>
            <a:off x="860981" y="3103558"/>
            <a:ext cx="5743363" cy="1683433"/>
          </a:xfrm>
        </p:spPr>
        <p:txBody>
          <a:bodyPr vert="horz" lIns="0" tIns="0" rIns="0" bIns="0" rtlCol="0" anchor="t">
            <a:noAutofit/>
          </a:bodyPr>
          <a:lstStyle/>
          <a:p>
            <a:r>
              <a:rPr lang="sv-SE"/>
              <a:t>Stöd för dig och verksamheten när patientavgift ska tas ut </a:t>
            </a:r>
            <a:br>
              <a:rPr lang="sv-SE"/>
            </a:br>
            <a:r>
              <a:rPr lang="sv-SE"/>
              <a:t>vid telefon och skriftlig digital kontakt</a:t>
            </a:r>
            <a:endParaRPr lang="en-US"/>
          </a:p>
        </p:txBody>
      </p:sp>
    </p:spTree>
    <p:extLst>
      <p:ext uri="{BB962C8B-B14F-4D97-AF65-F5344CB8AC3E}">
        <p14:creationId xmlns:p14="http://schemas.microsoft.com/office/powerpoint/2010/main" val="3498288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02DF-9759-3237-F9A9-FCF5BF12FC6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1838CC1-43F2-9874-AAB8-AAC123D0A556}"/>
              </a:ext>
            </a:extLst>
          </p:cNvPr>
          <p:cNvSpPr>
            <a:spLocks noGrp="1"/>
          </p:cNvSpPr>
          <p:nvPr>
            <p:ph type="title"/>
          </p:nvPr>
        </p:nvSpPr>
        <p:spPr>
          <a:xfrm>
            <a:off x="945227" y="464090"/>
            <a:ext cx="9737255" cy="799022"/>
          </a:xfrm>
        </p:spPr>
        <p:txBody>
          <a:bodyPr/>
          <a:lstStyle/>
          <a:p>
            <a:r>
              <a:rPr lang="sv-SE"/>
              <a:t>Receptförnyelse är avgiftsfritt </a:t>
            </a:r>
            <a:br>
              <a:rPr lang="sv-SE"/>
            </a:br>
            <a:br>
              <a:rPr lang="sv-SE"/>
            </a:br>
            <a:endParaRPr lang="sv-SE"/>
          </a:p>
        </p:txBody>
      </p:sp>
      <p:sp>
        <p:nvSpPr>
          <p:cNvPr id="3" name="Platshållare för innehåll 2">
            <a:extLst>
              <a:ext uri="{FF2B5EF4-FFF2-40B4-BE49-F238E27FC236}">
                <a16:creationId xmlns:a16="http://schemas.microsoft.com/office/drawing/2014/main" id="{6D8DB4C6-7F6D-F1E3-6273-156136BF0E65}"/>
              </a:ext>
            </a:extLst>
          </p:cNvPr>
          <p:cNvSpPr>
            <a:spLocks noGrp="1"/>
          </p:cNvSpPr>
          <p:nvPr>
            <p:ph idx="1"/>
          </p:nvPr>
        </p:nvSpPr>
        <p:spPr>
          <a:xfrm>
            <a:off x="945227" y="1707155"/>
            <a:ext cx="9326533" cy="3962126"/>
          </a:xfrm>
        </p:spPr>
        <p:txBody>
          <a:bodyPr vert="horz" lIns="0" tIns="0" rIns="0" bIns="0" rtlCol="0" anchor="t">
            <a:noAutofit/>
          </a:bodyPr>
          <a:lstStyle/>
          <a:p>
            <a:pPr marL="0" lvl="1" indent="0">
              <a:lnSpc>
                <a:spcPct val="115000"/>
              </a:lnSpc>
              <a:spcAft>
                <a:spcPts val="800"/>
              </a:spcAft>
              <a:buNone/>
            </a:pPr>
            <a:r>
              <a:rPr lang="sv-SE"/>
              <a:t>Patienten kan be om förnyelse av recept skriftligt, via telefon,</a:t>
            </a:r>
            <a:br>
              <a:rPr lang="sv-SE"/>
            </a:br>
            <a:r>
              <a:rPr lang="sv-SE"/>
              <a:t>i receptionsluckan eller vid besök. Receptförnyelsen görs av läkare </a:t>
            </a:r>
            <a:br>
              <a:rPr lang="sv-SE"/>
            </a:br>
            <a:r>
              <a:rPr lang="sv-SE"/>
              <a:t>eller sjuksköterska och innebär ingen avgift.</a:t>
            </a:r>
          </a:p>
          <a:p>
            <a:pPr marL="0" lvl="1" indent="0">
              <a:lnSpc>
                <a:spcPct val="115000"/>
              </a:lnSpc>
              <a:spcAft>
                <a:spcPts val="800"/>
              </a:spcAft>
              <a:buNone/>
            </a:pPr>
            <a:r>
              <a:rPr lang="sv-SE" b="1"/>
              <a:t>Det gör inget om det har varit ett uppehåll i förskrivningen</a:t>
            </a:r>
            <a:r>
              <a:rPr lang="sv-SE"/>
              <a:t>, exempel kan vara eksem som blossar upp eller allergimedicin. </a:t>
            </a:r>
          </a:p>
          <a:p>
            <a:pPr marL="0" lvl="1" indent="0">
              <a:lnSpc>
                <a:spcPct val="115000"/>
              </a:lnSpc>
              <a:spcAft>
                <a:spcPts val="800"/>
              </a:spcAft>
              <a:buNone/>
            </a:pPr>
            <a:br>
              <a:rPr lang="sv-SE" sz="1600"/>
            </a:br>
            <a:r>
              <a:rPr lang="sv-SE" sz="1600"/>
              <a:t> </a:t>
            </a:r>
            <a:endParaRPr lang="sv-SE">
              <a:ea typeface="Verdana"/>
            </a:endParaRPr>
          </a:p>
          <a:p>
            <a:pPr marL="0" lvl="1" indent="0">
              <a:lnSpc>
                <a:spcPct val="115000"/>
              </a:lnSpc>
              <a:spcAft>
                <a:spcPts val="800"/>
              </a:spcAft>
              <a:buNone/>
            </a:pPr>
            <a:br>
              <a:rPr lang="sv-SE" sz="1600"/>
            </a:b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ffectLst/>
              <a:ea typeface="Calibri" panose="020F0502020204030204" pitchFamily="34" charset="0"/>
              <a:cs typeface="Times New Roman" panose="02020603050405020304" pitchFamily="18" charset="0"/>
            </a:endParaRPr>
          </a:p>
        </p:txBody>
      </p:sp>
      <p:sp>
        <p:nvSpPr>
          <p:cNvPr id="4" name="Platshållare för datum 3">
            <a:extLst>
              <a:ext uri="{FF2B5EF4-FFF2-40B4-BE49-F238E27FC236}">
                <a16:creationId xmlns:a16="http://schemas.microsoft.com/office/drawing/2014/main" id="{8A823D74-044E-F86D-F0A0-C3FE68118A11}"/>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7" name="textruta 6">
            <a:extLst>
              <a:ext uri="{FF2B5EF4-FFF2-40B4-BE49-F238E27FC236}">
                <a16:creationId xmlns:a16="http://schemas.microsoft.com/office/drawing/2014/main" id="{7171BFFB-1C5E-D978-9855-63F0E51E1F9C}"/>
              </a:ext>
            </a:extLst>
          </p:cNvPr>
          <p:cNvSpPr txBox="1"/>
          <p:nvPr/>
        </p:nvSpPr>
        <p:spPr>
          <a:xfrm>
            <a:off x="429260" y="4132464"/>
            <a:ext cx="4551680" cy="2139047"/>
          </a:xfrm>
          <a:prstGeom prst="rect">
            <a:avLst/>
          </a:prstGeom>
          <a:noFill/>
        </p:spPr>
        <p:txBody>
          <a:bodyPr wrap="square" lIns="91440" tIns="45720" rIns="91440" bIns="45720" anchor="t">
            <a:spAutoFit/>
          </a:bodyPr>
          <a:lstStyle/>
          <a:p>
            <a:pPr algn="r">
              <a:spcAft>
                <a:spcPts val="600"/>
              </a:spcAft>
            </a:pPr>
            <a:r>
              <a:rPr lang="sv-SE" sz="1600"/>
              <a:t>Gör en bedömning och lita på den.</a:t>
            </a:r>
          </a:p>
          <a:p>
            <a:pPr algn="r"/>
            <a:r>
              <a:rPr lang="sv-SE" sz="1600"/>
              <a:t>Görs det exempelvis en helt ny förskrivning av läkemedel i samband med en medicinsk bedömning innebär det en avgift. </a:t>
            </a:r>
          </a:p>
          <a:p>
            <a:pPr algn="r"/>
            <a:endParaRPr lang="sv-SE" sz="1600">
              <a:ea typeface="+mn-lt"/>
              <a:cs typeface="+mn-lt"/>
              <a:hlinkClick r:id="rId3"/>
            </a:endParaRPr>
          </a:p>
          <a:p>
            <a:pPr algn="r"/>
            <a:r>
              <a:rPr lang="sv-SE" sz="1600">
                <a:ea typeface="+mn-lt"/>
                <a:cs typeface="+mn-lt"/>
                <a:hlinkClick r:id="rId3"/>
              </a:rPr>
              <a:t>Receptförnyelse, Vårdgivarwebben </a:t>
            </a:r>
            <a:r>
              <a:rPr lang="sv-SE" sz="1600"/>
              <a:t> </a:t>
            </a:r>
            <a:br>
              <a:rPr lang="sv-SE" sz="1600"/>
            </a:br>
            <a:endParaRPr lang="sv-SE" sz="1600">
              <a:highlight>
                <a:srgbClr val="FFFF00"/>
              </a:highlight>
              <a:ea typeface="Verdana"/>
            </a:endParaRPr>
          </a:p>
        </p:txBody>
      </p:sp>
      <p:sp>
        <p:nvSpPr>
          <p:cNvPr id="6" name="Pratbubbla: oval 5">
            <a:extLst>
              <a:ext uri="{FF2B5EF4-FFF2-40B4-BE49-F238E27FC236}">
                <a16:creationId xmlns:a16="http://schemas.microsoft.com/office/drawing/2014/main" id="{A7924C27-5B45-937B-325A-AD16336285A2}"/>
              </a:ext>
            </a:extLst>
          </p:cNvPr>
          <p:cNvSpPr/>
          <p:nvPr/>
        </p:nvSpPr>
        <p:spPr>
          <a:xfrm>
            <a:off x="5736336" y="3864985"/>
            <a:ext cx="4856480" cy="2329153"/>
          </a:xfrm>
          <a:prstGeom prst="wedgeEllipseCallout">
            <a:avLst>
              <a:gd name="adj1" fmla="val -65612"/>
              <a:gd name="adj2" fmla="val -310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Har det skett en ny medicinsk bedömning utöver receptförnyelsen? Då blir det en patientavgift.</a:t>
            </a:r>
          </a:p>
        </p:txBody>
      </p:sp>
    </p:spTree>
    <p:extLst>
      <p:ext uri="{BB962C8B-B14F-4D97-AF65-F5344CB8AC3E}">
        <p14:creationId xmlns:p14="http://schemas.microsoft.com/office/powerpoint/2010/main" val="190952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B8FFC-4D2F-647C-C078-CF421A20F50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D28A4B3-1A67-E2DB-EA27-122951FE10B6}"/>
              </a:ext>
            </a:extLst>
          </p:cNvPr>
          <p:cNvSpPr>
            <a:spLocks noGrp="1"/>
          </p:cNvSpPr>
          <p:nvPr>
            <p:ph type="title"/>
          </p:nvPr>
        </p:nvSpPr>
        <p:spPr>
          <a:xfrm>
            <a:off x="983012" y="485246"/>
            <a:ext cx="9806907" cy="1211473"/>
          </a:xfrm>
        </p:spPr>
        <p:txBody>
          <a:bodyPr/>
          <a:lstStyle/>
          <a:p>
            <a:r>
              <a:rPr lang="sv-SE"/>
              <a:t>Verksamhetens checklista för</a:t>
            </a:r>
            <a:br>
              <a:rPr lang="sv-SE"/>
            </a:br>
            <a:r>
              <a:rPr lang="sv-SE"/>
              <a:t>information om patientavgifter </a:t>
            </a:r>
          </a:p>
        </p:txBody>
      </p:sp>
      <p:sp>
        <p:nvSpPr>
          <p:cNvPr id="3" name="Platshållare för innehåll 2">
            <a:extLst>
              <a:ext uri="{FF2B5EF4-FFF2-40B4-BE49-F238E27FC236}">
                <a16:creationId xmlns:a16="http://schemas.microsoft.com/office/drawing/2014/main" id="{7EC19191-BFE3-C364-0AE1-90408163E673}"/>
              </a:ext>
            </a:extLst>
          </p:cNvPr>
          <p:cNvSpPr>
            <a:spLocks noGrp="1"/>
          </p:cNvSpPr>
          <p:nvPr>
            <p:ph idx="1"/>
          </p:nvPr>
        </p:nvSpPr>
        <p:spPr>
          <a:xfrm>
            <a:off x="995772" y="1615028"/>
            <a:ext cx="8642350" cy="5350005"/>
          </a:xfrm>
        </p:spPr>
        <p:txBody>
          <a:bodyPr vert="horz" lIns="0" tIns="0" rIns="0" bIns="0" rtlCol="0" anchor="t">
            <a:noAutofit/>
          </a:bodyPr>
          <a:lstStyle/>
          <a:p>
            <a:pPr marL="0" indent="0">
              <a:buNone/>
            </a:pPr>
            <a:r>
              <a:rPr lang="sv-SE" sz="1600"/>
              <a:t>Varje mottagning måste säkerställa att information finns om avgifter </a:t>
            </a:r>
            <a:br>
              <a:rPr lang="sv-SE" sz="1600"/>
            </a:br>
            <a:r>
              <a:rPr lang="sv-SE" sz="1600"/>
              <a:t>för skriftlig digital kontakt och telefon på </a:t>
            </a:r>
          </a:p>
          <a:p>
            <a:pPr marL="447675" lvl="1" indent="-177800">
              <a:spcBef>
                <a:spcPts val="200"/>
              </a:spcBef>
              <a:buFont typeface="Arial" panose="020B0604020202020204" pitchFamily="34" charset="0"/>
              <a:buChar char="•"/>
            </a:pPr>
            <a:r>
              <a:rPr lang="sv-SE" sz="1600"/>
              <a:t>Telefonsvarare</a:t>
            </a:r>
            <a:endParaRPr lang="sv-SE" sz="1600">
              <a:ea typeface="Verdana"/>
            </a:endParaRPr>
          </a:p>
          <a:p>
            <a:pPr marL="447675" lvl="1" indent="-177800">
              <a:spcBef>
                <a:spcPts val="200"/>
              </a:spcBef>
              <a:buFont typeface="Arial" panose="020B0604020202020204" pitchFamily="34" charset="0"/>
              <a:buChar char="•"/>
            </a:pPr>
            <a:r>
              <a:rPr lang="sv-SE" sz="1600"/>
              <a:t>Kallelser till telefonkontakter</a:t>
            </a:r>
            <a:endParaRPr lang="sv-SE" sz="1600">
              <a:ea typeface="Verdana"/>
            </a:endParaRPr>
          </a:p>
          <a:p>
            <a:pPr marL="447675" lvl="1" indent="-177800">
              <a:spcBef>
                <a:spcPts val="200"/>
              </a:spcBef>
              <a:buFont typeface="Arial" panose="020B0604020202020204" pitchFamily="34" charset="0"/>
              <a:buChar char="•"/>
            </a:pPr>
            <a:r>
              <a:rPr lang="sv-SE" sz="1600"/>
              <a:t>Webbplats</a:t>
            </a:r>
            <a:endParaRPr lang="sv-SE" sz="1600">
              <a:ea typeface="Verdana"/>
            </a:endParaRPr>
          </a:p>
          <a:p>
            <a:pPr marL="447675" lvl="1" indent="-177800">
              <a:spcBef>
                <a:spcPts val="200"/>
              </a:spcBef>
              <a:buFont typeface="Arial" panose="020B0604020202020204" pitchFamily="34" charset="0"/>
              <a:buChar char="•"/>
            </a:pPr>
            <a:r>
              <a:rPr lang="sv-SE" sz="1600"/>
              <a:t>1177 e-tjänster</a:t>
            </a:r>
            <a:endParaRPr lang="sv-SE" sz="1600">
              <a:ea typeface="Verdana"/>
            </a:endParaRPr>
          </a:p>
          <a:p>
            <a:pPr marL="447675" lvl="1" indent="-177800">
              <a:spcBef>
                <a:spcPts val="200"/>
              </a:spcBef>
              <a:buFont typeface="Arial" panose="020B0604020202020204" pitchFamily="34" charset="0"/>
              <a:buChar char="•"/>
            </a:pPr>
            <a:r>
              <a:rPr lang="sv-SE" sz="1600"/>
              <a:t>Mottagningens digitala kontaktytor</a:t>
            </a:r>
            <a:endParaRPr lang="sv-SE" sz="1600">
              <a:ea typeface="Verdana"/>
            </a:endParaRPr>
          </a:p>
          <a:p>
            <a:pPr marL="447675" lvl="1" indent="-177800">
              <a:buFont typeface="Arial" panose="020B0604020202020204" pitchFamily="34" charset="0"/>
              <a:buChar char="•"/>
            </a:pPr>
            <a:r>
              <a:rPr lang="sv-SE" sz="1600"/>
              <a:t>I väntrum</a:t>
            </a:r>
            <a:endParaRPr lang="sv-SE" sz="1600">
              <a:ea typeface="Verdana"/>
            </a:endParaRPr>
          </a:p>
          <a:p>
            <a:pPr marL="533400" lvl="2" indent="0">
              <a:spcBef>
                <a:spcPts val="0"/>
              </a:spcBef>
              <a:buNone/>
            </a:pPr>
            <a:endParaRPr lang="sv-SE" sz="1600">
              <a:ea typeface="Verdana"/>
            </a:endParaRPr>
          </a:p>
          <a:p>
            <a:pPr marL="0" lvl="2" indent="0">
              <a:spcBef>
                <a:spcPts val="0"/>
              </a:spcBef>
              <a:buNone/>
            </a:pPr>
            <a:r>
              <a:rPr lang="sv-SE" sz="1600">
                <a:ea typeface="Verdana"/>
              </a:rPr>
              <a:t>Här finns </a:t>
            </a:r>
            <a:r>
              <a:rPr lang="sv-SE" sz="1600" b="1">
                <a:ea typeface="Verdana"/>
                <a:hlinkClick r:id="rId3"/>
              </a:rPr>
              <a:t>färdiga texter till kanalerna ovan</a:t>
            </a:r>
            <a:r>
              <a:rPr lang="sv-SE" sz="1600">
                <a:ea typeface="Verdana"/>
              </a:rPr>
              <a:t> på Vårdgivarwebben</a:t>
            </a:r>
          </a:p>
          <a:p>
            <a:pPr marL="266700" lvl="1" indent="0">
              <a:buNone/>
            </a:pPr>
            <a:endParaRPr lang="sv-SE" sz="1600">
              <a:highlight>
                <a:srgbClr val="FFFF00"/>
              </a:highlight>
              <a:ea typeface="Verdana"/>
            </a:endParaRPr>
          </a:p>
          <a:p>
            <a:pPr lvl="1">
              <a:buFont typeface="Arial" panose="020B0604020202020204" pitchFamily="34" charset="0"/>
              <a:buChar char="•"/>
            </a:pPr>
            <a:endParaRPr lang="sv-SE" sz="1600">
              <a:highlight>
                <a:srgbClr val="FFFF00"/>
              </a:highlight>
              <a:ea typeface="Verdana"/>
            </a:endParaRPr>
          </a:p>
          <a:p>
            <a:pPr marL="266700" lvl="1" indent="0">
              <a:buNone/>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ea typeface="Verdana"/>
            </a:endParaRPr>
          </a:p>
          <a:p>
            <a:pPr lvl="1">
              <a:buFont typeface="Arial" panose="020B0604020202020204" pitchFamily="34" charset="0"/>
              <a:buChar char="•"/>
            </a:pPr>
            <a:endParaRPr lang="sv-SE" sz="1600">
              <a:ea typeface="Verdana"/>
            </a:endParaRPr>
          </a:p>
          <a:p>
            <a:pPr lvl="1"/>
            <a:endParaRPr lang="sv-SE" sz="1600">
              <a:ea typeface="Verdana"/>
            </a:endParaRPr>
          </a:p>
        </p:txBody>
      </p:sp>
      <p:sp>
        <p:nvSpPr>
          <p:cNvPr id="4" name="Platshållare för datum 3">
            <a:extLst>
              <a:ext uri="{FF2B5EF4-FFF2-40B4-BE49-F238E27FC236}">
                <a16:creationId xmlns:a16="http://schemas.microsoft.com/office/drawing/2014/main" id="{8F62B280-8DBC-39D9-484F-82DBADACCC81}"/>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6" name="Pratbubbla: oval 4">
            <a:extLst>
              <a:ext uri="{FF2B5EF4-FFF2-40B4-BE49-F238E27FC236}">
                <a16:creationId xmlns:a16="http://schemas.microsoft.com/office/drawing/2014/main" id="{1AE391CA-19B1-8FFE-8E8E-1CEDFF68B924}"/>
              </a:ext>
            </a:extLst>
          </p:cNvPr>
          <p:cNvSpPr/>
          <p:nvPr/>
        </p:nvSpPr>
        <p:spPr>
          <a:xfrm>
            <a:off x="5973090" y="2411730"/>
            <a:ext cx="5223138" cy="2043808"/>
          </a:xfrm>
          <a:prstGeom prst="wedgeEllipseCallout">
            <a:avLst>
              <a:gd name="adj1" fmla="val -39402"/>
              <a:gd name="adj2" fmla="val -2945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1600" b="1">
                <a:solidFill>
                  <a:schemeClr val="bg1"/>
                </a:solidFill>
                <a:latin typeface="Verdana"/>
                <a:ea typeface="Verdana"/>
                <a:cs typeface="Segoe UI"/>
              </a:rPr>
              <a:t>På alla vårdenheters sidor </a:t>
            </a:r>
            <a:br>
              <a:rPr lang="sv-SE" sz="1600" b="1">
                <a:solidFill>
                  <a:schemeClr val="bg1"/>
                </a:solidFill>
                <a:latin typeface="Verdana"/>
                <a:ea typeface="Verdana"/>
                <a:cs typeface="Segoe UI"/>
              </a:rPr>
            </a:br>
            <a:r>
              <a:rPr lang="sv-SE" sz="1600" b="1">
                <a:solidFill>
                  <a:schemeClr val="bg1"/>
                </a:solidFill>
                <a:latin typeface="Verdana"/>
                <a:ea typeface="Verdana"/>
                <a:cs typeface="Segoe UI"/>
              </a:rPr>
              <a:t>på 1177.se finns en länk till 1177/patientavgifter.se under rubriken Om oss.</a:t>
            </a:r>
            <a:endParaRPr lang="en-US" sz="1600" b="1">
              <a:solidFill>
                <a:schemeClr val="bg1"/>
              </a:solidFill>
              <a:latin typeface="Verdana"/>
              <a:ea typeface="Verdana"/>
            </a:endParaRPr>
          </a:p>
        </p:txBody>
      </p:sp>
    </p:spTree>
    <p:extLst>
      <p:ext uri="{BB962C8B-B14F-4D97-AF65-F5344CB8AC3E}">
        <p14:creationId xmlns:p14="http://schemas.microsoft.com/office/powerpoint/2010/main" val="314694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88E8C4B4-8CA1-F011-5E1F-A4A287506BD0}"/>
              </a:ext>
            </a:extLst>
          </p:cNvPr>
          <p:cNvSpPr>
            <a:spLocks noGrp="1"/>
          </p:cNvSpPr>
          <p:nvPr>
            <p:ph type="subTitle" idx="1"/>
          </p:nvPr>
        </p:nvSpPr>
        <p:spPr>
          <a:xfrm>
            <a:off x="881494" y="2038861"/>
            <a:ext cx="5737196" cy="3418113"/>
          </a:xfrm>
        </p:spPr>
        <p:txBody>
          <a:bodyPr vert="horz" lIns="0" tIns="0" rIns="0" bIns="0" rtlCol="0" anchor="t">
            <a:noAutofit/>
          </a:bodyPr>
          <a:lstStyle/>
          <a:p>
            <a:r>
              <a:rPr lang="sv-SE"/>
              <a:t>Med distanskontakt menas kontakt mellan patienten och vården via videosamtal, skriftlig digital kontakt eller telefon. </a:t>
            </a:r>
          </a:p>
          <a:p>
            <a:r>
              <a:rPr lang="sv-SE" b="1"/>
              <a:t>Här fokuserar vi på </a:t>
            </a:r>
            <a:r>
              <a:rPr lang="sv-SE" b="1">
                <a:solidFill>
                  <a:schemeClr val="accent1"/>
                </a:solidFill>
              </a:rPr>
              <a:t>telefonkontakt</a:t>
            </a:r>
            <a:r>
              <a:rPr lang="sv-SE" b="1"/>
              <a:t> och </a:t>
            </a:r>
            <a:r>
              <a:rPr lang="sv-SE" b="1">
                <a:solidFill>
                  <a:schemeClr val="accent1"/>
                </a:solidFill>
              </a:rPr>
              <a:t>skriftlig digital kontakt</a:t>
            </a:r>
            <a:r>
              <a:rPr lang="sv-SE" b="1"/>
              <a:t>.</a:t>
            </a:r>
            <a:endParaRPr lang="sv-SE" b="1">
              <a:ea typeface="+mn-lt"/>
              <a:cs typeface="+mn-lt"/>
            </a:endParaRPr>
          </a:p>
          <a:p>
            <a:r>
              <a:rPr lang="sv-SE" sz="1600">
                <a:ea typeface="+mn-lt"/>
                <a:cs typeface="+mn-lt"/>
              </a:rPr>
              <a:t>Om videosamtal: </a:t>
            </a:r>
            <a:r>
              <a:rPr lang="sv-SE" sz="1600">
                <a:ea typeface="+mn-lt"/>
                <a:cs typeface="+mn-lt"/>
                <a:hlinkClick r:id="rId3"/>
              </a:rPr>
              <a:t>Distanskontakt ljud och bild – Vårdgivarwebben VGR</a:t>
            </a:r>
            <a:endParaRPr lang="sv-SE" sz="1600"/>
          </a:p>
        </p:txBody>
      </p:sp>
      <p:sp>
        <p:nvSpPr>
          <p:cNvPr id="4" name="Platshållare för bild 3">
            <a:extLst>
              <a:ext uri="{FF2B5EF4-FFF2-40B4-BE49-F238E27FC236}">
                <a16:creationId xmlns:a16="http://schemas.microsoft.com/office/drawing/2014/main" id="{BEC7EF9B-9C7D-250C-96B9-164D97FAF9C6}"/>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5AEF133F-04D5-CE49-7957-9CFE71E1CCF2}"/>
              </a:ext>
            </a:extLst>
          </p:cNvPr>
          <p:cNvSpPr>
            <a:spLocks noGrp="1"/>
          </p:cNvSpPr>
          <p:nvPr>
            <p:ph type="dt" sz="half" idx="14"/>
          </p:nvPr>
        </p:nvSpPr>
        <p:spPr/>
        <p:txBody>
          <a:bodyPr/>
          <a:lstStyle/>
          <a:p>
            <a:fld id="{19E49B6E-96DA-4186-8F39-3AB022B7993C}" type="datetime1">
              <a:rPr lang="sv-SE" smtClean="0"/>
              <a:t>2026-03-18</a:t>
            </a:fld>
            <a:endParaRPr lang="sv-SE"/>
          </a:p>
        </p:txBody>
      </p:sp>
      <p:sp>
        <p:nvSpPr>
          <p:cNvPr id="2" name="Rubrik 4">
            <a:extLst>
              <a:ext uri="{FF2B5EF4-FFF2-40B4-BE49-F238E27FC236}">
                <a16:creationId xmlns:a16="http://schemas.microsoft.com/office/drawing/2014/main" id="{DA6039FB-18D4-D47C-6271-227F461B0D0F}"/>
              </a:ext>
            </a:extLst>
          </p:cNvPr>
          <p:cNvSpPr>
            <a:spLocks noGrp="1"/>
          </p:cNvSpPr>
          <p:nvPr>
            <p:ph type="ctrTitle"/>
          </p:nvPr>
        </p:nvSpPr>
        <p:spPr>
          <a:xfrm>
            <a:off x="862067" y="722483"/>
            <a:ext cx="6307783" cy="1118509"/>
          </a:xfrm>
        </p:spPr>
        <p:txBody>
          <a:bodyPr/>
          <a:lstStyle/>
          <a:p>
            <a:br>
              <a:rPr lang="sv-SE" b="0"/>
            </a:br>
            <a:br>
              <a:rPr lang="sv-SE" b="0"/>
            </a:br>
            <a:br>
              <a:rPr lang="sv-SE" b="0"/>
            </a:br>
            <a:r>
              <a:rPr lang="sv-SE" b="0"/>
              <a:t>Vad menas med distanskontakt?</a:t>
            </a:r>
            <a:endParaRPr lang="sv-SE">
              <a:ea typeface="Verdana"/>
            </a:endParaRPr>
          </a:p>
        </p:txBody>
      </p:sp>
    </p:spTree>
    <p:extLst>
      <p:ext uri="{BB962C8B-B14F-4D97-AF65-F5344CB8AC3E}">
        <p14:creationId xmlns:p14="http://schemas.microsoft.com/office/powerpoint/2010/main" val="2964357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EF51F6-57DC-07F1-9458-139A456866A1}"/>
              </a:ext>
            </a:extLst>
          </p:cNvPr>
          <p:cNvSpPr>
            <a:spLocks noGrp="1"/>
          </p:cNvSpPr>
          <p:nvPr>
            <p:ph type="title"/>
          </p:nvPr>
        </p:nvSpPr>
        <p:spPr>
          <a:xfrm>
            <a:off x="1096621" y="666000"/>
            <a:ext cx="9320594" cy="1047750"/>
          </a:xfrm>
        </p:spPr>
        <p:txBody>
          <a:bodyPr/>
          <a:lstStyle/>
          <a:p>
            <a:r>
              <a:rPr lang="sv-SE"/>
              <a:t>Vilka svårigheter har vi upptäckt?</a:t>
            </a:r>
          </a:p>
        </p:txBody>
      </p:sp>
      <p:sp>
        <p:nvSpPr>
          <p:cNvPr id="4" name="Platshållare för datum 3">
            <a:extLst>
              <a:ext uri="{FF2B5EF4-FFF2-40B4-BE49-F238E27FC236}">
                <a16:creationId xmlns:a16="http://schemas.microsoft.com/office/drawing/2014/main" id="{15519230-9929-15FD-C1E5-AFEB056CDD0B}"/>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Platshållare för innehåll 4">
            <a:extLst>
              <a:ext uri="{FF2B5EF4-FFF2-40B4-BE49-F238E27FC236}">
                <a16:creationId xmlns:a16="http://schemas.microsoft.com/office/drawing/2014/main" id="{D30E8BFC-C18E-2DFA-E53C-F2BEBD16DEFB}"/>
              </a:ext>
            </a:extLst>
          </p:cNvPr>
          <p:cNvSpPr>
            <a:spLocks noGrp="1"/>
          </p:cNvSpPr>
          <p:nvPr>
            <p:ph idx="1"/>
          </p:nvPr>
        </p:nvSpPr>
        <p:spPr>
          <a:xfrm>
            <a:off x="1096621" y="1821214"/>
            <a:ext cx="8642350" cy="3922588"/>
          </a:xfrm>
        </p:spPr>
        <p:txBody>
          <a:bodyPr vert="horz" lIns="0" tIns="0" rIns="0" bIns="0" rtlCol="0" anchor="t">
            <a:noAutofit/>
          </a:bodyPr>
          <a:lstStyle/>
          <a:p>
            <a:pPr marL="0" indent="0">
              <a:buNone/>
            </a:pPr>
            <a:r>
              <a:rPr lang="sv-SE"/>
              <a:t>Förändringar väcker frågor hos patienten.</a:t>
            </a:r>
          </a:p>
          <a:p>
            <a:pPr marL="0" indent="0">
              <a:buNone/>
            </a:pPr>
            <a:r>
              <a:rPr lang="sv-SE"/>
              <a:t>Ibland känner sig medarbetare otrygga med varför och när </a:t>
            </a:r>
            <a:br>
              <a:rPr lang="sv-SE"/>
            </a:br>
            <a:r>
              <a:rPr lang="sv-SE"/>
              <a:t>en vårdkontakt har en avgift. Det kan också vara obekvämt att ta betalt för något som tidigare har varit avgiftsfritt.</a:t>
            </a:r>
            <a:endParaRPr lang="sv-SE">
              <a:ea typeface="Verdana"/>
            </a:endParaRPr>
          </a:p>
        </p:txBody>
      </p:sp>
      <p:sp>
        <p:nvSpPr>
          <p:cNvPr id="3" name="Ellips 2">
            <a:extLst>
              <a:ext uri="{FF2B5EF4-FFF2-40B4-BE49-F238E27FC236}">
                <a16:creationId xmlns:a16="http://schemas.microsoft.com/office/drawing/2014/main" id="{533E6509-6889-8E71-1F78-D866E350A136}"/>
              </a:ext>
            </a:extLst>
          </p:cNvPr>
          <p:cNvSpPr/>
          <p:nvPr/>
        </p:nvSpPr>
        <p:spPr>
          <a:xfrm>
            <a:off x="-393538" y="4450080"/>
            <a:ext cx="6075010" cy="25309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marL="0" indent="0" algn="ctr">
              <a:buNone/>
            </a:pPr>
            <a:r>
              <a:rPr lang="sv-SE" b="1"/>
              <a:t>Genom att vårdpersonal </a:t>
            </a:r>
            <a:br>
              <a:rPr lang="sv-SE" b="1"/>
            </a:br>
            <a:r>
              <a:rPr lang="sv-SE" b="1"/>
              <a:t>och patient förstår vad som gäller blir nya avgifter oftast accepterade och oproblematiska.</a:t>
            </a:r>
          </a:p>
        </p:txBody>
      </p:sp>
    </p:spTree>
    <p:extLst>
      <p:ext uri="{BB962C8B-B14F-4D97-AF65-F5344CB8AC3E}">
        <p14:creationId xmlns:p14="http://schemas.microsoft.com/office/powerpoint/2010/main" val="4087507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D3A04F-5DC5-5742-16ED-0A497A846999}"/>
              </a:ext>
            </a:extLst>
          </p:cNvPr>
          <p:cNvSpPr>
            <a:spLocks noGrp="1"/>
          </p:cNvSpPr>
          <p:nvPr>
            <p:ph type="title"/>
          </p:nvPr>
        </p:nvSpPr>
        <p:spPr>
          <a:xfrm>
            <a:off x="1096246" y="1747837"/>
            <a:ext cx="10007600" cy="1614312"/>
          </a:xfrm>
        </p:spPr>
        <p:txBody>
          <a:bodyPr/>
          <a:lstStyle/>
          <a:p>
            <a:r>
              <a:rPr lang="sv-SE"/>
              <a:t>Patientavgifter för distanskontakter </a:t>
            </a:r>
            <a:br>
              <a:rPr lang="sv-SE"/>
            </a:br>
            <a:r>
              <a:rPr lang="sv-SE"/>
              <a:t>har utmaningar som vi löser </a:t>
            </a:r>
            <a:br>
              <a:rPr lang="sv-SE"/>
            </a:br>
            <a:r>
              <a:rPr lang="sv-SE"/>
              <a:t>med information.</a:t>
            </a:r>
          </a:p>
        </p:txBody>
      </p:sp>
      <p:sp>
        <p:nvSpPr>
          <p:cNvPr id="11" name="Text Placeholder 2">
            <a:extLst>
              <a:ext uri="{FF2B5EF4-FFF2-40B4-BE49-F238E27FC236}">
                <a16:creationId xmlns:a16="http://schemas.microsoft.com/office/drawing/2014/main" id="{5686B697-8ADF-54DD-E121-3D1A0F7EAB29}"/>
              </a:ext>
            </a:extLst>
          </p:cNvPr>
          <p:cNvSpPr>
            <a:spLocks noGrp="1"/>
          </p:cNvSpPr>
          <p:nvPr>
            <p:ph type="body" idx="1"/>
          </p:nvPr>
        </p:nvSpPr>
        <p:spPr>
          <a:xfrm>
            <a:off x="1096246" y="3559879"/>
            <a:ext cx="10024267" cy="1500187"/>
          </a:xfrm>
        </p:spPr>
        <p:txBody>
          <a:bodyPr vert="horz" lIns="0" tIns="0" rIns="0" bIns="0" rtlCol="0" anchor="t">
            <a:noAutofit/>
          </a:bodyPr>
          <a:lstStyle/>
          <a:p>
            <a:r>
              <a:rPr lang="sv-SE"/>
              <a:t>Vi ska berätta varför kontakterna kostar och när. </a:t>
            </a:r>
            <a:br>
              <a:rPr lang="sv-SE"/>
            </a:br>
            <a:r>
              <a:rPr lang="sv-SE"/>
              <a:t>Du som medarbetare ska veta vad du ska säga. Verksamheten ska informera på exempelvis webben och via telefonsvarare.</a:t>
            </a:r>
          </a:p>
        </p:txBody>
      </p:sp>
      <p:sp>
        <p:nvSpPr>
          <p:cNvPr id="4" name="Platshållare för datum 3">
            <a:extLst>
              <a:ext uri="{FF2B5EF4-FFF2-40B4-BE49-F238E27FC236}">
                <a16:creationId xmlns:a16="http://schemas.microsoft.com/office/drawing/2014/main" id="{724234D1-F52E-0F78-A0F4-DFD820566DE4}"/>
              </a:ext>
            </a:extLst>
          </p:cNvPr>
          <p:cNvSpPr>
            <a:spLocks noGrp="1"/>
          </p:cNvSpPr>
          <p:nvPr>
            <p:ph type="dt" sz="half" idx="10"/>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2026-03-18</a:t>
            </a:fld>
            <a:endParaRPr lang="sv-SE"/>
          </a:p>
        </p:txBody>
      </p:sp>
    </p:spTree>
    <p:extLst>
      <p:ext uri="{BB962C8B-B14F-4D97-AF65-F5344CB8AC3E}">
        <p14:creationId xmlns:p14="http://schemas.microsoft.com/office/powerpoint/2010/main" val="1598600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13C5A6-042E-809E-566C-D3554B210762}"/>
              </a:ext>
            </a:extLst>
          </p:cNvPr>
          <p:cNvSpPr>
            <a:spLocks noGrp="1"/>
          </p:cNvSpPr>
          <p:nvPr>
            <p:ph type="ctrTitle"/>
          </p:nvPr>
        </p:nvSpPr>
        <p:spPr>
          <a:xfrm>
            <a:off x="879401" y="45624"/>
            <a:ext cx="5737196" cy="2387600"/>
          </a:xfrm>
        </p:spPr>
        <p:txBody>
          <a:bodyPr/>
          <a:lstStyle/>
          <a:p>
            <a:r>
              <a:rPr lang="sv-SE" b="0"/>
              <a:t>Vad gäller?</a:t>
            </a:r>
            <a:br>
              <a:rPr lang="sv-SE"/>
            </a:br>
            <a:endParaRPr lang="sv-SE"/>
          </a:p>
        </p:txBody>
      </p:sp>
      <p:sp>
        <p:nvSpPr>
          <p:cNvPr id="3" name="Underrubrik 2">
            <a:extLst>
              <a:ext uri="{FF2B5EF4-FFF2-40B4-BE49-F238E27FC236}">
                <a16:creationId xmlns:a16="http://schemas.microsoft.com/office/drawing/2014/main" id="{514F9DD2-9166-9D77-8914-6204906E80AF}"/>
              </a:ext>
            </a:extLst>
          </p:cNvPr>
          <p:cNvSpPr>
            <a:spLocks noGrp="1"/>
          </p:cNvSpPr>
          <p:nvPr>
            <p:ph type="subTitle" idx="1"/>
          </p:nvPr>
        </p:nvSpPr>
        <p:spPr>
          <a:xfrm>
            <a:off x="879401" y="2323590"/>
            <a:ext cx="6471400" cy="3620010"/>
          </a:xfrm>
        </p:spPr>
        <p:txBody>
          <a:bodyPr vert="horz" lIns="0" tIns="0" rIns="0" bIns="0" rtlCol="0" anchor="t">
            <a:noAutofit/>
          </a:bodyPr>
          <a:lstStyle/>
          <a:p>
            <a:r>
              <a:rPr lang="sv-SE" sz="2000" b="1"/>
              <a:t>Beslut av regionfullmäktige: </a:t>
            </a:r>
            <a:br>
              <a:rPr lang="sv-SE" sz="2000"/>
            </a:br>
            <a:r>
              <a:rPr lang="sv-SE" sz="2000"/>
              <a:t>Från 1 april 2024 </a:t>
            </a:r>
            <a:r>
              <a:rPr lang="sv-SE" sz="2000" b="1"/>
              <a:t>ska</a:t>
            </a:r>
            <a:r>
              <a:rPr lang="sv-SE" sz="2000"/>
              <a:t> avgift för distanskontakt </a:t>
            </a:r>
            <a:br>
              <a:rPr lang="sv-SE" sz="2000"/>
            </a:br>
            <a:r>
              <a:rPr lang="sv-SE" sz="2000"/>
              <a:t>tas ut när kontakten uppfyller tre viktiga kriterier.</a:t>
            </a:r>
          </a:p>
          <a:p>
            <a:br>
              <a:rPr lang="sv-SE" sz="2000"/>
            </a:br>
            <a:r>
              <a:rPr lang="sv-SE" sz="2000">
                <a:hlinkClick r:id="rId3"/>
              </a:rPr>
              <a:t>Regionfullmäktiges beslut</a:t>
            </a:r>
            <a:endParaRPr lang="sv-SE" sz="2000">
              <a:ea typeface="Verdana"/>
            </a:endParaRPr>
          </a:p>
        </p:txBody>
      </p:sp>
      <p:sp>
        <p:nvSpPr>
          <p:cNvPr id="4" name="Platshållare för bild 3">
            <a:extLst>
              <a:ext uri="{FF2B5EF4-FFF2-40B4-BE49-F238E27FC236}">
                <a16:creationId xmlns:a16="http://schemas.microsoft.com/office/drawing/2014/main" id="{0C2E3333-FDBF-24C2-D90B-88B179C45FA7}"/>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CF18657D-617E-E529-62AE-47576F022DF6}"/>
              </a:ext>
            </a:extLst>
          </p:cNvPr>
          <p:cNvSpPr>
            <a:spLocks noGrp="1"/>
          </p:cNvSpPr>
          <p:nvPr>
            <p:ph type="dt" sz="half" idx="14"/>
          </p:nvPr>
        </p:nvSpPr>
        <p:spPr/>
        <p:txBody>
          <a:bodyPr/>
          <a:lstStyle/>
          <a:p>
            <a:fld id="{19E49B6E-96DA-4186-8F39-3AB022B7993C}" type="datetime1">
              <a:rPr lang="sv-SE" smtClean="0"/>
              <a:t>2026-03-18</a:t>
            </a:fld>
            <a:endParaRPr lang="sv-SE"/>
          </a:p>
        </p:txBody>
      </p:sp>
    </p:spTree>
    <p:extLst>
      <p:ext uri="{BB962C8B-B14F-4D97-AF65-F5344CB8AC3E}">
        <p14:creationId xmlns:p14="http://schemas.microsoft.com/office/powerpoint/2010/main" val="2947314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913918" y="666000"/>
            <a:ext cx="9549596" cy="1047750"/>
          </a:xfrm>
        </p:spPr>
        <p:txBody>
          <a:bodyPr/>
          <a:lstStyle/>
          <a:p>
            <a:r>
              <a:rPr lang="sv-SE"/>
              <a:t>Varför tar vi betalt för distanskontakter?</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913918" y="1392749"/>
            <a:ext cx="9328850" cy="3922588"/>
          </a:xfrm>
        </p:spPr>
        <p:txBody>
          <a:bodyPr vert="horz" lIns="0" tIns="0" rIns="0" bIns="0" rtlCol="0" anchor="t">
            <a:noAutofit/>
          </a:bodyPr>
          <a:lstStyle/>
          <a:p>
            <a:pPr marL="0" indent="0">
              <a:lnSpc>
                <a:spcPct val="115000"/>
              </a:lnSpc>
              <a:buNone/>
            </a:pPr>
            <a:r>
              <a:rPr lang="sv-SE" sz="2000"/>
              <a:t>Vi har ett växande vårdbehov och behöver ta stöd av digitala system och arbetssätt. </a:t>
            </a:r>
          </a:p>
          <a:p>
            <a:pPr marL="0" indent="0">
              <a:lnSpc>
                <a:spcPct val="115000"/>
              </a:lnSpc>
              <a:buNone/>
            </a:pPr>
            <a:r>
              <a:rPr lang="sv-SE" sz="2000" kern="100">
                <a:ea typeface="Calibri"/>
                <a:cs typeface="Times New Roman"/>
              </a:rPr>
              <a:t>Det är </a:t>
            </a:r>
            <a:r>
              <a:rPr lang="sv-SE" sz="2000" b="1" kern="100">
                <a:ea typeface="Calibri"/>
                <a:cs typeface="Times New Roman"/>
              </a:rPr>
              <a:t>politiskt beslutat </a:t>
            </a:r>
            <a:r>
              <a:rPr lang="sv-SE" sz="2000" kern="100">
                <a:ea typeface="Calibri"/>
                <a:cs typeface="Times New Roman"/>
              </a:rPr>
              <a:t>att hälso- och sjukvården ska anpassas efter ny teknik och patienternas önskemål om en mer tillgänglig vård.</a:t>
            </a:r>
          </a:p>
          <a:p>
            <a:pPr marL="0" indent="0">
              <a:lnSpc>
                <a:spcPct val="115000"/>
              </a:lnSpc>
              <a:buNone/>
            </a:pPr>
            <a:r>
              <a:rPr lang="sv-SE" sz="2000" kern="100">
                <a:effectLst/>
                <a:ea typeface="Calibri"/>
                <a:cs typeface="Times New Roman"/>
              </a:rPr>
              <a:t>Vi har </a:t>
            </a:r>
            <a:r>
              <a:rPr lang="sv-SE" sz="2000" b="1" kern="100">
                <a:effectLst/>
                <a:ea typeface="Calibri"/>
                <a:cs typeface="Times New Roman"/>
              </a:rPr>
              <a:t>kostnader </a:t>
            </a:r>
            <a:r>
              <a:rPr lang="sv-SE" sz="2000" kern="100">
                <a:effectLst/>
                <a:ea typeface="Calibri"/>
                <a:cs typeface="Times New Roman"/>
              </a:rPr>
              <a:t>för personalen och alla kontakter tar tid.</a:t>
            </a:r>
          </a:p>
          <a:p>
            <a:pPr marL="0" indent="0">
              <a:lnSpc>
                <a:spcPct val="115000"/>
              </a:lnSpc>
              <a:buNone/>
            </a:pPr>
            <a:r>
              <a:rPr lang="sv-SE" sz="2000" b="1" kern="100">
                <a:effectLst/>
                <a:ea typeface="Calibri"/>
                <a:cs typeface="Times New Roman"/>
              </a:rPr>
              <a:t>Digitala vårdkontakter </a:t>
            </a:r>
            <a:r>
              <a:rPr lang="sv-SE" sz="2000" b="1" kern="100">
                <a:ea typeface="Calibri"/>
                <a:cs typeface="Times New Roman"/>
              </a:rPr>
              <a:t>kan även ha</a:t>
            </a:r>
            <a:r>
              <a:rPr lang="sv-SE" sz="2000" b="1" kern="100">
                <a:effectLst/>
                <a:ea typeface="Calibri"/>
                <a:cs typeface="Times New Roman"/>
              </a:rPr>
              <a:t> ett ekonomiskt värde för patienten.</a:t>
            </a:r>
            <a:r>
              <a:rPr lang="sv-SE" sz="2000" b="1" kern="100">
                <a:ea typeface="Calibri"/>
                <a:cs typeface="Times New Roman"/>
              </a:rPr>
              <a:t> </a:t>
            </a:r>
            <a:r>
              <a:rPr lang="sv-SE" sz="2000" kern="100">
                <a:effectLst/>
                <a:ea typeface="Calibri"/>
                <a:cs typeface="Times New Roman"/>
              </a:rPr>
              <a:t>Genom distanskontakt kan patienterna kommunicera med </a:t>
            </a:r>
            <a:r>
              <a:rPr lang="sv-SE" sz="2000" kern="100">
                <a:ea typeface="Calibri"/>
                <a:cs typeface="Times New Roman"/>
              </a:rPr>
              <a:t>vårdpersonal utan att </a:t>
            </a:r>
            <a:r>
              <a:rPr lang="sv-SE" sz="2000" kern="100">
                <a:effectLst/>
                <a:ea typeface="Calibri"/>
                <a:cs typeface="Times New Roman"/>
              </a:rPr>
              <a:t>behöva åka </a:t>
            </a:r>
            <a:r>
              <a:rPr lang="sv-SE" sz="2000" kern="100">
                <a:ea typeface="Calibri"/>
                <a:cs typeface="Times New Roman"/>
              </a:rPr>
              <a:t>någonstans</a:t>
            </a:r>
            <a:r>
              <a:rPr lang="sv-SE" sz="2000" kern="100">
                <a:effectLst/>
                <a:ea typeface="Calibri"/>
                <a:cs typeface="Times New Roman"/>
              </a:rPr>
              <a:t>. Detta kan spara pengar för parkering, ledighet från jobb </a:t>
            </a:r>
            <a:r>
              <a:rPr lang="sv-SE" sz="2000" kern="100">
                <a:ea typeface="Calibri"/>
                <a:cs typeface="Times New Roman"/>
              </a:rPr>
              <a:t>med mera.</a:t>
            </a: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Ellips 4">
            <a:extLst>
              <a:ext uri="{FF2B5EF4-FFF2-40B4-BE49-F238E27FC236}">
                <a16:creationId xmlns:a16="http://schemas.microsoft.com/office/drawing/2014/main" id="{C021E401-0A61-FEDA-10BD-AA92EB99531E}"/>
              </a:ext>
            </a:extLst>
          </p:cNvPr>
          <p:cNvSpPr/>
          <p:nvPr/>
        </p:nvSpPr>
        <p:spPr>
          <a:xfrm>
            <a:off x="-1012718" y="5459548"/>
            <a:ext cx="10244239" cy="11822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lvl="0">
              <a:lnSpc>
                <a:spcPct val="115000"/>
              </a:lnSpc>
            </a:pPr>
            <a:r>
              <a:rPr lang="sv-SE" b="1" kern="100">
                <a:ea typeface="Calibri"/>
                <a:cs typeface="Times New Roman"/>
              </a:rPr>
              <a:t>Vi möts digitalt när det går och fysiskt när det behövs.</a:t>
            </a:r>
            <a:endParaRPr lang="sv-SE" b="1" kern="100">
              <a:highlight>
                <a:srgbClr val="FFFF00"/>
              </a:highlight>
              <a:ea typeface="Calibri"/>
              <a:cs typeface="Times New Roman"/>
            </a:endParaRPr>
          </a:p>
        </p:txBody>
      </p:sp>
    </p:spTree>
    <p:extLst>
      <p:ext uri="{BB962C8B-B14F-4D97-AF65-F5344CB8AC3E}">
        <p14:creationId xmlns:p14="http://schemas.microsoft.com/office/powerpoint/2010/main" val="265310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522771"/>
            <a:ext cx="9054376" cy="1047750"/>
          </a:xfrm>
        </p:spPr>
        <p:txBody>
          <a:bodyPr/>
          <a:lstStyle/>
          <a:p>
            <a:r>
              <a:rPr lang="sv-SE"/>
              <a:t>Hur påverkas din verksamhet </a:t>
            </a:r>
            <a:br>
              <a:rPr lang="sv-SE"/>
            </a:br>
            <a:r>
              <a:rPr lang="sv-SE"/>
              <a:t>av patientavgiften?</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6621" y="1795563"/>
            <a:ext cx="9261040" cy="4752193"/>
          </a:xfrm>
        </p:spPr>
        <p:txBody>
          <a:bodyPr vert="horz" lIns="0" tIns="0" rIns="0" bIns="0" rtlCol="0" anchor="t">
            <a:noAutofit/>
          </a:bodyPr>
          <a:lstStyle/>
          <a:p>
            <a:pPr marL="0" indent="0">
              <a:buNone/>
            </a:pPr>
            <a:r>
              <a:rPr lang="sv-SE" sz="2000"/>
              <a:t>Registrering av distanskontakter påverkar din verksamhets ekonomi och i förlängningen även bemanningen. </a:t>
            </a:r>
          </a:p>
          <a:p>
            <a:pPr marL="0" indent="0">
              <a:buNone/>
            </a:pPr>
            <a:r>
              <a:rPr lang="sv-SE" sz="2000"/>
              <a:t>Registreringen av digitala kontakter är ett viktigt underlag för statistik och produktionsbedömningen av din enhet. </a:t>
            </a:r>
            <a:endParaRPr lang="sv-SE" sz="2000">
              <a:highlight>
                <a:srgbClr val="FFFF00"/>
              </a:highlight>
              <a:ea typeface="Verdana"/>
            </a:endParaRPr>
          </a:p>
          <a:p>
            <a:endParaRPr lang="sv-SE" sz="2000"/>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2026-03-18</a:t>
            </a:fld>
            <a:endParaRPr lang="sv-SE"/>
          </a:p>
        </p:txBody>
      </p:sp>
      <p:sp>
        <p:nvSpPr>
          <p:cNvPr id="5" name="Pratbubbla: oval 4">
            <a:extLst>
              <a:ext uri="{FF2B5EF4-FFF2-40B4-BE49-F238E27FC236}">
                <a16:creationId xmlns:a16="http://schemas.microsoft.com/office/drawing/2014/main" id="{0D9E2F50-4E03-2694-0931-E730CB333C1A}"/>
              </a:ext>
            </a:extLst>
          </p:cNvPr>
          <p:cNvSpPr/>
          <p:nvPr/>
        </p:nvSpPr>
        <p:spPr>
          <a:xfrm>
            <a:off x="5294075" y="3525527"/>
            <a:ext cx="5060837" cy="2329153"/>
          </a:xfrm>
          <a:prstGeom prst="wedgeEllipseCallout">
            <a:avLst>
              <a:gd name="adj1" fmla="val -67854"/>
              <a:gd name="adj2" fmla="val -313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Att ta ut avgifter är inte något som vi kan välja bort. Vi är en enad region som gör på samma sätt.</a:t>
            </a:r>
            <a:endParaRPr lang="sv-SE" b="1">
              <a:ea typeface="Verdana"/>
            </a:endParaRPr>
          </a:p>
        </p:txBody>
      </p:sp>
    </p:spTree>
    <p:extLst>
      <p:ext uri="{BB962C8B-B14F-4D97-AF65-F5344CB8AC3E}">
        <p14:creationId xmlns:p14="http://schemas.microsoft.com/office/powerpoint/2010/main" val="2497780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3F1B3-7E99-82EA-8F86-CBC46E607C3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3559EE1-78C0-CC70-0DD4-5AA12B4B975B}"/>
              </a:ext>
            </a:extLst>
          </p:cNvPr>
          <p:cNvSpPr>
            <a:spLocks noGrp="1"/>
          </p:cNvSpPr>
          <p:nvPr>
            <p:ph type="title"/>
          </p:nvPr>
        </p:nvSpPr>
        <p:spPr>
          <a:xfrm>
            <a:off x="999583" y="1769795"/>
            <a:ext cx="5377322" cy="1271736"/>
          </a:xfrm>
        </p:spPr>
        <p:txBody>
          <a:bodyPr anchor="ctr">
            <a:normAutofit fontScale="90000"/>
          </a:bodyPr>
          <a:lstStyle/>
          <a:p>
            <a:r>
              <a:rPr lang="sv-SE" sz="2300" b="1">
                <a:solidFill>
                  <a:srgbClr val="FFFFFF"/>
                </a:solidFill>
              </a:rPr>
              <a:t>Tre kriterier måste vara uppfyllda</a:t>
            </a:r>
            <a:r>
              <a:rPr lang="sv-SE" sz="2300">
                <a:solidFill>
                  <a:srgbClr val="FFFFFF"/>
                </a:solidFill>
              </a:rPr>
              <a:t> för att vi ska ta ut en patientavgift </a:t>
            </a:r>
            <a:br>
              <a:rPr lang="sv-SE" sz="2300">
                <a:solidFill>
                  <a:srgbClr val="FFFFFF"/>
                </a:solidFill>
              </a:rPr>
            </a:br>
            <a:r>
              <a:rPr lang="sv-SE" sz="2300">
                <a:solidFill>
                  <a:srgbClr val="FFFFFF"/>
                </a:solidFill>
              </a:rPr>
              <a:t>för en distanskontakt.</a:t>
            </a:r>
          </a:p>
        </p:txBody>
      </p:sp>
      <p:sp>
        <p:nvSpPr>
          <p:cNvPr id="4" name="Platshållare för datum 3">
            <a:extLst>
              <a:ext uri="{FF2B5EF4-FFF2-40B4-BE49-F238E27FC236}">
                <a16:creationId xmlns:a16="http://schemas.microsoft.com/office/drawing/2014/main" id="{596E6B53-C19E-54AB-3423-99832254204E}"/>
              </a:ext>
            </a:extLst>
          </p:cNvPr>
          <p:cNvSpPr>
            <a:spLocks noGrp="1"/>
          </p:cNvSpPr>
          <p:nvPr>
            <p:ph type="dt" sz="half" idx="2"/>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2026-03-18</a:t>
            </a:fld>
            <a:endParaRPr lang="sv-SE"/>
          </a:p>
        </p:txBody>
      </p:sp>
      <p:sp>
        <p:nvSpPr>
          <p:cNvPr id="12" name="Rectangle: Rounded Corners 11">
            <a:extLst>
              <a:ext uri="{FF2B5EF4-FFF2-40B4-BE49-F238E27FC236}">
                <a16:creationId xmlns:a16="http://schemas.microsoft.com/office/drawing/2014/main" id="{BC784B4C-786F-E6EE-1C81-D9DE19C9A7F7}"/>
              </a:ext>
            </a:extLst>
          </p:cNvPr>
          <p:cNvSpPr/>
          <p:nvPr/>
        </p:nvSpPr>
        <p:spPr>
          <a:xfrm>
            <a:off x="7456713" y="892629"/>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000" rtl="0"/>
            <a:r>
              <a:rPr lang="en-US" b="1">
                <a:solidFill>
                  <a:srgbClr val="FFFFFF"/>
                </a:solidFill>
                <a:latin typeface="Verdana"/>
                <a:ea typeface="Calibri"/>
                <a:cs typeface="Calibri"/>
              </a:rPr>
              <a:t>​​</a:t>
            </a:r>
            <a:r>
              <a:rPr lang="sv-SE" b="1">
                <a:solidFill>
                  <a:srgbClr val="FFFFFF"/>
                </a:solidFill>
                <a:latin typeface="Verdana"/>
                <a:ea typeface="Calibri"/>
                <a:cs typeface="Calibri"/>
              </a:rPr>
              <a:t>Kontakten har initierats av patienten eller är tidigare bokad* med patienten.​</a:t>
            </a:r>
            <a:r>
              <a:rPr lang="en-US" b="1">
                <a:solidFill>
                  <a:srgbClr val="FFFFFF"/>
                </a:solidFill>
                <a:latin typeface="Verdana"/>
                <a:ea typeface="Calibri"/>
                <a:cs typeface="Calibri"/>
              </a:rPr>
              <a:t>​</a:t>
            </a:r>
            <a:endParaRPr lang="en-US">
              <a:solidFill>
                <a:srgbClr val="FFFFFF"/>
              </a:solidFill>
              <a:ea typeface="Verdana"/>
            </a:endParaRPr>
          </a:p>
        </p:txBody>
      </p:sp>
      <p:sp>
        <p:nvSpPr>
          <p:cNvPr id="13" name="TextBox 12">
            <a:extLst>
              <a:ext uri="{FF2B5EF4-FFF2-40B4-BE49-F238E27FC236}">
                <a16:creationId xmlns:a16="http://schemas.microsoft.com/office/drawing/2014/main" id="{B7D1276D-1725-7F25-803A-0A40D236FB8F}"/>
              </a:ext>
            </a:extLst>
          </p:cNvPr>
          <p:cNvSpPr txBox="1"/>
          <p:nvPr/>
        </p:nvSpPr>
        <p:spPr>
          <a:xfrm>
            <a:off x="7184571" y="5900057"/>
            <a:ext cx="4767942" cy="60606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nSpc>
                <a:spcPct val="130000"/>
              </a:lnSpc>
            </a:pPr>
            <a:r>
              <a:rPr lang="sv-SE" sz="1600" b="1">
                <a:ea typeface="Calibri"/>
                <a:cs typeface="Calibri"/>
              </a:rPr>
              <a:t>* </a:t>
            </a:r>
            <a:r>
              <a:rPr lang="sv-SE" sz="1600"/>
              <a:t>Vi förklarar strax kravet på en bokad tid och en medicinsk bedömning.</a:t>
            </a:r>
            <a:r>
              <a:rPr lang="en-US" sz="1600"/>
              <a:t>​</a:t>
            </a:r>
            <a:endParaRPr lang="en-US">
              <a:ea typeface="Verdana"/>
            </a:endParaRPr>
          </a:p>
        </p:txBody>
      </p:sp>
      <p:sp>
        <p:nvSpPr>
          <p:cNvPr id="14" name="Rectangle: Rounded Corners 13">
            <a:extLst>
              <a:ext uri="{FF2B5EF4-FFF2-40B4-BE49-F238E27FC236}">
                <a16:creationId xmlns:a16="http://schemas.microsoft.com/office/drawing/2014/main" id="{4B1E7D33-4C16-9918-4659-FC1DA327669E}"/>
              </a:ext>
            </a:extLst>
          </p:cNvPr>
          <p:cNvSpPr/>
          <p:nvPr/>
        </p:nvSpPr>
        <p:spPr>
          <a:xfrm>
            <a:off x="7467598" y="2405743"/>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sv-SE" b="1">
                <a:solidFill>
                  <a:srgbClr val="FFFFFF"/>
                </a:solidFill>
                <a:latin typeface="Verdana"/>
                <a:ea typeface="Calibri"/>
                <a:cs typeface="Calibri"/>
              </a:rPr>
              <a:t>En medicinsk bedömning** görs av vårdpersonalen.​</a:t>
            </a:r>
            <a:r>
              <a:rPr lang="en-US" b="1">
                <a:solidFill>
                  <a:srgbClr val="FFFFFF"/>
                </a:solidFill>
                <a:latin typeface="Verdana"/>
                <a:ea typeface="Calibri"/>
                <a:cs typeface="Calibri"/>
              </a:rPr>
              <a:t>​</a:t>
            </a:r>
            <a:endParaRPr lang="en-US">
              <a:solidFill>
                <a:srgbClr val="FFFFFF"/>
              </a:solidFill>
              <a:ea typeface="Verdana"/>
            </a:endParaRPr>
          </a:p>
          <a:p>
            <a:pPr marL="576000" rtl="0"/>
            <a:endParaRPr lang="en-US">
              <a:solidFill>
                <a:srgbClr val="FFFFFF"/>
              </a:solidFill>
              <a:ea typeface="Verdana"/>
            </a:endParaRPr>
          </a:p>
        </p:txBody>
      </p:sp>
      <p:sp>
        <p:nvSpPr>
          <p:cNvPr id="15" name="Rectangle: Rounded Corners 14">
            <a:extLst>
              <a:ext uri="{FF2B5EF4-FFF2-40B4-BE49-F238E27FC236}">
                <a16:creationId xmlns:a16="http://schemas.microsoft.com/office/drawing/2014/main" id="{191DBA84-0F56-7C04-FD1E-EA62047885E4}"/>
              </a:ext>
            </a:extLst>
          </p:cNvPr>
          <p:cNvSpPr/>
          <p:nvPr/>
        </p:nvSpPr>
        <p:spPr>
          <a:xfrm>
            <a:off x="7456713" y="3918857"/>
            <a:ext cx="4484914"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en-US" b="1">
                <a:solidFill>
                  <a:srgbClr val="FFFFFF"/>
                </a:solidFill>
                <a:latin typeface="Verdana"/>
                <a:ea typeface="Calibri"/>
                <a:cs typeface="Calibri"/>
              </a:rPr>
              <a:t>​</a:t>
            </a:r>
            <a:endParaRPr lang="en-US">
              <a:solidFill>
                <a:srgbClr val="FFFFFF"/>
              </a:solidFill>
              <a:ea typeface="Verdana"/>
            </a:endParaRPr>
          </a:p>
          <a:p>
            <a:pPr marL="576000"/>
            <a:endParaRPr lang="sv-SE" b="1">
              <a:solidFill>
                <a:srgbClr val="FFFFFF"/>
              </a:solidFill>
              <a:latin typeface="Verdana"/>
              <a:ea typeface="Calibri"/>
              <a:cs typeface="Calibri"/>
            </a:endParaRPr>
          </a:p>
          <a:p>
            <a:pPr marL="576000"/>
            <a:endParaRPr lang="sv-SE" b="1">
              <a:solidFill>
                <a:srgbClr val="FFFFFF"/>
              </a:solidFill>
              <a:latin typeface="Verdana"/>
              <a:ea typeface="Calibri"/>
              <a:cs typeface="Calibri"/>
            </a:endParaRPr>
          </a:p>
          <a:p>
            <a:pPr marL="576000"/>
            <a:r>
              <a:rPr lang="sv-SE" b="1">
                <a:solidFill>
                  <a:srgbClr val="FFFFFF"/>
                </a:solidFill>
                <a:latin typeface="Verdana"/>
                <a:ea typeface="Calibri"/>
                <a:cs typeface="Calibri"/>
              </a:rPr>
              <a:t>Kontakten innebär inte </a:t>
            </a:r>
            <a:br>
              <a:rPr lang="sv-SE" b="1">
                <a:solidFill>
                  <a:srgbClr val="FFFFFF"/>
                </a:solidFill>
                <a:latin typeface="Verdana"/>
                <a:ea typeface="Calibri"/>
                <a:cs typeface="Calibri"/>
              </a:rPr>
            </a:br>
            <a:r>
              <a:rPr lang="sv-SE" b="1">
                <a:solidFill>
                  <a:srgbClr val="FFFFFF"/>
                </a:solidFill>
                <a:latin typeface="Verdana"/>
                <a:ea typeface="Calibri"/>
                <a:cs typeface="Calibri"/>
              </a:rPr>
              <a:t>att patienten bokas eller hänvisas vidare.​</a:t>
            </a:r>
            <a:r>
              <a:rPr lang="en-US" b="1">
                <a:solidFill>
                  <a:srgbClr val="FFFFFF"/>
                </a:solidFill>
                <a:latin typeface="Verdana"/>
                <a:ea typeface="Calibri"/>
                <a:cs typeface="Calibri"/>
              </a:rPr>
              <a:t>​</a:t>
            </a:r>
            <a:endParaRPr lang="en-US">
              <a:ea typeface="Verdana"/>
            </a:endParaRPr>
          </a:p>
          <a:p>
            <a:pPr marL="576000" rtl="0"/>
            <a:r>
              <a:rPr lang="sv-SE" sz="1600" b="1">
                <a:solidFill>
                  <a:srgbClr val="FFFFFF"/>
                </a:solidFill>
                <a:latin typeface="Verdana"/>
                <a:ea typeface="Calibri"/>
                <a:cs typeface="Calibri"/>
              </a:rPr>
              <a:t>​</a:t>
            </a:r>
            <a:r>
              <a:rPr lang="en-US" sz="1600" b="1">
                <a:solidFill>
                  <a:srgbClr val="FFFFFF"/>
                </a:solidFill>
                <a:latin typeface="Verdana"/>
                <a:ea typeface="Calibri"/>
                <a:cs typeface="Calibri"/>
              </a:rPr>
              <a:t>​</a:t>
            </a:r>
          </a:p>
          <a:p>
            <a:pPr marL="576000" rtl="0"/>
            <a:endParaRPr lang="en-US" sz="1600">
              <a:solidFill>
                <a:srgbClr val="FFFFFF"/>
              </a:solidFill>
              <a:latin typeface="Verdana"/>
              <a:ea typeface="Calibri"/>
              <a:cs typeface="Calibri"/>
            </a:endParaRPr>
          </a:p>
          <a:p>
            <a:pPr marL="576000" rtl="0"/>
            <a:r>
              <a:rPr lang="sv-SE">
                <a:solidFill>
                  <a:srgbClr val="FFFFFF"/>
                </a:solidFill>
                <a:latin typeface="Verdana"/>
                <a:ea typeface="Calibri"/>
                <a:cs typeface="Calibri"/>
              </a:rPr>
              <a:t>​</a:t>
            </a:r>
            <a:endParaRPr lang="en-US">
              <a:solidFill>
                <a:srgbClr val="FFFFFF"/>
              </a:solidFill>
              <a:ea typeface="Verdana"/>
            </a:endParaRPr>
          </a:p>
        </p:txBody>
      </p:sp>
      <p:sp>
        <p:nvSpPr>
          <p:cNvPr id="3" name="Ellips 2">
            <a:extLst>
              <a:ext uri="{FF2B5EF4-FFF2-40B4-BE49-F238E27FC236}">
                <a16:creationId xmlns:a16="http://schemas.microsoft.com/office/drawing/2014/main" id="{0D5DBEA9-9694-9744-5095-3D334A79734D}"/>
              </a:ext>
            </a:extLst>
          </p:cNvPr>
          <p:cNvSpPr/>
          <p:nvPr/>
        </p:nvSpPr>
        <p:spPr>
          <a:xfrm>
            <a:off x="7083553" y="123139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1</a:t>
            </a:r>
          </a:p>
        </p:txBody>
      </p:sp>
      <p:sp>
        <p:nvSpPr>
          <p:cNvPr id="6" name="Ellips 5">
            <a:extLst>
              <a:ext uri="{FF2B5EF4-FFF2-40B4-BE49-F238E27FC236}">
                <a16:creationId xmlns:a16="http://schemas.microsoft.com/office/drawing/2014/main" id="{63708035-B69C-4C8E-A1B3-257E43A5181C}"/>
              </a:ext>
            </a:extLst>
          </p:cNvPr>
          <p:cNvSpPr/>
          <p:nvPr/>
        </p:nvSpPr>
        <p:spPr>
          <a:xfrm>
            <a:off x="7091173" y="273253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2</a:t>
            </a:r>
          </a:p>
        </p:txBody>
      </p:sp>
      <p:sp>
        <p:nvSpPr>
          <p:cNvPr id="7" name="Ellips 6">
            <a:extLst>
              <a:ext uri="{FF2B5EF4-FFF2-40B4-BE49-F238E27FC236}">
                <a16:creationId xmlns:a16="http://schemas.microsoft.com/office/drawing/2014/main" id="{A2AD4ABD-15E2-F75B-28AF-66C76F8C4E3D}"/>
              </a:ext>
            </a:extLst>
          </p:cNvPr>
          <p:cNvSpPr/>
          <p:nvPr/>
        </p:nvSpPr>
        <p:spPr>
          <a:xfrm>
            <a:off x="7091173" y="423367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3</a:t>
            </a:r>
          </a:p>
        </p:txBody>
      </p:sp>
    </p:spTree>
    <p:extLst>
      <p:ext uri="{BB962C8B-B14F-4D97-AF65-F5344CB8AC3E}">
        <p14:creationId xmlns:p14="http://schemas.microsoft.com/office/powerpoint/2010/main" val="2265934821"/>
      </p:ext>
    </p:extLst>
  </p:cSld>
  <p:clrMapOvr>
    <a:masterClrMapping/>
  </p:clrMapOvr>
</p:sld>
</file>

<file path=ppt/theme/theme1.xml><?xml version="1.0" encoding="utf-8"?>
<a:theme xmlns:a="http://schemas.openxmlformats.org/drawingml/2006/main" name="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Hälso- och sjukvård blå-blå-ljusbrun mall</Template>
  <TotalTime>0</TotalTime>
  <Words>2526</Words>
  <Application>Microsoft Office PowerPoint</Application>
  <PresentationFormat>Bredbild</PresentationFormat>
  <Paragraphs>208</Paragraphs>
  <Slides>21</Slides>
  <Notes>19</Notes>
  <HiddenSlides>1</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21</vt:i4>
      </vt:variant>
    </vt:vector>
  </HeadingPairs>
  <TitlesOfParts>
    <vt:vector size="26" baseType="lpstr">
      <vt:lpstr>Arial</vt:lpstr>
      <vt:lpstr>Calibri</vt:lpstr>
      <vt:lpstr>Times New Roman</vt:lpstr>
      <vt:lpstr>Verdana</vt:lpstr>
      <vt:lpstr>VGR Hos blå-blå-ljusbrun</vt:lpstr>
      <vt:lpstr>PowerPoint-presentation</vt:lpstr>
      <vt:lpstr>   Patientavgift vid distanskontakt </vt:lpstr>
      <vt:lpstr>   Vad menas med distanskontakt?</vt:lpstr>
      <vt:lpstr>Vilka svårigheter har vi upptäckt?</vt:lpstr>
      <vt:lpstr>Patientavgifter för distanskontakter  har utmaningar som vi löser  med information.</vt:lpstr>
      <vt:lpstr>Vad gäller? </vt:lpstr>
      <vt:lpstr>Varför tar vi betalt för distanskontakter?</vt:lpstr>
      <vt:lpstr>Hur påverkas din verksamhet  av patientavgiften?</vt:lpstr>
      <vt:lpstr>Tre kriterier måste vara uppfyllda för att vi ska ta ut en patientavgift  för en distanskontakt.</vt:lpstr>
      <vt:lpstr>Vad menas med bokad tid?  </vt:lpstr>
      <vt:lpstr>Dessa tider är inte bokade med patienten </vt:lpstr>
      <vt:lpstr>Vad ska ske vid en medicinsk bedömning? </vt:lpstr>
      <vt:lpstr>När ska en avgift inte tas ut?</vt:lpstr>
      <vt:lpstr>När ska en avgift inte tas ut? Fortsättning.</vt:lpstr>
      <vt:lpstr>Vad händer om patienten uteblir från bokad kontakt via telefon? </vt:lpstr>
      <vt:lpstr>Vad gäller vid en kort  distanskontakt? </vt:lpstr>
      <vt:lpstr>Du som har kontakt med patienter  via telefon eller skriftligt</vt:lpstr>
      <vt:lpstr>Vad du kan säga till patienten…</vt:lpstr>
      <vt:lpstr>Hur informerar vi i samtalet om digital kontakt, avgiften och hur tar vi betalt?</vt:lpstr>
      <vt:lpstr>Receptförnyelse är avgiftsfritt   </vt:lpstr>
      <vt:lpstr>Verksamhetens checklista för information om patientavgifter </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Medarbetarinfo distanskontakt per telefon och skriftlig digital kontakt</dc:title>
  <dc:creator>Mari Turos</dc:creator>
  <keywords/>
  <lastModifiedBy>Helena Lundahl</lastModifiedBy>
  <revision>59</revision>
  <dcterms:created xsi:type="dcterms:W3CDTF">2025-04-07T09:19:17.0000000Z</dcterms:created>
  <dcterms:modified xsi:type="dcterms:W3CDTF">2026-03-18T15:34:07.0000000Z</dcterms:modified>
</coreProperties>
</file>