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wmf" ContentType="image/x-wmf"/>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diagrams/data1.xml" ContentType="application/vnd.openxmlformats-officedocument.drawingml.diagramData+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22.xml" ContentType="application/vnd.openxmlformats-officedocument.presentationml.slideLayou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Types>
</file>

<file path=_rels/.rels>&#65279;<?xml version="1.0" encoding="utf-8"?><Relationships xmlns="http://schemas.openxmlformats.org/package/2006/relationships"><Relationship Type="http://schemas.openxmlformats.org/officeDocument/2006/relationships/extended-properties" Target="docProps/app.xml" Id="rId3" /><Relationship Type="http://schemas.openxmlformats.org/package/2006/relationships/metadata/core-properties" Target="docProps/core.xml" Id="rId2" /><Relationship Type="http://schemas.openxmlformats.org/officeDocument/2006/relationships/officeDocument" Target="ppt/presentation.xml" Id="rId1"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95" r:id="rId2"/>
    <p:sldMasterId id="2147483709" r:id="rId3"/>
  </p:sldMasterIdLst>
  <p:notesMasterIdLst>
    <p:notesMasterId r:id="rId28"/>
  </p:notesMasterIdLst>
  <p:sldIdLst>
    <p:sldId id="701" r:id="rId4"/>
    <p:sldId id="775" r:id="rId5"/>
    <p:sldId id="780" r:id="rId6"/>
    <p:sldId id="697" r:id="rId7"/>
    <p:sldId id="776" r:id="rId8"/>
    <p:sldId id="800" r:id="rId9"/>
    <p:sldId id="698" r:id="rId10"/>
    <p:sldId id="673" r:id="rId11"/>
    <p:sldId id="804" r:id="rId12"/>
    <p:sldId id="808" r:id="rId13"/>
    <p:sldId id="789" r:id="rId14"/>
    <p:sldId id="689" r:id="rId15"/>
    <p:sldId id="690" r:id="rId16"/>
    <p:sldId id="676" r:id="rId17"/>
    <p:sldId id="300" r:id="rId18"/>
    <p:sldId id="681" r:id="rId19"/>
    <p:sldId id="691" r:id="rId20"/>
    <p:sldId id="692" r:id="rId21"/>
    <p:sldId id="695" r:id="rId22"/>
    <p:sldId id="809" r:id="rId23"/>
    <p:sldId id="699" r:id="rId24"/>
    <p:sldId id="593" r:id="rId25"/>
    <p:sldId id="571" r:id="rId26"/>
    <p:sldId id="766" r:id="rId27"/>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Karlsson" initials="HK" lastIdx="1" clrIdx="0">
    <p:extLst>
      <p:ext uri="{19B8F6BF-5375-455C-9EA6-DF929625EA0E}">
        <p15:presenceInfo xmlns:p15="http://schemas.microsoft.com/office/powerpoint/2012/main" userId="S-1-5-21-4207368772-811273523-976865563-116814" providerId="AD"/>
      </p:ext>
    </p:extLst>
  </p:cmAuthor>
  <p:cmAuthor id="2" name="Maria Karlsson" initials="MK" lastIdx="4" clrIdx="1">
    <p:extLst>
      <p:ext uri="{19B8F6BF-5375-455C-9EA6-DF929625EA0E}">
        <p15:presenceInfo xmlns:p15="http://schemas.microsoft.com/office/powerpoint/2012/main" userId="S-1-5-21-4207368772-811273523-976865563-3195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92DE"/>
    <a:srgbClr val="000000"/>
    <a:srgbClr val="0058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88719" autoAdjust="0"/>
  </p:normalViewPr>
  <p:slideViewPr>
    <p:cSldViewPr snapToGrid="0">
      <p:cViewPr varScale="1">
        <p:scale>
          <a:sx n="81" d="100"/>
          <a:sy n="81" d="100"/>
        </p:scale>
        <p:origin x="102" y="360"/>
      </p:cViewPr>
      <p:guideLst/>
    </p:cSldViewPr>
  </p:slideViewPr>
  <p:outlineViewPr>
    <p:cViewPr>
      <p:scale>
        <a:sx n="33" d="100"/>
        <a:sy n="33" d="100"/>
      </p:scale>
      <p:origin x="0" y="-1734"/>
    </p:cViewPr>
  </p:outlineViewPr>
  <p:notesTextViewPr>
    <p:cViewPr>
      <p:scale>
        <a:sx n="1" d="1"/>
        <a:sy n="1" d="1"/>
      </p:scale>
      <p:origin x="0" y="0"/>
    </p:cViewPr>
  </p:notesTextViewPr>
  <p:notesViewPr>
    <p:cSldViewPr snapToGrid="0">
      <p:cViewPr varScale="1">
        <p:scale>
          <a:sx n="62" d="100"/>
          <a:sy n="62" d="100"/>
        </p:scale>
        <p:origin x="3240" y="72"/>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0.xml" Id="rId13" /><Relationship Type="http://schemas.openxmlformats.org/officeDocument/2006/relationships/slide" Target="slides/slide15.xml" Id="rId18" /><Relationship Type="http://schemas.openxmlformats.org/officeDocument/2006/relationships/slide" Target="slides/slide23.xml" Id="rId26" /><Relationship Type="http://schemas.openxmlformats.org/officeDocument/2006/relationships/slide" Target="slides/slide18.xml" Id="rId21" /><Relationship Type="http://schemas.openxmlformats.org/officeDocument/2006/relationships/slide" Target="slides/slide4.xml" Id="rId7" /><Relationship Type="http://schemas.openxmlformats.org/officeDocument/2006/relationships/slide" Target="slides/slide9.xml" Id="rId12" /><Relationship Type="http://schemas.openxmlformats.org/officeDocument/2006/relationships/slide" Target="slides/slide14.xml" Id="rId17" /><Relationship Type="http://schemas.openxmlformats.org/officeDocument/2006/relationships/slide" Target="slides/slide22.xml" Id="rId25" /><Relationship Type="http://schemas.openxmlformats.org/officeDocument/2006/relationships/tableStyles" Target="tableStyles.xml" Id="rId33" /><Relationship Type="http://schemas.openxmlformats.org/officeDocument/2006/relationships/slideMaster" Target="slideMasters/slideMaster2.xml" Id="rId2" /><Relationship Type="http://schemas.openxmlformats.org/officeDocument/2006/relationships/slide" Target="slides/slide13.xml" Id="rId16" /><Relationship Type="http://schemas.openxmlformats.org/officeDocument/2006/relationships/slide" Target="slides/slide17.xml" Id="rId20" /><Relationship Type="http://schemas.openxmlformats.org/officeDocument/2006/relationships/commentAuthors" Target="commentAuthors.xml" Id="rId29" /><Relationship Type="http://schemas.openxmlformats.org/officeDocument/2006/relationships/slideMaster" Target="slideMasters/slideMaster1.xml" Id="rId1" /><Relationship Type="http://schemas.openxmlformats.org/officeDocument/2006/relationships/slide" Target="slides/slide3.xml" Id="rId6" /><Relationship Type="http://schemas.openxmlformats.org/officeDocument/2006/relationships/slide" Target="slides/slide8.xml" Id="rId11" /><Relationship Type="http://schemas.openxmlformats.org/officeDocument/2006/relationships/slide" Target="slides/slide21.xml" Id="rId24" /><Relationship Type="http://schemas.openxmlformats.org/officeDocument/2006/relationships/theme" Target="theme/theme1.xml" Id="rId32" /><Relationship Type="http://schemas.openxmlformats.org/officeDocument/2006/relationships/slide" Target="slides/slide2.xml" Id="rId5" /><Relationship Type="http://schemas.openxmlformats.org/officeDocument/2006/relationships/slide" Target="slides/slide12.xml" Id="rId15" /><Relationship Type="http://schemas.openxmlformats.org/officeDocument/2006/relationships/slide" Target="slides/slide20.xml" Id="rId23" /><Relationship Type="http://schemas.openxmlformats.org/officeDocument/2006/relationships/notesMaster" Target="notesMasters/notesMaster1.xml" Id="rId28" /><Relationship Type="http://schemas.openxmlformats.org/officeDocument/2006/relationships/slide" Target="slides/slide7.xml" Id="rId10" /><Relationship Type="http://schemas.openxmlformats.org/officeDocument/2006/relationships/slide" Target="slides/slide16.xml" Id="rId19" /><Relationship Type="http://schemas.openxmlformats.org/officeDocument/2006/relationships/viewProps" Target="viewProps.xml" Id="rId31" /><Relationship Type="http://schemas.openxmlformats.org/officeDocument/2006/relationships/slide" Target="slides/slide1.xml" Id="rId4" /><Relationship Type="http://schemas.openxmlformats.org/officeDocument/2006/relationships/slide" Target="slides/slide6.xml" Id="rId9" /><Relationship Type="http://schemas.openxmlformats.org/officeDocument/2006/relationships/slide" Target="slides/slide11.xml" Id="rId14" /><Relationship Type="http://schemas.openxmlformats.org/officeDocument/2006/relationships/slide" Target="slides/slide19.xml" Id="rId22" /><Relationship Type="http://schemas.openxmlformats.org/officeDocument/2006/relationships/slide" Target="slides/slide24.xml" Id="rId27" /><Relationship Type="http://schemas.openxmlformats.org/officeDocument/2006/relationships/presProps" Target="presProps.xml" Id="rId30" /><Relationship Type="http://schemas.openxmlformats.org/officeDocument/2006/relationships/slide" Target="slides/slide5.xml" Id="rId8" /><Relationship Type="http://schemas.openxmlformats.org/officeDocument/2006/relationships/slideMaster" Target="slideMasters/slideMaster3.xml" Id="rId3" /></Relationships>
</file>

<file path=ppt/charts/_rels/chart1.xml.rels><?xml version="1.0" encoding="UTF-8" standalone="yes"?>
<Relationships xmlns="http://schemas.openxmlformats.org/package/2006/relationships"><Relationship Id="rId3" Type="http://schemas.openxmlformats.org/officeDocument/2006/relationships/oleObject" Target="file:///\\vgregion.se\Hem\NU-003\emmli28\Verksamhetsber&#228;ttelse%202023\Statistik\&#229;lder%20uppdra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38560869122532387"/>
          <c:y val="0.15832848367483054"/>
          <c:w val="0.45501676084019815"/>
          <c:h val="0.78895745347869661"/>
        </c:manualLayout>
      </c:layout>
      <c:pie3DChart>
        <c:varyColors val="1"/>
        <c:ser>
          <c:idx val="0"/>
          <c:order val="0"/>
          <c:tx>
            <c:strRef>
              <c:f>Blad1!$F$224</c:f>
              <c:strCache>
                <c:ptCount val="1"/>
                <c:pt idx="0">
                  <c:v>Totalt</c:v>
                </c:pt>
              </c:strCache>
            </c:strRef>
          </c:tx>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0F4-4511-8A6A-C376441BC6AE}"/>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00F4-4511-8A6A-C376441BC6AE}"/>
              </c:ext>
            </c:extLst>
          </c:dPt>
          <c:dLbls>
            <c:dLbl>
              <c:idx val="0"/>
              <c:layout>
                <c:manualLayout>
                  <c:x val="-0.17532599671096744"/>
                  <c:y val="-0.19541092078502167"/>
                </c:manualLayout>
              </c:layout>
              <c:tx>
                <c:rich>
                  <a:bodyPr/>
                  <a:lstStyle/>
                  <a:p>
                    <a:fld id="{45938BE4-61A2-49B5-9A5E-BFD5B045E4BE}" type="PERCENTAGE">
                      <a:rPr lang="en-US" smtClean="0">
                        <a:solidFill>
                          <a:schemeClr val="bg1"/>
                        </a:solidFill>
                      </a:rPr>
                      <a:pPr/>
                      <a:t>[PROCENT]</a:t>
                    </a:fld>
                    <a:r>
                      <a:rPr lang="en-US" baseline="0" dirty="0">
                        <a:solidFill>
                          <a:schemeClr val="bg1"/>
                        </a:solidFill>
                      </a:rPr>
                      <a:t> </a:t>
                    </a:r>
                  </a:p>
                </c:rich>
              </c:tx>
              <c:dLblPos val="bestFit"/>
              <c:showLegendKey val="0"/>
              <c:showVal val="1"/>
              <c:showCatName val="0"/>
              <c:showSerName val="0"/>
              <c:showPercent val="0"/>
              <c:showBubbleSize val="0"/>
              <c:extLst>
                <c:ext xmlns:c15="http://schemas.microsoft.com/office/drawing/2012/chart" uri="{CE6537A1-D6FC-4f65-9D91-7224C49458BB}">
                  <c15:layout>
                    <c:manualLayout>
                      <c:w val="0.26199003052366215"/>
                      <c:h val="0.31726318681014104"/>
                    </c:manualLayout>
                  </c15:layout>
                  <c15:dlblFieldTable/>
                  <c15:showDataLabelsRange val="0"/>
                </c:ext>
                <c:ext xmlns:c16="http://schemas.microsoft.com/office/drawing/2014/chart" uri="{C3380CC4-5D6E-409C-BE32-E72D297353CC}">
                  <c16:uniqueId val="{00000001-00F4-4511-8A6A-C376441BC6AE}"/>
                </c:ext>
              </c:extLst>
            </c:dLbl>
            <c:dLbl>
              <c:idx val="1"/>
              <c:tx>
                <c:rich>
                  <a:bodyPr/>
                  <a:lstStyle/>
                  <a:p>
                    <a:r>
                      <a:rPr lang="en-US" dirty="0">
                        <a:solidFill>
                          <a:schemeClr val="bg1"/>
                        </a:solidFill>
                      </a:rPr>
                      <a:t>10%</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00F4-4511-8A6A-C376441BC6AE}"/>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sv-SE"/>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Blad1!$G$224:$H$224</c:f>
              <c:numCache>
                <c:formatCode>0.00%</c:formatCode>
                <c:ptCount val="2"/>
                <c:pt idx="0">
                  <c:v>0.90412999999999999</c:v>
                </c:pt>
                <c:pt idx="1">
                  <c:v>9.5899999999999985E-2</c:v>
                </c:pt>
              </c:numCache>
            </c:numRef>
          </c:val>
          <c:extLst>
            <c:ext xmlns:c16="http://schemas.microsoft.com/office/drawing/2014/chart" uri="{C3380CC4-5D6E-409C-BE32-E72D297353CC}">
              <c16:uniqueId val="{00000004-00F4-4511-8A6A-C376441BC6AE}"/>
            </c:ext>
          </c:extLst>
        </c:ser>
        <c:dLbls>
          <c:dLblPos val="bestFit"/>
          <c:showLegendKey val="0"/>
          <c:showVal val="1"/>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4EC91E-A0EE-49E8-BFAA-ED16B77C6B43}"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sv-SE"/>
        </a:p>
      </dgm:t>
    </dgm:pt>
    <dgm:pt modelId="{68BF40A0-E9B0-4B0E-813E-76AC02014CC8}">
      <dgm:prSet phldrT="[Text]"/>
      <dgm:spPr/>
      <dgm:t>
        <a:bodyPr/>
        <a:lstStyle/>
        <a:p>
          <a:r>
            <a:rPr lang="sv-SE" dirty="0"/>
            <a:t>När det inte är akut</a:t>
          </a:r>
        </a:p>
      </dgm:t>
    </dgm:pt>
    <dgm:pt modelId="{E3FE4132-C4F3-491E-8AF8-C135A0268311}" type="parTrans" cxnId="{926488FE-8856-40BF-BB07-3B3ACA846452}">
      <dgm:prSet/>
      <dgm:spPr/>
      <dgm:t>
        <a:bodyPr/>
        <a:lstStyle/>
        <a:p>
          <a:endParaRPr lang="sv-SE"/>
        </a:p>
      </dgm:t>
    </dgm:pt>
    <dgm:pt modelId="{50D3FF57-ADA5-404A-80CF-99C787DC1E30}" type="sibTrans" cxnId="{926488FE-8856-40BF-BB07-3B3ACA846452}">
      <dgm:prSet/>
      <dgm:spPr/>
      <dgm:t>
        <a:bodyPr/>
        <a:lstStyle/>
        <a:p>
          <a:endParaRPr lang="sv-SE"/>
        </a:p>
      </dgm:t>
    </dgm:pt>
    <dgm:pt modelId="{FCEA8764-5612-4ABF-B017-6B19D743D23F}">
      <dgm:prSet phldrT="[Text]"/>
      <dgm:spPr/>
      <dgm:t>
        <a:bodyPr/>
        <a:lstStyle/>
        <a:p>
          <a:r>
            <a:rPr lang="sv-SE" dirty="0"/>
            <a:t>Men inte kan vänta tills nästa dag</a:t>
          </a:r>
        </a:p>
      </dgm:t>
    </dgm:pt>
    <dgm:pt modelId="{2DF1551C-8563-480E-BC2F-000B4BF1EB5D}" type="parTrans" cxnId="{6425BC21-BD8C-4BC7-9F56-E2E64BAF3FA6}">
      <dgm:prSet/>
      <dgm:spPr/>
      <dgm:t>
        <a:bodyPr/>
        <a:lstStyle/>
        <a:p>
          <a:endParaRPr lang="sv-SE"/>
        </a:p>
      </dgm:t>
    </dgm:pt>
    <dgm:pt modelId="{601C895D-2A14-4344-8076-0CC390AA0118}" type="sibTrans" cxnId="{6425BC21-BD8C-4BC7-9F56-E2E64BAF3FA6}">
      <dgm:prSet/>
      <dgm:spPr/>
      <dgm:t>
        <a:bodyPr/>
        <a:lstStyle/>
        <a:p>
          <a:endParaRPr lang="sv-SE"/>
        </a:p>
      </dgm:t>
    </dgm:pt>
    <dgm:pt modelId="{831BB90E-9267-4D65-A97C-38995B75F5A1}">
      <dgm:prSet phldrT="[Text]"/>
      <dgm:spPr/>
      <dgm:t>
        <a:bodyPr/>
        <a:lstStyle/>
        <a:p>
          <a:r>
            <a:rPr lang="sv-SE" dirty="0"/>
            <a:t>Endast jourtid</a:t>
          </a:r>
        </a:p>
      </dgm:t>
    </dgm:pt>
    <dgm:pt modelId="{70ED4697-4009-44DD-85E7-C3476DCE4026}" type="parTrans" cxnId="{10291F27-5B77-4246-9656-4794AE836884}">
      <dgm:prSet/>
      <dgm:spPr/>
      <dgm:t>
        <a:bodyPr/>
        <a:lstStyle/>
        <a:p>
          <a:endParaRPr lang="sv-SE"/>
        </a:p>
      </dgm:t>
    </dgm:pt>
    <dgm:pt modelId="{D44AB448-DD94-4194-8C77-D3A1C6D186DC}" type="sibTrans" cxnId="{10291F27-5B77-4246-9656-4794AE836884}">
      <dgm:prSet/>
      <dgm:spPr/>
      <dgm:t>
        <a:bodyPr/>
        <a:lstStyle/>
        <a:p>
          <a:endParaRPr lang="sv-SE"/>
        </a:p>
      </dgm:t>
    </dgm:pt>
    <dgm:pt modelId="{59FFADE5-F91E-4C3E-A939-78343AC9B917}">
      <dgm:prSet phldrT="[Text]"/>
      <dgm:spPr/>
      <dgm:t>
        <a:bodyPr/>
        <a:lstStyle/>
        <a:p>
          <a:r>
            <a:rPr lang="sv-SE" dirty="0"/>
            <a:t>Sjuksköterskan kan säga nej</a:t>
          </a:r>
        </a:p>
      </dgm:t>
    </dgm:pt>
    <dgm:pt modelId="{A697B1FC-9564-4D9F-872C-015A1AC954EB}" type="parTrans" cxnId="{FAC302D8-AA25-43AE-BA3E-7667B9AAD48A}">
      <dgm:prSet/>
      <dgm:spPr/>
      <dgm:t>
        <a:bodyPr/>
        <a:lstStyle/>
        <a:p>
          <a:endParaRPr lang="sv-SE"/>
        </a:p>
      </dgm:t>
    </dgm:pt>
    <dgm:pt modelId="{F62718CC-6D7C-4DCA-951C-28E11C51BCA3}" type="sibTrans" cxnId="{FAC302D8-AA25-43AE-BA3E-7667B9AAD48A}">
      <dgm:prSet/>
      <dgm:spPr/>
      <dgm:t>
        <a:bodyPr/>
        <a:lstStyle/>
        <a:p>
          <a:endParaRPr lang="sv-SE"/>
        </a:p>
      </dgm:t>
    </dgm:pt>
    <dgm:pt modelId="{442E3142-7573-4754-8897-E049728A72E8}">
      <dgm:prSet phldrT="[Text]"/>
      <dgm:spPr/>
      <dgm:t>
        <a:bodyPr/>
        <a:lstStyle/>
        <a:p>
          <a:r>
            <a:rPr lang="sv-SE" dirty="0"/>
            <a:t>Till för brukare som inte är inskrivna</a:t>
          </a:r>
        </a:p>
      </dgm:t>
    </dgm:pt>
    <dgm:pt modelId="{8D120FBD-BCEE-43C7-B91F-51DE1B809C6C}" type="parTrans" cxnId="{EB62D7FC-C9A7-4D44-BDD7-9146FF6FE9B0}">
      <dgm:prSet/>
      <dgm:spPr/>
      <dgm:t>
        <a:bodyPr/>
        <a:lstStyle/>
        <a:p>
          <a:endParaRPr lang="sv-SE"/>
        </a:p>
      </dgm:t>
    </dgm:pt>
    <dgm:pt modelId="{1051F35E-4B95-4F74-B3F7-1BB4670EB242}" type="sibTrans" cxnId="{EB62D7FC-C9A7-4D44-BDD7-9146FF6FE9B0}">
      <dgm:prSet/>
      <dgm:spPr/>
      <dgm:t>
        <a:bodyPr/>
        <a:lstStyle/>
        <a:p>
          <a:endParaRPr lang="sv-SE"/>
        </a:p>
      </dgm:t>
    </dgm:pt>
    <dgm:pt modelId="{47B8142C-53A7-4356-92DD-127F1AAD9D80}">
      <dgm:prSet phldrT="[Text]"/>
      <dgm:spPr/>
      <dgm:t>
        <a:bodyPr/>
        <a:lstStyle/>
        <a:p>
          <a:r>
            <a:rPr lang="sv-SE" dirty="0"/>
            <a:t>SBAR används vid överrapportering</a:t>
          </a:r>
        </a:p>
      </dgm:t>
    </dgm:pt>
    <dgm:pt modelId="{D69B75F0-C1DC-4B96-97C2-8B1A78DF7CCA}" type="parTrans" cxnId="{08B7F4F5-DB7C-4549-8D32-A4168BA80643}">
      <dgm:prSet/>
      <dgm:spPr/>
      <dgm:t>
        <a:bodyPr/>
        <a:lstStyle/>
        <a:p>
          <a:endParaRPr lang="sv-SE"/>
        </a:p>
      </dgm:t>
    </dgm:pt>
    <dgm:pt modelId="{C4DDAF55-560F-449F-9D4F-6868186C9A8D}" type="sibTrans" cxnId="{08B7F4F5-DB7C-4549-8D32-A4168BA80643}">
      <dgm:prSet/>
      <dgm:spPr/>
      <dgm:t>
        <a:bodyPr/>
        <a:lstStyle/>
        <a:p>
          <a:endParaRPr lang="sv-SE"/>
        </a:p>
      </dgm:t>
    </dgm:pt>
    <dgm:pt modelId="{C17A6F33-4F0A-486B-B0AD-EA82086D817E}" type="pres">
      <dgm:prSet presAssocID="{2D4EC91E-A0EE-49E8-BFAA-ED16B77C6B43}" presName="diagram" presStyleCnt="0">
        <dgm:presLayoutVars>
          <dgm:dir/>
          <dgm:resizeHandles val="exact"/>
        </dgm:presLayoutVars>
      </dgm:prSet>
      <dgm:spPr/>
    </dgm:pt>
    <dgm:pt modelId="{E6052873-DA63-48A2-9DCB-D4412A0BD0A7}" type="pres">
      <dgm:prSet presAssocID="{68BF40A0-E9B0-4B0E-813E-76AC02014CC8}" presName="node" presStyleLbl="node1" presStyleIdx="0" presStyleCnt="6">
        <dgm:presLayoutVars>
          <dgm:bulletEnabled val="1"/>
        </dgm:presLayoutVars>
      </dgm:prSet>
      <dgm:spPr/>
    </dgm:pt>
    <dgm:pt modelId="{39EF4519-5478-4765-8AC3-241E6880DD7C}" type="pres">
      <dgm:prSet presAssocID="{50D3FF57-ADA5-404A-80CF-99C787DC1E30}" presName="sibTrans" presStyleLbl="sibTrans2D1" presStyleIdx="0" presStyleCnt="5"/>
      <dgm:spPr/>
    </dgm:pt>
    <dgm:pt modelId="{DB16A935-739C-4075-9EEE-CA04D527C2CF}" type="pres">
      <dgm:prSet presAssocID="{50D3FF57-ADA5-404A-80CF-99C787DC1E30}" presName="connectorText" presStyleLbl="sibTrans2D1" presStyleIdx="0" presStyleCnt="5"/>
      <dgm:spPr/>
    </dgm:pt>
    <dgm:pt modelId="{D7A78E03-FB8C-404D-9803-C816CBC9CD70}" type="pres">
      <dgm:prSet presAssocID="{FCEA8764-5612-4ABF-B017-6B19D743D23F}" presName="node" presStyleLbl="node1" presStyleIdx="1" presStyleCnt="6">
        <dgm:presLayoutVars>
          <dgm:bulletEnabled val="1"/>
        </dgm:presLayoutVars>
      </dgm:prSet>
      <dgm:spPr/>
    </dgm:pt>
    <dgm:pt modelId="{E59A79E0-567D-4032-9A53-0242648B1D45}" type="pres">
      <dgm:prSet presAssocID="{601C895D-2A14-4344-8076-0CC390AA0118}" presName="sibTrans" presStyleLbl="sibTrans2D1" presStyleIdx="1" presStyleCnt="5"/>
      <dgm:spPr/>
    </dgm:pt>
    <dgm:pt modelId="{4076C5C0-CC71-4615-B929-E0A834255F3E}" type="pres">
      <dgm:prSet presAssocID="{601C895D-2A14-4344-8076-0CC390AA0118}" presName="connectorText" presStyleLbl="sibTrans2D1" presStyleIdx="1" presStyleCnt="5"/>
      <dgm:spPr/>
    </dgm:pt>
    <dgm:pt modelId="{DD3DF246-1848-46ED-AA11-4DC235A72393}" type="pres">
      <dgm:prSet presAssocID="{831BB90E-9267-4D65-A97C-38995B75F5A1}" presName="node" presStyleLbl="node1" presStyleIdx="2" presStyleCnt="6">
        <dgm:presLayoutVars>
          <dgm:bulletEnabled val="1"/>
        </dgm:presLayoutVars>
      </dgm:prSet>
      <dgm:spPr/>
    </dgm:pt>
    <dgm:pt modelId="{6AEFCFAE-D786-4E72-A657-130215E06C66}" type="pres">
      <dgm:prSet presAssocID="{D44AB448-DD94-4194-8C77-D3A1C6D186DC}" presName="sibTrans" presStyleLbl="sibTrans2D1" presStyleIdx="2" presStyleCnt="5"/>
      <dgm:spPr/>
    </dgm:pt>
    <dgm:pt modelId="{AB33FDE9-0C8A-4EF4-A0AB-351C1ED1182E}" type="pres">
      <dgm:prSet presAssocID="{D44AB448-DD94-4194-8C77-D3A1C6D186DC}" presName="connectorText" presStyleLbl="sibTrans2D1" presStyleIdx="2" presStyleCnt="5"/>
      <dgm:spPr/>
    </dgm:pt>
    <dgm:pt modelId="{45E34491-2139-4DB8-A027-D96551E6355B}" type="pres">
      <dgm:prSet presAssocID="{59FFADE5-F91E-4C3E-A939-78343AC9B917}" presName="node" presStyleLbl="node1" presStyleIdx="3" presStyleCnt="6">
        <dgm:presLayoutVars>
          <dgm:bulletEnabled val="1"/>
        </dgm:presLayoutVars>
      </dgm:prSet>
      <dgm:spPr/>
    </dgm:pt>
    <dgm:pt modelId="{6C80AEE5-0247-46DE-9396-4D822FFF2528}" type="pres">
      <dgm:prSet presAssocID="{F62718CC-6D7C-4DCA-951C-28E11C51BCA3}" presName="sibTrans" presStyleLbl="sibTrans2D1" presStyleIdx="3" presStyleCnt="5"/>
      <dgm:spPr/>
    </dgm:pt>
    <dgm:pt modelId="{419606A8-9391-4FDF-8C14-8A3A8F995BF2}" type="pres">
      <dgm:prSet presAssocID="{F62718CC-6D7C-4DCA-951C-28E11C51BCA3}" presName="connectorText" presStyleLbl="sibTrans2D1" presStyleIdx="3" presStyleCnt="5"/>
      <dgm:spPr/>
    </dgm:pt>
    <dgm:pt modelId="{6CE6B5F9-30BB-4F31-B643-C16F0F9C6296}" type="pres">
      <dgm:prSet presAssocID="{442E3142-7573-4754-8897-E049728A72E8}" presName="node" presStyleLbl="node1" presStyleIdx="4" presStyleCnt="6">
        <dgm:presLayoutVars>
          <dgm:bulletEnabled val="1"/>
        </dgm:presLayoutVars>
      </dgm:prSet>
      <dgm:spPr/>
    </dgm:pt>
    <dgm:pt modelId="{8DF22DDD-6FF4-426F-A400-DF7BC2543651}" type="pres">
      <dgm:prSet presAssocID="{1051F35E-4B95-4F74-B3F7-1BB4670EB242}" presName="sibTrans" presStyleLbl="sibTrans2D1" presStyleIdx="4" presStyleCnt="5"/>
      <dgm:spPr/>
    </dgm:pt>
    <dgm:pt modelId="{8F3F834A-4B64-4222-9686-63E0352F3C1D}" type="pres">
      <dgm:prSet presAssocID="{1051F35E-4B95-4F74-B3F7-1BB4670EB242}" presName="connectorText" presStyleLbl="sibTrans2D1" presStyleIdx="4" presStyleCnt="5"/>
      <dgm:spPr/>
    </dgm:pt>
    <dgm:pt modelId="{E48AE1CA-EB84-4E2C-A1BB-58FA26DC127C}" type="pres">
      <dgm:prSet presAssocID="{47B8142C-53A7-4356-92DD-127F1AAD9D80}" presName="node" presStyleLbl="node1" presStyleIdx="5" presStyleCnt="6">
        <dgm:presLayoutVars>
          <dgm:bulletEnabled val="1"/>
        </dgm:presLayoutVars>
      </dgm:prSet>
      <dgm:spPr/>
    </dgm:pt>
  </dgm:ptLst>
  <dgm:cxnLst>
    <dgm:cxn modelId="{8A88D701-2AD7-46BE-94FF-AC0417DD403D}" type="presOf" srcId="{2D4EC91E-A0EE-49E8-BFAA-ED16B77C6B43}" destId="{C17A6F33-4F0A-486B-B0AD-EA82086D817E}" srcOrd="0" destOrd="0" presId="urn:microsoft.com/office/officeart/2005/8/layout/process5"/>
    <dgm:cxn modelId="{47374307-007B-45EF-99B8-EB4CA3339DEE}" type="presOf" srcId="{F62718CC-6D7C-4DCA-951C-28E11C51BCA3}" destId="{419606A8-9391-4FDF-8C14-8A3A8F995BF2}" srcOrd="1" destOrd="0" presId="urn:microsoft.com/office/officeart/2005/8/layout/process5"/>
    <dgm:cxn modelId="{F566060F-4746-48D7-8A98-A3FC721803A2}" type="presOf" srcId="{D44AB448-DD94-4194-8C77-D3A1C6D186DC}" destId="{AB33FDE9-0C8A-4EF4-A0AB-351C1ED1182E}" srcOrd="1" destOrd="0" presId="urn:microsoft.com/office/officeart/2005/8/layout/process5"/>
    <dgm:cxn modelId="{0F0E4A18-1781-4057-A76F-F953D471755F}" type="presOf" srcId="{50D3FF57-ADA5-404A-80CF-99C787DC1E30}" destId="{39EF4519-5478-4765-8AC3-241E6880DD7C}" srcOrd="0" destOrd="0" presId="urn:microsoft.com/office/officeart/2005/8/layout/process5"/>
    <dgm:cxn modelId="{6425BC21-BD8C-4BC7-9F56-E2E64BAF3FA6}" srcId="{2D4EC91E-A0EE-49E8-BFAA-ED16B77C6B43}" destId="{FCEA8764-5612-4ABF-B017-6B19D743D23F}" srcOrd="1" destOrd="0" parTransId="{2DF1551C-8563-480E-BC2F-000B4BF1EB5D}" sibTransId="{601C895D-2A14-4344-8076-0CC390AA0118}"/>
    <dgm:cxn modelId="{10291F27-5B77-4246-9656-4794AE836884}" srcId="{2D4EC91E-A0EE-49E8-BFAA-ED16B77C6B43}" destId="{831BB90E-9267-4D65-A97C-38995B75F5A1}" srcOrd="2" destOrd="0" parTransId="{70ED4697-4009-44DD-85E7-C3476DCE4026}" sibTransId="{D44AB448-DD94-4194-8C77-D3A1C6D186DC}"/>
    <dgm:cxn modelId="{5B3F4E40-6BB7-4CE8-A065-FA629CD43D54}" type="presOf" srcId="{601C895D-2A14-4344-8076-0CC390AA0118}" destId="{4076C5C0-CC71-4615-B929-E0A834255F3E}" srcOrd="1" destOrd="0" presId="urn:microsoft.com/office/officeart/2005/8/layout/process5"/>
    <dgm:cxn modelId="{EC81E345-715B-4BC7-B655-46D6501BB574}" type="presOf" srcId="{47B8142C-53A7-4356-92DD-127F1AAD9D80}" destId="{E48AE1CA-EB84-4E2C-A1BB-58FA26DC127C}" srcOrd="0" destOrd="0" presId="urn:microsoft.com/office/officeart/2005/8/layout/process5"/>
    <dgm:cxn modelId="{D0E7EC6A-CF78-4599-8E4D-7EC36B9E67C3}" type="presOf" srcId="{D44AB448-DD94-4194-8C77-D3A1C6D186DC}" destId="{6AEFCFAE-D786-4E72-A657-130215E06C66}" srcOrd="0" destOrd="0" presId="urn:microsoft.com/office/officeart/2005/8/layout/process5"/>
    <dgm:cxn modelId="{C37DC36B-BDF3-4105-AA6F-CD4EF3935EB5}" type="presOf" srcId="{50D3FF57-ADA5-404A-80CF-99C787DC1E30}" destId="{DB16A935-739C-4075-9EEE-CA04D527C2CF}" srcOrd="1" destOrd="0" presId="urn:microsoft.com/office/officeart/2005/8/layout/process5"/>
    <dgm:cxn modelId="{A67C9E6E-EB15-4AA5-8517-0A8131BE711C}" type="presOf" srcId="{68BF40A0-E9B0-4B0E-813E-76AC02014CC8}" destId="{E6052873-DA63-48A2-9DCB-D4412A0BD0A7}" srcOrd="0" destOrd="0" presId="urn:microsoft.com/office/officeart/2005/8/layout/process5"/>
    <dgm:cxn modelId="{F028627A-1A23-49BF-A0D4-A4920F40180E}" type="presOf" srcId="{831BB90E-9267-4D65-A97C-38995B75F5A1}" destId="{DD3DF246-1848-46ED-AA11-4DC235A72393}" srcOrd="0" destOrd="0" presId="urn:microsoft.com/office/officeart/2005/8/layout/process5"/>
    <dgm:cxn modelId="{C695D27D-B909-4271-91C4-92C77F47A171}" type="presOf" srcId="{1051F35E-4B95-4F74-B3F7-1BB4670EB242}" destId="{8DF22DDD-6FF4-426F-A400-DF7BC2543651}" srcOrd="0" destOrd="0" presId="urn:microsoft.com/office/officeart/2005/8/layout/process5"/>
    <dgm:cxn modelId="{E2191499-C8E0-4C2E-9FC0-967F813512A9}" type="presOf" srcId="{FCEA8764-5612-4ABF-B017-6B19D743D23F}" destId="{D7A78E03-FB8C-404D-9803-C816CBC9CD70}" srcOrd="0" destOrd="0" presId="urn:microsoft.com/office/officeart/2005/8/layout/process5"/>
    <dgm:cxn modelId="{FCFD1FAE-2644-4F0A-A37B-BBB85E00D650}" type="presOf" srcId="{59FFADE5-F91E-4C3E-A939-78343AC9B917}" destId="{45E34491-2139-4DB8-A027-D96551E6355B}" srcOrd="0" destOrd="0" presId="urn:microsoft.com/office/officeart/2005/8/layout/process5"/>
    <dgm:cxn modelId="{633480AE-CC9C-4204-81AE-84E9872453D0}" type="presOf" srcId="{442E3142-7573-4754-8897-E049728A72E8}" destId="{6CE6B5F9-30BB-4F31-B643-C16F0F9C6296}" srcOrd="0" destOrd="0" presId="urn:microsoft.com/office/officeart/2005/8/layout/process5"/>
    <dgm:cxn modelId="{63CD6BC3-AC0E-4B95-BB7B-BDF5F4C08242}" type="presOf" srcId="{1051F35E-4B95-4F74-B3F7-1BB4670EB242}" destId="{8F3F834A-4B64-4222-9686-63E0352F3C1D}" srcOrd="1" destOrd="0" presId="urn:microsoft.com/office/officeart/2005/8/layout/process5"/>
    <dgm:cxn modelId="{FAC302D8-AA25-43AE-BA3E-7667B9AAD48A}" srcId="{2D4EC91E-A0EE-49E8-BFAA-ED16B77C6B43}" destId="{59FFADE5-F91E-4C3E-A939-78343AC9B917}" srcOrd="3" destOrd="0" parTransId="{A697B1FC-9564-4D9F-872C-015A1AC954EB}" sibTransId="{F62718CC-6D7C-4DCA-951C-28E11C51BCA3}"/>
    <dgm:cxn modelId="{608852E4-5B13-49DB-862F-D84510B0ACAA}" type="presOf" srcId="{601C895D-2A14-4344-8076-0CC390AA0118}" destId="{E59A79E0-567D-4032-9A53-0242648B1D45}" srcOrd="0" destOrd="0" presId="urn:microsoft.com/office/officeart/2005/8/layout/process5"/>
    <dgm:cxn modelId="{D54EB9ED-BBE5-4E2A-BFF0-AE980986A48F}" type="presOf" srcId="{F62718CC-6D7C-4DCA-951C-28E11C51BCA3}" destId="{6C80AEE5-0247-46DE-9396-4D822FFF2528}" srcOrd="0" destOrd="0" presId="urn:microsoft.com/office/officeart/2005/8/layout/process5"/>
    <dgm:cxn modelId="{08B7F4F5-DB7C-4549-8D32-A4168BA80643}" srcId="{2D4EC91E-A0EE-49E8-BFAA-ED16B77C6B43}" destId="{47B8142C-53A7-4356-92DD-127F1AAD9D80}" srcOrd="5" destOrd="0" parTransId="{D69B75F0-C1DC-4B96-97C2-8B1A78DF7CCA}" sibTransId="{C4DDAF55-560F-449F-9D4F-6868186C9A8D}"/>
    <dgm:cxn modelId="{EB62D7FC-C9A7-4D44-BDD7-9146FF6FE9B0}" srcId="{2D4EC91E-A0EE-49E8-BFAA-ED16B77C6B43}" destId="{442E3142-7573-4754-8897-E049728A72E8}" srcOrd="4" destOrd="0" parTransId="{8D120FBD-BCEE-43C7-B91F-51DE1B809C6C}" sibTransId="{1051F35E-4B95-4F74-B3F7-1BB4670EB242}"/>
    <dgm:cxn modelId="{926488FE-8856-40BF-BB07-3B3ACA846452}" srcId="{2D4EC91E-A0EE-49E8-BFAA-ED16B77C6B43}" destId="{68BF40A0-E9B0-4B0E-813E-76AC02014CC8}" srcOrd="0" destOrd="0" parTransId="{E3FE4132-C4F3-491E-8AF8-C135A0268311}" sibTransId="{50D3FF57-ADA5-404A-80CF-99C787DC1E30}"/>
    <dgm:cxn modelId="{C7A10CAD-A83B-4B0A-9CB3-46B3F6FBFBF0}" type="presParOf" srcId="{C17A6F33-4F0A-486B-B0AD-EA82086D817E}" destId="{E6052873-DA63-48A2-9DCB-D4412A0BD0A7}" srcOrd="0" destOrd="0" presId="urn:microsoft.com/office/officeart/2005/8/layout/process5"/>
    <dgm:cxn modelId="{EE8C6182-52E5-4D0D-A402-32DCE91D736B}" type="presParOf" srcId="{C17A6F33-4F0A-486B-B0AD-EA82086D817E}" destId="{39EF4519-5478-4765-8AC3-241E6880DD7C}" srcOrd="1" destOrd="0" presId="urn:microsoft.com/office/officeart/2005/8/layout/process5"/>
    <dgm:cxn modelId="{25487C66-495E-415A-9CBF-F1C38065A620}" type="presParOf" srcId="{39EF4519-5478-4765-8AC3-241E6880DD7C}" destId="{DB16A935-739C-4075-9EEE-CA04D527C2CF}" srcOrd="0" destOrd="0" presId="urn:microsoft.com/office/officeart/2005/8/layout/process5"/>
    <dgm:cxn modelId="{0DA9AF8B-53BC-4811-9ED2-C372D2514578}" type="presParOf" srcId="{C17A6F33-4F0A-486B-B0AD-EA82086D817E}" destId="{D7A78E03-FB8C-404D-9803-C816CBC9CD70}" srcOrd="2" destOrd="0" presId="urn:microsoft.com/office/officeart/2005/8/layout/process5"/>
    <dgm:cxn modelId="{90823372-89C6-4F8C-8054-94D14966B6EC}" type="presParOf" srcId="{C17A6F33-4F0A-486B-B0AD-EA82086D817E}" destId="{E59A79E0-567D-4032-9A53-0242648B1D45}" srcOrd="3" destOrd="0" presId="urn:microsoft.com/office/officeart/2005/8/layout/process5"/>
    <dgm:cxn modelId="{26FB405A-6AAB-4168-9C02-967096AC81FD}" type="presParOf" srcId="{E59A79E0-567D-4032-9A53-0242648B1D45}" destId="{4076C5C0-CC71-4615-B929-E0A834255F3E}" srcOrd="0" destOrd="0" presId="urn:microsoft.com/office/officeart/2005/8/layout/process5"/>
    <dgm:cxn modelId="{86DE20FC-AF0C-4701-805D-1B4C56212247}" type="presParOf" srcId="{C17A6F33-4F0A-486B-B0AD-EA82086D817E}" destId="{DD3DF246-1848-46ED-AA11-4DC235A72393}" srcOrd="4" destOrd="0" presId="urn:microsoft.com/office/officeart/2005/8/layout/process5"/>
    <dgm:cxn modelId="{29CAFE15-B0EE-4C47-948F-6B6469FDCBCC}" type="presParOf" srcId="{C17A6F33-4F0A-486B-B0AD-EA82086D817E}" destId="{6AEFCFAE-D786-4E72-A657-130215E06C66}" srcOrd="5" destOrd="0" presId="urn:microsoft.com/office/officeart/2005/8/layout/process5"/>
    <dgm:cxn modelId="{4760A74E-E8B1-4B6C-B80B-94803514891B}" type="presParOf" srcId="{6AEFCFAE-D786-4E72-A657-130215E06C66}" destId="{AB33FDE9-0C8A-4EF4-A0AB-351C1ED1182E}" srcOrd="0" destOrd="0" presId="urn:microsoft.com/office/officeart/2005/8/layout/process5"/>
    <dgm:cxn modelId="{31200627-B865-415C-BA67-6EBD542520CF}" type="presParOf" srcId="{C17A6F33-4F0A-486B-B0AD-EA82086D817E}" destId="{45E34491-2139-4DB8-A027-D96551E6355B}" srcOrd="6" destOrd="0" presId="urn:microsoft.com/office/officeart/2005/8/layout/process5"/>
    <dgm:cxn modelId="{867CFB2D-ED9F-4F98-BF00-7CE1727F2969}" type="presParOf" srcId="{C17A6F33-4F0A-486B-B0AD-EA82086D817E}" destId="{6C80AEE5-0247-46DE-9396-4D822FFF2528}" srcOrd="7" destOrd="0" presId="urn:microsoft.com/office/officeart/2005/8/layout/process5"/>
    <dgm:cxn modelId="{1FC4FF29-D175-4E06-8947-9BCC38210D38}" type="presParOf" srcId="{6C80AEE5-0247-46DE-9396-4D822FFF2528}" destId="{419606A8-9391-4FDF-8C14-8A3A8F995BF2}" srcOrd="0" destOrd="0" presId="urn:microsoft.com/office/officeart/2005/8/layout/process5"/>
    <dgm:cxn modelId="{A9592241-C04F-4090-972D-01242469EE0B}" type="presParOf" srcId="{C17A6F33-4F0A-486B-B0AD-EA82086D817E}" destId="{6CE6B5F9-30BB-4F31-B643-C16F0F9C6296}" srcOrd="8" destOrd="0" presId="urn:microsoft.com/office/officeart/2005/8/layout/process5"/>
    <dgm:cxn modelId="{39B5B291-2585-4AFA-8E7F-98099F5C8BAD}" type="presParOf" srcId="{C17A6F33-4F0A-486B-B0AD-EA82086D817E}" destId="{8DF22DDD-6FF4-426F-A400-DF7BC2543651}" srcOrd="9" destOrd="0" presId="urn:microsoft.com/office/officeart/2005/8/layout/process5"/>
    <dgm:cxn modelId="{DBD22819-EA23-4CB6-B7F8-213E907E383F}" type="presParOf" srcId="{8DF22DDD-6FF4-426F-A400-DF7BC2543651}" destId="{8F3F834A-4B64-4222-9686-63E0352F3C1D}" srcOrd="0" destOrd="0" presId="urn:microsoft.com/office/officeart/2005/8/layout/process5"/>
    <dgm:cxn modelId="{4175F448-71CF-4B8C-A633-C3D13F1BE08D}" type="presParOf" srcId="{C17A6F33-4F0A-486B-B0AD-EA82086D817E}" destId="{E48AE1CA-EB84-4E2C-A1BB-58FA26DC127C}"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052873-DA63-48A2-9DCB-D4412A0BD0A7}">
      <dsp:nvSpPr>
        <dsp:cNvPr id="0" name=""/>
        <dsp:cNvSpPr/>
      </dsp:nvSpPr>
      <dsp:spPr>
        <a:xfrm>
          <a:off x="8540" y="292769"/>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När det inte är akut</a:t>
          </a:r>
        </a:p>
      </dsp:txBody>
      <dsp:txXfrm>
        <a:off x="53397" y="337626"/>
        <a:ext cx="2462826" cy="1441810"/>
      </dsp:txXfrm>
    </dsp:sp>
    <dsp:sp modelId="{39EF4519-5478-4765-8AC3-241E6880DD7C}">
      <dsp:nvSpPr>
        <dsp:cNvPr id="0" name=""/>
        <dsp:cNvSpPr/>
      </dsp:nvSpPr>
      <dsp:spPr>
        <a:xfrm>
          <a:off x="2785704" y="742016"/>
          <a:ext cx="541138" cy="6330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sv-SE" sz="2000" kern="1200"/>
        </a:p>
      </dsp:txBody>
      <dsp:txXfrm>
        <a:off x="2785704" y="868622"/>
        <a:ext cx="378797" cy="379818"/>
      </dsp:txXfrm>
    </dsp:sp>
    <dsp:sp modelId="{D7A78E03-FB8C-404D-9803-C816CBC9CD70}">
      <dsp:nvSpPr>
        <dsp:cNvPr id="0" name=""/>
        <dsp:cNvSpPr/>
      </dsp:nvSpPr>
      <dsp:spPr>
        <a:xfrm>
          <a:off x="3582096" y="292769"/>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Men inte kan vänta tills nästa dag</a:t>
          </a:r>
        </a:p>
      </dsp:txBody>
      <dsp:txXfrm>
        <a:off x="3626953" y="337626"/>
        <a:ext cx="2462826" cy="1441810"/>
      </dsp:txXfrm>
    </dsp:sp>
    <dsp:sp modelId="{E59A79E0-567D-4032-9A53-0242648B1D45}">
      <dsp:nvSpPr>
        <dsp:cNvPr id="0" name=""/>
        <dsp:cNvSpPr/>
      </dsp:nvSpPr>
      <dsp:spPr>
        <a:xfrm>
          <a:off x="6359260" y="742016"/>
          <a:ext cx="541138" cy="6330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sv-SE" sz="2000" kern="1200"/>
        </a:p>
      </dsp:txBody>
      <dsp:txXfrm>
        <a:off x="6359260" y="868622"/>
        <a:ext cx="378797" cy="379818"/>
      </dsp:txXfrm>
    </dsp:sp>
    <dsp:sp modelId="{DD3DF246-1848-46ED-AA11-4DC235A72393}">
      <dsp:nvSpPr>
        <dsp:cNvPr id="0" name=""/>
        <dsp:cNvSpPr/>
      </dsp:nvSpPr>
      <dsp:spPr>
        <a:xfrm>
          <a:off x="7155653" y="292769"/>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Endast jourtid</a:t>
          </a:r>
        </a:p>
      </dsp:txBody>
      <dsp:txXfrm>
        <a:off x="7200510" y="337626"/>
        <a:ext cx="2462826" cy="1441810"/>
      </dsp:txXfrm>
    </dsp:sp>
    <dsp:sp modelId="{6AEFCFAE-D786-4E72-A657-130215E06C66}">
      <dsp:nvSpPr>
        <dsp:cNvPr id="0" name=""/>
        <dsp:cNvSpPr/>
      </dsp:nvSpPr>
      <dsp:spPr>
        <a:xfrm rot="5400000">
          <a:off x="8161354" y="2002971"/>
          <a:ext cx="541138" cy="6330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sv-SE" sz="2000" kern="1200"/>
        </a:p>
      </dsp:txBody>
      <dsp:txXfrm rot="-5400000">
        <a:off x="8242015" y="2048917"/>
        <a:ext cx="379818" cy="378797"/>
      </dsp:txXfrm>
    </dsp:sp>
    <dsp:sp modelId="{45E34491-2139-4DB8-A027-D96551E6355B}">
      <dsp:nvSpPr>
        <dsp:cNvPr id="0" name=""/>
        <dsp:cNvSpPr/>
      </dsp:nvSpPr>
      <dsp:spPr>
        <a:xfrm>
          <a:off x="7155653" y="2845310"/>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Sjuksköterskan kan säga nej</a:t>
          </a:r>
        </a:p>
      </dsp:txBody>
      <dsp:txXfrm>
        <a:off x="7200510" y="2890167"/>
        <a:ext cx="2462826" cy="1441810"/>
      </dsp:txXfrm>
    </dsp:sp>
    <dsp:sp modelId="{6C80AEE5-0247-46DE-9396-4D822FFF2528}">
      <dsp:nvSpPr>
        <dsp:cNvPr id="0" name=""/>
        <dsp:cNvSpPr/>
      </dsp:nvSpPr>
      <dsp:spPr>
        <a:xfrm rot="10800000">
          <a:off x="6389891" y="3294557"/>
          <a:ext cx="541138" cy="6330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sv-SE" sz="2000" kern="1200"/>
        </a:p>
      </dsp:txBody>
      <dsp:txXfrm rot="10800000">
        <a:off x="6552232" y="3421163"/>
        <a:ext cx="378797" cy="379818"/>
      </dsp:txXfrm>
    </dsp:sp>
    <dsp:sp modelId="{6CE6B5F9-30BB-4F31-B643-C16F0F9C6296}">
      <dsp:nvSpPr>
        <dsp:cNvPr id="0" name=""/>
        <dsp:cNvSpPr/>
      </dsp:nvSpPr>
      <dsp:spPr>
        <a:xfrm>
          <a:off x="3582096" y="2845310"/>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Till för brukare som inte är inskrivna</a:t>
          </a:r>
        </a:p>
      </dsp:txBody>
      <dsp:txXfrm>
        <a:off x="3626953" y="2890167"/>
        <a:ext cx="2462826" cy="1441810"/>
      </dsp:txXfrm>
    </dsp:sp>
    <dsp:sp modelId="{8DF22DDD-6FF4-426F-A400-DF7BC2543651}">
      <dsp:nvSpPr>
        <dsp:cNvPr id="0" name=""/>
        <dsp:cNvSpPr/>
      </dsp:nvSpPr>
      <dsp:spPr>
        <a:xfrm rot="10800000">
          <a:off x="2816334" y="3294557"/>
          <a:ext cx="541138" cy="6330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sv-SE" sz="2000" kern="1200"/>
        </a:p>
      </dsp:txBody>
      <dsp:txXfrm rot="10800000">
        <a:off x="2978675" y="3421163"/>
        <a:ext cx="378797" cy="379818"/>
      </dsp:txXfrm>
    </dsp:sp>
    <dsp:sp modelId="{E48AE1CA-EB84-4E2C-A1BB-58FA26DC127C}">
      <dsp:nvSpPr>
        <dsp:cNvPr id="0" name=""/>
        <dsp:cNvSpPr/>
      </dsp:nvSpPr>
      <dsp:spPr>
        <a:xfrm>
          <a:off x="8540" y="2845310"/>
          <a:ext cx="2552540" cy="15315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v-SE" sz="2500" kern="1200" dirty="0"/>
            <a:t>SBAR används vid överrapportering</a:t>
          </a:r>
        </a:p>
      </dsp:txBody>
      <dsp:txXfrm>
        <a:off x="53397" y="2890167"/>
        <a:ext cx="2462826" cy="144181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74B7903-4904-475F-AE51-301A583E8237}" type="datetimeFigureOut">
              <a:rPr lang="sv-SE" smtClean="0"/>
              <a:t>2024-11-07</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2718013-210B-47D8-9801-6E9146466E4C}" type="slidenum">
              <a:rPr lang="sv-SE" smtClean="0"/>
              <a:t>‹#›</a:t>
            </a:fld>
            <a:endParaRPr lang="sv-SE"/>
          </a:p>
        </p:txBody>
      </p:sp>
    </p:spTree>
    <p:extLst>
      <p:ext uri="{BB962C8B-B14F-4D97-AF65-F5344CB8AC3E}">
        <p14:creationId xmlns:p14="http://schemas.microsoft.com/office/powerpoint/2010/main" val="214142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Syftet med Samverkande sjukvård är att invånarna ska få möjlighet till rätt vård på rätt plats, så nära sitt hem som möjligt. Samverkansuppdragen är med syfte att ge patienterna möjlighet till vård genom ett hembesök, och det gäller framför allt de sjukaste, de äldsta, de sköraste, de som har mest att tjäna på att få vården hemma istället för att till exempel besöka akutmottagningen där de både riskerar att få vänta länge men också utsättas för smitta och andra påfrestningar. Samverkansuppdragen är bra för patienten, men det är också bra för vården som helhet om vi kan hjälpa en patient hemma genom en enklare åtgärd än att ta upp resurser från specialistvården. </a:t>
            </a:r>
          </a:p>
          <a:p>
            <a:endParaRPr lang="sv-SE" dirty="0"/>
          </a:p>
        </p:txBody>
      </p:sp>
      <p:sp>
        <p:nvSpPr>
          <p:cNvPr id="4" name="Platshållare för bildnummer 3"/>
          <p:cNvSpPr>
            <a:spLocks noGrp="1"/>
          </p:cNvSpPr>
          <p:nvPr>
            <p:ph type="sldNum" sz="quarter" idx="5"/>
          </p:nvPr>
        </p:nvSpPr>
        <p:spPr/>
        <p:txBody>
          <a:bodyPr/>
          <a:lstStyle/>
          <a:p>
            <a:fld id="{B2718013-210B-47D8-9801-6E9146466E4C}" type="slidenum">
              <a:rPr lang="sv-SE" smtClean="0"/>
              <a:t>1</a:t>
            </a:fld>
            <a:endParaRPr lang="sv-SE"/>
          </a:p>
        </p:txBody>
      </p:sp>
    </p:spTree>
    <p:extLst>
      <p:ext uri="{BB962C8B-B14F-4D97-AF65-F5344CB8AC3E}">
        <p14:creationId xmlns:p14="http://schemas.microsoft.com/office/powerpoint/2010/main" val="3586766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6626C79C-FCBB-45FA-8916-589A487E66F0}" type="slidenum">
              <a:rPr lang="sv-SE" smtClean="0">
                <a:solidFill>
                  <a:prstClr val="black"/>
                </a:solidFill>
              </a:rPr>
              <a:pPr/>
              <a:t>17</a:t>
            </a:fld>
            <a:endParaRPr lang="sv-SE">
              <a:solidFill>
                <a:prstClr val="black"/>
              </a:solidFill>
            </a:endParaRPr>
          </a:p>
        </p:txBody>
      </p:sp>
    </p:spTree>
    <p:extLst>
      <p:ext uri="{BB962C8B-B14F-4D97-AF65-F5344CB8AC3E}">
        <p14:creationId xmlns:p14="http://schemas.microsoft.com/office/powerpoint/2010/main" val="1752494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6626C79C-FCBB-45FA-8916-589A487E66F0}" type="slidenum">
              <a:rPr lang="sv-SE" smtClean="0">
                <a:solidFill>
                  <a:prstClr val="black"/>
                </a:solidFill>
              </a:rPr>
              <a:pPr/>
              <a:t>18</a:t>
            </a:fld>
            <a:endParaRPr lang="sv-SE">
              <a:solidFill>
                <a:prstClr val="black"/>
              </a:solidFill>
            </a:endParaRPr>
          </a:p>
        </p:txBody>
      </p:sp>
    </p:spTree>
    <p:extLst>
      <p:ext uri="{BB962C8B-B14F-4D97-AF65-F5344CB8AC3E}">
        <p14:creationId xmlns:p14="http://schemas.microsoft.com/office/powerpoint/2010/main" val="697852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6626C79C-FCBB-45FA-8916-589A487E66F0}" type="slidenum">
              <a:rPr lang="sv-SE" smtClean="0">
                <a:solidFill>
                  <a:prstClr val="black"/>
                </a:solidFill>
              </a:rPr>
              <a:pPr/>
              <a:t>19</a:t>
            </a:fld>
            <a:endParaRPr lang="sv-SE">
              <a:solidFill>
                <a:prstClr val="black"/>
              </a:solidFill>
            </a:endParaRPr>
          </a:p>
        </p:txBody>
      </p:sp>
    </p:spTree>
    <p:extLst>
      <p:ext uri="{BB962C8B-B14F-4D97-AF65-F5344CB8AC3E}">
        <p14:creationId xmlns:p14="http://schemas.microsoft.com/office/powerpoint/2010/main" val="1123499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3609736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3790021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B2718013-210B-47D8-9801-6E9146466E4C}" type="slidenum">
              <a:rPr lang="sv-SE" smtClean="0"/>
              <a:t>23</a:t>
            </a:fld>
            <a:endParaRPr lang="sv-SE"/>
          </a:p>
        </p:txBody>
      </p:sp>
    </p:spTree>
    <p:extLst>
      <p:ext uri="{BB962C8B-B14F-4D97-AF65-F5344CB8AC3E}">
        <p14:creationId xmlns:p14="http://schemas.microsoft.com/office/powerpoint/2010/main" val="3494993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664461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Samverkande verksamheter: Vårdcentraler, jourcentraler, 1177, SOS Alarm, Sjukvårdens larmcentral, ambulansen, Mobila vårdteam/närsjukvårdsteam, MÄVA (NU-sjukvårdens medicinska äldrevårdsavdelning), kommunal primärvård och hemtjänst i kommunerna i Fyrbodal och Lilla Edet. </a:t>
            </a:r>
          </a:p>
          <a:p>
            <a:endParaRPr lang="sv-SE" dirty="0"/>
          </a:p>
          <a:p>
            <a:r>
              <a:rPr lang="sv-SE" dirty="0"/>
              <a:t>Samverkande sjukvård startade som ett pilotprojekt i Strömstad och Tanum 2010 och har därefter spridit sig till kommun efter kommun. </a:t>
            </a:r>
          </a:p>
        </p:txBody>
      </p:sp>
      <p:sp>
        <p:nvSpPr>
          <p:cNvPr id="4" name="Platshållare för bildnummer 3"/>
          <p:cNvSpPr>
            <a:spLocks noGrp="1"/>
          </p:cNvSpPr>
          <p:nvPr>
            <p:ph type="sldNum" sz="quarter" idx="5"/>
          </p:nvPr>
        </p:nvSpPr>
        <p:spPr/>
        <p:txBody>
          <a:bodyPr/>
          <a:lstStyle/>
          <a:p>
            <a:fld id="{B2718013-210B-47D8-9801-6E9146466E4C}" type="slidenum">
              <a:rPr lang="sv-SE" smtClean="0"/>
              <a:t>2</a:t>
            </a:fld>
            <a:endParaRPr lang="sv-SE"/>
          </a:p>
        </p:txBody>
      </p:sp>
    </p:spTree>
    <p:extLst>
      <p:ext uri="{BB962C8B-B14F-4D97-AF65-F5344CB8AC3E}">
        <p14:creationId xmlns:p14="http://schemas.microsoft.com/office/powerpoint/2010/main" val="3800616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Översikt som visar vilka verksamheter som kan ge uppdrag och vilka verksamheter som utför uppdrag. Det är bara kommunal primärvård och ambulans som utför uppdrag. Uppdragsgivare däremot är flera. </a:t>
            </a: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718013-210B-47D8-9801-6E9146466E4C}"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469528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3027878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Såhär ser uppdragskorten ut för hemtjänst. </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205442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Några exempel på situationer där assistansuppdrag från hemtjänst och trygghetslarm kan vara aktuellt. </a:t>
            </a: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718013-210B-47D8-9801-6E9146466E4C}"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786544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4202592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Det finns utbildningsmaterial på www.samverkandesjukvard.se. </a:t>
            </a:r>
            <a:br>
              <a:rPr lang="sv-SE" dirty="0"/>
            </a:br>
            <a:r>
              <a:rPr lang="sv-SE" dirty="0"/>
              <a:t>Animerad film på 3 minuter https://www.samverkandesjukvard.se/medarbetarsidan/utbildning/assistansuppdrag-fran-hemtjanst/ (klistra in länken i webbläsaren om inte filmen öppnas korrekt vid presentationen)</a:t>
            </a:r>
          </a:p>
          <a:p>
            <a:r>
              <a:rPr lang="sv-SE" dirty="0"/>
              <a:t>Uppdragskort som går att beställa från Marknadsplatsen</a:t>
            </a:r>
            <a:r>
              <a:rPr lang="sv-SE"/>
              <a:t>. </a:t>
            </a:r>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13231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Skriv in det telefonnummer som gäller just den hemtjänstgrupp/trygghetslarm som utbildningen riktar sig till. </a:t>
            </a:r>
          </a:p>
        </p:txBody>
      </p:sp>
      <p:sp>
        <p:nvSpPr>
          <p:cNvPr id="4" name="Platshållare för bildnummer 3"/>
          <p:cNvSpPr>
            <a:spLocks noGrp="1"/>
          </p:cNvSpPr>
          <p:nvPr>
            <p:ph type="sldNum" sz="quarter" idx="5"/>
          </p:nvPr>
        </p:nvSpPr>
        <p:spPr/>
        <p:txBody>
          <a:bodyPr/>
          <a:lstStyle/>
          <a:p>
            <a:fld id="{B2718013-210B-47D8-9801-6E9146466E4C}" type="slidenum">
              <a:rPr lang="sv-SE" smtClean="0"/>
              <a:t>12</a:t>
            </a:fld>
            <a:endParaRPr lang="sv-SE"/>
          </a:p>
        </p:txBody>
      </p:sp>
    </p:spTree>
    <p:extLst>
      <p:ext uri="{BB962C8B-B14F-4D97-AF65-F5344CB8AC3E}">
        <p14:creationId xmlns:p14="http://schemas.microsoft.com/office/powerpoint/2010/main" val="26936876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Master" Target="../slideMasters/slideMaster3.xml"/><Relationship Id="rId4" Type="http://schemas.openxmlformats.org/officeDocument/2006/relationships/image" Target="../media/image10.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pic>
        <p:nvPicPr>
          <p:cNvPr id="10" name="Picture 11" descr="LineTitle"/>
          <p:cNvPicPr>
            <a:picLocks noChangeAspect="1" noChangeArrowheads="1"/>
          </p:cNvPicPr>
          <p:nvPr userDrawn="1"/>
        </p:nvPicPr>
        <p:blipFill>
          <a:blip r:embed="rId2">
            <a:extLst>
              <a:ext uri="{28A0092B-C50C-407E-A947-70E740481C1C}">
                <a14:useLocalDpi xmlns:a14="http://schemas.microsoft.com/office/drawing/2010/main" val="0"/>
              </a:ext>
            </a:extLst>
          </a:blip>
          <a:srcRect r="16606"/>
          <a:stretch>
            <a:fillRect/>
          </a:stretch>
        </p:blipFill>
        <p:spPr bwMode="auto">
          <a:xfrm>
            <a:off x="4451350" y="5406230"/>
            <a:ext cx="7740650"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Platshållare för text 14"/>
          <p:cNvSpPr>
            <a:spLocks noGrp="1"/>
          </p:cNvSpPr>
          <p:nvPr>
            <p:ph type="body" sz="quarter" idx="13" hasCustomPrompt="1"/>
          </p:nvPr>
        </p:nvSpPr>
        <p:spPr>
          <a:xfrm>
            <a:off x="4739935" y="3876551"/>
            <a:ext cx="7163479" cy="497681"/>
          </a:xfrm>
        </p:spPr>
        <p:txBody>
          <a:bodyPr/>
          <a:lstStyle>
            <a:lvl1pPr marL="0" indent="0" algn="ctr">
              <a:buNone/>
              <a:defRPr sz="2400" b="0">
                <a:solidFill>
                  <a:schemeClr val="bg1"/>
                </a:solidFill>
                <a:latin typeface="Segoe Print" panose="02000600000000000000" pitchFamily="2" charset="0"/>
              </a:defRPr>
            </a:lvl1pPr>
          </a:lstStyle>
          <a:p>
            <a:pPr lvl="0"/>
            <a:r>
              <a:rPr lang="sv-SE" dirty="0"/>
              <a:t>- Tillsammans gör vi skillnad -</a:t>
            </a:r>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301" y="455557"/>
            <a:ext cx="5644431" cy="2041659"/>
          </a:xfrm>
          <a:prstGeom prst="rect">
            <a:avLst/>
          </a:prstGeom>
        </p:spPr>
      </p:pic>
    </p:spTree>
    <p:extLst>
      <p:ext uri="{BB962C8B-B14F-4D97-AF65-F5344CB8AC3E}">
        <p14:creationId xmlns:p14="http://schemas.microsoft.com/office/powerpoint/2010/main" val="809835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4245897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116772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3199735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2_Rubrikbild">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sv-SE"/>
              <a:t>Klicka här för att ändra format</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sv-SE"/>
              <a:t>Klicka här för att ändra format på underrubrik i bakgrunden</a:t>
            </a:r>
            <a:endParaRPr lang="en-US" dirty="0"/>
          </a:p>
        </p:txBody>
      </p:sp>
      <p:sp>
        <p:nvSpPr>
          <p:cNvPr id="4" name="Date Placeholder 3"/>
          <p:cNvSpPr>
            <a:spLocks noGrp="1"/>
          </p:cNvSpPr>
          <p:nvPr>
            <p:ph type="dt" sz="half" idx="10"/>
          </p:nvPr>
        </p:nvSpPr>
        <p:spPr>
          <a:xfrm>
            <a:off x="1142996" y="6223828"/>
            <a:ext cx="2329074" cy="365125"/>
          </a:xfrm>
          <a:prstGeom prst="rect">
            <a:avLst/>
          </a:prstGeom>
        </p:spPr>
        <p:txBody>
          <a:bodyPr/>
          <a:lstStyle>
            <a:lvl1pPr>
              <a:defRPr>
                <a:solidFill>
                  <a:schemeClr val="tx1"/>
                </a:solidFill>
              </a:defRPr>
            </a:lvl1pPr>
          </a:lstStyle>
          <a:p>
            <a:fld id="{6FE0C12C-C38F-410A-AA8C-A4112031626B}" type="datetimeFigureOut">
              <a:rPr lang="sv-SE" smtClean="0"/>
              <a:t>2024-11-07</a:t>
            </a:fld>
            <a:endParaRPr lang="sv-SE"/>
          </a:p>
        </p:txBody>
      </p:sp>
      <p:sp>
        <p:nvSpPr>
          <p:cNvPr id="5" name="Footer Placeholder 4"/>
          <p:cNvSpPr>
            <a:spLocks noGrp="1"/>
          </p:cNvSpPr>
          <p:nvPr>
            <p:ph type="ftr" sz="quarter" idx="11"/>
          </p:nvPr>
        </p:nvSpPr>
        <p:spPr>
          <a:xfrm>
            <a:off x="3949148" y="6223828"/>
            <a:ext cx="4717774" cy="365125"/>
          </a:xfrm>
          <a:prstGeom prst="rect">
            <a:avLst/>
          </a:prstGeom>
        </p:spPr>
        <p:txBody>
          <a:bodyPr/>
          <a:lstStyle>
            <a:lvl1pPr>
              <a:defRPr>
                <a:solidFill>
                  <a:schemeClr val="tx1"/>
                </a:solidFill>
              </a:defRPr>
            </a:lvl1pPr>
          </a:lstStyle>
          <a:p>
            <a:endParaRPr lang="sv-SE"/>
          </a:p>
        </p:txBody>
      </p:sp>
      <p:sp>
        <p:nvSpPr>
          <p:cNvPr id="6" name="Slide Number Placeholder 5"/>
          <p:cNvSpPr>
            <a:spLocks noGrp="1"/>
          </p:cNvSpPr>
          <p:nvPr>
            <p:ph type="sldNum" sz="quarter" idx="12"/>
          </p:nvPr>
        </p:nvSpPr>
        <p:spPr>
          <a:xfrm>
            <a:off x="9329530" y="6223828"/>
            <a:ext cx="1706217" cy="365125"/>
          </a:xfrm>
          <a:prstGeom prst="rect">
            <a:avLst/>
          </a:prstGeom>
        </p:spPr>
        <p:txBody>
          <a:bodyPr/>
          <a:lstStyle>
            <a:lvl1pPr>
              <a:defRPr>
                <a:solidFill>
                  <a:schemeClr val="tx1"/>
                </a:solidFill>
              </a:defRPr>
            </a:lvl1pPr>
          </a:lstStyle>
          <a:p>
            <a:fld id="{D3B36330-D7B4-4ADC-9AB9-8397238DC4E4}" type="slidenum">
              <a:rPr lang="sv-SE" smtClean="0"/>
              <a:t>‹#›</a:t>
            </a:fld>
            <a:endParaRPr lang="sv-SE"/>
          </a:p>
        </p:txBody>
      </p:sp>
    </p:spTree>
    <p:extLst>
      <p:ext uri="{BB962C8B-B14F-4D97-AF65-F5344CB8AC3E}">
        <p14:creationId xmlns:p14="http://schemas.microsoft.com/office/powerpoint/2010/main" val="2810439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794327" y="1076643"/>
            <a:ext cx="5834407"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788055" y="3761691"/>
            <a:ext cx="5840680"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a:extLst>
              <a:ext uri="{FF2B5EF4-FFF2-40B4-BE49-F238E27FC236}">
                <a16:creationId xmlns:a16="http://schemas.microsoft.com/office/drawing/2014/main" id="{DF4C8F7D-7A28-CB63-79C6-C812735D651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54165" y="5995254"/>
            <a:ext cx="2272037" cy="468977"/>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2024-11-07</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034660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794327" y="1076643"/>
            <a:ext cx="5834408"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788160" y="3761691"/>
            <a:ext cx="5834408"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2024-11-07</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pic>
        <p:nvPicPr>
          <p:cNvPr id="4" name="Logo">
            <a:extLst>
              <a:ext uri="{FF2B5EF4-FFF2-40B4-BE49-F238E27FC236}">
                <a16:creationId xmlns:a16="http://schemas.microsoft.com/office/drawing/2014/main" id="{CE33827D-F3B2-FC6F-C894-4A1F5F3924D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569345" y="6050760"/>
            <a:ext cx="2272037" cy="468977"/>
          </a:xfrm>
          <a:prstGeom prst="rect">
            <a:avLst/>
          </a:prstGeom>
        </p:spPr>
      </p:pic>
      <p:pic>
        <p:nvPicPr>
          <p:cNvPr id="5" name="Bildobjekt 4" descr="En bild som visar Grafik, grafisk design, tecknad serie, rita&#10;&#10;Automatiskt genererad beskrivning">
            <a:extLst>
              <a:ext uri="{FF2B5EF4-FFF2-40B4-BE49-F238E27FC236}">
                <a16:creationId xmlns:a16="http://schemas.microsoft.com/office/drawing/2014/main" id="{295483FD-F446-98D5-1955-ED0E5379716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0106" y="5846242"/>
            <a:ext cx="1726699" cy="673495"/>
          </a:xfrm>
          <a:prstGeom prst="rect">
            <a:avLst/>
          </a:prstGeom>
        </p:spPr>
      </p:pic>
    </p:spTree>
    <p:extLst>
      <p:ext uri="{BB962C8B-B14F-4D97-AF65-F5344CB8AC3E}">
        <p14:creationId xmlns:p14="http://schemas.microsoft.com/office/powerpoint/2010/main" val="1202113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2024-11-07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27359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840510" y="785935"/>
            <a:ext cx="9134536" cy="1047750"/>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31787" y="2113722"/>
            <a:ext cx="9143485"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2024-11-07</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025986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31038" y="730514"/>
            <a:ext cx="5606707"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22036" y="2113722"/>
            <a:ext cx="561621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2024-11-07</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032345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22037" y="1424752"/>
            <a:ext cx="8931564"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2024-11-07</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2889511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7231450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2024-11-07</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272655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2024-11-07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993948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308759" y="2919834"/>
            <a:ext cx="5583466" cy="1152498"/>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2024-11-07</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3213354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370439" y="2932565"/>
            <a:ext cx="5460106" cy="1127035"/>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2024-11-07</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30130573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2D98E1-510E-D0B8-AAE5-781F620A4C90}"/>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423D029C-403C-3EEA-C42D-D76253075530}"/>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1ECC45A-A8CD-1D88-5AB6-975A1524AEF5}"/>
              </a:ext>
            </a:extLst>
          </p:cNvPr>
          <p:cNvSpPr>
            <a:spLocks noGrp="1"/>
          </p:cNvSpPr>
          <p:nvPr>
            <p:ph type="dt" sz="half" idx="10"/>
          </p:nvPr>
        </p:nvSpPr>
        <p:spPr/>
        <p:txBody>
          <a:bodyPr/>
          <a:lstStyle/>
          <a:p>
            <a:fld id="{5AAF7CE0-2DE3-4941-914C-FE34F3CDE7C1}" type="datetime1">
              <a:rPr lang="sv-SE" smtClean="0"/>
              <a:t>2024-11-07</a:t>
            </a:fld>
            <a:endParaRPr lang="sv-SE"/>
          </a:p>
        </p:txBody>
      </p:sp>
      <p:sp>
        <p:nvSpPr>
          <p:cNvPr id="5" name="Platshållare för sidfot 4">
            <a:extLst>
              <a:ext uri="{FF2B5EF4-FFF2-40B4-BE49-F238E27FC236}">
                <a16:creationId xmlns:a16="http://schemas.microsoft.com/office/drawing/2014/main" id="{0BC5690C-A7BD-BEA9-B270-F70AF5A6B706}"/>
              </a:ext>
            </a:extLst>
          </p:cNvPr>
          <p:cNvSpPr>
            <a:spLocks noGrp="1"/>
          </p:cNvSpPr>
          <p:nvPr>
            <p:ph type="ftr" sz="quarter" idx="11"/>
          </p:nvPr>
        </p:nvSpPr>
        <p:spPr/>
        <p:txBody>
          <a:bodyPr/>
          <a:lstStyle/>
          <a:p>
            <a:r>
              <a:rPr lang="sv-SE"/>
              <a:t>Framtagen 230223</a:t>
            </a:r>
          </a:p>
        </p:txBody>
      </p:sp>
      <p:sp>
        <p:nvSpPr>
          <p:cNvPr id="6" name="Platshållare för bildnummer 5">
            <a:extLst>
              <a:ext uri="{FF2B5EF4-FFF2-40B4-BE49-F238E27FC236}">
                <a16:creationId xmlns:a16="http://schemas.microsoft.com/office/drawing/2014/main" id="{9DD9A9E7-AE4C-4C06-336C-876B55FDEC34}"/>
              </a:ext>
            </a:extLst>
          </p:cNvPr>
          <p:cNvSpPr>
            <a:spLocks noGrp="1"/>
          </p:cNvSpPr>
          <p:nvPr>
            <p:ph type="sldNum" sz="quarter" idx="12"/>
          </p:nvPr>
        </p:nvSpPr>
        <p:spPr/>
        <p:txBody>
          <a:bodyPr/>
          <a:lstStyle/>
          <a:p>
            <a:fld id="{635B087B-3062-4FAB-9059-862851EAB9F1}" type="slidenum">
              <a:rPr lang="sv-SE" smtClean="0"/>
              <a:t>‹#›</a:t>
            </a:fld>
            <a:endParaRPr lang="sv-SE"/>
          </a:p>
        </p:txBody>
      </p:sp>
    </p:spTree>
    <p:extLst>
      <p:ext uri="{BB962C8B-B14F-4D97-AF65-F5344CB8AC3E}">
        <p14:creationId xmlns:p14="http://schemas.microsoft.com/office/powerpoint/2010/main" val="8695753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Date Placeholder 3"/>
          <p:cNvSpPr>
            <a:spLocks noGrp="1"/>
          </p:cNvSpPr>
          <p:nvPr>
            <p:ph type="dt" sz="half" idx="10"/>
          </p:nvPr>
        </p:nvSpPr>
        <p:spPr/>
        <p:txBody>
          <a:bodyPr/>
          <a:lstStyle/>
          <a:p>
            <a:fld id="{39AA5521-F43C-4AE6-AB44-EE1D49039D0C}" type="datetimeFigureOut">
              <a:rPr lang="sv-SE" smtClean="0"/>
              <a:t>2024-11-07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18626050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39AA5521-F43C-4AE6-AB44-EE1D49039D0C}" type="datetimeFigureOut">
              <a:rPr lang="sv-SE" smtClean="0"/>
              <a:t>2024-11-07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40303297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39AA5521-F43C-4AE6-AB44-EE1D49039D0C}" type="datetimeFigureOut">
              <a:rPr lang="sv-SE" smtClean="0"/>
              <a:t>2024-11-07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22549655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Date Placeholder 4"/>
          <p:cNvSpPr>
            <a:spLocks noGrp="1"/>
          </p:cNvSpPr>
          <p:nvPr>
            <p:ph type="dt" sz="half" idx="10"/>
          </p:nvPr>
        </p:nvSpPr>
        <p:spPr/>
        <p:txBody>
          <a:bodyPr/>
          <a:lstStyle/>
          <a:p>
            <a:fld id="{39AA5521-F43C-4AE6-AB44-EE1D49039D0C}" type="datetimeFigureOut">
              <a:rPr lang="sv-SE" smtClean="0"/>
              <a:t>2024-11-07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34224674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sv-SE"/>
              <a:t>Klicka här för att ändra mall för rubrikformat</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Content Placeholder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Content Placeholder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39AA5521-F43C-4AE6-AB44-EE1D49039D0C}" type="datetimeFigureOut">
              <a:rPr lang="sv-SE" smtClean="0"/>
              <a:t>2024-11-07</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402083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Tree>
    <p:extLst>
      <p:ext uri="{BB962C8B-B14F-4D97-AF65-F5344CB8AC3E}">
        <p14:creationId xmlns:p14="http://schemas.microsoft.com/office/powerpoint/2010/main" val="7329781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39AA5521-F43C-4AE6-AB44-EE1D49039D0C}" type="datetimeFigureOut">
              <a:rPr lang="sv-SE" smtClean="0"/>
              <a:t>2024-11-07</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2996325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A5521-F43C-4AE6-AB44-EE1D49039D0C}" type="datetimeFigureOut">
              <a:rPr lang="sv-SE" smtClean="0"/>
              <a:t>2024-11-07</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27334320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39AA5521-F43C-4AE6-AB44-EE1D49039D0C}" type="datetimeFigureOut">
              <a:rPr lang="sv-SE" smtClean="0"/>
              <a:t>2024-11-07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20774164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39AA5521-F43C-4AE6-AB44-EE1D49039D0C}" type="datetimeFigureOut">
              <a:rPr lang="sv-SE" smtClean="0"/>
              <a:t>2024-11-07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12405103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39AA5521-F43C-4AE6-AB44-EE1D49039D0C}" type="datetimeFigureOut">
              <a:rPr lang="sv-SE" smtClean="0"/>
              <a:t>2024-11-07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2236987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39AA5521-F43C-4AE6-AB44-EE1D49039D0C}" type="datetimeFigureOut">
              <a:rPr lang="sv-SE" smtClean="0"/>
              <a:t>2024-11-07</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160E44A-407F-4C75-B49C-FBEA1A55B8CF}" type="slidenum">
              <a:rPr lang="sv-SE" smtClean="0"/>
              <a:t>‹#›</a:t>
            </a:fld>
            <a:endParaRPr lang="sv-SE"/>
          </a:p>
        </p:txBody>
      </p:sp>
    </p:spTree>
    <p:extLst>
      <p:ext uri="{BB962C8B-B14F-4D97-AF65-F5344CB8AC3E}">
        <p14:creationId xmlns:p14="http://schemas.microsoft.com/office/powerpoint/2010/main" val="33217452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1524000" y="1122363"/>
            <a:ext cx="9144000" cy="2387600"/>
          </a:xfrm>
        </p:spPr>
        <p:txBody>
          <a:bodyPr anchor="b"/>
          <a:lstStyle>
            <a:lvl1pPr algn="ctr">
              <a:defRPr sz="6000"/>
            </a:lvl1pPr>
          </a:lstStyle>
          <a:p>
            <a:r>
              <a:rPr lang="sv-SE"/>
              <a:t>Klicka här för att ändra format</a:t>
            </a:r>
          </a:p>
        </p:txBody>
      </p:sp>
      <p:sp>
        <p:nvSpPr>
          <p:cNvPr id="3" name="Underrubri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pic>
        <p:nvPicPr>
          <p:cNvPr id="10" name="Picture 11" descr="LineTitle"/>
          <p:cNvPicPr>
            <a:picLocks noChangeAspect="1" noChangeArrowheads="1"/>
          </p:cNvPicPr>
          <p:nvPr userDrawn="1"/>
        </p:nvPicPr>
        <p:blipFill>
          <a:blip r:embed="rId2">
            <a:extLst>
              <a:ext uri="{28A0092B-C50C-407E-A947-70E740481C1C}">
                <a14:useLocalDpi xmlns:a14="http://schemas.microsoft.com/office/drawing/2010/main" val="0"/>
              </a:ext>
            </a:extLst>
          </a:blip>
          <a:srcRect r="16606"/>
          <a:stretch>
            <a:fillRect/>
          </a:stretch>
        </p:blipFill>
        <p:spPr bwMode="auto">
          <a:xfrm>
            <a:off x="4451350" y="3729831"/>
            <a:ext cx="7740650"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Platshållare för text 14"/>
          <p:cNvSpPr>
            <a:spLocks noGrp="1"/>
          </p:cNvSpPr>
          <p:nvPr>
            <p:ph type="body" sz="quarter" idx="13" hasCustomPrompt="1"/>
          </p:nvPr>
        </p:nvSpPr>
        <p:spPr>
          <a:xfrm>
            <a:off x="4739935" y="3876551"/>
            <a:ext cx="7163479" cy="497681"/>
          </a:xfrm>
        </p:spPr>
        <p:txBody>
          <a:bodyPr/>
          <a:lstStyle>
            <a:lvl1pPr marL="0" indent="0" algn="ctr">
              <a:buNone/>
              <a:defRPr sz="2400" b="0">
                <a:solidFill>
                  <a:schemeClr val="bg1"/>
                </a:solidFill>
                <a:latin typeface="Segoe Print" panose="02000600000000000000" pitchFamily="2" charset="0"/>
              </a:defRPr>
            </a:lvl1pPr>
          </a:lstStyle>
          <a:p>
            <a:pPr lvl="0"/>
            <a:r>
              <a:rPr lang="sv-SE" dirty="0"/>
              <a:t>- Tillsammans gör vi skillnad -</a:t>
            </a:r>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03350" y="658813"/>
            <a:ext cx="5897986" cy="2133373"/>
          </a:xfrm>
          <a:prstGeom prst="rect">
            <a:avLst/>
          </a:prstGeom>
        </p:spPr>
      </p:pic>
    </p:spTree>
    <p:extLst>
      <p:ext uri="{BB962C8B-B14F-4D97-AF65-F5344CB8AC3E}">
        <p14:creationId xmlns:p14="http://schemas.microsoft.com/office/powerpoint/2010/main" val="37142605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Tree>
    <p:extLst>
      <p:ext uri="{BB962C8B-B14F-4D97-AF65-F5344CB8AC3E}">
        <p14:creationId xmlns:p14="http://schemas.microsoft.com/office/powerpoint/2010/main" val="17799298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Rubrikbild">
    <p:spTree>
      <p:nvGrpSpPr>
        <p:cNvPr id="1" name=""/>
        <p:cNvGrpSpPr/>
        <p:nvPr/>
      </p:nvGrpSpPr>
      <p:grpSpPr>
        <a:xfrm>
          <a:off x="0" y="0"/>
          <a:ext cx="0" cy="0"/>
          <a:chOff x="0" y="0"/>
          <a:chExt cx="0" cy="0"/>
        </a:xfrm>
      </p:grpSpPr>
      <p:pic>
        <p:nvPicPr>
          <p:cNvPr id="13" name="Picture 7" descr="Background"/>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4115"/>
          <a:stretch>
            <a:fillRect/>
          </a:stretch>
        </p:blipFill>
        <p:spPr bwMode="auto">
          <a:xfrm>
            <a:off x="0" y="0"/>
            <a:ext cx="58721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ktangel 8"/>
          <p:cNvSpPr/>
          <p:nvPr userDrawn="1"/>
        </p:nvSpPr>
        <p:spPr>
          <a:xfrm>
            <a:off x="0" y="5688318"/>
            <a:ext cx="12192000" cy="11696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5" name="Bildobjekt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3379" y="5825793"/>
            <a:ext cx="3252003" cy="894731"/>
          </a:xfrm>
          <a:prstGeom prst="rect">
            <a:avLst/>
          </a:prstGeom>
        </p:spPr>
      </p:pic>
      <p:pic>
        <p:nvPicPr>
          <p:cNvPr id="11" name="Bildobjekt 10"/>
          <p:cNvPicPr>
            <a:picLocks noChangeAspect="1"/>
          </p:cNvPicPr>
          <p:nvPr userDrawn="1"/>
        </p:nvPicPr>
        <p:blipFill rotWithShape="1">
          <a:blip r:embed="rId4" cstate="print">
            <a:extLst>
              <a:ext uri="{28A0092B-C50C-407E-A947-70E740481C1C}">
                <a14:useLocalDpi xmlns:a14="http://schemas.microsoft.com/office/drawing/2010/main" val="0"/>
              </a:ext>
            </a:extLst>
          </a:blip>
          <a:srcRect l="9215" t="5135" r="7097" b="9679"/>
          <a:stretch/>
        </p:blipFill>
        <p:spPr>
          <a:xfrm>
            <a:off x="-26633" y="-20565"/>
            <a:ext cx="8412852" cy="5708883"/>
          </a:xfrm>
          <a:prstGeom prst="rect">
            <a:avLst/>
          </a:prstGeom>
        </p:spPr>
      </p:pic>
      <p:sp>
        <p:nvSpPr>
          <p:cNvPr id="2" name="Rubrik 1"/>
          <p:cNvSpPr>
            <a:spLocks noGrp="1"/>
          </p:cNvSpPr>
          <p:nvPr>
            <p:ph type="title"/>
          </p:nvPr>
        </p:nvSpPr>
        <p:spPr/>
        <p:txBody>
          <a:bodyPr/>
          <a:lstStyle/>
          <a:p>
            <a:r>
              <a:rPr lang="sv-SE"/>
              <a:t>Klicka här för att ändra format</a:t>
            </a:r>
          </a:p>
        </p:txBody>
      </p:sp>
    </p:spTree>
    <p:extLst>
      <p:ext uri="{BB962C8B-B14F-4D97-AF65-F5344CB8AC3E}">
        <p14:creationId xmlns:p14="http://schemas.microsoft.com/office/powerpoint/2010/main" val="1472009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a:t>Klicka här för att ändra format</a:t>
            </a:r>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Tree>
    <p:extLst>
      <p:ext uri="{BB962C8B-B14F-4D97-AF65-F5344CB8AC3E}">
        <p14:creationId xmlns:p14="http://schemas.microsoft.com/office/powerpoint/2010/main" val="2181452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3945782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8" name="Platshållare för sidfot 7"/>
          <p:cNvSpPr>
            <a:spLocks noGrp="1"/>
          </p:cNvSpPr>
          <p:nvPr>
            <p:ph type="ftr" sz="quarter" idx="11"/>
          </p:nvPr>
        </p:nvSpPr>
        <p:spPr>
          <a:xfrm>
            <a:off x="4038600" y="6356350"/>
            <a:ext cx="4114800" cy="365125"/>
          </a:xfrm>
          <a:prstGeom prst="rect">
            <a:avLst/>
          </a:prstGeom>
        </p:spPr>
        <p:txBody>
          <a:bodyPr/>
          <a:lstStyle/>
          <a:p>
            <a:endParaRPr lang="sv-SE"/>
          </a:p>
        </p:txBody>
      </p:sp>
      <p:sp>
        <p:nvSpPr>
          <p:cNvPr id="9" name="Platshållare för bildnummer 8"/>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597866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4" name="Platshållare för sidfot 3"/>
          <p:cNvSpPr>
            <a:spLocks noGrp="1"/>
          </p:cNvSpPr>
          <p:nvPr>
            <p:ph type="ftr" sz="quarter" idx="11"/>
          </p:nvPr>
        </p:nvSpPr>
        <p:spPr>
          <a:xfrm>
            <a:off x="4038600" y="6356350"/>
            <a:ext cx="4114800" cy="365125"/>
          </a:xfrm>
          <a:prstGeom prst="rect">
            <a:avLst/>
          </a:prstGeom>
        </p:spPr>
        <p:txBody>
          <a:bodyPr/>
          <a:lstStyle/>
          <a:p>
            <a:endParaRPr lang="sv-SE"/>
          </a:p>
        </p:txBody>
      </p:sp>
      <p:sp>
        <p:nvSpPr>
          <p:cNvPr id="5" name="Platshållare för bildnummer 4"/>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2250102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424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F22AB922-F171-48C0-B6A8-157C0CC6CCB0}" type="datetimeFigureOut">
              <a:rPr lang="sv-SE" smtClean="0"/>
              <a:t>2024-11-07</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CB2520F0-61BD-4B01-B83B-EEE26DA088FC}" type="slidenum">
              <a:rPr lang="sv-SE" smtClean="0"/>
              <a:t>‹#›</a:t>
            </a:fld>
            <a:endParaRPr lang="sv-SE"/>
          </a:p>
        </p:txBody>
      </p:sp>
    </p:spTree>
    <p:extLst>
      <p:ext uri="{BB962C8B-B14F-4D97-AF65-F5344CB8AC3E}">
        <p14:creationId xmlns:p14="http://schemas.microsoft.com/office/powerpoint/2010/main" val="34201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25625"/>
            <a:ext cx="10515600" cy="419561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pic>
        <p:nvPicPr>
          <p:cNvPr id="5" name="Bildobjekt 4"/>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557699" y="5586090"/>
            <a:ext cx="2426570" cy="1011261"/>
          </a:xfrm>
          <a:prstGeom prst="rect">
            <a:avLst/>
          </a:prstGeom>
        </p:spPr>
      </p:pic>
    </p:spTree>
    <p:extLst>
      <p:ext uri="{BB962C8B-B14F-4D97-AF65-F5344CB8AC3E}">
        <p14:creationId xmlns:p14="http://schemas.microsoft.com/office/powerpoint/2010/main" val="1047534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31273" y="721277"/>
            <a:ext cx="8911744"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41856" y="2044700"/>
            <a:ext cx="8911744"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2024-11-07</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407188551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A5521-F43C-4AE6-AB44-EE1D49039D0C}" type="datetimeFigureOut">
              <a:rPr lang="sv-SE" smtClean="0"/>
              <a:t>2024-11-07</a:t>
            </a:fld>
            <a:endParaRPr lang="sv-S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0E44A-407F-4C75-B49C-FBEA1A55B8CF}" type="slidenum">
              <a:rPr lang="sv-SE" smtClean="0"/>
              <a:t>‹#›</a:t>
            </a:fld>
            <a:endParaRPr lang="sv-SE"/>
          </a:p>
        </p:txBody>
      </p:sp>
    </p:spTree>
    <p:extLst>
      <p:ext uri="{BB962C8B-B14F-4D97-AF65-F5344CB8AC3E}">
        <p14:creationId xmlns:p14="http://schemas.microsoft.com/office/powerpoint/2010/main" val="328646925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hyperlink" Target="https://www.samverkandesjukvard.se/medarbetarsidan/utbildning/utbildningsfilmer/" TargetMode="External"/><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34.PNG"/><Relationship Id="rId5" Type="http://schemas.openxmlformats.org/officeDocument/2006/relationships/hyperlink" Target="https://www.samverkandesjukvard.se/medarbetarsidan/utbildning/assistansuppdrag-fran-hemtjanst/" TargetMode="Externa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www.samverkandesjukvard.se/medarbetarsidan/utbildning/sbar/film-med-beskrivande-exempe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hyperlink" Target="http://www.samverkandesjukvard.se/"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hyperlink" Target="http://www.facebook.com/samverkandesjukvard"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jpg"/><Relationship Id="rId4" Type="http://schemas.openxmlformats.org/officeDocument/2006/relationships/image" Target="../media/image15.png"/><Relationship Id="rId9" Type="http://schemas.openxmlformats.org/officeDocument/2006/relationships/image" Target="../media/image20.jpg"/></Relationships>
</file>

<file path=ppt/slides/_rels/slide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8.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B89987F-24BC-F7CF-C115-339812C82A99}"/>
              </a:ext>
            </a:extLst>
          </p:cNvPr>
          <p:cNvSpPr>
            <a:spLocks noGrp="1"/>
          </p:cNvSpPr>
          <p:nvPr>
            <p:ph type="title"/>
          </p:nvPr>
        </p:nvSpPr>
        <p:spPr>
          <a:xfrm>
            <a:off x="8075596" y="933015"/>
            <a:ext cx="3936732" cy="2609081"/>
          </a:xfrm>
        </p:spPr>
        <p:txBody>
          <a:bodyPr>
            <a:normAutofit/>
          </a:bodyPr>
          <a:lstStyle/>
          <a:p>
            <a:r>
              <a:rPr lang="sv-SE" sz="5400" b="1" dirty="0"/>
              <a:t>Samverkan för vård på rätt vårdnivå</a:t>
            </a:r>
          </a:p>
        </p:txBody>
      </p:sp>
      <p:pic>
        <p:nvPicPr>
          <p:cNvPr id="5" name="Bildobjekt 4" descr="En bild som visar en sjuksköterska från kommunal primärvård som gör hembesök hos en brukare. &#10;">
            <a:extLst>
              <a:ext uri="{FF2B5EF4-FFF2-40B4-BE49-F238E27FC236}">
                <a16:creationId xmlns:a16="http://schemas.microsoft.com/office/drawing/2014/main" id="{67491976-77D8-576F-AB69-E388742015D2}"/>
              </a:ext>
            </a:extLst>
          </p:cNvPr>
          <p:cNvPicPr>
            <a:picLocks noChangeAspect="1"/>
          </p:cNvPicPr>
          <p:nvPr/>
        </p:nvPicPr>
        <p:blipFill rotWithShape="1">
          <a:blip r:embed="rId3">
            <a:extLst>
              <a:ext uri="{28A0092B-C50C-407E-A947-70E740481C1C}">
                <a14:useLocalDpi xmlns:a14="http://schemas.microsoft.com/office/drawing/2010/main" val="0"/>
              </a:ext>
            </a:extLst>
          </a:blip>
          <a:srcRect r="22111" b="24472"/>
          <a:stretch/>
        </p:blipFill>
        <p:spPr>
          <a:xfrm>
            <a:off x="0" y="0"/>
            <a:ext cx="7846608" cy="5072514"/>
          </a:xfrm>
          <a:prstGeom prst="rect">
            <a:avLst/>
          </a:prstGeom>
        </p:spPr>
      </p:pic>
      <p:sp>
        <p:nvSpPr>
          <p:cNvPr id="6" name="Rektangel 5">
            <a:extLst>
              <a:ext uri="{FF2B5EF4-FFF2-40B4-BE49-F238E27FC236}">
                <a16:creationId xmlns:a16="http://schemas.microsoft.com/office/drawing/2014/main" id="{01DF32AB-D7A4-DEB2-86BD-5F036E846D23}"/>
              </a:ext>
              <a:ext uri="{C183D7F6-B498-43B3-948B-1728B52AA6E4}">
                <adec:decorative xmlns:adec="http://schemas.microsoft.com/office/drawing/2017/decorative" val="1"/>
              </a:ext>
            </a:extLst>
          </p:cNvPr>
          <p:cNvSpPr/>
          <p:nvPr/>
        </p:nvSpPr>
        <p:spPr>
          <a:xfrm>
            <a:off x="0" y="5072514"/>
            <a:ext cx="12192000" cy="1155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text 14">
            <a:extLst>
              <a:ext uri="{FF2B5EF4-FFF2-40B4-BE49-F238E27FC236}">
                <a16:creationId xmlns:a16="http://schemas.microsoft.com/office/drawing/2014/main" id="{3BEFFA55-50C2-A2FF-5673-B5BDAC2C1DE9}"/>
              </a:ext>
            </a:extLst>
          </p:cNvPr>
          <p:cNvSpPr txBox="1">
            <a:spLocks/>
          </p:cNvSpPr>
          <p:nvPr/>
        </p:nvSpPr>
        <p:spPr>
          <a:xfrm>
            <a:off x="7961102" y="3869699"/>
            <a:ext cx="4116404" cy="43760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b="0" kern="1200">
                <a:solidFill>
                  <a:schemeClr val="bg1"/>
                </a:solidFill>
                <a:latin typeface="Segoe Print" panose="020006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sz="3200" dirty="0">
                <a:solidFill>
                  <a:schemeClr val="tx1"/>
                </a:solidFill>
              </a:rPr>
              <a:t>Hemtjänstuppdrag</a:t>
            </a:r>
            <a:endParaRPr lang="sv-SE" sz="1800" dirty="0">
              <a:solidFill>
                <a:schemeClr val="tx1"/>
              </a:solidFill>
            </a:endParaRPr>
          </a:p>
        </p:txBody>
      </p:sp>
    </p:spTree>
    <p:extLst>
      <p:ext uri="{BB962C8B-B14F-4D97-AF65-F5344CB8AC3E}">
        <p14:creationId xmlns:p14="http://schemas.microsoft.com/office/powerpoint/2010/main" val="2904129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302027" y="116647"/>
            <a:ext cx="10021956" cy="1325563"/>
          </a:xfrm>
        </p:spPr>
        <p:txBody>
          <a:bodyPr>
            <a:normAutofit/>
          </a:bodyPr>
          <a:lstStyle/>
          <a:p>
            <a:r>
              <a:rPr lang="sv-SE" sz="3200" b="1" dirty="0"/>
              <a:t>När kontaktar jag vem under jourtid?</a:t>
            </a:r>
          </a:p>
        </p:txBody>
      </p:sp>
      <p:pic>
        <p:nvPicPr>
          <p:cNvPr id="4" name="Bildobjekt 3"/>
          <p:cNvPicPr>
            <a:picLocks noChangeAspect="1"/>
          </p:cNvPicPr>
          <p:nvPr/>
        </p:nvPicPr>
        <p:blipFill>
          <a:blip r:embed="rId3"/>
          <a:stretch>
            <a:fillRect/>
          </a:stretch>
        </p:blipFill>
        <p:spPr>
          <a:xfrm>
            <a:off x="389903" y="1643239"/>
            <a:ext cx="2991979" cy="4684712"/>
          </a:xfrm>
          <a:prstGeom prst="rect">
            <a:avLst/>
          </a:prstGeom>
        </p:spPr>
      </p:pic>
      <p:sp>
        <p:nvSpPr>
          <p:cNvPr id="5" name="textruta 4"/>
          <p:cNvSpPr txBox="1"/>
          <p:nvPr/>
        </p:nvSpPr>
        <p:spPr>
          <a:xfrm>
            <a:off x="3124648" y="4073011"/>
            <a:ext cx="870667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erdana"/>
                <a:ea typeface="+mn-ea"/>
                <a:cs typeface="+mn-cs"/>
              </a:rPr>
              <a:t>Brukarens problem kan inte vänta till nästkommande dag men kan lösas med ett sjuksköterskebesök </a:t>
            </a:r>
            <a:r>
              <a:rPr kumimoji="0" lang="sv-SE" sz="1800" b="0" i="0" u="none" strike="noStrike" kern="1200" cap="none" spc="0" normalizeH="0" baseline="0" noProof="0" dirty="0">
                <a:ln>
                  <a:noFill/>
                </a:ln>
                <a:solidFill>
                  <a:srgbClr val="A1887F">
                    <a:lumMod val="75000"/>
                  </a:srgbClr>
                </a:solidFill>
                <a:effectLst/>
                <a:uLnTx/>
                <a:uFillTx/>
                <a:latin typeface="Verdana"/>
                <a:ea typeface="+mn-ea"/>
                <a:cs typeface="+mn-cs"/>
              </a:rPr>
              <a:t>– assistansuppdrag till kommunens sjuksköterska</a:t>
            </a:r>
          </a:p>
        </p:txBody>
      </p:sp>
      <p:sp>
        <p:nvSpPr>
          <p:cNvPr id="6" name="textruta 5"/>
          <p:cNvSpPr txBox="1"/>
          <p:nvPr/>
        </p:nvSpPr>
        <p:spPr>
          <a:xfrm>
            <a:off x="3110949" y="2294704"/>
            <a:ext cx="544664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erdana"/>
                <a:ea typeface="+mn-ea"/>
                <a:cs typeface="+mn-cs"/>
              </a:rPr>
              <a:t>Är brukaren akut dålig? </a:t>
            </a:r>
            <a:r>
              <a:rPr kumimoji="0" lang="sv-SE" sz="1800" b="0" i="0" u="none" strike="noStrike" kern="1200" cap="none" spc="0" normalizeH="0" baseline="0" noProof="0" dirty="0">
                <a:ln>
                  <a:noFill/>
                </a:ln>
                <a:solidFill>
                  <a:srgbClr val="FF0000"/>
                </a:solidFill>
                <a:effectLst/>
                <a:uLnTx/>
                <a:uFillTx/>
                <a:latin typeface="Verdana"/>
                <a:ea typeface="+mn-ea"/>
                <a:cs typeface="+mn-cs"/>
              </a:rPr>
              <a:t>– Ring 112</a:t>
            </a:r>
          </a:p>
        </p:txBody>
      </p:sp>
      <p:sp>
        <p:nvSpPr>
          <p:cNvPr id="7" name="textruta 6"/>
          <p:cNvSpPr txBox="1"/>
          <p:nvPr/>
        </p:nvSpPr>
        <p:spPr>
          <a:xfrm>
            <a:off x="3124648" y="5668637"/>
            <a:ext cx="832899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erdana"/>
                <a:ea typeface="+mn-ea"/>
                <a:cs typeface="+mn-cs"/>
              </a:rPr>
              <a:t>Räcker det med rådgivning på telefon </a:t>
            </a:r>
            <a:r>
              <a:rPr kumimoji="0" lang="sv-SE" sz="1800" b="0" i="0" u="none" strike="noStrike" kern="1200" cap="none" spc="0" normalizeH="0" baseline="0" noProof="0" dirty="0">
                <a:ln>
                  <a:noFill/>
                </a:ln>
                <a:solidFill>
                  <a:srgbClr val="9575CD">
                    <a:lumMod val="75000"/>
                  </a:srgbClr>
                </a:solidFill>
                <a:effectLst/>
                <a:uLnTx/>
                <a:uFillTx/>
                <a:latin typeface="Verdana"/>
                <a:ea typeface="+mn-ea"/>
                <a:cs typeface="+mn-cs"/>
              </a:rPr>
              <a:t>– Kontakt med 1177</a:t>
            </a:r>
          </a:p>
        </p:txBody>
      </p:sp>
      <p:sp>
        <p:nvSpPr>
          <p:cNvPr id="8" name="textruta 7"/>
          <p:cNvSpPr txBox="1"/>
          <p:nvPr/>
        </p:nvSpPr>
        <p:spPr>
          <a:xfrm>
            <a:off x="3124648" y="5009324"/>
            <a:ext cx="633785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erdana"/>
                <a:ea typeface="+mn-ea"/>
                <a:cs typeface="+mn-cs"/>
              </a:rPr>
              <a:t>Kan det vänta till nästa dag? </a:t>
            </a:r>
            <a:r>
              <a:rPr kumimoji="0" lang="sv-SE" sz="1800" b="0" i="0" u="none" strike="noStrike" kern="1200" cap="none" spc="0" normalizeH="0" baseline="0" noProof="0" dirty="0">
                <a:ln>
                  <a:noFill/>
                </a:ln>
                <a:solidFill>
                  <a:srgbClr val="9575CD">
                    <a:lumMod val="75000"/>
                  </a:srgbClr>
                </a:solidFill>
                <a:effectLst/>
                <a:uLnTx/>
                <a:uFillTx/>
                <a:latin typeface="Verdana"/>
                <a:ea typeface="+mn-ea"/>
                <a:cs typeface="+mn-cs"/>
              </a:rPr>
              <a:t>– Kontakt med brukarens vårdcentral</a:t>
            </a:r>
          </a:p>
        </p:txBody>
      </p:sp>
      <p:cxnSp>
        <p:nvCxnSpPr>
          <p:cNvPr id="12" name="Rak 11"/>
          <p:cNvCxnSpPr>
            <a:endCxn id="6" idx="1"/>
          </p:cNvCxnSpPr>
          <p:nvPr/>
        </p:nvCxnSpPr>
        <p:spPr>
          <a:xfrm>
            <a:off x="2859157" y="2479370"/>
            <a:ext cx="251792" cy="0"/>
          </a:xfrm>
          <a:prstGeom prst="line">
            <a:avLst/>
          </a:prstGeom>
        </p:spPr>
        <p:style>
          <a:lnRef idx="1">
            <a:schemeClr val="dk1"/>
          </a:lnRef>
          <a:fillRef idx="0">
            <a:schemeClr val="dk1"/>
          </a:fillRef>
          <a:effectRef idx="0">
            <a:schemeClr val="dk1"/>
          </a:effectRef>
          <a:fontRef idx="minor">
            <a:schemeClr val="tx1"/>
          </a:fontRef>
        </p:style>
      </p:cxnSp>
      <p:cxnSp>
        <p:nvCxnSpPr>
          <p:cNvPr id="13" name="Rak 12"/>
          <p:cNvCxnSpPr/>
          <p:nvPr/>
        </p:nvCxnSpPr>
        <p:spPr>
          <a:xfrm>
            <a:off x="2753141" y="4285580"/>
            <a:ext cx="251792" cy="0"/>
          </a:xfrm>
          <a:prstGeom prst="line">
            <a:avLst/>
          </a:prstGeom>
        </p:spPr>
        <p:style>
          <a:lnRef idx="1">
            <a:schemeClr val="dk1"/>
          </a:lnRef>
          <a:fillRef idx="0">
            <a:schemeClr val="dk1"/>
          </a:fillRef>
          <a:effectRef idx="0">
            <a:schemeClr val="dk1"/>
          </a:effectRef>
          <a:fontRef idx="minor">
            <a:schemeClr val="tx1"/>
          </a:fontRef>
        </p:style>
      </p:cxnSp>
      <p:cxnSp>
        <p:nvCxnSpPr>
          <p:cNvPr id="14" name="Rak 13"/>
          <p:cNvCxnSpPr/>
          <p:nvPr/>
        </p:nvCxnSpPr>
        <p:spPr>
          <a:xfrm>
            <a:off x="2753141" y="5283432"/>
            <a:ext cx="251792" cy="0"/>
          </a:xfrm>
          <a:prstGeom prst="line">
            <a:avLst/>
          </a:prstGeom>
        </p:spPr>
        <p:style>
          <a:lnRef idx="1">
            <a:schemeClr val="dk1"/>
          </a:lnRef>
          <a:fillRef idx="0">
            <a:schemeClr val="dk1"/>
          </a:fillRef>
          <a:effectRef idx="0">
            <a:schemeClr val="dk1"/>
          </a:effectRef>
          <a:fontRef idx="minor">
            <a:schemeClr val="tx1"/>
          </a:fontRef>
        </p:style>
      </p:cxnSp>
      <p:cxnSp>
        <p:nvCxnSpPr>
          <p:cNvPr id="15" name="Rak 14"/>
          <p:cNvCxnSpPr/>
          <p:nvPr/>
        </p:nvCxnSpPr>
        <p:spPr>
          <a:xfrm>
            <a:off x="2733261" y="5753278"/>
            <a:ext cx="251792" cy="0"/>
          </a:xfrm>
          <a:prstGeom prst="line">
            <a:avLst/>
          </a:prstGeom>
        </p:spPr>
        <p:style>
          <a:lnRef idx="1">
            <a:schemeClr val="dk1"/>
          </a:lnRef>
          <a:fillRef idx="0">
            <a:schemeClr val="dk1"/>
          </a:fillRef>
          <a:effectRef idx="0">
            <a:schemeClr val="dk1"/>
          </a:effectRef>
          <a:fontRef idx="minor">
            <a:schemeClr val="tx1"/>
          </a:fontRef>
        </p:style>
      </p:cxnSp>
      <p:sp>
        <p:nvSpPr>
          <p:cNvPr id="16" name="textruta 15"/>
          <p:cNvSpPr txBox="1"/>
          <p:nvPr/>
        </p:nvSpPr>
        <p:spPr>
          <a:xfrm>
            <a:off x="3110949" y="2872269"/>
            <a:ext cx="809707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Verdana"/>
                <a:ea typeface="+mn-ea"/>
                <a:cs typeface="+mn-cs"/>
              </a:rPr>
              <a:t>Är du osäker på vilken vård som är rätt för brukaren? Det handlar inte om akut sjukdom men du är osäker på om det kan vänta till nästkommande dag </a:t>
            </a:r>
            <a:r>
              <a:rPr kumimoji="0" lang="sv-SE" sz="1800" b="0" i="0" u="none" strike="noStrike" kern="1200" cap="none" spc="0" normalizeH="0" baseline="0" noProof="0" dirty="0">
                <a:ln>
                  <a:noFill/>
                </a:ln>
                <a:solidFill>
                  <a:srgbClr val="A1887F">
                    <a:lumMod val="75000"/>
                  </a:srgbClr>
                </a:solidFill>
                <a:effectLst/>
                <a:uLnTx/>
                <a:uFillTx/>
                <a:latin typeface="Verdana"/>
                <a:ea typeface="+mn-ea"/>
                <a:cs typeface="+mn-cs"/>
              </a:rPr>
              <a:t>– assistansuppdrag till kommunens sjuksköterska</a:t>
            </a:r>
          </a:p>
        </p:txBody>
      </p:sp>
      <p:cxnSp>
        <p:nvCxnSpPr>
          <p:cNvPr id="17" name="Rak 16"/>
          <p:cNvCxnSpPr/>
          <p:nvPr/>
        </p:nvCxnSpPr>
        <p:spPr>
          <a:xfrm>
            <a:off x="2792899" y="3327505"/>
            <a:ext cx="251792"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525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000" fill="hold"/>
                                        <p:tgtEl>
                                          <p:spTgt spid="16"/>
                                        </p:tgtEl>
                                        <p:attrNameLst>
                                          <p:attrName>ppt_x</p:attrName>
                                        </p:attrNameLst>
                                      </p:cBhvr>
                                      <p:tavLst>
                                        <p:tav tm="0">
                                          <p:val>
                                            <p:strVal val="#ppt_x"/>
                                          </p:val>
                                        </p:tav>
                                        <p:tav tm="100000">
                                          <p:val>
                                            <p:strVal val="#ppt_x"/>
                                          </p:val>
                                        </p:tav>
                                      </p:tavLst>
                                    </p:anim>
                                    <p:anim calcmode="lin" valueType="num">
                                      <p:cBhvr additive="base">
                                        <p:cTn id="14"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ppt_x"/>
                                          </p:val>
                                        </p:tav>
                                        <p:tav tm="100000">
                                          <p:val>
                                            <p:strVal val="#ppt_x"/>
                                          </p:val>
                                        </p:tav>
                                      </p:tavLst>
                                    </p:anim>
                                    <p:anim calcmode="lin" valueType="num">
                                      <p:cBhvr additive="base">
                                        <p:cTn id="26"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000" fill="hold"/>
                                        <p:tgtEl>
                                          <p:spTgt spid="7"/>
                                        </p:tgtEl>
                                        <p:attrNameLst>
                                          <p:attrName>ppt_x</p:attrName>
                                        </p:attrNameLst>
                                      </p:cBhvr>
                                      <p:tavLst>
                                        <p:tav tm="0">
                                          <p:val>
                                            <p:strVal val="#ppt_x"/>
                                          </p:val>
                                        </p:tav>
                                        <p:tav tm="100000">
                                          <p:val>
                                            <p:strVal val="#ppt_x"/>
                                          </p:val>
                                        </p:tav>
                                      </p:tavLst>
                                    </p:anim>
                                    <p:anim calcmode="lin" valueType="num">
                                      <p:cBhvr additive="base">
                                        <p:cTn id="32"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Bildobjekt 4">
            <a:hlinkClick r:id="rId3"/>
            <a:extLst>
              <a:ext uri="{FF2B5EF4-FFF2-40B4-BE49-F238E27FC236}">
                <a16:creationId xmlns:a16="http://schemas.microsoft.com/office/drawing/2014/main" id="{71B1B58E-ECCF-281A-F250-3FCDCB33B1EB}"/>
              </a:ext>
            </a:extLst>
          </p:cNvPr>
          <p:cNvPicPr>
            <a:picLocks noChangeAspect="1"/>
          </p:cNvPicPr>
          <p:nvPr/>
        </p:nvPicPr>
        <p:blipFill rotWithShape="1">
          <a:blip r:embed="rId4"/>
          <a:srcRect l="6464" t="20068" r="16137"/>
          <a:stretch/>
        </p:blipFill>
        <p:spPr>
          <a:xfrm>
            <a:off x="1495662" y="394636"/>
            <a:ext cx="7430728" cy="3811604"/>
          </a:xfrm>
          <a:prstGeom prst="rect">
            <a:avLst/>
          </a:prstGeom>
        </p:spPr>
      </p:pic>
      <p:sp>
        <p:nvSpPr>
          <p:cNvPr id="2" name="Rubrik 1">
            <a:extLst>
              <a:ext uri="{FF2B5EF4-FFF2-40B4-BE49-F238E27FC236}">
                <a16:creationId xmlns:a16="http://schemas.microsoft.com/office/drawing/2014/main" id="{52BF03E9-8E3F-0B5A-7326-DFAAD627FA5A}"/>
              </a:ext>
            </a:extLst>
          </p:cNvPr>
          <p:cNvSpPr>
            <a:spLocks noGrp="1"/>
          </p:cNvSpPr>
          <p:nvPr>
            <p:ph type="title"/>
          </p:nvPr>
        </p:nvSpPr>
        <p:spPr>
          <a:xfrm>
            <a:off x="1292229" y="4465648"/>
            <a:ext cx="3367702" cy="534588"/>
          </a:xfrm>
        </p:spPr>
        <p:txBody>
          <a:bodyPr/>
          <a:lstStyle/>
          <a:p>
            <a:r>
              <a:rPr lang="sv-SE" dirty="0"/>
              <a:t>Utbildningsfilm</a:t>
            </a:r>
          </a:p>
        </p:txBody>
      </p:sp>
      <p:sp>
        <p:nvSpPr>
          <p:cNvPr id="4" name="Platshållare för datum 3">
            <a:extLst>
              <a:ext uri="{FF2B5EF4-FFF2-40B4-BE49-F238E27FC236}">
                <a16:creationId xmlns:a16="http://schemas.microsoft.com/office/drawing/2014/main" id="{409FF011-EF2B-56F3-3645-5BEA1F4D1111}"/>
              </a:ext>
            </a:extLst>
          </p:cNvPr>
          <p:cNvSpPr>
            <a:spLocks noGrp="1"/>
          </p:cNvSpPr>
          <p:nvPr>
            <p:ph type="dt" sz="half"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4EC4B8-68CD-44A3-B172-19A87347D395}"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2024-11-07</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pic>
        <p:nvPicPr>
          <p:cNvPr id="6" name="Bildobjekt 5" descr="En bild som visar text, skärmbild, Webbplats, Webbsida&#10;&#10;Automatiskt genererad beskrivning">
            <a:hlinkClick r:id="rId5"/>
            <a:extLst>
              <a:ext uri="{FF2B5EF4-FFF2-40B4-BE49-F238E27FC236}">
                <a16:creationId xmlns:a16="http://schemas.microsoft.com/office/drawing/2014/main" id="{CF0222F7-2AC8-12C5-D1C4-734E3742AE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34538" y="4361672"/>
            <a:ext cx="4452738" cy="2496328"/>
          </a:xfrm>
          <a:prstGeom prst="rect">
            <a:avLst/>
          </a:prstGeom>
        </p:spPr>
      </p:pic>
      <p:cxnSp>
        <p:nvCxnSpPr>
          <p:cNvPr id="10" name="Rak pilkoppling 9">
            <a:extLst>
              <a:ext uri="{FF2B5EF4-FFF2-40B4-BE49-F238E27FC236}">
                <a16:creationId xmlns:a16="http://schemas.microsoft.com/office/drawing/2014/main" id="{7F0A9451-E4F5-0680-5B74-637A3C18EB99}"/>
              </a:ext>
            </a:extLst>
          </p:cNvPr>
          <p:cNvCxnSpPr>
            <a:cxnSpLocks/>
          </p:cNvCxnSpPr>
          <p:nvPr/>
        </p:nvCxnSpPr>
        <p:spPr>
          <a:xfrm>
            <a:off x="4456498" y="3157947"/>
            <a:ext cx="934652" cy="149025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965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06287" y="365125"/>
            <a:ext cx="11360425" cy="1325563"/>
          </a:xfrm>
        </p:spPr>
        <p:txBody>
          <a:bodyPr>
            <a:normAutofit/>
          </a:bodyPr>
          <a:lstStyle/>
          <a:p>
            <a:r>
              <a:rPr lang="sv-SE" sz="3200" dirty="0"/>
              <a:t>Hur gör jag om jag behöver hjälp av sjuksköterska i kommunal primärvård?</a:t>
            </a:r>
          </a:p>
        </p:txBody>
      </p:sp>
      <p:sp>
        <p:nvSpPr>
          <p:cNvPr id="4" name="Platshållare för innehåll 3"/>
          <p:cNvSpPr>
            <a:spLocks noGrp="1"/>
          </p:cNvSpPr>
          <p:nvPr>
            <p:ph sz="half" idx="2"/>
          </p:nvPr>
        </p:nvSpPr>
        <p:spPr/>
        <p:txBody>
          <a:bodyPr>
            <a:normAutofit/>
          </a:bodyPr>
          <a:lstStyle/>
          <a:p>
            <a:pPr marL="0" indent="0">
              <a:buNone/>
            </a:pPr>
            <a:endParaRPr lang="sv-SE" sz="2400" dirty="0"/>
          </a:p>
          <a:p>
            <a:pPr marL="0" indent="0">
              <a:buNone/>
            </a:pPr>
            <a:r>
              <a:rPr lang="sv-SE" sz="2400" dirty="0"/>
              <a:t>Ring sjuksköterska på telefonnummer:</a:t>
            </a:r>
          </a:p>
          <a:p>
            <a:pPr marL="0" indent="0">
              <a:buNone/>
            </a:pPr>
            <a:endParaRPr lang="sv-SE" sz="2400" dirty="0"/>
          </a:p>
          <a:p>
            <a:pPr marL="0" indent="0">
              <a:buNone/>
            </a:pPr>
            <a:r>
              <a:rPr lang="sv-SE" sz="1800" b="1" dirty="0">
                <a:solidFill>
                  <a:srgbClr val="0070C0"/>
                </a:solidFill>
              </a:rPr>
              <a:t>                       </a:t>
            </a:r>
            <a:r>
              <a:rPr lang="sv-SE" sz="4000" b="1" dirty="0" err="1">
                <a:solidFill>
                  <a:srgbClr val="0070C0"/>
                </a:solidFill>
              </a:rPr>
              <a:t>xxx-xxx-xx-xx</a:t>
            </a:r>
            <a:endParaRPr lang="sv-SE" sz="4000" b="1" dirty="0">
              <a:solidFill>
                <a:srgbClr val="0070C0"/>
              </a:solidFill>
            </a:endParaRPr>
          </a:p>
          <a:p>
            <a:pPr marL="0" indent="0">
              <a:buNone/>
            </a:pPr>
            <a:endParaRPr lang="sv-SE" sz="1800" dirty="0">
              <a:solidFill>
                <a:srgbClr val="0070C0"/>
              </a:solidFill>
            </a:endParaRPr>
          </a:p>
          <a:p>
            <a:pPr marL="0" indent="0">
              <a:buNone/>
            </a:pPr>
            <a:r>
              <a:rPr lang="sv-SE" sz="2400" dirty="0"/>
              <a:t>OM sjuksköterskan inte har möjlighet att utföra ett assistansuppdrag på grund av egen verksamhet så kan sjuksköterskan säga NEJ till att ta uppdraget.</a:t>
            </a:r>
          </a:p>
        </p:txBody>
      </p:sp>
      <p:pic>
        <p:nvPicPr>
          <p:cNvPr id="6" name="Platshållare för innehåll 3">
            <a:extLst>
              <a:ext uri="{C183D7F6-B498-43B3-948B-1728B52AA6E4}">
                <adec:decorative xmlns:adec="http://schemas.microsoft.com/office/drawing/2017/decorative" val="1"/>
              </a:ext>
            </a:extLst>
          </p:cNvPr>
          <p:cNvPicPr>
            <a:picLocks noGrp="1" noChangeAspect="1"/>
          </p:cNvPicPr>
          <p:nvPr>
            <p:ph sz="half" idx="1"/>
          </p:nvPr>
        </p:nvPicPr>
        <p:blipFill>
          <a:blip r:embed="rId3" cstate="print">
            <a:clrChange>
              <a:clrFrom>
                <a:srgbClr val="F7F7F7"/>
              </a:clrFrom>
              <a:clrTo>
                <a:srgbClr val="F7F7F7">
                  <a:alpha val="0"/>
                </a:srgbClr>
              </a:clrTo>
            </a:clrChange>
            <a:extLst>
              <a:ext uri="{28A0092B-C50C-407E-A947-70E740481C1C}">
                <a14:useLocalDpi xmlns:a14="http://schemas.microsoft.com/office/drawing/2010/main" val="0"/>
              </a:ext>
            </a:extLst>
          </a:blip>
          <a:stretch>
            <a:fillRect/>
          </a:stretch>
        </p:blipFill>
        <p:spPr>
          <a:xfrm rot="20826119">
            <a:off x="2136755" y="2329762"/>
            <a:ext cx="2624797" cy="2919307"/>
          </a:xfrm>
          <a:prstGeom prst="rect">
            <a:avLst/>
          </a:prstGeom>
        </p:spPr>
      </p:pic>
    </p:spTree>
    <p:extLst>
      <p:ext uri="{BB962C8B-B14F-4D97-AF65-F5344CB8AC3E}">
        <p14:creationId xmlns:p14="http://schemas.microsoft.com/office/powerpoint/2010/main" val="3893098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125674" y="351047"/>
            <a:ext cx="5328385" cy="1325563"/>
          </a:xfrm>
        </p:spPr>
        <p:txBody>
          <a:bodyPr>
            <a:normAutofit/>
          </a:bodyPr>
          <a:lstStyle/>
          <a:p>
            <a:r>
              <a:rPr lang="sv-SE" sz="3200" dirty="0"/>
              <a:t>Rapportera till sjuksköterskan </a:t>
            </a:r>
          </a:p>
        </p:txBody>
      </p:sp>
      <p:sp>
        <p:nvSpPr>
          <p:cNvPr id="4" name="Platshållare för innehåll 3"/>
          <p:cNvSpPr>
            <a:spLocks noGrp="1"/>
          </p:cNvSpPr>
          <p:nvPr>
            <p:ph sz="half" idx="2"/>
          </p:nvPr>
        </p:nvSpPr>
        <p:spPr>
          <a:xfrm>
            <a:off x="6125674" y="1465672"/>
            <a:ext cx="5181600" cy="3926656"/>
          </a:xfrm>
        </p:spPr>
        <p:txBody>
          <a:bodyPr>
            <a:normAutofit/>
          </a:bodyPr>
          <a:lstStyle/>
          <a:p>
            <a:pPr marL="0" indent="0">
              <a:buNone/>
            </a:pPr>
            <a:r>
              <a:rPr lang="sv-SE" sz="2000" dirty="0"/>
              <a:t>Det är mycket viktigt att sjuksköterskan som tar emot uppdraget får all information som behövs. Rapportering ska ske enligt SBAR för att säkerställa att ingen information tappas vid överrapporteringen. </a:t>
            </a:r>
          </a:p>
          <a:p>
            <a:pPr marL="0" indent="0">
              <a:buNone/>
            </a:pPr>
            <a:endParaRPr lang="sv-SE" sz="2000" dirty="0"/>
          </a:p>
          <a:p>
            <a:pPr marL="0" indent="0">
              <a:buNone/>
            </a:pPr>
            <a:r>
              <a:rPr lang="sv-SE" sz="2000" dirty="0"/>
              <a:t>SBAR är en modell som man kan använda vid all rapportering mellan läkare, sjuksköterska, undersköterska och omsorgspersonal.</a:t>
            </a:r>
          </a:p>
          <a:p>
            <a:pPr marL="0" indent="0">
              <a:buNone/>
            </a:pPr>
            <a:endParaRPr lang="sv-SE" sz="2000" dirty="0"/>
          </a:p>
          <a:p>
            <a:pPr marL="0" indent="0">
              <a:buNone/>
            </a:pPr>
            <a:r>
              <a:rPr lang="sv-SE" sz="2000" dirty="0"/>
              <a:t>På följande bilder får du en kort genomgång av hur överrapportering enligt SBAR går till.</a:t>
            </a:r>
          </a:p>
          <a:p>
            <a:pPr marL="0" indent="0">
              <a:buNone/>
            </a:pPr>
            <a:endParaRPr lang="sv-SE" sz="2000" dirty="0"/>
          </a:p>
          <a:p>
            <a:pPr marL="0" indent="0">
              <a:buNone/>
            </a:pPr>
            <a:endParaRPr lang="sv-SE" sz="2000" dirty="0"/>
          </a:p>
        </p:txBody>
      </p:sp>
      <p:pic>
        <p:nvPicPr>
          <p:cNvPr id="9" name="Bildobjekt 8">
            <a:extLst>
              <a:ext uri="{FF2B5EF4-FFF2-40B4-BE49-F238E27FC236}">
                <a16:creationId xmlns:a16="http://schemas.microsoft.com/office/drawing/2014/main" id="{81A196D9-2576-D815-B6D1-0200912BF5A7}"/>
              </a:ext>
            </a:extLst>
          </p:cNvPr>
          <p:cNvPicPr>
            <a:picLocks noChangeAspect="1"/>
          </p:cNvPicPr>
          <p:nvPr/>
        </p:nvPicPr>
        <p:blipFill>
          <a:blip r:embed="rId2"/>
          <a:stretch>
            <a:fillRect/>
          </a:stretch>
        </p:blipFill>
        <p:spPr>
          <a:xfrm>
            <a:off x="3149806" y="716170"/>
            <a:ext cx="2584135" cy="4455977"/>
          </a:xfrm>
          <a:prstGeom prst="rect">
            <a:avLst/>
          </a:prstGeom>
        </p:spPr>
      </p:pic>
      <p:pic>
        <p:nvPicPr>
          <p:cNvPr id="7" name="Bildobjekt 6">
            <a:extLst>
              <a:ext uri="{FF2B5EF4-FFF2-40B4-BE49-F238E27FC236}">
                <a16:creationId xmlns:a16="http://schemas.microsoft.com/office/drawing/2014/main" id="{D2C79172-56B1-6428-9AF6-E9E2996178F4}"/>
              </a:ext>
            </a:extLst>
          </p:cNvPr>
          <p:cNvPicPr>
            <a:picLocks noChangeAspect="1"/>
          </p:cNvPicPr>
          <p:nvPr/>
        </p:nvPicPr>
        <p:blipFill>
          <a:blip r:embed="rId3"/>
          <a:stretch>
            <a:fillRect/>
          </a:stretch>
        </p:blipFill>
        <p:spPr>
          <a:xfrm>
            <a:off x="395449" y="716170"/>
            <a:ext cx="2607572" cy="4455977"/>
          </a:xfrm>
          <a:prstGeom prst="rect">
            <a:avLst/>
          </a:prstGeom>
        </p:spPr>
      </p:pic>
    </p:spTree>
    <p:extLst>
      <p:ext uri="{BB962C8B-B14F-4D97-AF65-F5344CB8AC3E}">
        <p14:creationId xmlns:p14="http://schemas.microsoft.com/office/powerpoint/2010/main" val="3784543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a:extLs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815" r="4810" b="7408"/>
          <a:stretch/>
        </p:blipFill>
        <p:spPr>
          <a:xfrm>
            <a:off x="5547872" y="395412"/>
            <a:ext cx="6351686" cy="5523470"/>
          </a:xfrm>
          <a:prstGeom prst="rect">
            <a:avLst/>
          </a:prstGeom>
        </p:spPr>
      </p:pic>
      <p:pic>
        <p:nvPicPr>
          <p:cNvPr id="6" name="Bildobjekt 5">
            <a:extLs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391" y="5190636"/>
            <a:ext cx="2476531" cy="1032081"/>
          </a:xfrm>
          <a:prstGeom prst="rect">
            <a:avLst/>
          </a:prstGeom>
        </p:spPr>
      </p:pic>
      <p:sp>
        <p:nvSpPr>
          <p:cNvPr id="4" name="Underrubrik 4"/>
          <p:cNvSpPr txBox="1">
            <a:spLocks noGrp="1"/>
          </p:cNvSpPr>
          <p:nvPr>
            <p:ph type="title" idx="4294967295"/>
          </p:nvPr>
        </p:nvSpPr>
        <p:spPr>
          <a:xfrm>
            <a:off x="819735" y="1717590"/>
            <a:ext cx="6384253" cy="250842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marL="0" indent="0" algn="ctr" defTabSz="914400" rtl="0" eaLnBrk="1" latinLnBrk="0" hangingPunct="1">
              <a:lnSpc>
                <a:spcPct val="90000"/>
              </a:lnSpc>
              <a:spcBef>
                <a:spcPts val="1400"/>
              </a:spcBef>
              <a:buClr>
                <a:schemeClr val="tx1"/>
              </a:buClr>
              <a:buSzPct val="80000"/>
              <a:buFont typeface="Corbel" pitchFamily="34" charset="0"/>
              <a:buNone/>
              <a:defRPr sz="2200" kern="1200">
                <a:solidFill>
                  <a:schemeClr val="tx1"/>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2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2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tx1"/>
              </a:buClr>
              <a:buSzPct val="80000"/>
              <a:buFont typeface="Corbel" pitchFamily="34" charset="0"/>
              <a:buNone/>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400"/>
              </a:spcBef>
              <a:spcAft>
                <a:spcPts val="0"/>
              </a:spcAft>
              <a:buClr>
                <a:srgbClr val="000000"/>
              </a:buClr>
              <a:buSzPct val="80000"/>
              <a:buFont typeface="Corbel" pitchFamily="34" charset="0"/>
              <a:buNone/>
              <a:tabLst/>
              <a:defRPr/>
            </a:pPr>
            <a:r>
              <a:rPr kumimoji="0" lang="sv-SE" sz="6000" b="1" i="0" u="none" strike="noStrike" kern="1200" cap="none" spc="0" normalizeH="0" baseline="0" noProof="0" dirty="0">
                <a:ln>
                  <a:noFill/>
                </a:ln>
                <a:solidFill>
                  <a:schemeClr val="accent6">
                    <a:lumMod val="75000"/>
                  </a:schemeClr>
                </a:solidFill>
                <a:effectLst/>
                <a:uLnTx/>
                <a:uFillTx/>
                <a:latin typeface="+mn-lt"/>
                <a:ea typeface="+mn-ea"/>
                <a:cs typeface="+mn-cs"/>
              </a:rPr>
              <a:t>SBAR</a:t>
            </a:r>
            <a:r>
              <a:rPr kumimoji="0" lang="sv-SE" sz="6000" b="0" i="0" u="none" strike="noStrike" kern="1200" cap="none" spc="0" normalizeH="0" baseline="0" noProof="0" dirty="0">
                <a:ln>
                  <a:noFill/>
                </a:ln>
                <a:solidFill>
                  <a:srgbClr val="000000"/>
                </a:solidFill>
                <a:effectLst/>
                <a:uLnTx/>
                <a:uFillTx/>
                <a:latin typeface="+mn-lt"/>
                <a:ea typeface="+mn-ea"/>
                <a:cs typeface="+mn-cs"/>
              </a:rPr>
              <a:t> – när kommunikationen </a:t>
            </a:r>
            <a:br>
              <a:rPr kumimoji="0" lang="sv-SE" sz="6000" b="0" i="0" u="none" strike="noStrike" kern="1200" cap="none" spc="0" normalizeH="0" baseline="0" noProof="0" dirty="0">
                <a:ln>
                  <a:noFill/>
                </a:ln>
                <a:solidFill>
                  <a:srgbClr val="000000"/>
                </a:solidFill>
                <a:effectLst/>
                <a:uLnTx/>
                <a:uFillTx/>
                <a:latin typeface="+mn-lt"/>
                <a:ea typeface="+mn-ea"/>
                <a:cs typeface="+mn-cs"/>
              </a:rPr>
            </a:br>
            <a:r>
              <a:rPr kumimoji="0" lang="sv-SE" sz="6000" b="0" i="0" u="none" strike="noStrike" kern="1200" cap="none" spc="0" normalizeH="0" baseline="0" noProof="0" dirty="0">
                <a:ln>
                  <a:noFill/>
                </a:ln>
                <a:solidFill>
                  <a:srgbClr val="000000"/>
                </a:solidFill>
                <a:effectLst/>
                <a:uLnTx/>
                <a:uFillTx/>
                <a:latin typeface="+mn-lt"/>
                <a:ea typeface="+mn-ea"/>
                <a:cs typeface="+mn-cs"/>
              </a:rPr>
              <a:t>inte får gå fel </a:t>
            </a:r>
          </a:p>
        </p:txBody>
      </p:sp>
    </p:spTree>
    <p:extLst>
      <p:ext uri="{BB962C8B-B14F-4D97-AF65-F5344CB8AC3E}">
        <p14:creationId xmlns:p14="http://schemas.microsoft.com/office/powerpoint/2010/main" val="2324997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undad rektangulär 4" descr="Rubrik: Varför ska vi använda      &#10;SBAR vid överlämning? &#10;">
            <a:extLst>
              <a:ext uri="{C183D7F6-B498-43B3-948B-1728B52AA6E4}">
                <adec:decorative xmlns:adec="http://schemas.microsoft.com/office/drawing/2017/decorative" val="0"/>
              </a:ext>
            </a:extLst>
          </p:cNvPr>
          <p:cNvSpPr>
            <a:spLocks noGrp="1"/>
          </p:cNvSpPr>
          <p:nvPr>
            <p:ph type="title" idx="4294967295"/>
          </p:nvPr>
        </p:nvSpPr>
        <p:spPr>
          <a:xfrm>
            <a:off x="502689" y="396608"/>
            <a:ext cx="11116686" cy="1878518"/>
          </a:xfrm>
          <a:prstGeom prst="wedgeRoundRectCallout">
            <a:avLst>
              <a:gd name="adj1" fmla="val -20536"/>
              <a:gd name="adj2" fmla="val 71082"/>
              <a:gd name="adj3" fmla="val 16667"/>
            </a:avLst>
          </a:prstGeom>
          <a:solidFill>
            <a:schemeClr val="accent6">
              <a:lumMod val="75000"/>
            </a:schemeClr>
          </a:solid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6000" b="0" i="0" u="none" strike="noStrike" kern="1200" cap="none" spc="0" normalizeH="0" baseline="0" noProof="0" dirty="0">
                <a:ln>
                  <a:noFill/>
                </a:ln>
                <a:solidFill>
                  <a:srgbClr val="FFFFFF"/>
                </a:solidFill>
                <a:effectLst/>
                <a:uLnTx/>
                <a:uFillTx/>
                <a:latin typeface="+mn-lt"/>
                <a:ea typeface="+mn-ea"/>
                <a:cs typeface="+mn-cs"/>
              </a:rPr>
              <a:t>  Varför ska vi använda      </a:t>
            </a:r>
          </a:p>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6000" b="0" i="0" u="none" strike="noStrike" kern="1200" cap="none" spc="0" normalizeH="0" baseline="0" noProof="0" dirty="0">
                <a:ln>
                  <a:noFill/>
                </a:ln>
                <a:solidFill>
                  <a:srgbClr val="FFFFFF"/>
                </a:solidFill>
                <a:effectLst/>
                <a:uLnTx/>
                <a:uFillTx/>
                <a:latin typeface="+mn-lt"/>
                <a:ea typeface="+mn-ea"/>
                <a:cs typeface="+mn-cs"/>
              </a:rPr>
              <a:t>  SBAR vid överlämning? </a:t>
            </a:r>
          </a:p>
        </p:txBody>
      </p:sp>
      <p:pic>
        <p:nvPicPr>
          <p:cNvPr id="6" name="Platshållare för innehåll 5">
            <a:extLst>
              <a:ext uri="{C183D7F6-B498-43B3-948B-1728B52AA6E4}">
                <adec:decorative xmlns:adec="http://schemas.microsoft.com/office/drawing/2017/decorative" val="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286420">
            <a:off x="511985" y="4276643"/>
            <a:ext cx="6149873" cy="479736"/>
          </a:xfrm>
        </p:spPr>
      </p:pic>
      <p:pic>
        <p:nvPicPr>
          <p:cNvPr id="9" name="Bildobjekt 8" descr="Tidningsklipp på skador i vården som beror på kommunikationsmissa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689" y="2793766"/>
            <a:ext cx="5997460" cy="1211685"/>
          </a:xfrm>
          <a:prstGeom prst="rect">
            <a:avLst/>
          </a:prstGeom>
        </p:spPr>
      </p:pic>
      <p:pic>
        <p:nvPicPr>
          <p:cNvPr id="12" name="Bildobjekt 11">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000" y="5543891"/>
            <a:ext cx="7217760" cy="1143127"/>
          </a:xfrm>
          <a:prstGeom prst="rect">
            <a:avLst/>
          </a:prstGeom>
        </p:spPr>
      </p:pic>
      <p:pic>
        <p:nvPicPr>
          <p:cNvPr id="7" name="Bildobjekt 6">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0224" y="5615870"/>
            <a:ext cx="7226783" cy="651225"/>
          </a:xfrm>
          <a:prstGeom prst="rect">
            <a:avLst/>
          </a:prstGeom>
        </p:spPr>
      </p:pic>
      <p:pic>
        <p:nvPicPr>
          <p:cNvPr id="10" name="Bildobjekt 9">
            <a:extLs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8976" y="4978743"/>
            <a:ext cx="5559380" cy="1292879"/>
          </a:xfrm>
          <a:prstGeom prst="rect">
            <a:avLst/>
          </a:prstGeom>
        </p:spPr>
      </p:pic>
      <p:grpSp>
        <p:nvGrpSpPr>
          <p:cNvPr id="3" name="Grupp 2">
            <a:extLst>
              <a:ext uri="{C183D7F6-B498-43B3-948B-1728B52AA6E4}">
                <adec:decorative xmlns:adec="http://schemas.microsoft.com/office/drawing/2017/decorative" val="1"/>
              </a:ext>
            </a:extLst>
          </p:cNvPr>
          <p:cNvGrpSpPr/>
          <p:nvPr/>
        </p:nvGrpSpPr>
        <p:grpSpPr>
          <a:xfrm>
            <a:off x="6719797" y="4372356"/>
            <a:ext cx="4787211" cy="1044430"/>
            <a:chOff x="6719797" y="4372357"/>
            <a:chExt cx="4915326" cy="1035101"/>
          </a:xfrm>
        </p:grpSpPr>
        <p:pic>
          <p:nvPicPr>
            <p:cNvPr id="11" name="Bildobjekt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662058">
              <a:off x="6719797" y="4372357"/>
              <a:ext cx="4915326" cy="983065"/>
            </a:xfrm>
            <a:prstGeom prst="rect">
              <a:avLst/>
            </a:prstGeom>
          </p:spPr>
        </p:pic>
        <p:sp>
          <p:nvSpPr>
            <p:cNvPr id="2" name="Rektangel 1"/>
            <p:cNvSpPr/>
            <p:nvPr/>
          </p:nvSpPr>
          <p:spPr>
            <a:xfrm>
              <a:off x="11268830" y="5171181"/>
              <a:ext cx="350546" cy="2362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grpSp>
      <p:pic>
        <p:nvPicPr>
          <p:cNvPr id="8" name="Bildobjekt 7">
            <a:extLs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92434" y="3583928"/>
            <a:ext cx="6042185" cy="876174"/>
          </a:xfrm>
          <a:prstGeom prst="rect">
            <a:avLst/>
          </a:prstGeom>
        </p:spPr>
      </p:pic>
    </p:spTree>
    <p:extLst>
      <p:ext uri="{BB962C8B-B14F-4D97-AF65-F5344CB8AC3E}">
        <p14:creationId xmlns:p14="http://schemas.microsoft.com/office/powerpoint/2010/main" val="118465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undad rektangulär 4" descr="Rubrik SBAR-modellen"/>
          <p:cNvSpPr>
            <a:spLocks noGrp="1"/>
          </p:cNvSpPr>
          <p:nvPr>
            <p:ph type="title" idx="4294967295"/>
          </p:nvPr>
        </p:nvSpPr>
        <p:spPr>
          <a:xfrm>
            <a:off x="444328" y="493498"/>
            <a:ext cx="7228704" cy="754277"/>
          </a:xfrm>
          <a:prstGeom prst="wedgeRoundRectCallout">
            <a:avLst/>
          </a:prstGeom>
          <a:solidFill>
            <a:schemeClr val="accent6">
              <a:lumMod val="75000"/>
            </a:schemeClr>
          </a:solid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5400" b="0" i="0" u="none" strike="noStrike" kern="1200" cap="none" spc="0" normalizeH="0" baseline="0" noProof="0" dirty="0">
                <a:ln>
                  <a:noFill/>
                </a:ln>
                <a:solidFill>
                  <a:srgbClr val="FFFFFF"/>
                </a:solidFill>
                <a:effectLst/>
                <a:uLnTx/>
                <a:uFillTx/>
                <a:latin typeface="+mn-lt"/>
                <a:ea typeface="+mn-ea"/>
                <a:cs typeface="+mn-cs"/>
              </a:rPr>
              <a:t> SBAR-modellen </a:t>
            </a:r>
          </a:p>
        </p:txBody>
      </p:sp>
      <p:sp>
        <p:nvSpPr>
          <p:cNvPr id="3" name="Platshållare för innehåll 2"/>
          <p:cNvSpPr>
            <a:spLocks noGrp="1"/>
          </p:cNvSpPr>
          <p:nvPr>
            <p:ph idx="1"/>
          </p:nvPr>
        </p:nvSpPr>
        <p:spPr>
          <a:xfrm>
            <a:off x="444328" y="1956203"/>
            <a:ext cx="7541078" cy="4014249"/>
          </a:xfrm>
        </p:spPr>
        <p:txBody>
          <a:bodyPr>
            <a:normAutofit lnSpcReduction="10000"/>
          </a:bodyPr>
          <a:lstStyle/>
          <a:p>
            <a:r>
              <a:rPr lang="sv-SE" sz="2000" b="1" dirty="0">
                <a:solidFill>
                  <a:srgbClr val="FF0000"/>
                </a:solidFill>
              </a:rPr>
              <a:t>S – Situation. </a:t>
            </a:r>
            <a:r>
              <a:rPr lang="sv-SE" sz="2000" dirty="0"/>
              <a:t>Presentera dig själv och brukaren. Beskriv för sjuksköterskan varför du tar kontakt.</a:t>
            </a:r>
            <a:br>
              <a:rPr lang="sv-SE" sz="2000" dirty="0"/>
            </a:br>
            <a:endParaRPr lang="sv-SE" sz="2000" dirty="0"/>
          </a:p>
          <a:p>
            <a:r>
              <a:rPr lang="sv-SE" sz="2000" b="1" dirty="0">
                <a:solidFill>
                  <a:srgbClr val="FF0000"/>
                </a:solidFill>
              </a:rPr>
              <a:t>B – Bakgrund. </a:t>
            </a:r>
            <a:r>
              <a:rPr lang="sv-SE" sz="2000" dirty="0"/>
              <a:t>Ge kortfattad relevant information om brukarens sjukdomshistorik och behandlingar som du känner till. Finns smitta/överkänslighet?</a:t>
            </a:r>
            <a:br>
              <a:rPr lang="sv-SE" sz="2000" dirty="0"/>
            </a:br>
            <a:endParaRPr lang="sv-SE" sz="2000" dirty="0"/>
          </a:p>
          <a:p>
            <a:r>
              <a:rPr lang="sv-SE" sz="2000" b="1" dirty="0">
                <a:solidFill>
                  <a:srgbClr val="FF0000"/>
                </a:solidFill>
              </a:rPr>
              <a:t>A – Aktuellt tillstånd. </a:t>
            </a:r>
            <a:r>
              <a:rPr lang="sv-SE" sz="2000" dirty="0"/>
              <a:t>Rapportera status, vitala parametrar ( t ex temp) relevanta till situationen. Din bedömning, t ex ”såret ser ut att ha vätskat mycket och det är illrött runt om”.</a:t>
            </a:r>
            <a:br>
              <a:rPr lang="sv-SE" sz="2000" dirty="0"/>
            </a:br>
            <a:endParaRPr lang="sv-SE" sz="2000" dirty="0"/>
          </a:p>
          <a:p>
            <a:r>
              <a:rPr lang="sv-SE" sz="2000" b="1" dirty="0">
                <a:solidFill>
                  <a:srgbClr val="FF0000"/>
                </a:solidFill>
              </a:rPr>
              <a:t>R – Rekommendation. </a:t>
            </a:r>
            <a:r>
              <a:rPr lang="sv-SE" sz="2000" dirty="0"/>
              <a:t>Ge ditt förslag till åtgärd, t ex ”Jag skulle vilja att en sjuksköterska tittade på såret.” </a:t>
            </a:r>
            <a:endParaRPr lang="sv-SE" sz="1600" dirty="0"/>
          </a:p>
        </p:txBody>
      </p:sp>
      <p:pic>
        <p:nvPicPr>
          <p:cNvPr id="2" name="Bildobjekt 1">
            <a:extLst>
              <a:ext uri="{FF2B5EF4-FFF2-40B4-BE49-F238E27FC236}">
                <a16:creationId xmlns:a16="http://schemas.microsoft.com/office/drawing/2014/main" id="{FF1CC0B6-68C9-50D5-FA43-C6A0F4013076}"/>
              </a:ext>
            </a:extLst>
          </p:cNvPr>
          <p:cNvPicPr>
            <a:picLocks noChangeAspect="1"/>
          </p:cNvPicPr>
          <p:nvPr/>
        </p:nvPicPr>
        <p:blipFill>
          <a:blip r:embed="rId2"/>
          <a:stretch>
            <a:fillRect/>
          </a:stretch>
        </p:blipFill>
        <p:spPr>
          <a:xfrm>
            <a:off x="8392531" y="493498"/>
            <a:ext cx="3355141" cy="5733468"/>
          </a:xfrm>
          <a:prstGeom prst="rect">
            <a:avLst/>
          </a:prstGeom>
        </p:spPr>
      </p:pic>
    </p:spTree>
    <p:extLst>
      <p:ext uri="{BB962C8B-B14F-4D97-AF65-F5344CB8AC3E}">
        <p14:creationId xmlns:p14="http://schemas.microsoft.com/office/powerpoint/2010/main" val="3850440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ruta 4"/>
          <p:cNvSpPr txBox="1"/>
          <p:nvPr/>
        </p:nvSpPr>
        <p:spPr>
          <a:xfrm>
            <a:off x="8077685" y="1062356"/>
            <a:ext cx="3558284" cy="938719"/>
          </a:xfrm>
          <a:prstGeom prst="wedgeRectCallout">
            <a:avLst>
              <a:gd name="adj1" fmla="val -157336"/>
              <a:gd name="adj2" fmla="val 124796"/>
            </a:avLst>
          </a:prstGeom>
          <a:solidFill>
            <a:schemeClr val="accent1">
              <a:lumMod val="20000"/>
              <a:lumOff val="80000"/>
            </a:schemeClr>
          </a:solidFill>
          <a:ln>
            <a:solidFill>
              <a:schemeClr val="tx1"/>
            </a:solidFill>
          </a:ln>
        </p:spPr>
        <p:txBody>
          <a:bodyPr wrap="square" rtlCol="0">
            <a:spAutoFit/>
          </a:bodyPr>
          <a:lstStyle/>
          <a:p>
            <a:r>
              <a:rPr lang="sv-SE" sz="1100" dirty="0"/>
              <a:t>Hej jag heter Per och arbetar i hemtjänsten………….., jag är hemma hos Elsa Persson som är född 19320303 – 4800. Elsa är inte inskriven i kommunal primärvård och jag kontaktar dig för att Elsa har ett operationssår där omläggningen har lossnat.</a:t>
            </a:r>
          </a:p>
        </p:txBody>
      </p:sp>
      <p:sp>
        <p:nvSpPr>
          <p:cNvPr id="6" name="textruta 5"/>
          <p:cNvSpPr txBox="1"/>
          <p:nvPr/>
        </p:nvSpPr>
        <p:spPr>
          <a:xfrm>
            <a:off x="8060752" y="2293441"/>
            <a:ext cx="3575217" cy="600164"/>
          </a:xfrm>
          <a:prstGeom prst="wedgeRectCallout">
            <a:avLst>
              <a:gd name="adj1" fmla="val -153519"/>
              <a:gd name="adj2" fmla="val 159418"/>
            </a:avLst>
          </a:prstGeom>
          <a:solidFill>
            <a:schemeClr val="accent1">
              <a:lumMod val="20000"/>
              <a:lumOff val="80000"/>
            </a:schemeClr>
          </a:solidFill>
          <a:ln>
            <a:solidFill>
              <a:schemeClr val="tx1"/>
            </a:solidFill>
          </a:ln>
        </p:spPr>
        <p:txBody>
          <a:bodyPr wrap="square" rtlCol="0">
            <a:spAutoFit/>
          </a:bodyPr>
          <a:lstStyle/>
          <a:p>
            <a:r>
              <a:rPr lang="sv-SE" sz="1100" dirty="0"/>
              <a:t>Elsa medicinerar för högt blodtryck och besväras av en hel del oro, inga andra sjukdomar. Elsa opererade igår bort en ganska stor hudförändring på hudmottagningen. </a:t>
            </a:r>
          </a:p>
        </p:txBody>
      </p:sp>
      <p:sp>
        <p:nvSpPr>
          <p:cNvPr id="7" name="textruta 6"/>
          <p:cNvSpPr txBox="1"/>
          <p:nvPr/>
        </p:nvSpPr>
        <p:spPr>
          <a:xfrm>
            <a:off x="8069218" y="3145201"/>
            <a:ext cx="3558283" cy="1107996"/>
          </a:xfrm>
          <a:prstGeom prst="wedgeRectCallout">
            <a:avLst>
              <a:gd name="adj1" fmla="val -159475"/>
              <a:gd name="adj2" fmla="val 75566"/>
            </a:avLst>
          </a:prstGeom>
          <a:solidFill>
            <a:schemeClr val="accent1">
              <a:lumMod val="20000"/>
              <a:lumOff val="80000"/>
            </a:schemeClr>
          </a:solidFill>
          <a:ln>
            <a:solidFill>
              <a:schemeClr val="tx1"/>
            </a:solidFill>
          </a:ln>
        </p:spPr>
        <p:txBody>
          <a:bodyPr wrap="square" rtlCol="0">
            <a:spAutoFit/>
          </a:bodyPr>
          <a:lstStyle/>
          <a:p>
            <a:r>
              <a:rPr lang="sv-SE" sz="1100" dirty="0"/>
              <a:t>Idag under kvällen började operationssåret blöda och förbandet lossnade i kanten. Elsa är orolig för sitt sår och kan inte vänta tills imorgon och hon har svårt att ta sig till jourcentralen. Förbandet sitter i pannan och är ca 4x5 cm, det ser ut att vara mättat av blod och sluter inte tätt runt såret. Det har runnit lite blod ner i ögat som har torkat. </a:t>
            </a:r>
          </a:p>
        </p:txBody>
      </p:sp>
      <p:sp>
        <p:nvSpPr>
          <p:cNvPr id="8" name="textruta 7"/>
          <p:cNvSpPr txBox="1"/>
          <p:nvPr/>
        </p:nvSpPr>
        <p:spPr>
          <a:xfrm>
            <a:off x="8060752" y="4586333"/>
            <a:ext cx="3558282" cy="1785104"/>
          </a:xfrm>
          <a:prstGeom prst="wedgeRectCallout">
            <a:avLst>
              <a:gd name="adj1" fmla="val -159609"/>
              <a:gd name="adj2" fmla="val -5757"/>
            </a:avLst>
          </a:prstGeom>
          <a:solidFill>
            <a:schemeClr val="accent1">
              <a:lumMod val="20000"/>
              <a:lumOff val="80000"/>
            </a:schemeClr>
          </a:solidFill>
          <a:ln>
            <a:solidFill>
              <a:schemeClr val="tx1"/>
            </a:solidFill>
          </a:ln>
        </p:spPr>
        <p:txBody>
          <a:bodyPr wrap="square" rtlCol="0">
            <a:spAutoFit/>
          </a:bodyPr>
          <a:lstStyle/>
          <a:p>
            <a:r>
              <a:rPr lang="sv-SE" sz="1100" dirty="0"/>
              <a:t>”Jag tror såret behöver bedömas och läggas om av en sjuksköterska. Har du möjlighet att göra ett hembesök?”</a:t>
            </a:r>
          </a:p>
          <a:p>
            <a:endParaRPr lang="sv-SE" sz="1100" i="1" dirty="0"/>
          </a:p>
          <a:p>
            <a:r>
              <a:rPr lang="sv-SE" sz="1100" i="1" dirty="0"/>
              <a:t>Sjuksköterskan som säger JA till uppdraget kommer överens med dig som hemtjänstpersonal om hur och när hembesöket blir. I detta fallet så svarar sjuksköterskan att hon gör ett hembesök under kvällen. Sjuksköterskan får adress, telefonnummer och portkod till brukaren. Sjuksköterskan lovar också att återkoppla till hemtjänsten efter besöket. </a:t>
            </a:r>
          </a:p>
        </p:txBody>
      </p:sp>
      <p:sp>
        <p:nvSpPr>
          <p:cNvPr id="10" name="Rundad rektangulär 9"/>
          <p:cNvSpPr>
            <a:spLocks noGrp="1"/>
          </p:cNvSpPr>
          <p:nvPr>
            <p:ph type="title" idx="4294967295"/>
          </p:nvPr>
        </p:nvSpPr>
        <p:spPr>
          <a:xfrm>
            <a:off x="444328" y="493498"/>
            <a:ext cx="7228704" cy="754277"/>
          </a:xfrm>
          <a:prstGeom prst="wedgeRoundRectCallout">
            <a:avLst/>
          </a:prstGeom>
          <a:solidFill>
            <a:schemeClr val="accent6">
              <a:lumMod val="75000"/>
            </a:schemeClr>
          </a:solid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5400" b="0" i="0" u="none" strike="noStrike" kern="1200" cap="none" spc="0" normalizeH="0" baseline="0" noProof="0" dirty="0">
                <a:ln>
                  <a:noFill/>
                </a:ln>
                <a:solidFill>
                  <a:srgbClr val="FFFFFF"/>
                </a:solidFill>
                <a:effectLst/>
                <a:uLnTx/>
                <a:uFillTx/>
                <a:latin typeface="+mn-lt"/>
                <a:ea typeface="+mn-ea"/>
                <a:cs typeface="+mn-cs"/>
              </a:rPr>
              <a:t>Exempel</a:t>
            </a:r>
          </a:p>
        </p:txBody>
      </p:sp>
      <p:pic>
        <p:nvPicPr>
          <p:cNvPr id="2" name="Bildobjekt 1">
            <a:extLst>
              <a:ext uri="{FF2B5EF4-FFF2-40B4-BE49-F238E27FC236}">
                <a16:creationId xmlns:a16="http://schemas.microsoft.com/office/drawing/2014/main" id="{9823CBB2-3463-9838-ECF3-5B0BAD684C74}"/>
              </a:ext>
            </a:extLst>
          </p:cNvPr>
          <p:cNvPicPr>
            <a:picLocks noChangeAspect="1"/>
          </p:cNvPicPr>
          <p:nvPr/>
        </p:nvPicPr>
        <p:blipFill>
          <a:blip r:embed="rId3"/>
          <a:stretch>
            <a:fillRect/>
          </a:stretch>
        </p:blipFill>
        <p:spPr>
          <a:xfrm>
            <a:off x="1216816" y="1531715"/>
            <a:ext cx="2758623" cy="4714102"/>
          </a:xfrm>
          <a:prstGeom prst="rect">
            <a:avLst/>
          </a:prstGeom>
        </p:spPr>
      </p:pic>
    </p:spTree>
    <p:extLst>
      <p:ext uri="{BB962C8B-B14F-4D97-AF65-F5344CB8AC3E}">
        <p14:creationId xmlns:p14="http://schemas.microsoft.com/office/powerpoint/2010/main" val="54478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ruta 4"/>
          <p:cNvSpPr txBox="1"/>
          <p:nvPr/>
        </p:nvSpPr>
        <p:spPr>
          <a:xfrm>
            <a:off x="8077685" y="1062356"/>
            <a:ext cx="3558284" cy="938719"/>
          </a:xfrm>
          <a:prstGeom prst="wedgeRectCallout">
            <a:avLst>
              <a:gd name="adj1" fmla="val -158114"/>
              <a:gd name="adj2" fmla="val 100971"/>
            </a:avLst>
          </a:prstGeom>
          <a:solidFill>
            <a:schemeClr val="accent1">
              <a:lumMod val="20000"/>
              <a:lumOff val="80000"/>
            </a:schemeClr>
          </a:solidFill>
          <a:ln>
            <a:solidFill>
              <a:schemeClr val="tx1"/>
            </a:solidFill>
          </a:ln>
        </p:spPr>
        <p:txBody>
          <a:bodyPr wrap="square" rtlCol="0">
            <a:spAutoFit/>
          </a:bodyPr>
          <a:lstStyle/>
          <a:p>
            <a:r>
              <a:rPr lang="sv-SE" sz="1100" dirty="0"/>
              <a:t>Hej jag heter Matilda och arbetar i nattpatrullen, jag är hemma hos Uno Karlsson som är född 19360703 – 4800.</a:t>
            </a:r>
          </a:p>
          <a:p>
            <a:r>
              <a:rPr lang="sv-SE" sz="1100" dirty="0"/>
              <a:t>Uno är inte inskriven i kommunal primärvård och jag kontaktar dig för att Uno larmade för 1 timme sedan för att hans kateter läcker.</a:t>
            </a:r>
          </a:p>
        </p:txBody>
      </p:sp>
      <p:sp>
        <p:nvSpPr>
          <p:cNvPr id="6" name="textruta 5"/>
          <p:cNvSpPr txBox="1"/>
          <p:nvPr/>
        </p:nvSpPr>
        <p:spPr>
          <a:xfrm>
            <a:off x="8018881" y="2370364"/>
            <a:ext cx="3575217" cy="769441"/>
          </a:xfrm>
          <a:prstGeom prst="wedgeRectCallout">
            <a:avLst>
              <a:gd name="adj1" fmla="val -157284"/>
              <a:gd name="adj2" fmla="val 90281"/>
            </a:avLst>
          </a:prstGeom>
          <a:solidFill>
            <a:schemeClr val="accent1">
              <a:lumMod val="20000"/>
              <a:lumOff val="80000"/>
            </a:schemeClr>
          </a:solidFill>
          <a:ln>
            <a:solidFill>
              <a:schemeClr val="tx1"/>
            </a:solidFill>
          </a:ln>
        </p:spPr>
        <p:txBody>
          <a:bodyPr wrap="square" rtlCol="0">
            <a:spAutoFit/>
          </a:bodyPr>
          <a:lstStyle/>
          <a:p>
            <a:r>
              <a:rPr lang="sv-SE" sz="1100" dirty="0"/>
              <a:t>Uno har en kateter sedan 3 månader och det är vårdcentralen som sköter hans kateter i vanliga fall. Uno har berättat att han har stenar i urinblåsan och väntar på en tid hos urologen. Uno har kronisk ryggsmärta.</a:t>
            </a:r>
          </a:p>
        </p:txBody>
      </p:sp>
      <p:sp>
        <p:nvSpPr>
          <p:cNvPr id="7" name="textruta 6"/>
          <p:cNvSpPr txBox="1"/>
          <p:nvPr/>
        </p:nvSpPr>
        <p:spPr>
          <a:xfrm>
            <a:off x="8077686" y="3693803"/>
            <a:ext cx="3558283" cy="430887"/>
          </a:xfrm>
          <a:prstGeom prst="wedgeRectCallout">
            <a:avLst>
              <a:gd name="adj1" fmla="val -158917"/>
              <a:gd name="adj2" fmla="val 38998"/>
            </a:avLst>
          </a:prstGeom>
          <a:solidFill>
            <a:schemeClr val="accent1">
              <a:lumMod val="20000"/>
              <a:lumOff val="80000"/>
            </a:schemeClr>
          </a:solidFill>
          <a:ln>
            <a:solidFill>
              <a:schemeClr val="tx1"/>
            </a:solidFill>
          </a:ln>
        </p:spPr>
        <p:txBody>
          <a:bodyPr wrap="square" rtlCol="0">
            <a:spAutoFit/>
          </a:bodyPr>
          <a:lstStyle/>
          <a:p>
            <a:r>
              <a:rPr lang="sv-SE" sz="1100" dirty="0"/>
              <a:t>Unos katetern läcker och kateterpåsen är nästan tom. Uno är trött och han har svårt att ta sig till akutmottagningen. </a:t>
            </a:r>
          </a:p>
        </p:txBody>
      </p:sp>
      <p:sp>
        <p:nvSpPr>
          <p:cNvPr id="8" name="textruta 7"/>
          <p:cNvSpPr txBox="1"/>
          <p:nvPr/>
        </p:nvSpPr>
        <p:spPr>
          <a:xfrm>
            <a:off x="8018881" y="4854241"/>
            <a:ext cx="3558282" cy="1446550"/>
          </a:xfrm>
          <a:prstGeom prst="wedgeRectCallout">
            <a:avLst>
              <a:gd name="adj1" fmla="val -155620"/>
              <a:gd name="adj2" fmla="val -29330"/>
            </a:avLst>
          </a:prstGeom>
          <a:solidFill>
            <a:schemeClr val="accent1">
              <a:lumMod val="20000"/>
              <a:lumOff val="80000"/>
            </a:schemeClr>
          </a:solidFill>
          <a:ln>
            <a:solidFill>
              <a:schemeClr val="tx1"/>
            </a:solidFill>
          </a:ln>
        </p:spPr>
        <p:txBody>
          <a:bodyPr wrap="square" rtlCol="0">
            <a:spAutoFit/>
          </a:bodyPr>
          <a:lstStyle/>
          <a:p>
            <a:r>
              <a:rPr lang="sv-SE" sz="1100" dirty="0"/>
              <a:t>”Jag tror Uno behöver träffa en sjuksköterska som kan bedöma hans besvär. Har du möjlighet att göra ett hembesök?”</a:t>
            </a:r>
          </a:p>
          <a:p>
            <a:endParaRPr lang="sv-SE" sz="1100" dirty="0"/>
          </a:p>
          <a:p>
            <a:endParaRPr lang="sv-SE" sz="1100" i="1" dirty="0"/>
          </a:p>
          <a:p>
            <a:r>
              <a:rPr lang="sv-SE" sz="1100" i="1" dirty="0"/>
              <a:t>Sjuksköterskan som säger JA till uppdraget kommer överens med dig som personal  om hur och när hembesöket blir. </a:t>
            </a:r>
          </a:p>
        </p:txBody>
      </p:sp>
      <p:sp>
        <p:nvSpPr>
          <p:cNvPr id="10" name="Rundad rektangulär 9"/>
          <p:cNvSpPr>
            <a:spLocks noGrp="1"/>
          </p:cNvSpPr>
          <p:nvPr>
            <p:ph type="title" idx="4294967295"/>
          </p:nvPr>
        </p:nvSpPr>
        <p:spPr>
          <a:xfrm>
            <a:off x="444328" y="471464"/>
            <a:ext cx="7228704" cy="754277"/>
          </a:xfrm>
          <a:prstGeom prst="wedgeRoundRectCallout">
            <a:avLst/>
          </a:prstGeom>
          <a:solidFill>
            <a:schemeClr val="accent6">
              <a:lumMod val="75000"/>
            </a:schemeClr>
          </a:solid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5400" b="0" i="0" u="none" strike="noStrike" kern="1200" cap="none" spc="0" normalizeH="0" baseline="0" noProof="0" dirty="0">
                <a:ln>
                  <a:noFill/>
                </a:ln>
                <a:solidFill>
                  <a:srgbClr val="FFFFFF"/>
                </a:solidFill>
                <a:effectLst/>
                <a:uLnTx/>
                <a:uFillTx/>
                <a:latin typeface="+mn-lt"/>
                <a:ea typeface="+mn-ea"/>
                <a:cs typeface="+mn-cs"/>
              </a:rPr>
              <a:t>Exempel</a:t>
            </a:r>
          </a:p>
        </p:txBody>
      </p:sp>
      <p:pic>
        <p:nvPicPr>
          <p:cNvPr id="2" name="Bildobjekt 1">
            <a:extLst>
              <a:ext uri="{FF2B5EF4-FFF2-40B4-BE49-F238E27FC236}">
                <a16:creationId xmlns:a16="http://schemas.microsoft.com/office/drawing/2014/main" id="{C5193DD2-308F-D54B-42A0-0FE64229948B}"/>
              </a:ext>
            </a:extLst>
          </p:cNvPr>
          <p:cNvPicPr>
            <a:picLocks noChangeAspect="1"/>
          </p:cNvPicPr>
          <p:nvPr/>
        </p:nvPicPr>
        <p:blipFill>
          <a:blip r:embed="rId3"/>
          <a:stretch>
            <a:fillRect/>
          </a:stretch>
        </p:blipFill>
        <p:spPr>
          <a:xfrm>
            <a:off x="1216816" y="1531715"/>
            <a:ext cx="2758623" cy="4714102"/>
          </a:xfrm>
          <a:prstGeom prst="rect">
            <a:avLst/>
          </a:prstGeom>
        </p:spPr>
      </p:pic>
    </p:spTree>
    <p:extLst>
      <p:ext uri="{BB962C8B-B14F-4D97-AF65-F5344CB8AC3E}">
        <p14:creationId xmlns:p14="http://schemas.microsoft.com/office/powerpoint/2010/main" val="257891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ruta 4"/>
          <p:cNvSpPr txBox="1"/>
          <p:nvPr/>
        </p:nvSpPr>
        <p:spPr>
          <a:xfrm>
            <a:off x="8027348" y="1260355"/>
            <a:ext cx="3608619" cy="769441"/>
          </a:xfrm>
          <a:prstGeom prst="wedgeRectCallout">
            <a:avLst>
              <a:gd name="adj1" fmla="val -159417"/>
              <a:gd name="adj2" fmla="val 146691"/>
            </a:avLst>
          </a:prstGeom>
          <a:solidFill>
            <a:schemeClr val="accent1">
              <a:lumMod val="20000"/>
              <a:lumOff val="80000"/>
            </a:schemeClr>
          </a:solidFill>
          <a:ln>
            <a:solidFill>
              <a:schemeClr val="tx1"/>
            </a:solidFill>
          </a:ln>
        </p:spPr>
        <p:txBody>
          <a:bodyPr wrap="square" rtlCol="0">
            <a:spAutoFit/>
          </a:bodyPr>
          <a:lstStyle/>
          <a:p>
            <a:r>
              <a:rPr lang="sv-SE" sz="1100" dirty="0"/>
              <a:t>Hej, jag heter Anton och arbetar i trygghetslarmet………, jag är hemma hos Siv Andersson som är född 19740308 – 4800.</a:t>
            </a:r>
          </a:p>
          <a:p>
            <a:r>
              <a:rPr lang="sv-SE" sz="1100" dirty="0"/>
              <a:t>Jag ringer dig för att Siv har fått en brännskada, för en kvart sedan fick kokande tevatten på sin underarm.</a:t>
            </a:r>
          </a:p>
        </p:txBody>
      </p:sp>
      <p:sp>
        <p:nvSpPr>
          <p:cNvPr id="6" name="textruta 5"/>
          <p:cNvSpPr txBox="1"/>
          <p:nvPr/>
        </p:nvSpPr>
        <p:spPr>
          <a:xfrm>
            <a:off x="8060751" y="2398049"/>
            <a:ext cx="3575217" cy="769441"/>
          </a:xfrm>
          <a:prstGeom prst="wedgeRectCallout">
            <a:avLst>
              <a:gd name="adj1" fmla="val -160385"/>
              <a:gd name="adj2" fmla="val 91170"/>
            </a:avLst>
          </a:prstGeom>
          <a:solidFill>
            <a:schemeClr val="accent1">
              <a:lumMod val="20000"/>
              <a:lumOff val="80000"/>
            </a:schemeClr>
          </a:solidFill>
          <a:ln>
            <a:solidFill>
              <a:schemeClr val="tx1"/>
            </a:solidFill>
          </a:ln>
        </p:spPr>
        <p:txBody>
          <a:bodyPr wrap="square" rtlCol="0">
            <a:spAutoFit/>
          </a:bodyPr>
          <a:lstStyle/>
          <a:p>
            <a:r>
              <a:rPr lang="sv-SE" sz="1100" dirty="0"/>
              <a:t>Siv har en intellektuell funktionsnedsättning och går med rullator. Hon har trygghetslarm för att hon ramlar ofta. Bor med sin mamma som är 86 år, mamman sköter Sivs mediciner. </a:t>
            </a:r>
          </a:p>
        </p:txBody>
      </p:sp>
      <p:sp>
        <p:nvSpPr>
          <p:cNvPr id="7" name="textruta 6"/>
          <p:cNvSpPr txBox="1"/>
          <p:nvPr/>
        </p:nvSpPr>
        <p:spPr>
          <a:xfrm>
            <a:off x="8027347" y="3482600"/>
            <a:ext cx="3558283" cy="769441"/>
          </a:xfrm>
          <a:prstGeom prst="wedgeRectCallout">
            <a:avLst>
              <a:gd name="adj1" fmla="val -158773"/>
              <a:gd name="adj2" fmla="val 62066"/>
            </a:avLst>
          </a:prstGeom>
          <a:solidFill>
            <a:schemeClr val="accent1">
              <a:lumMod val="20000"/>
              <a:lumOff val="80000"/>
            </a:schemeClr>
          </a:solidFill>
          <a:ln>
            <a:solidFill>
              <a:schemeClr val="tx1"/>
            </a:solidFill>
          </a:ln>
        </p:spPr>
        <p:txBody>
          <a:bodyPr wrap="square" rtlCol="0">
            <a:spAutoFit/>
          </a:bodyPr>
          <a:lstStyle/>
          <a:p>
            <a:r>
              <a:rPr lang="sv-SE" sz="1100" dirty="0"/>
              <a:t>Brännskadan är på högra underarmen och rodnaden är ca 10x10 cm, en blåsa har bildats i kanten. Siv har armen under kranen nu och har haft det i 10 minuter. Siv har ont och är ledsen. </a:t>
            </a:r>
          </a:p>
        </p:txBody>
      </p:sp>
      <p:sp>
        <p:nvSpPr>
          <p:cNvPr id="8" name="textruta 7"/>
          <p:cNvSpPr txBox="1"/>
          <p:nvPr/>
        </p:nvSpPr>
        <p:spPr>
          <a:xfrm>
            <a:off x="8027348" y="4448338"/>
            <a:ext cx="3558282" cy="1785104"/>
          </a:xfrm>
          <a:prstGeom prst="wedgeRectCallout">
            <a:avLst>
              <a:gd name="adj1" fmla="val -160497"/>
              <a:gd name="adj2" fmla="val 17561"/>
            </a:avLst>
          </a:prstGeom>
          <a:solidFill>
            <a:schemeClr val="accent1">
              <a:lumMod val="20000"/>
              <a:lumOff val="80000"/>
            </a:schemeClr>
          </a:solidFill>
          <a:ln>
            <a:solidFill>
              <a:schemeClr val="tx1"/>
            </a:solidFill>
          </a:ln>
        </p:spPr>
        <p:txBody>
          <a:bodyPr wrap="square" rtlCol="0">
            <a:spAutoFit/>
          </a:bodyPr>
          <a:lstStyle/>
          <a:p>
            <a:r>
              <a:rPr lang="sv-SE" sz="1100" dirty="0"/>
              <a:t>”Jag tror såret behöver bedömas och läggas om av en sjuksköterska. Har du möjlighet att göra ett hembesök?”</a:t>
            </a:r>
          </a:p>
          <a:p>
            <a:endParaRPr lang="sv-SE" sz="1100" i="1" dirty="0"/>
          </a:p>
          <a:p>
            <a:r>
              <a:rPr lang="sv-SE" sz="1100" i="1" dirty="0"/>
              <a:t>Sjuksköterskan som säger JA till uppdraget kommer överens med dig som  personal i trygghetslarmet hur och när hembesöket blir. I detta fall kommer du och sjuksköterskan överens om att göra hembesök inom en timme. Sjuksköterskan ger råd till dig att använda </a:t>
            </a:r>
            <a:r>
              <a:rPr lang="sv-SE" sz="1100" i="1" dirty="0" err="1"/>
              <a:t>kroppstempererat</a:t>
            </a:r>
            <a:r>
              <a:rPr lang="sv-SE" sz="1100" i="1" dirty="0"/>
              <a:t> vatten att kyla med och inte iskallt. Sjuksköterskan ringer innan besöket till Sivs mamma. </a:t>
            </a:r>
          </a:p>
        </p:txBody>
      </p:sp>
      <p:sp>
        <p:nvSpPr>
          <p:cNvPr id="10" name="Rundad rektangulär 9"/>
          <p:cNvSpPr>
            <a:spLocks noGrp="1"/>
          </p:cNvSpPr>
          <p:nvPr>
            <p:ph type="title" idx="4294967295"/>
          </p:nvPr>
        </p:nvSpPr>
        <p:spPr>
          <a:xfrm>
            <a:off x="444328" y="471464"/>
            <a:ext cx="7228704" cy="754277"/>
          </a:xfrm>
          <a:prstGeom prst="wedgeRoundRectCallout">
            <a:avLst/>
          </a:prstGeom>
          <a:solidFill>
            <a:schemeClr val="accent6">
              <a:lumMod val="75000"/>
            </a:schemeClr>
          </a:solidFill>
          <a:ln w="1270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45720" marR="0" lvl="0" indent="0" algn="l" defTabSz="914400" rtl="0" eaLnBrk="1" fontAlgn="auto" latinLnBrk="0" hangingPunct="1">
              <a:lnSpc>
                <a:spcPct val="100000"/>
              </a:lnSpc>
              <a:spcBef>
                <a:spcPts val="0"/>
              </a:spcBef>
              <a:spcAft>
                <a:spcPts val="0"/>
              </a:spcAft>
              <a:buClrTx/>
              <a:buSzTx/>
              <a:buFontTx/>
              <a:buNone/>
              <a:tabLst/>
              <a:defRPr/>
            </a:pPr>
            <a:r>
              <a:rPr kumimoji="0" lang="sv-SE" sz="5400" b="0" i="0" u="none" strike="noStrike" kern="1200" cap="none" spc="0" normalizeH="0" baseline="0" noProof="0" dirty="0">
                <a:ln>
                  <a:noFill/>
                </a:ln>
                <a:solidFill>
                  <a:srgbClr val="FFFFFF"/>
                </a:solidFill>
                <a:effectLst/>
                <a:uLnTx/>
                <a:uFillTx/>
                <a:latin typeface="+mn-lt"/>
                <a:ea typeface="+mn-ea"/>
                <a:cs typeface="+mn-cs"/>
              </a:rPr>
              <a:t>Exempel</a:t>
            </a:r>
          </a:p>
        </p:txBody>
      </p:sp>
      <p:pic>
        <p:nvPicPr>
          <p:cNvPr id="2" name="Bildobjekt 1">
            <a:extLst>
              <a:ext uri="{FF2B5EF4-FFF2-40B4-BE49-F238E27FC236}">
                <a16:creationId xmlns:a16="http://schemas.microsoft.com/office/drawing/2014/main" id="{53183D83-1BA0-1B82-2186-2B058CDBFBDC}"/>
              </a:ext>
            </a:extLst>
          </p:cNvPr>
          <p:cNvPicPr>
            <a:picLocks noChangeAspect="1"/>
          </p:cNvPicPr>
          <p:nvPr/>
        </p:nvPicPr>
        <p:blipFill>
          <a:blip r:embed="rId3"/>
          <a:stretch>
            <a:fillRect/>
          </a:stretch>
        </p:blipFill>
        <p:spPr>
          <a:xfrm>
            <a:off x="1216816" y="1531715"/>
            <a:ext cx="2758623" cy="4714102"/>
          </a:xfrm>
          <a:prstGeom prst="rect">
            <a:avLst/>
          </a:prstGeom>
        </p:spPr>
      </p:pic>
    </p:spTree>
    <p:extLst>
      <p:ext uri="{BB962C8B-B14F-4D97-AF65-F5344CB8AC3E}">
        <p14:creationId xmlns:p14="http://schemas.microsoft.com/office/powerpoint/2010/main" val="258387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latshållare för innehåll 3">
            <a:extLst>
              <a:ext uri="{FF2B5EF4-FFF2-40B4-BE49-F238E27FC236}">
                <a16:creationId xmlns:a16="http://schemas.microsoft.com/office/drawing/2014/main" id="{E13DB325-DE16-468B-B41D-3B456129B929}"/>
              </a:ext>
            </a:extLst>
          </p:cNvPr>
          <p:cNvPicPr>
            <a:picLocks noChangeAspect="1"/>
          </p:cNvPicPr>
          <p:nvPr/>
        </p:nvPicPr>
        <p:blipFill>
          <a:blip r:embed="rId3" cstate="print">
            <a:extLst>
              <a:ext uri="{28A0092B-C50C-407E-A947-70E740481C1C}">
                <a14:useLocalDpi xmlns:a14="http://schemas.microsoft.com/office/drawing/2010/main" val="0"/>
              </a:ext>
            </a:extLst>
          </a:blip>
          <a:srcRect t="120" b="120"/>
          <a:stretch/>
        </p:blipFill>
        <p:spPr>
          <a:xfrm>
            <a:off x="720674" y="2281035"/>
            <a:ext cx="5786471" cy="2430052"/>
          </a:xfrm>
          <a:prstGeom prst="rect">
            <a:avLst/>
          </a:prstGeom>
        </p:spPr>
      </p:pic>
      <p:sp>
        <p:nvSpPr>
          <p:cNvPr id="8" name="Vänster-höger 20">
            <a:extLst>
              <a:ext uri="{FF2B5EF4-FFF2-40B4-BE49-F238E27FC236}">
                <a16:creationId xmlns:a16="http://schemas.microsoft.com/office/drawing/2014/main" id="{DF514531-B6DE-4AD3-AAF6-16E477B5425F}"/>
              </a:ext>
            </a:extLst>
          </p:cNvPr>
          <p:cNvSpPr/>
          <p:nvPr/>
        </p:nvSpPr>
        <p:spPr>
          <a:xfrm>
            <a:off x="876019" y="3754010"/>
            <a:ext cx="5401996" cy="78909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textruta 8">
            <a:extLst>
              <a:ext uri="{FF2B5EF4-FFF2-40B4-BE49-F238E27FC236}">
                <a16:creationId xmlns:a16="http://schemas.microsoft.com/office/drawing/2014/main" id="{F44EC0C8-8D11-4260-A52E-7DC8F40AA4B3}"/>
              </a:ext>
            </a:extLst>
          </p:cNvPr>
          <p:cNvSpPr txBox="1"/>
          <p:nvPr/>
        </p:nvSpPr>
        <p:spPr>
          <a:xfrm>
            <a:off x="1149973" y="3963891"/>
            <a:ext cx="4768396" cy="369332"/>
          </a:xfrm>
          <a:prstGeom prst="rect">
            <a:avLst/>
          </a:prstGeom>
          <a:noFill/>
        </p:spPr>
        <p:txBody>
          <a:bodyPr wrap="square" rtlCol="0">
            <a:spAutoFit/>
          </a:bodyPr>
          <a:lstStyle/>
          <a:p>
            <a:pPr algn="ctr"/>
            <a:r>
              <a:rPr lang="sv-SE" dirty="0"/>
              <a:t>Tillsammans gör vi skillnad!</a:t>
            </a:r>
          </a:p>
        </p:txBody>
      </p:sp>
      <p:sp>
        <p:nvSpPr>
          <p:cNvPr id="12" name="textruta 11">
            <a:extLst>
              <a:ext uri="{FF2B5EF4-FFF2-40B4-BE49-F238E27FC236}">
                <a16:creationId xmlns:a16="http://schemas.microsoft.com/office/drawing/2014/main" id="{1F85C011-CED1-4159-967A-A440670A96EB}"/>
              </a:ext>
            </a:extLst>
          </p:cNvPr>
          <p:cNvSpPr txBox="1"/>
          <p:nvPr/>
        </p:nvSpPr>
        <p:spPr>
          <a:xfrm>
            <a:off x="748481" y="1242111"/>
            <a:ext cx="5169888" cy="338555"/>
          </a:xfrm>
          <a:prstGeom prst="rect">
            <a:avLst/>
          </a:prstGeom>
          <a:noFill/>
        </p:spPr>
        <p:txBody>
          <a:bodyPr wrap="square">
            <a:spAutoFit/>
          </a:bodyPr>
          <a:lstStyle/>
          <a:p>
            <a:r>
              <a:rPr lang="sv-SE" sz="1600" b="1" dirty="0"/>
              <a:t>F</a:t>
            </a:r>
            <a:r>
              <a:rPr lang="sv-SE" sz="1600" b="1" dirty="0">
                <a:solidFill>
                  <a:schemeClr val="tx1"/>
                </a:solidFill>
              </a:rPr>
              <a:t>rån stuprör till kollegor</a:t>
            </a:r>
            <a:endParaRPr lang="sv-SE" sz="1600" dirty="0"/>
          </a:p>
        </p:txBody>
      </p:sp>
      <p:pic>
        <p:nvPicPr>
          <p:cNvPr id="13" name="Bildobjekt 12">
            <a:extLst>
              <a:ext uri="{FF2B5EF4-FFF2-40B4-BE49-F238E27FC236}">
                <a16:creationId xmlns:a16="http://schemas.microsoft.com/office/drawing/2014/main" id="{FC99C21C-E076-47E0-B7B1-F49F8A3BB654}"/>
              </a:ext>
            </a:extLst>
          </p:cNvPr>
          <p:cNvPicPr>
            <a:picLocks noChangeAspect="1"/>
          </p:cNvPicPr>
          <p:nvPr/>
        </p:nvPicPr>
        <p:blipFill>
          <a:blip r:embed="rId4">
            <a:clrChange>
              <a:clrFrom>
                <a:srgbClr val="F9F9F9"/>
              </a:clrFrom>
              <a:clrTo>
                <a:srgbClr val="F9F9F9">
                  <a:alpha val="0"/>
                </a:srgbClr>
              </a:clrTo>
            </a:clrChange>
          </a:blip>
          <a:stretch>
            <a:fillRect/>
          </a:stretch>
        </p:blipFill>
        <p:spPr>
          <a:xfrm>
            <a:off x="7227221" y="1263611"/>
            <a:ext cx="4806284" cy="5426788"/>
          </a:xfrm>
          <a:prstGeom prst="rect">
            <a:avLst/>
          </a:prstGeom>
        </p:spPr>
      </p:pic>
      <p:sp>
        <p:nvSpPr>
          <p:cNvPr id="14" name="textruta 13">
            <a:extLst>
              <a:ext uri="{FF2B5EF4-FFF2-40B4-BE49-F238E27FC236}">
                <a16:creationId xmlns:a16="http://schemas.microsoft.com/office/drawing/2014/main" id="{A9821C7E-54B7-4313-BE2F-D7F9891A5382}"/>
              </a:ext>
            </a:extLst>
          </p:cNvPr>
          <p:cNvSpPr txBox="1"/>
          <p:nvPr/>
        </p:nvSpPr>
        <p:spPr>
          <a:xfrm>
            <a:off x="7497439" y="1602166"/>
            <a:ext cx="1360714" cy="338554"/>
          </a:xfrm>
          <a:prstGeom prst="rect">
            <a:avLst/>
          </a:prstGeom>
          <a:noFill/>
        </p:spPr>
        <p:txBody>
          <a:bodyPr wrap="square">
            <a:spAutoFit/>
          </a:bodyPr>
          <a:lstStyle/>
          <a:p>
            <a:r>
              <a:rPr lang="sv-SE" sz="1600" dirty="0">
                <a:solidFill>
                  <a:schemeClr val="tx1"/>
                </a:solidFill>
              </a:rPr>
              <a:t>2010-2021</a:t>
            </a:r>
            <a:endParaRPr lang="sv-SE" sz="1600" dirty="0"/>
          </a:p>
        </p:txBody>
      </p:sp>
      <p:sp>
        <p:nvSpPr>
          <p:cNvPr id="15" name="Rubrik 14">
            <a:extLst>
              <a:ext uri="{FF2B5EF4-FFF2-40B4-BE49-F238E27FC236}">
                <a16:creationId xmlns:a16="http://schemas.microsoft.com/office/drawing/2014/main" id="{148C392F-6909-485D-8660-0A0B9D75BF9C}"/>
              </a:ext>
            </a:extLst>
          </p:cNvPr>
          <p:cNvSpPr txBox="1">
            <a:spLocks noGrp="1"/>
          </p:cNvSpPr>
          <p:nvPr>
            <p:ph type="title" idx="4294967295"/>
          </p:nvPr>
        </p:nvSpPr>
        <p:spPr>
          <a:xfrm>
            <a:off x="4116783" y="372422"/>
            <a:ext cx="3603171"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dirty="0">
                <a:ln>
                  <a:noFill/>
                </a:ln>
                <a:solidFill>
                  <a:schemeClr val="tx1"/>
                </a:solidFill>
                <a:effectLst/>
                <a:uLnTx/>
                <a:uFillTx/>
                <a:latin typeface="+mn-lt"/>
                <a:ea typeface="+mn-ea"/>
                <a:cs typeface="+mn-cs"/>
              </a:rPr>
              <a:t>Bakgrund</a:t>
            </a:r>
          </a:p>
        </p:txBody>
      </p:sp>
      <p:sp>
        <p:nvSpPr>
          <p:cNvPr id="16" name="textruta 15">
            <a:extLst>
              <a:ext uri="{FF2B5EF4-FFF2-40B4-BE49-F238E27FC236}">
                <a16:creationId xmlns:a16="http://schemas.microsoft.com/office/drawing/2014/main" id="{2C7853D3-3D0D-4092-AFC3-7066F7D1A909}"/>
              </a:ext>
            </a:extLst>
          </p:cNvPr>
          <p:cNvSpPr txBox="1"/>
          <p:nvPr/>
        </p:nvSpPr>
        <p:spPr>
          <a:xfrm>
            <a:off x="7487585" y="1263611"/>
            <a:ext cx="5169888" cy="338555"/>
          </a:xfrm>
          <a:prstGeom prst="rect">
            <a:avLst/>
          </a:prstGeom>
          <a:noFill/>
        </p:spPr>
        <p:txBody>
          <a:bodyPr wrap="square">
            <a:spAutoFit/>
          </a:bodyPr>
          <a:lstStyle/>
          <a:p>
            <a:r>
              <a:rPr lang="sv-SE" sz="1600" b="1" dirty="0"/>
              <a:t>Förändring tar tid</a:t>
            </a:r>
            <a:endParaRPr lang="sv-SE" sz="1600" dirty="0"/>
          </a:p>
        </p:txBody>
      </p:sp>
      <p:sp>
        <p:nvSpPr>
          <p:cNvPr id="4" name="textruta 3">
            <a:extLst>
              <a:ext uri="{FF2B5EF4-FFF2-40B4-BE49-F238E27FC236}">
                <a16:creationId xmlns:a16="http://schemas.microsoft.com/office/drawing/2014/main" id="{8B1DEAA3-B608-3277-9265-10CCC79C9744}"/>
              </a:ext>
            </a:extLst>
          </p:cNvPr>
          <p:cNvSpPr txBox="1"/>
          <p:nvPr/>
        </p:nvSpPr>
        <p:spPr>
          <a:xfrm>
            <a:off x="592373" y="5066567"/>
            <a:ext cx="5426489" cy="276999"/>
          </a:xfrm>
          <a:prstGeom prst="rect">
            <a:avLst/>
          </a:prstGeom>
          <a:noFill/>
        </p:spPr>
        <p:txBody>
          <a:bodyPr wrap="square">
            <a:spAutoFit/>
          </a:bodyPr>
          <a:lstStyle/>
          <a:p>
            <a:r>
              <a:rPr lang="sv-SE" sz="1200" dirty="0"/>
              <a:t>Det är i mellanrummen det brister – vi behöver täta läckorna!</a:t>
            </a:r>
          </a:p>
        </p:txBody>
      </p:sp>
    </p:spTree>
    <p:extLst>
      <p:ext uri="{BB962C8B-B14F-4D97-AF65-F5344CB8AC3E}">
        <p14:creationId xmlns:p14="http://schemas.microsoft.com/office/powerpoint/2010/main" val="401852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53" presetClass="entr" presetSubtype="16"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500" fill="hold"/>
                                        <p:tgtEl>
                                          <p:spTgt spid="9"/>
                                        </p:tgtEl>
                                        <p:attrNameLst>
                                          <p:attrName>ppt_w</p:attrName>
                                        </p:attrNameLst>
                                      </p:cBhvr>
                                      <p:tavLst>
                                        <p:tav tm="0">
                                          <p:val>
                                            <p:fltVal val="0"/>
                                          </p:val>
                                        </p:tav>
                                        <p:tav tm="100000">
                                          <p:val>
                                            <p:strVal val="#ppt_w"/>
                                          </p:val>
                                        </p:tav>
                                      </p:tavLst>
                                    </p:anim>
                                    <p:anim calcmode="lin" valueType="num">
                                      <p:cBhvr>
                                        <p:cTn id="10" dur="500" fill="hold"/>
                                        <p:tgtEl>
                                          <p:spTgt spid="9"/>
                                        </p:tgtEl>
                                        <p:attrNameLst>
                                          <p:attrName>ppt_h</p:attrName>
                                        </p:attrNameLst>
                                      </p:cBhvr>
                                      <p:tavLst>
                                        <p:tav tm="0">
                                          <p:val>
                                            <p:fltVal val="0"/>
                                          </p:val>
                                        </p:tav>
                                        <p:tav tm="100000">
                                          <p:val>
                                            <p:strVal val="#ppt_h"/>
                                          </p:val>
                                        </p:tav>
                                      </p:tavLst>
                                    </p:anim>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62EF51D-26A0-BD86-381B-CCD76A9F6651}"/>
              </a:ext>
            </a:extLst>
          </p:cNvPr>
          <p:cNvSpPr>
            <a:spLocks noGrp="1"/>
          </p:cNvSpPr>
          <p:nvPr>
            <p:ph type="title"/>
          </p:nvPr>
        </p:nvSpPr>
        <p:spPr>
          <a:xfrm>
            <a:off x="1502228" y="365126"/>
            <a:ext cx="9851571" cy="886732"/>
          </a:xfrm>
        </p:spPr>
        <p:txBody>
          <a:bodyPr/>
          <a:lstStyle/>
          <a:p>
            <a:r>
              <a:rPr lang="sv-SE" dirty="0"/>
              <a:t>SBAR - utbildningsfilm</a:t>
            </a:r>
          </a:p>
        </p:txBody>
      </p:sp>
      <p:pic>
        <p:nvPicPr>
          <p:cNvPr id="5" name="Platshållare för innehåll 4" descr="En bild som visar text, skärmbild, programvara, Webbsida&#10;&#10;Automatiskt genererad beskrivning">
            <a:hlinkClick r:id="rId2"/>
            <a:extLst>
              <a:ext uri="{FF2B5EF4-FFF2-40B4-BE49-F238E27FC236}">
                <a16:creationId xmlns:a16="http://schemas.microsoft.com/office/drawing/2014/main" id="{8B7F39BA-F4E2-9398-CEB7-E51491C94FC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40970" y="1527402"/>
            <a:ext cx="8969829" cy="4859665"/>
          </a:xfrm>
        </p:spPr>
      </p:pic>
    </p:spTree>
    <p:extLst>
      <p:ext uri="{BB962C8B-B14F-4D97-AF65-F5344CB8AC3E}">
        <p14:creationId xmlns:p14="http://schemas.microsoft.com/office/powerpoint/2010/main" val="106943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p:cNvSpPr txBox="1">
            <a:spLocks/>
          </p:cNvSpPr>
          <p:nvPr/>
        </p:nvSpPr>
        <p:spPr>
          <a:xfrm>
            <a:off x="690987" y="791482"/>
            <a:ext cx="10810025" cy="6478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200" b="1" dirty="0"/>
              <a:t>Hemtjänstuppdrag till sjuksköterska kan alltså ges: </a:t>
            </a:r>
          </a:p>
        </p:txBody>
      </p:sp>
      <p:graphicFrame>
        <p:nvGraphicFramePr>
          <p:cNvPr id="13" name="Diagram 12">
            <a:extLst>
              <a:ext uri="{FF2B5EF4-FFF2-40B4-BE49-F238E27FC236}">
                <a16:creationId xmlns:a16="http://schemas.microsoft.com/office/drawing/2014/main" id="{B37BC383-975B-33A2-BF00-5BEC10884B3D}"/>
              </a:ext>
            </a:extLst>
          </p:cNvPr>
          <p:cNvGraphicFramePr/>
          <p:nvPr/>
        </p:nvGraphicFramePr>
        <p:xfrm>
          <a:off x="1153324" y="1654140"/>
          <a:ext cx="9716734" cy="4669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21736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E568CD1-EB3F-4BB6-DF44-B1E5A440EAE1}"/>
              </a:ext>
            </a:extLst>
          </p:cNvPr>
          <p:cNvSpPr>
            <a:spLocks noGrp="1"/>
          </p:cNvSpPr>
          <p:nvPr>
            <p:ph type="title"/>
          </p:nvPr>
        </p:nvSpPr>
        <p:spPr>
          <a:xfrm>
            <a:off x="1523863" y="1062455"/>
            <a:ext cx="10515600" cy="1325563"/>
          </a:xfrm>
        </p:spPr>
        <p:txBody>
          <a:bodyPr/>
          <a:lstStyle/>
          <a:p>
            <a:r>
              <a:rPr lang="sv-SE" dirty="0"/>
              <a:t>Uppdragen är till nytta för patienterna</a:t>
            </a:r>
          </a:p>
        </p:txBody>
      </p:sp>
      <p:sp>
        <p:nvSpPr>
          <p:cNvPr id="4" name="Rektangel 3">
            <a:extLst>
              <a:ext uri="{FF2B5EF4-FFF2-40B4-BE49-F238E27FC236}">
                <a16:creationId xmlns:a16="http://schemas.microsoft.com/office/drawing/2014/main" id="{825D14B0-CBF2-96BE-4121-F46C648CC34F}"/>
              </a:ext>
            </a:extLst>
          </p:cNvPr>
          <p:cNvSpPr/>
          <p:nvPr/>
        </p:nvSpPr>
        <p:spPr>
          <a:xfrm>
            <a:off x="0" y="2756840"/>
            <a:ext cx="12210306" cy="4101159"/>
          </a:xfrm>
          <a:prstGeom prst="rect">
            <a:avLst/>
          </a:prstGeom>
          <a:solidFill>
            <a:schemeClr val="accent4">
              <a:lumMod val="75000"/>
              <a:alpha val="80000"/>
            </a:schemeClr>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ktangel 4">
            <a:extLst>
              <a:ext uri="{FF2B5EF4-FFF2-40B4-BE49-F238E27FC236}">
                <a16:creationId xmlns:a16="http://schemas.microsoft.com/office/drawing/2014/main" id="{5B567B00-7292-7919-E15A-BF247A172F2C}"/>
              </a:ext>
            </a:extLst>
          </p:cNvPr>
          <p:cNvSpPr/>
          <p:nvPr/>
        </p:nvSpPr>
        <p:spPr>
          <a:xfrm flipV="1">
            <a:off x="1632720" y="2012973"/>
            <a:ext cx="8569006" cy="45719"/>
          </a:xfrm>
          <a:prstGeom prst="rect">
            <a:avLst/>
          </a:prstGeom>
          <a:solidFill>
            <a:srgbClr val="0070C0"/>
          </a:solidFill>
          <a:ln>
            <a:solidFill>
              <a:schemeClr val="tx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Diagram 6">
            <a:extLst>
              <a:ext uri="{FF2B5EF4-FFF2-40B4-BE49-F238E27FC236}">
                <a16:creationId xmlns:a16="http://schemas.microsoft.com/office/drawing/2014/main" id="{74E98AF0-365A-67E7-593F-E4DF1E74BDA7}"/>
              </a:ext>
            </a:extLst>
          </p:cNvPr>
          <p:cNvGraphicFramePr>
            <a:graphicFrameLocks/>
          </p:cNvGraphicFramePr>
          <p:nvPr>
            <p:extLst>
              <p:ext uri="{D42A27DB-BD31-4B8C-83A1-F6EECF244321}">
                <p14:modId xmlns:p14="http://schemas.microsoft.com/office/powerpoint/2010/main" val="1701036761"/>
              </p:ext>
            </p:extLst>
          </p:nvPr>
        </p:nvGraphicFramePr>
        <p:xfrm>
          <a:off x="5649686" y="2058692"/>
          <a:ext cx="7061651" cy="479930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ruta 7">
            <a:extLst>
              <a:ext uri="{FF2B5EF4-FFF2-40B4-BE49-F238E27FC236}">
                <a16:creationId xmlns:a16="http://schemas.microsoft.com/office/drawing/2014/main" id="{E4A0C0D7-874A-E09C-CBD4-E5B01134E9DF}"/>
              </a:ext>
            </a:extLst>
          </p:cNvPr>
          <p:cNvSpPr txBox="1"/>
          <p:nvPr/>
        </p:nvSpPr>
        <p:spPr>
          <a:xfrm>
            <a:off x="874345" y="3838677"/>
            <a:ext cx="6571484" cy="166199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2800" b="1" i="0" u="none" strike="noStrike" kern="1200" cap="none" spc="0" normalizeH="0" baseline="0" noProof="0" dirty="0">
                <a:ln>
                  <a:noFill/>
                </a:ln>
                <a:solidFill>
                  <a:prstClr val="white"/>
                </a:solidFill>
                <a:effectLst/>
                <a:uLnTx/>
                <a:uFillTx/>
                <a:latin typeface="Calibri" panose="020F0502020204030204"/>
                <a:ea typeface="+mn-ea"/>
                <a:cs typeface="+mn-cs"/>
              </a:rPr>
              <a:t>Över 90 procent av patienterna kan stanna kvar i hemmet efter ett 1177-uppdrag eller assistansuppdrag. </a:t>
            </a:r>
            <a:endParaRPr kumimoji="0" lang="sv-SE" sz="24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8769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ubrik 4"/>
          <p:cNvSpPr>
            <a:spLocks noGrp="1"/>
          </p:cNvSpPr>
          <p:nvPr>
            <p:ph type="title" idx="4294967295"/>
          </p:nvPr>
        </p:nvSpPr>
        <p:spPr>
          <a:xfrm>
            <a:off x="1336022" y="760788"/>
            <a:ext cx="3331553"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600" b="0" i="0" u="none" strike="noStrike" kern="1200" cap="none" spc="0" normalizeH="0" baseline="0" noProof="0" dirty="0">
                <a:ln>
                  <a:noFill/>
                </a:ln>
                <a:solidFill>
                  <a:schemeClr val="tx1"/>
                </a:solidFill>
                <a:effectLst/>
                <a:uLnTx/>
                <a:uFillTx/>
                <a:latin typeface="+mn-lt"/>
                <a:ea typeface="+mn-ea"/>
                <a:cs typeface="+mn-cs"/>
              </a:rPr>
              <a:t>Vill du veta mer?</a:t>
            </a:r>
          </a:p>
        </p:txBody>
      </p:sp>
      <p:sp>
        <p:nvSpPr>
          <p:cNvPr id="3" name="textruta 2"/>
          <p:cNvSpPr txBox="1"/>
          <p:nvPr/>
        </p:nvSpPr>
        <p:spPr>
          <a:xfrm>
            <a:off x="1155549" y="1919208"/>
            <a:ext cx="4385187" cy="3416320"/>
          </a:xfrm>
          <a:prstGeom prst="rect">
            <a:avLst/>
          </a:prstGeom>
          <a:noFill/>
        </p:spPr>
        <p:txBody>
          <a:bodyPr wrap="square" rtlCol="0">
            <a:spAutoFit/>
          </a:bodyPr>
          <a:lstStyle/>
          <a:p>
            <a:endParaRPr lang="sv-SE" dirty="0"/>
          </a:p>
          <a:p>
            <a:r>
              <a:rPr lang="sv-SE" dirty="0">
                <a:hlinkClick r:id="rId3"/>
              </a:rPr>
              <a:t>www.samverkandesjukvard.se</a:t>
            </a:r>
            <a:endParaRPr lang="sv-SE" dirty="0"/>
          </a:p>
          <a:p>
            <a:endParaRPr lang="sv-SE" dirty="0"/>
          </a:p>
          <a:p>
            <a:r>
              <a:rPr lang="sv-SE" dirty="0"/>
              <a:t>Vi finns också på </a:t>
            </a:r>
            <a:r>
              <a:rPr lang="sv-SE" dirty="0" err="1"/>
              <a:t>facebook</a:t>
            </a:r>
            <a:r>
              <a:rPr lang="sv-SE" dirty="0"/>
              <a:t>:</a:t>
            </a:r>
          </a:p>
          <a:p>
            <a:r>
              <a:rPr lang="sv-SE" dirty="0">
                <a:hlinkClick r:id="rId4"/>
              </a:rPr>
              <a:t>www.facebook.com/samverkandesjukvard</a:t>
            </a:r>
            <a:endParaRPr lang="sv-SE" dirty="0"/>
          </a:p>
          <a:p>
            <a:endParaRPr lang="sv-SE" dirty="0"/>
          </a:p>
          <a:p>
            <a:r>
              <a:rPr lang="sv-SE" dirty="0"/>
              <a:t>och på </a:t>
            </a:r>
            <a:r>
              <a:rPr lang="sv-SE" dirty="0" err="1"/>
              <a:t>Instagram</a:t>
            </a:r>
            <a:r>
              <a:rPr lang="sv-SE" dirty="0"/>
              <a:t>:</a:t>
            </a:r>
            <a:br>
              <a:rPr lang="sv-SE" dirty="0"/>
            </a:br>
            <a:r>
              <a:rPr lang="sv-SE" dirty="0" err="1">
                <a:solidFill>
                  <a:srgbClr val="F49100"/>
                </a:solidFill>
              </a:rPr>
              <a:t>samverkandesjukvard</a:t>
            </a:r>
            <a:endParaRPr lang="sv-SE" dirty="0">
              <a:solidFill>
                <a:srgbClr val="F49100"/>
              </a:solidFill>
            </a:endParaRPr>
          </a:p>
          <a:p>
            <a:endParaRPr lang="sv-SE" dirty="0">
              <a:solidFill>
                <a:srgbClr val="F6A937"/>
              </a:solidFill>
            </a:endParaRPr>
          </a:p>
          <a:p>
            <a:r>
              <a:rPr lang="sv-SE" dirty="0">
                <a:solidFill>
                  <a:srgbClr val="F49100"/>
                </a:solidFill>
              </a:rPr>
              <a:t>#</a:t>
            </a:r>
            <a:r>
              <a:rPr lang="sv-SE" dirty="0" err="1">
                <a:solidFill>
                  <a:srgbClr val="F49100"/>
                </a:solidFill>
              </a:rPr>
              <a:t>samverkandesjukvard</a:t>
            </a:r>
            <a:endParaRPr lang="sv-SE" dirty="0">
              <a:solidFill>
                <a:srgbClr val="F49100"/>
              </a:solidFill>
            </a:endParaRPr>
          </a:p>
          <a:p>
            <a:endParaRPr lang="sv-SE" dirty="0"/>
          </a:p>
          <a:p>
            <a:r>
              <a:rPr lang="sv-SE" dirty="0"/>
              <a:t>Kontaktuppgifter hittar du på webbsidan!</a:t>
            </a:r>
          </a:p>
        </p:txBody>
      </p:sp>
      <p:pic>
        <p:nvPicPr>
          <p:cNvPr id="7" name="Bildobjekt 6" descr="Skärmdump på samverkande sjukvårds webbsida">
            <a:extLst>
              <a:ext uri="{FF2B5EF4-FFF2-40B4-BE49-F238E27FC236}">
                <a16:creationId xmlns:a16="http://schemas.microsoft.com/office/drawing/2014/main" id="{57DA73FC-0CDE-4131-18ED-B1307266FE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22644" y="1053966"/>
            <a:ext cx="6669356" cy="4281562"/>
          </a:xfrm>
          <a:prstGeom prst="rect">
            <a:avLst/>
          </a:prstGeom>
        </p:spPr>
      </p:pic>
      <p:pic>
        <p:nvPicPr>
          <p:cNvPr id="4" name="Bildobjekt 3">
            <a:extLst>
              <a:ext uri="{C183D7F6-B498-43B3-948B-1728B52AA6E4}">
                <adec:decorative xmlns:adec="http://schemas.microsoft.com/office/drawing/2017/decorative" val="1"/>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63937" y="2868228"/>
            <a:ext cx="491612" cy="418781"/>
          </a:xfrm>
          <a:prstGeom prst="rect">
            <a:avLst/>
          </a:prstGeom>
        </p:spPr>
      </p:pic>
    </p:spTree>
    <p:extLst>
      <p:ext uri="{BB962C8B-B14F-4D97-AF65-F5344CB8AC3E}">
        <p14:creationId xmlns:p14="http://schemas.microsoft.com/office/powerpoint/2010/main" val="5506926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26DC7-4DBF-53C5-3E7F-D78314296DE8}"/>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473BDF-6C18-456D-B2F3-58DD8CBD1759}"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2024-11-07</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pic>
        <p:nvPicPr>
          <p:cNvPr id="8" name="Bildobjekt 7" descr="En bild som visar text, Teckensnitt, Grafik, grafisk design&#10;&#10;Automatiskt genererad beskrivning">
            <a:extLst>
              <a:ext uri="{FF2B5EF4-FFF2-40B4-BE49-F238E27FC236}">
                <a16:creationId xmlns:a16="http://schemas.microsoft.com/office/drawing/2014/main" id="{5AC30EDD-9ACC-957B-B5DF-1F349FB0EC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3184" y="1647657"/>
            <a:ext cx="8330201" cy="3249175"/>
          </a:xfrm>
          <a:prstGeom prst="rect">
            <a:avLst/>
          </a:prstGeom>
        </p:spPr>
      </p:pic>
      <p:sp>
        <p:nvSpPr>
          <p:cNvPr id="2" name="textruta 1">
            <a:extLst>
              <a:ext uri="{FF2B5EF4-FFF2-40B4-BE49-F238E27FC236}">
                <a16:creationId xmlns:a16="http://schemas.microsoft.com/office/drawing/2014/main" id="{95A977A7-1158-FBD7-93D8-97DC8C444ABE}"/>
              </a:ext>
            </a:extLst>
          </p:cNvPr>
          <p:cNvSpPr txBox="1"/>
          <p:nvPr/>
        </p:nvSpPr>
        <p:spPr>
          <a:xfrm>
            <a:off x="2798064" y="5877479"/>
            <a:ext cx="6595872"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www.samverkandesjukvard.se</a:t>
            </a:r>
          </a:p>
        </p:txBody>
      </p:sp>
    </p:spTree>
    <p:extLst>
      <p:ext uri="{BB962C8B-B14F-4D97-AF65-F5344CB8AC3E}">
        <p14:creationId xmlns:p14="http://schemas.microsoft.com/office/powerpoint/2010/main" val="1477428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txBox="1">
            <a:spLocks noGrp="1"/>
          </p:cNvSpPr>
          <p:nvPr>
            <p:ph type="title" idx="4294967295"/>
          </p:nvPr>
        </p:nvSpPr>
        <p:spPr>
          <a:xfrm>
            <a:off x="1648770" y="690382"/>
            <a:ext cx="95817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dirty="0">
                <a:ln>
                  <a:noFill/>
                </a:ln>
                <a:solidFill>
                  <a:schemeClr val="tx1"/>
                </a:solidFill>
                <a:effectLst/>
                <a:uLnTx/>
                <a:uFillTx/>
                <a:latin typeface="+mn-lt"/>
                <a:ea typeface="+mn-ea"/>
                <a:cs typeface="+mn-cs"/>
              </a:rPr>
              <a:t>Ger uppdrag				Utför uppdrag</a:t>
            </a:r>
          </a:p>
        </p:txBody>
      </p:sp>
      <p:pic>
        <p:nvPicPr>
          <p:cNvPr id="7" name="Bildobjekt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773" y="1712936"/>
            <a:ext cx="923925" cy="923925"/>
          </a:xfrm>
          <a:prstGeom prst="rect">
            <a:avLst/>
          </a:prstGeom>
        </p:spPr>
      </p:pic>
      <p:pic>
        <p:nvPicPr>
          <p:cNvPr id="8" name="Bildobjekt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772" y="2808745"/>
            <a:ext cx="923925" cy="923925"/>
          </a:xfrm>
          <a:prstGeom prst="rect">
            <a:avLst/>
          </a:prstGeom>
        </p:spPr>
      </p:pic>
      <p:pic>
        <p:nvPicPr>
          <p:cNvPr id="9" name="Bildobjekt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4772" y="3904554"/>
            <a:ext cx="923926" cy="923926"/>
          </a:xfrm>
          <a:prstGeom prst="rect">
            <a:avLst/>
          </a:prstGeom>
        </p:spPr>
      </p:pic>
      <p:pic>
        <p:nvPicPr>
          <p:cNvPr id="10" name="Bildobjekt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772" y="5000363"/>
            <a:ext cx="923925" cy="923925"/>
          </a:xfrm>
          <a:prstGeom prst="rect">
            <a:avLst/>
          </a:prstGeom>
        </p:spPr>
      </p:pic>
      <p:pic>
        <p:nvPicPr>
          <p:cNvPr id="11" name="Bildobjekt 10"/>
          <p:cNvPicPr>
            <a:picLocks noChangeAspect="1"/>
          </p:cNvPicPr>
          <p:nvPr/>
        </p:nvPicPr>
        <p:blipFill>
          <a:blip r:embed="rId7">
            <a:extLst>
              <a:ext uri="{28A0092B-C50C-407E-A947-70E740481C1C}">
                <a14:useLocalDpi xmlns:a14="http://schemas.microsoft.com/office/drawing/2010/main" val="0"/>
              </a:ext>
            </a:extLst>
          </a:blip>
          <a:srcRect/>
          <a:stretch/>
        </p:blipFill>
        <p:spPr>
          <a:xfrm>
            <a:off x="3176998" y="5029312"/>
            <a:ext cx="923925" cy="923925"/>
          </a:xfrm>
          <a:prstGeom prst="rect">
            <a:avLst/>
          </a:prstGeom>
        </p:spPr>
      </p:pic>
      <p:pic>
        <p:nvPicPr>
          <p:cNvPr id="12" name="Bildobjekt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76998" y="3865407"/>
            <a:ext cx="923925" cy="923925"/>
          </a:xfrm>
          <a:prstGeom prst="rect">
            <a:avLst/>
          </a:prstGeom>
        </p:spPr>
      </p:pic>
      <p:sp>
        <p:nvSpPr>
          <p:cNvPr id="13" name="textruta 12"/>
          <p:cNvSpPr txBox="1"/>
          <p:nvPr/>
        </p:nvSpPr>
        <p:spPr>
          <a:xfrm>
            <a:off x="1538698" y="1922704"/>
            <a:ext cx="148546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1177 Vårdguiden på telefon</a:t>
            </a:r>
          </a:p>
        </p:txBody>
      </p:sp>
      <p:sp>
        <p:nvSpPr>
          <p:cNvPr id="14" name="textruta 13"/>
          <p:cNvSpPr txBox="1"/>
          <p:nvPr/>
        </p:nvSpPr>
        <p:spPr>
          <a:xfrm>
            <a:off x="1572468" y="3116818"/>
            <a:ext cx="164955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Vårdcentral</a:t>
            </a:r>
          </a:p>
        </p:txBody>
      </p:sp>
      <p:sp>
        <p:nvSpPr>
          <p:cNvPr id="15" name="textruta 14"/>
          <p:cNvSpPr txBox="1"/>
          <p:nvPr/>
        </p:nvSpPr>
        <p:spPr>
          <a:xfrm>
            <a:off x="1572468" y="4212628"/>
            <a:ext cx="164955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Jourcentral</a:t>
            </a:r>
          </a:p>
        </p:txBody>
      </p:sp>
      <p:sp>
        <p:nvSpPr>
          <p:cNvPr id="16" name="textruta 15"/>
          <p:cNvSpPr txBox="1"/>
          <p:nvPr/>
        </p:nvSpPr>
        <p:spPr>
          <a:xfrm>
            <a:off x="1648770" y="5308438"/>
            <a:ext cx="164955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MÄVA</a:t>
            </a:r>
          </a:p>
        </p:txBody>
      </p:sp>
      <p:sp>
        <p:nvSpPr>
          <p:cNvPr id="17" name="textruta 16"/>
          <p:cNvSpPr txBox="1"/>
          <p:nvPr/>
        </p:nvSpPr>
        <p:spPr>
          <a:xfrm>
            <a:off x="4114777" y="4056909"/>
            <a:ext cx="164955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Kommunal primärvård</a:t>
            </a:r>
          </a:p>
        </p:txBody>
      </p:sp>
      <p:sp>
        <p:nvSpPr>
          <p:cNvPr id="18" name="textruta 17"/>
          <p:cNvSpPr txBox="1"/>
          <p:nvPr/>
        </p:nvSpPr>
        <p:spPr>
          <a:xfrm>
            <a:off x="4122571" y="5337385"/>
            <a:ext cx="224740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Ambulanssjukvård</a:t>
            </a:r>
          </a:p>
        </p:txBody>
      </p:sp>
      <p:pic>
        <p:nvPicPr>
          <p:cNvPr id="21" name="Bildobjekt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16972" y="3665591"/>
            <a:ext cx="923925" cy="923925"/>
          </a:xfrm>
          <a:prstGeom prst="rect">
            <a:avLst/>
          </a:prstGeom>
        </p:spPr>
      </p:pic>
      <p:pic>
        <p:nvPicPr>
          <p:cNvPr id="22" name="Bildobjekt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16972" y="2496327"/>
            <a:ext cx="923925" cy="923925"/>
          </a:xfrm>
          <a:prstGeom prst="rect">
            <a:avLst/>
          </a:prstGeom>
          <a:ln>
            <a:noFill/>
          </a:ln>
        </p:spPr>
      </p:pic>
      <p:sp>
        <p:nvSpPr>
          <p:cNvPr id="23" name="textruta 22"/>
          <p:cNvSpPr txBox="1"/>
          <p:nvPr/>
        </p:nvSpPr>
        <p:spPr>
          <a:xfrm>
            <a:off x="8989427" y="2747545"/>
            <a:ext cx="232242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Kommunal primärvård</a:t>
            </a:r>
          </a:p>
        </p:txBody>
      </p:sp>
      <p:sp>
        <p:nvSpPr>
          <p:cNvPr id="24" name="textruta 23"/>
          <p:cNvSpPr txBox="1"/>
          <p:nvPr/>
        </p:nvSpPr>
        <p:spPr>
          <a:xfrm>
            <a:off x="8989427" y="3989048"/>
            <a:ext cx="251849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Ambulanssjukvård</a:t>
            </a:r>
          </a:p>
        </p:txBody>
      </p:sp>
      <p:sp>
        <p:nvSpPr>
          <p:cNvPr id="27" name="textruta 26"/>
          <p:cNvSpPr txBox="1"/>
          <p:nvPr/>
        </p:nvSpPr>
        <p:spPr>
          <a:xfrm>
            <a:off x="4190157" y="2071584"/>
            <a:ext cx="292809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Hemtjänst/trygghetslarm</a:t>
            </a:r>
          </a:p>
        </p:txBody>
      </p:sp>
      <p:sp>
        <p:nvSpPr>
          <p:cNvPr id="29" name="textruta 28"/>
          <p:cNvSpPr txBox="1"/>
          <p:nvPr/>
        </p:nvSpPr>
        <p:spPr>
          <a:xfrm>
            <a:off x="3171622" y="1689193"/>
            <a:ext cx="910072" cy="908864"/>
          </a:xfrm>
          <a:prstGeom prst="ellipse">
            <a:avLst/>
          </a:prstGeom>
          <a:solidFill>
            <a:schemeClr val="accent1"/>
          </a:solidFill>
          <a:ln>
            <a:noFill/>
          </a:ln>
        </p:spPr>
        <p:txBody>
          <a:bodyPr wrap="square" rtlCol="0">
            <a:spAutoFit/>
          </a:bodyPr>
          <a:lstStyle/>
          <a:p>
            <a:pPr marL="0" marR="0" lvl="0" indent="0" algn="ctr" defTabSz="1257300" rtl="0" eaLnBrk="1" fontAlgn="auto" latinLnBrk="0" hangingPunct="1">
              <a:lnSpc>
                <a:spcPct val="100000"/>
              </a:lnSpc>
              <a:spcBef>
                <a:spcPts val="0"/>
              </a:spcBef>
              <a:spcAft>
                <a:spcPts val="0"/>
              </a:spcAft>
              <a:buClrTx/>
              <a:buSzTx/>
              <a:buFontTx/>
              <a:buNone/>
              <a:tabLst/>
              <a:defRPr/>
            </a:pPr>
            <a:endParaRPr kumimoji="0" lang="sv-SE" sz="1600" b="1" i="0" u="none" strike="noStrike" kern="1200" cap="none" spc="0" normalizeH="0" baseline="0" noProof="0" dirty="0">
              <a:ln>
                <a:noFill/>
              </a:ln>
              <a:solidFill>
                <a:prstClr val="white"/>
              </a:solidFill>
              <a:effectLst/>
              <a:uLnTx/>
              <a:uFillTx/>
              <a:latin typeface="Verdana"/>
              <a:ea typeface="+mn-ea"/>
              <a:cs typeface="+mn-cs"/>
            </a:endParaRPr>
          </a:p>
          <a:p>
            <a:pPr marL="0" marR="0" lvl="0" indent="0" algn="ctr" defTabSz="1257300" rtl="0" eaLnBrk="1" fontAlgn="auto" latinLnBrk="0" hangingPunct="1">
              <a:lnSpc>
                <a:spcPct val="100000"/>
              </a:lnSpc>
              <a:spcBef>
                <a:spcPts val="0"/>
              </a:spcBef>
              <a:spcAft>
                <a:spcPts val="0"/>
              </a:spcAft>
              <a:buClrTx/>
              <a:buSzTx/>
              <a:buFontTx/>
              <a:buNone/>
              <a:tabLst/>
              <a:defRPr/>
            </a:pPr>
            <a:endParaRPr kumimoji="0" lang="sv-SE" sz="2000" b="1" i="0" u="none" strike="noStrike" kern="1200" cap="none" spc="0" normalizeH="0" baseline="0" noProof="0" dirty="0">
              <a:ln>
                <a:noFill/>
              </a:ln>
              <a:solidFill>
                <a:prstClr val="white"/>
              </a:solidFill>
              <a:effectLst/>
              <a:uLnTx/>
              <a:uFillTx/>
              <a:latin typeface="Verdana"/>
              <a:ea typeface="+mn-ea"/>
              <a:cs typeface="+mn-cs"/>
            </a:endParaRPr>
          </a:p>
        </p:txBody>
      </p:sp>
      <p:sp>
        <p:nvSpPr>
          <p:cNvPr id="28" name="Shape 2868"/>
          <p:cNvSpPr/>
          <p:nvPr/>
        </p:nvSpPr>
        <p:spPr>
          <a:xfrm>
            <a:off x="3407080" y="1871671"/>
            <a:ext cx="348447" cy="537148"/>
          </a:xfrm>
          <a:custGeom>
            <a:avLst/>
            <a:gdLst/>
            <a:ahLst/>
            <a:cxnLst>
              <a:cxn ang="0">
                <a:pos x="wd2" y="hd2"/>
              </a:cxn>
              <a:cxn ang="5400000">
                <a:pos x="wd2" y="hd2"/>
              </a:cxn>
              <a:cxn ang="10800000">
                <a:pos x="wd2" y="hd2"/>
              </a:cxn>
              <a:cxn ang="16200000">
                <a:pos x="wd2" y="hd2"/>
              </a:cxn>
            </a:cxnLst>
            <a:rect l="0" t="0" r="r" b="b"/>
            <a:pathLst>
              <a:path w="21488" h="21499" extrusionOk="0">
                <a:moveTo>
                  <a:pt x="9060" y="1670"/>
                </a:moveTo>
                <a:cubicBezTo>
                  <a:pt x="9212" y="649"/>
                  <a:pt x="10670" y="-67"/>
                  <a:pt x="12311" y="5"/>
                </a:cubicBezTo>
                <a:cubicBezTo>
                  <a:pt x="14012" y="94"/>
                  <a:pt x="15227" y="954"/>
                  <a:pt x="15136" y="1921"/>
                </a:cubicBezTo>
                <a:cubicBezTo>
                  <a:pt x="14984" y="2960"/>
                  <a:pt x="13526" y="3676"/>
                  <a:pt x="11886" y="3587"/>
                </a:cubicBezTo>
                <a:cubicBezTo>
                  <a:pt x="10215" y="3515"/>
                  <a:pt x="8939" y="2637"/>
                  <a:pt x="9060" y="1670"/>
                </a:cubicBezTo>
                <a:close/>
                <a:moveTo>
                  <a:pt x="3197" y="7223"/>
                </a:moveTo>
                <a:cubicBezTo>
                  <a:pt x="2984" y="7330"/>
                  <a:pt x="2893" y="7437"/>
                  <a:pt x="2772" y="7581"/>
                </a:cubicBezTo>
                <a:lnTo>
                  <a:pt x="1465" y="11091"/>
                </a:lnTo>
                <a:cubicBezTo>
                  <a:pt x="1435" y="11145"/>
                  <a:pt x="1435" y="11181"/>
                  <a:pt x="1435" y="11199"/>
                </a:cubicBezTo>
                <a:cubicBezTo>
                  <a:pt x="1374" y="11664"/>
                  <a:pt x="1921" y="12076"/>
                  <a:pt x="2711" y="12076"/>
                </a:cubicBezTo>
                <a:cubicBezTo>
                  <a:pt x="3379" y="12094"/>
                  <a:pt x="4017" y="11772"/>
                  <a:pt x="4169" y="11378"/>
                </a:cubicBezTo>
                <a:lnTo>
                  <a:pt x="5324" y="8369"/>
                </a:lnTo>
                <a:lnTo>
                  <a:pt x="7450" y="7348"/>
                </a:lnTo>
                <a:lnTo>
                  <a:pt x="4200" y="15820"/>
                </a:lnTo>
                <a:lnTo>
                  <a:pt x="281" y="19652"/>
                </a:lnTo>
                <a:cubicBezTo>
                  <a:pt x="189" y="19796"/>
                  <a:pt x="38" y="19975"/>
                  <a:pt x="7" y="20190"/>
                </a:cubicBezTo>
                <a:cubicBezTo>
                  <a:pt x="-84" y="20852"/>
                  <a:pt x="767" y="21443"/>
                  <a:pt x="1891" y="21479"/>
                </a:cubicBezTo>
                <a:cubicBezTo>
                  <a:pt x="2711" y="21533"/>
                  <a:pt x="3349" y="21282"/>
                  <a:pt x="3805" y="20906"/>
                </a:cubicBezTo>
                <a:lnTo>
                  <a:pt x="7967" y="16715"/>
                </a:lnTo>
                <a:cubicBezTo>
                  <a:pt x="8027" y="16608"/>
                  <a:pt x="8362" y="16357"/>
                  <a:pt x="8392" y="16232"/>
                </a:cubicBezTo>
                <a:lnTo>
                  <a:pt x="9425" y="13491"/>
                </a:lnTo>
                <a:lnTo>
                  <a:pt x="13769" y="16357"/>
                </a:lnTo>
                <a:lnTo>
                  <a:pt x="15136" y="20548"/>
                </a:lnTo>
                <a:cubicBezTo>
                  <a:pt x="15349" y="21049"/>
                  <a:pt x="16048" y="21461"/>
                  <a:pt x="16989" y="21497"/>
                </a:cubicBezTo>
                <a:cubicBezTo>
                  <a:pt x="18113" y="21533"/>
                  <a:pt x="19116" y="21049"/>
                  <a:pt x="19177" y="20387"/>
                </a:cubicBezTo>
                <a:lnTo>
                  <a:pt x="19177" y="20118"/>
                </a:lnTo>
                <a:lnTo>
                  <a:pt x="17719" y="15623"/>
                </a:lnTo>
                <a:cubicBezTo>
                  <a:pt x="17658" y="15497"/>
                  <a:pt x="17567" y="15372"/>
                  <a:pt x="17475" y="15264"/>
                </a:cubicBezTo>
                <a:lnTo>
                  <a:pt x="12098" y="11503"/>
                </a:lnTo>
                <a:lnTo>
                  <a:pt x="13435" y="7975"/>
                </a:lnTo>
                <a:lnTo>
                  <a:pt x="14620" y="9282"/>
                </a:lnTo>
                <a:cubicBezTo>
                  <a:pt x="14681" y="9372"/>
                  <a:pt x="14832" y="9461"/>
                  <a:pt x="14954" y="9551"/>
                </a:cubicBezTo>
                <a:lnTo>
                  <a:pt x="19389" y="11342"/>
                </a:lnTo>
                <a:cubicBezTo>
                  <a:pt x="19602" y="11396"/>
                  <a:pt x="19845" y="11467"/>
                  <a:pt x="20027" y="11467"/>
                </a:cubicBezTo>
                <a:cubicBezTo>
                  <a:pt x="20787" y="11503"/>
                  <a:pt x="21486" y="11181"/>
                  <a:pt x="21486" y="10751"/>
                </a:cubicBezTo>
                <a:cubicBezTo>
                  <a:pt x="21516" y="10482"/>
                  <a:pt x="21273" y="10232"/>
                  <a:pt x="20939" y="10070"/>
                </a:cubicBezTo>
                <a:lnTo>
                  <a:pt x="16807" y="8369"/>
                </a:lnTo>
                <a:lnTo>
                  <a:pt x="13769" y="4805"/>
                </a:lnTo>
                <a:cubicBezTo>
                  <a:pt x="13283" y="4357"/>
                  <a:pt x="12372" y="3999"/>
                  <a:pt x="11369" y="3945"/>
                </a:cubicBezTo>
                <a:cubicBezTo>
                  <a:pt x="10549" y="3927"/>
                  <a:pt x="9820" y="4070"/>
                  <a:pt x="9243" y="4321"/>
                </a:cubicBezTo>
                <a:lnTo>
                  <a:pt x="3197" y="7223"/>
                </a:lnTo>
                <a:close/>
              </a:path>
            </a:pathLst>
          </a:custGeom>
          <a:solidFill>
            <a:schemeClr val="bg1"/>
          </a:solidFill>
          <a:ln w="3175">
            <a:miter lim="400000"/>
          </a:ln>
        </p:spPr>
        <p:txBody>
          <a:bodyPr lIns="24110" rIns="24110" anchor="ctr"/>
          <a:lstStyle/>
          <a:p>
            <a:pPr marL="0" marR="0" lvl="0" indent="0" algn="l" defTabSz="241082" rtl="0" eaLnBrk="1" fontAlgn="auto" latinLnBrk="0" hangingPunct="1">
              <a:lnSpc>
                <a:spcPct val="93000"/>
              </a:lnSpc>
              <a:spcBef>
                <a:spcPts val="0"/>
              </a:spcBef>
              <a:spcAft>
                <a:spcPts val="0"/>
              </a:spcAft>
              <a:buClrTx/>
              <a:buSzTx/>
              <a:buFontTx/>
              <a:buNone/>
              <a:tabLst/>
              <a:defRPr sz="1800">
                <a:latin typeface="Arial"/>
                <a:ea typeface="Arial"/>
                <a:cs typeface="Arial"/>
                <a:sym typeface="Arial"/>
              </a:defRPr>
            </a:pPr>
            <a:endParaRPr kumimoji="0" sz="949" b="0" i="0" u="none" strike="noStrike" kern="1200" cap="none" spc="0" normalizeH="0" baseline="0" noProof="0">
              <a:ln>
                <a:noFill/>
              </a:ln>
              <a:solidFill>
                <a:prstClr val="black"/>
              </a:solidFill>
              <a:effectLst/>
              <a:uLnTx/>
              <a:uFillTx/>
              <a:latin typeface="Arial"/>
              <a:cs typeface="Arial"/>
              <a:sym typeface="Arial"/>
            </a:endParaRPr>
          </a:p>
        </p:txBody>
      </p:sp>
      <p:sp>
        <p:nvSpPr>
          <p:cNvPr id="30" name="Rektangel med rundade hörn 29"/>
          <p:cNvSpPr/>
          <p:nvPr/>
        </p:nvSpPr>
        <p:spPr>
          <a:xfrm>
            <a:off x="3753297" y="2187679"/>
            <a:ext cx="106889" cy="13442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Verdana"/>
              <a:ea typeface="+mn-ea"/>
              <a:cs typeface="+mn-cs"/>
            </a:endParaRPr>
          </a:p>
        </p:txBody>
      </p:sp>
      <p:sp>
        <p:nvSpPr>
          <p:cNvPr id="31" name="Blockbåge 30"/>
          <p:cNvSpPr/>
          <p:nvPr/>
        </p:nvSpPr>
        <p:spPr>
          <a:xfrm>
            <a:off x="3742448" y="2161750"/>
            <a:ext cx="117738" cy="13125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black"/>
              </a:solidFill>
              <a:effectLst/>
              <a:uLnTx/>
              <a:uFillTx/>
              <a:latin typeface="Verdana"/>
              <a:ea typeface="+mn-ea"/>
              <a:cs typeface="+mn-cs"/>
            </a:endParaRPr>
          </a:p>
        </p:txBody>
      </p:sp>
      <p:pic>
        <p:nvPicPr>
          <p:cNvPr id="36" name="Bildobjekt 3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84791" y="2791525"/>
            <a:ext cx="923925" cy="923925"/>
          </a:xfrm>
          <a:prstGeom prst="rect">
            <a:avLst/>
          </a:prstGeom>
        </p:spPr>
      </p:pic>
      <p:sp>
        <p:nvSpPr>
          <p:cNvPr id="37" name="textruta 36"/>
          <p:cNvSpPr txBox="1"/>
          <p:nvPr/>
        </p:nvSpPr>
        <p:spPr>
          <a:xfrm>
            <a:off x="4122569" y="2991877"/>
            <a:ext cx="207175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400" b="0" i="0" u="none" strike="noStrike" kern="1200" cap="none" spc="0" normalizeH="0" baseline="0" noProof="0" dirty="0">
                <a:ln>
                  <a:noFill/>
                </a:ln>
                <a:solidFill>
                  <a:prstClr val="black"/>
                </a:solidFill>
                <a:effectLst/>
                <a:uLnTx/>
                <a:uFillTx/>
                <a:latin typeface="Verdana"/>
                <a:ea typeface="+mn-ea"/>
                <a:cs typeface="+mn-cs"/>
              </a:rPr>
              <a:t>Närsjukvårdsteam</a:t>
            </a:r>
          </a:p>
        </p:txBody>
      </p:sp>
      <p:sp>
        <p:nvSpPr>
          <p:cNvPr id="3" name="Pil: höger 2">
            <a:extLst>
              <a:ext uri="{FF2B5EF4-FFF2-40B4-BE49-F238E27FC236}">
                <a16:creationId xmlns:a16="http://schemas.microsoft.com/office/drawing/2014/main" id="{2D7DD477-BA0D-4E74-4141-9E2D6D9F3CF6}"/>
              </a:ext>
            </a:extLst>
          </p:cNvPr>
          <p:cNvSpPr/>
          <p:nvPr/>
        </p:nvSpPr>
        <p:spPr>
          <a:xfrm>
            <a:off x="6194322" y="3424595"/>
            <a:ext cx="923925" cy="44081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98375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txBox="1">
            <a:spLocks noGrp="1"/>
          </p:cNvSpPr>
          <p:nvPr>
            <p:ph type="title" idx="4294967295"/>
          </p:nvPr>
        </p:nvSpPr>
        <p:spPr>
          <a:xfrm>
            <a:off x="493703" y="1261690"/>
            <a:ext cx="7497382"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dirty="0">
                <a:ln>
                  <a:noFill/>
                </a:ln>
                <a:solidFill>
                  <a:schemeClr val="tx1"/>
                </a:solidFill>
                <a:effectLst/>
                <a:uLnTx/>
                <a:uFillTx/>
                <a:latin typeface="+mj-lt"/>
                <a:ea typeface="+mn-ea"/>
                <a:cs typeface="+mn-cs"/>
              </a:rPr>
              <a:t>Varför samverkar man?</a:t>
            </a:r>
          </a:p>
        </p:txBody>
      </p:sp>
      <p:sp>
        <p:nvSpPr>
          <p:cNvPr id="5" name="textruta 4"/>
          <p:cNvSpPr txBox="1"/>
          <p:nvPr/>
        </p:nvSpPr>
        <p:spPr>
          <a:xfrm>
            <a:off x="493703" y="1914252"/>
            <a:ext cx="5698375" cy="1200329"/>
          </a:xfrm>
          <a:prstGeom prst="rect">
            <a:avLst/>
          </a:prstGeom>
          <a:noFill/>
        </p:spPr>
        <p:txBody>
          <a:bodyPr wrap="square" rtlCol="0">
            <a:spAutoFit/>
          </a:bodyPr>
          <a:lstStyle/>
          <a:p>
            <a:r>
              <a:rPr lang="sv-SE" dirty="0"/>
              <a:t>Samverkande sjukvård handlar om att sudda ut gränser mellan verksamheter och ta hjälp av varandra för att kunna ge en så nära och trygg vård som möjligt. </a:t>
            </a:r>
          </a:p>
          <a:p>
            <a:endParaRPr lang="sv-SE" dirty="0"/>
          </a:p>
        </p:txBody>
      </p:sp>
      <p:sp>
        <p:nvSpPr>
          <p:cNvPr id="7" name="textruta 6">
            <a:extLst>
              <a:ext uri="{FF2B5EF4-FFF2-40B4-BE49-F238E27FC236}">
                <a16:creationId xmlns:a16="http://schemas.microsoft.com/office/drawing/2014/main" id="{8D9D590B-7CF0-4969-AC19-96A01FF8CB2E}"/>
              </a:ext>
            </a:extLst>
          </p:cNvPr>
          <p:cNvSpPr txBox="1"/>
          <p:nvPr/>
        </p:nvSpPr>
        <p:spPr>
          <a:xfrm>
            <a:off x="493703" y="3182368"/>
            <a:ext cx="7497382" cy="584775"/>
          </a:xfrm>
          <a:prstGeom prst="rect">
            <a:avLst/>
          </a:prstGeom>
          <a:noFill/>
        </p:spPr>
        <p:txBody>
          <a:bodyPr wrap="square" rtlCol="0">
            <a:spAutoFit/>
          </a:bodyPr>
          <a:lstStyle/>
          <a:p>
            <a:r>
              <a:rPr lang="sv-SE" sz="3200" b="1" dirty="0">
                <a:latin typeface="+mj-lt"/>
              </a:rPr>
              <a:t>Hur samverkar man?</a:t>
            </a:r>
          </a:p>
        </p:txBody>
      </p:sp>
      <p:sp>
        <p:nvSpPr>
          <p:cNvPr id="6" name="textruta 5">
            <a:extLst>
              <a:ext uri="{FF2B5EF4-FFF2-40B4-BE49-F238E27FC236}">
                <a16:creationId xmlns:a16="http://schemas.microsoft.com/office/drawing/2014/main" id="{1ED28C4B-22E7-48CE-A35A-0B45B01AFBCB}"/>
              </a:ext>
            </a:extLst>
          </p:cNvPr>
          <p:cNvSpPr txBox="1"/>
          <p:nvPr/>
        </p:nvSpPr>
        <p:spPr>
          <a:xfrm>
            <a:off x="493703" y="3812138"/>
            <a:ext cx="5698375" cy="1200329"/>
          </a:xfrm>
          <a:prstGeom prst="rect">
            <a:avLst/>
          </a:prstGeom>
          <a:noFill/>
        </p:spPr>
        <p:txBody>
          <a:bodyPr wrap="square" rtlCol="0">
            <a:spAutoFit/>
          </a:bodyPr>
          <a:lstStyle/>
          <a:p>
            <a:r>
              <a:rPr lang="sv-SE" dirty="0"/>
              <a:t>Konceptet är inte mer märkvärdigt än att olika aktörer kan ta kontakt med varandra och ge uppdrag till varandra i de lägen där man ser att det skulle bidra till en närmare och bättre vård för patienten. </a:t>
            </a:r>
          </a:p>
        </p:txBody>
      </p:sp>
      <p:pic>
        <p:nvPicPr>
          <p:cNvPr id="3" name="Bildobjekt 2" descr="Sjuksköterska från kommunal primärvård pratar i telefon. "/>
          <p:cNvPicPr>
            <a:picLocks noChangeAspect="1"/>
          </p:cNvPicPr>
          <p:nvPr/>
        </p:nvPicPr>
        <p:blipFill>
          <a:blip r:embed="rId2">
            <a:extLst>
              <a:ext uri="{28A0092B-C50C-407E-A947-70E740481C1C}">
                <a14:useLocalDpi xmlns:a14="http://schemas.microsoft.com/office/drawing/2010/main" val="0"/>
              </a:ext>
            </a:extLst>
          </a:blip>
          <a:srcRect/>
          <a:stretch/>
        </p:blipFill>
        <p:spPr>
          <a:xfrm>
            <a:off x="6796709" y="1896164"/>
            <a:ext cx="5395291" cy="3596860"/>
          </a:xfrm>
          <a:prstGeom prst="rect">
            <a:avLst/>
          </a:prstGeom>
        </p:spPr>
      </p:pic>
    </p:spTree>
    <p:extLst>
      <p:ext uri="{BB962C8B-B14F-4D97-AF65-F5344CB8AC3E}">
        <p14:creationId xmlns:p14="http://schemas.microsoft.com/office/powerpoint/2010/main" val="3189022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rotWithShape="1">
          <a:blip r:embed="rId3" cstate="print">
            <a:extLst>
              <a:ext uri="{28A0092B-C50C-407E-A947-70E740481C1C}">
                <a14:useLocalDpi xmlns:a14="http://schemas.microsoft.com/office/drawing/2010/main" val="0"/>
              </a:ext>
            </a:extLst>
          </a:blip>
          <a:srcRect l="11301" r="28791"/>
          <a:stretch/>
        </p:blipFill>
        <p:spPr>
          <a:xfrm>
            <a:off x="-1" y="-46909"/>
            <a:ext cx="6204857" cy="6904910"/>
          </a:xfrm>
          <a:prstGeom prst="rect">
            <a:avLst/>
          </a:prstGeom>
        </p:spPr>
      </p:pic>
      <p:sp>
        <p:nvSpPr>
          <p:cNvPr id="3" name="Rubrik 5">
            <a:extLst>
              <a:ext uri="{FF2B5EF4-FFF2-40B4-BE49-F238E27FC236}">
                <a16:creationId xmlns:a16="http://schemas.microsoft.com/office/drawing/2014/main" id="{29EC992B-4153-4C09-C3A5-9687B74CA39F}"/>
              </a:ext>
            </a:extLst>
          </p:cNvPr>
          <p:cNvSpPr txBox="1">
            <a:spLocks/>
          </p:cNvSpPr>
          <p:nvPr/>
        </p:nvSpPr>
        <p:spPr>
          <a:xfrm>
            <a:off x="6767408" y="1519649"/>
            <a:ext cx="4931230"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sv-SE" sz="3200" b="1" dirty="0">
                <a:ea typeface="+mn-ea"/>
                <a:cs typeface="+mn-cs"/>
              </a:rPr>
              <a:t>Vad är hemtjänstuppdrag?</a:t>
            </a:r>
          </a:p>
        </p:txBody>
      </p:sp>
      <p:sp>
        <p:nvSpPr>
          <p:cNvPr id="4" name="Platshållare för innehåll 4">
            <a:extLst>
              <a:ext uri="{FF2B5EF4-FFF2-40B4-BE49-F238E27FC236}">
                <a16:creationId xmlns:a16="http://schemas.microsoft.com/office/drawing/2014/main" id="{CB93E6FC-F247-25AD-85C6-97D9919454F5}"/>
              </a:ext>
            </a:extLst>
          </p:cNvPr>
          <p:cNvSpPr txBox="1">
            <a:spLocks/>
          </p:cNvSpPr>
          <p:nvPr/>
        </p:nvSpPr>
        <p:spPr>
          <a:xfrm>
            <a:off x="6767408" y="2438658"/>
            <a:ext cx="4717021" cy="1837426"/>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v-SE" sz="1800" dirty="0">
                <a:solidFill>
                  <a:srgbClr val="000000"/>
                </a:solidFill>
              </a:rPr>
              <a:t>Du som arbetar i hemtjänst/trygghetslarm kan be sjuksköterska i kommunal primärvård om hjälp under jourtid när vårdcentralen är stängd, </a:t>
            </a:r>
            <a:r>
              <a:rPr lang="sv-SE" sz="1800" b="1" dirty="0">
                <a:solidFill>
                  <a:srgbClr val="000000"/>
                </a:solidFill>
              </a:rPr>
              <a:t>även när det gäller brukare som inte är inskrivna i kommunal primärvård </a:t>
            </a:r>
            <a:r>
              <a:rPr lang="sv-SE" sz="1800" dirty="0">
                <a:solidFill>
                  <a:srgbClr val="000000"/>
                </a:solidFill>
              </a:rPr>
              <a:t>(för brukare som är inskrivna kontaktar du sjuksköterskan som vanligt).</a:t>
            </a:r>
          </a:p>
        </p:txBody>
      </p:sp>
    </p:spTree>
    <p:extLst>
      <p:ext uri="{BB962C8B-B14F-4D97-AF65-F5344CB8AC3E}">
        <p14:creationId xmlns:p14="http://schemas.microsoft.com/office/powerpoint/2010/main" val="1556220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1D7372A-99A9-4CB8-48F5-B08F849CBF3F}"/>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A185498-67B0-4A0B-8455-9A803E3F2EDA}"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2024-11-07</a:t>
            </a:fld>
            <a:endParaRPr kumimoji="0" lang="sv-SE" sz="900" b="0" i="0" u="none" strike="noStrike" kern="1200" cap="none" spc="0" normalizeH="0" baseline="0" noProof="0">
              <a:ln>
                <a:noFill/>
              </a:ln>
              <a:solidFill>
                <a:prstClr val="black"/>
              </a:solidFill>
              <a:effectLst/>
              <a:uLnTx/>
              <a:uFillTx/>
              <a:latin typeface="Verdana"/>
              <a:ea typeface="+mn-ea"/>
              <a:cs typeface="+mn-cs"/>
            </a:endParaRPr>
          </a:p>
        </p:txBody>
      </p:sp>
      <p:sp>
        <p:nvSpPr>
          <p:cNvPr id="5" name="Rubrik 4">
            <a:extLst>
              <a:ext uri="{FF2B5EF4-FFF2-40B4-BE49-F238E27FC236}">
                <a16:creationId xmlns:a16="http://schemas.microsoft.com/office/drawing/2014/main" id="{FF25C523-FFD7-90CA-059A-B3AC7F53C79F}"/>
              </a:ext>
            </a:extLst>
          </p:cNvPr>
          <p:cNvSpPr txBox="1">
            <a:spLocks noGrp="1"/>
          </p:cNvSpPr>
          <p:nvPr>
            <p:ph type="title" idx="4294967295"/>
          </p:nvPr>
        </p:nvSpPr>
        <p:spPr>
          <a:xfrm>
            <a:off x="7803453" y="2202982"/>
            <a:ext cx="2902529"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2400" b="1" i="0" u="none" strike="noStrike" kern="1200" cap="none" spc="0" normalizeH="0" baseline="0" noProof="0" dirty="0">
                <a:ln>
                  <a:noFill/>
                </a:ln>
                <a:solidFill>
                  <a:schemeClr val="tx1"/>
                </a:solidFill>
                <a:effectLst/>
                <a:uLnTx/>
                <a:uFillTx/>
                <a:latin typeface="+mn-lt"/>
                <a:ea typeface="+mn-ea"/>
                <a:cs typeface="+mn-cs"/>
              </a:rPr>
              <a:t>Uppdragskort är lätt att alltid ha med sig!</a:t>
            </a:r>
          </a:p>
        </p:txBody>
      </p:sp>
      <p:pic>
        <p:nvPicPr>
          <p:cNvPr id="3" name="Bildobjekt 2">
            <a:extLst>
              <a:ext uri="{FF2B5EF4-FFF2-40B4-BE49-F238E27FC236}">
                <a16:creationId xmlns:a16="http://schemas.microsoft.com/office/drawing/2014/main" id="{BCEF4498-CFC6-99FF-C19D-B73E1E8024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13216" y="618527"/>
            <a:ext cx="6682242" cy="5620946"/>
          </a:xfrm>
          <a:prstGeom prst="rect">
            <a:avLst/>
          </a:prstGeom>
        </p:spPr>
      </p:pic>
    </p:spTree>
    <p:extLst>
      <p:ext uri="{BB962C8B-B14F-4D97-AF65-F5344CB8AC3E}">
        <p14:creationId xmlns:p14="http://schemas.microsoft.com/office/powerpoint/2010/main" val="3433405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txBox="1">
            <a:spLocks noGrp="1"/>
          </p:cNvSpPr>
          <p:nvPr>
            <p:ph type="title" idx="4294967295"/>
          </p:nvPr>
        </p:nvSpPr>
        <p:spPr>
          <a:xfrm>
            <a:off x="1335576" y="1125304"/>
            <a:ext cx="5913753"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200" b="1" i="0" u="none" strike="noStrike" kern="1200" cap="none" spc="0" normalizeH="0" baseline="0" noProof="0" dirty="0">
                <a:ln>
                  <a:noFill/>
                </a:ln>
                <a:solidFill>
                  <a:schemeClr val="tx1"/>
                </a:solidFill>
                <a:effectLst/>
                <a:uLnTx/>
                <a:uFillTx/>
                <a:latin typeface="+mj-lt"/>
                <a:ea typeface="+mn-ea"/>
                <a:cs typeface="+mn-cs"/>
              </a:rPr>
              <a:t>Hur går det till?</a:t>
            </a:r>
          </a:p>
        </p:txBody>
      </p:sp>
      <p:sp>
        <p:nvSpPr>
          <p:cNvPr id="3" name="Platshållare för innehåll 4"/>
          <p:cNvSpPr txBox="1">
            <a:spLocks/>
          </p:cNvSpPr>
          <p:nvPr/>
        </p:nvSpPr>
        <p:spPr>
          <a:xfrm>
            <a:off x="1335576" y="1920467"/>
            <a:ext cx="5913753" cy="3098284"/>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sv-SE" sz="1800" dirty="0">
                <a:solidFill>
                  <a:srgbClr val="000000"/>
                </a:solidFill>
              </a:rPr>
              <a:t>Om brukaren är över 18 år, vårdcentralen är stängd och behoven inte kan vänta kan du ringa sjuksköterska i kommunal primärvård och be om ett assistansuppdrag.</a:t>
            </a:r>
          </a:p>
          <a:p>
            <a:pPr marL="0" indent="0">
              <a:buFont typeface="Arial" panose="020B0604020202020204" pitchFamily="34" charset="0"/>
              <a:buNone/>
            </a:pPr>
            <a:r>
              <a:rPr lang="sv-SE" sz="1800" dirty="0">
                <a:solidFill>
                  <a:srgbClr val="000000"/>
                </a:solidFill>
              </a:rPr>
              <a:t>Innan du ringer behöver du fråga brukaren om </a:t>
            </a:r>
            <a:r>
              <a:rPr lang="sv-SE" sz="1800" b="1" dirty="0">
                <a:solidFill>
                  <a:srgbClr val="000000"/>
                </a:solidFill>
              </a:rPr>
              <a:t>samtycke</a:t>
            </a:r>
            <a:r>
              <a:rPr lang="sv-SE" sz="1800" dirty="0">
                <a:solidFill>
                  <a:srgbClr val="000000"/>
                </a:solidFill>
              </a:rPr>
              <a:t>. </a:t>
            </a:r>
          </a:p>
          <a:p>
            <a:pPr marL="0" indent="0">
              <a:buFont typeface="Arial" panose="020B0604020202020204" pitchFamily="34" charset="0"/>
              <a:buNone/>
            </a:pPr>
            <a:r>
              <a:rPr lang="sv-SE" sz="1800" dirty="0">
                <a:solidFill>
                  <a:srgbClr val="000000"/>
                </a:solidFill>
              </a:rPr>
              <a:t>Sjuksköterskan kan säga </a:t>
            </a:r>
            <a:r>
              <a:rPr lang="sv-SE" sz="1800" b="1" dirty="0">
                <a:solidFill>
                  <a:srgbClr val="000000"/>
                </a:solidFill>
              </a:rPr>
              <a:t>ja eller nej till uppdraget </a:t>
            </a:r>
            <a:r>
              <a:rPr lang="sv-SE" sz="1800" dirty="0">
                <a:solidFill>
                  <a:srgbClr val="000000"/>
                </a:solidFill>
              </a:rPr>
              <a:t>beroende på om det finns möjlighet att utföra uppdraget. </a:t>
            </a:r>
          </a:p>
          <a:p>
            <a:pPr marL="0" indent="0">
              <a:buNone/>
            </a:pPr>
            <a:r>
              <a:rPr lang="sv-SE" sz="1800" dirty="0">
                <a:solidFill>
                  <a:srgbClr val="000000"/>
                </a:solidFill>
              </a:rPr>
              <a:t>Uppdraget utförs genom att sjuksköterskan gör ett </a:t>
            </a:r>
            <a:r>
              <a:rPr lang="sv-SE" sz="1800" b="1" dirty="0">
                <a:solidFill>
                  <a:srgbClr val="000000"/>
                </a:solidFill>
              </a:rPr>
              <a:t>hembesök</a:t>
            </a:r>
            <a:r>
              <a:rPr lang="sv-SE" sz="1800" dirty="0">
                <a:solidFill>
                  <a:srgbClr val="000000"/>
                </a:solidFill>
              </a:rPr>
              <a:t> hos brukaren och gör bedömning och/eller åtgärder. </a:t>
            </a:r>
          </a:p>
          <a:p>
            <a:pPr marL="0" indent="0">
              <a:buNone/>
            </a:pPr>
            <a:r>
              <a:rPr lang="sv-SE" sz="1800" dirty="0">
                <a:solidFill>
                  <a:srgbClr val="000000"/>
                </a:solidFill>
              </a:rPr>
              <a:t>Om ni har kommit överens om det återrapporterar sjuksköterskan till dig efter utfört uppdrag. </a:t>
            </a:r>
          </a:p>
        </p:txBody>
      </p:sp>
      <p:pic>
        <p:nvPicPr>
          <p:cNvPr id="6" name="Bildobjekt 5" descr="En bild som visar första sidan på uppdragskortet på assistansuppdrag från hemtjänst och trygghetslarm. ">
            <a:extLst>
              <a:ext uri="{FF2B5EF4-FFF2-40B4-BE49-F238E27FC236}">
                <a16:creationId xmlns:a16="http://schemas.microsoft.com/office/drawing/2014/main" id="{2CEA7E14-DCE8-932A-1195-5A08A6A1DC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1709" y="101541"/>
            <a:ext cx="3946281" cy="6632536"/>
          </a:xfrm>
          <a:prstGeom prst="rect">
            <a:avLst/>
          </a:prstGeom>
        </p:spPr>
      </p:pic>
      <p:pic>
        <p:nvPicPr>
          <p:cNvPr id="15" name="Bild 14">
            <a:extLst>
              <a:ext uri="{FF2B5EF4-FFF2-40B4-BE49-F238E27FC236}">
                <a16:creationId xmlns:a16="http://schemas.microsoft.com/office/drawing/2014/main" id="{2CEAB5EF-912C-6B75-7030-B8D015932FD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8083" y="1920467"/>
            <a:ext cx="776335" cy="776335"/>
          </a:xfrm>
          <a:prstGeom prst="rect">
            <a:avLst/>
          </a:prstGeom>
        </p:spPr>
      </p:pic>
      <p:pic>
        <p:nvPicPr>
          <p:cNvPr id="14" name="Bild 13">
            <a:extLst>
              <a:ext uri="{FF2B5EF4-FFF2-40B4-BE49-F238E27FC236}">
                <a16:creationId xmlns:a16="http://schemas.microsoft.com/office/drawing/2014/main" id="{56FED738-3D14-4874-3A1A-00DF46E068A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8084" y="3029641"/>
            <a:ext cx="776335" cy="776335"/>
          </a:xfrm>
          <a:prstGeom prst="rect">
            <a:avLst/>
          </a:prstGeom>
        </p:spPr>
      </p:pic>
      <p:pic>
        <p:nvPicPr>
          <p:cNvPr id="13" name="Bild 12">
            <a:extLst>
              <a:ext uri="{FF2B5EF4-FFF2-40B4-BE49-F238E27FC236}">
                <a16:creationId xmlns:a16="http://schemas.microsoft.com/office/drawing/2014/main" id="{E915AACE-6849-03AF-BCBD-6518C4981066}"/>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8084" y="4225440"/>
            <a:ext cx="776335" cy="776335"/>
          </a:xfrm>
          <a:prstGeom prst="rect">
            <a:avLst/>
          </a:prstGeom>
        </p:spPr>
      </p:pic>
    </p:spTree>
    <p:extLst>
      <p:ext uri="{BB962C8B-B14F-4D97-AF65-F5344CB8AC3E}">
        <p14:creationId xmlns:p14="http://schemas.microsoft.com/office/powerpoint/2010/main" val="3384935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p:cNvSpPr>
            <a:spLocks noGrp="1"/>
          </p:cNvSpPr>
          <p:nvPr>
            <p:ph type="title"/>
          </p:nvPr>
        </p:nvSpPr>
        <p:spPr>
          <a:xfrm>
            <a:off x="584010" y="503236"/>
            <a:ext cx="6679131" cy="1325563"/>
          </a:xfrm>
        </p:spPr>
        <p:txBody>
          <a:bodyPr>
            <a:normAutofit fontScale="90000"/>
          </a:bodyPr>
          <a:lstStyle/>
          <a:p>
            <a:r>
              <a:rPr lang="sv-SE" sz="3200" b="1" dirty="0"/>
              <a:t>Vilka brukare kan vi kontakta sjuksköterska i kommunal primärvård om? </a:t>
            </a:r>
          </a:p>
        </p:txBody>
      </p:sp>
      <p:sp>
        <p:nvSpPr>
          <p:cNvPr id="3" name="Platshållare för innehåll 2"/>
          <p:cNvSpPr>
            <a:spLocks noGrp="1"/>
          </p:cNvSpPr>
          <p:nvPr>
            <p:ph sz="half" idx="1"/>
          </p:nvPr>
        </p:nvSpPr>
        <p:spPr>
          <a:xfrm>
            <a:off x="584010" y="2165684"/>
            <a:ext cx="6548310" cy="4196614"/>
          </a:xfrm>
        </p:spPr>
        <p:txBody>
          <a:bodyPr>
            <a:normAutofit/>
          </a:bodyPr>
          <a:lstStyle/>
          <a:p>
            <a:r>
              <a:rPr lang="sv-SE" sz="1800" dirty="0"/>
              <a:t>Brukare som inte redan är inskriven i kommunal primärvård. </a:t>
            </a:r>
            <a:br>
              <a:rPr lang="sv-SE" sz="1800" dirty="0"/>
            </a:br>
            <a:r>
              <a:rPr lang="sv-SE" sz="1400" dirty="0">
                <a:solidFill>
                  <a:schemeClr val="tx1">
                    <a:lumMod val="50000"/>
                    <a:lumOff val="50000"/>
                  </a:schemeClr>
                </a:solidFill>
              </a:rPr>
              <a:t>Brukare som redan är inskrivna ringer vi som vanligt om.</a:t>
            </a:r>
            <a:endParaRPr lang="sv-SE" sz="1600" dirty="0">
              <a:solidFill>
                <a:schemeClr val="tx1">
                  <a:lumMod val="50000"/>
                  <a:lumOff val="50000"/>
                </a:schemeClr>
              </a:solidFill>
            </a:endParaRPr>
          </a:p>
          <a:p>
            <a:r>
              <a:rPr lang="sv-SE" sz="1800" dirty="0"/>
              <a:t>Brukaren är inte akut sjuk</a:t>
            </a:r>
            <a:br>
              <a:rPr lang="sv-SE" sz="1800" dirty="0"/>
            </a:br>
            <a:r>
              <a:rPr lang="sv-SE" sz="1400" dirty="0">
                <a:solidFill>
                  <a:schemeClr val="tx1">
                    <a:lumMod val="50000"/>
                    <a:lumOff val="50000"/>
                  </a:schemeClr>
                </a:solidFill>
              </a:rPr>
              <a:t>Då ringer vi 112.</a:t>
            </a:r>
          </a:p>
          <a:p>
            <a:r>
              <a:rPr lang="sv-SE" sz="1800" dirty="0"/>
              <a:t>Gäller ett enstaka hembesök</a:t>
            </a:r>
            <a:br>
              <a:rPr lang="sv-SE" sz="1800" dirty="0"/>
            </a:br>
            <a:r>
              <a:rPr lang="sv-SE" sz="1400" dirty="0">
                <a:solidFill>
                  <a:schemeClr val="tx1">
                    <a:lumMod val="50000"/>
                    <a:lumOff val="50000"/>
                  </a:schemeClr>
                </a:solidFill>
              </a:rPr>
              <a:t>Alltså inte ett uppdrag som kräver flera återkommande besök.</a:t>
            </a:r>
            <a:endParaRPr lang="sv-SE" sz="1600" dirty="0">
              <a:solidFill>
                <a:schemeClr val="tx1">
                  <a:lumMod val="50000"/>
                  <a:lumOff val="50000"/>
                </a:schemeClr>
              </a:solidFill>
            </a:endParaRPr>
          </a:p>
          <a:p>
            <a:r>
              <a:rPr lang="sv-SE" sz="1800" dirty="0"/>
              <a:t>Ej enbart rådgivning</a:t>
            </a:r>
            <a:br>
              <a:rPr lang="sv-SE" sz="1800" dirty="0"/>
            </a:br>
            <a:r>
              <a:rPr lang="sv-SE" sz="1400" dirty="0">
                <a:solidFill>
                  <a:schemeClr val="tx1">
                    <a:lumMod val="50000"/>
                    <a:lumOff val="50000"/>
                  </a:schemeClr>
                </a:solidFill>
              </a:rPr>
              <a:t>För enbart rådgivning ringer vi till 1177.</a:t>
            </a:r>
          </a:p>
          <a:p>
            <a:r>
              <a:rPr lang="sv-SE" sz="1800" dirty="0"/>
              <a:t>Brukare som är över 18 år</a:t>
            </a:r>
          </a:p>
          <a:p>
            <a:r>
              <a:rPr lang="sv-SE" sz="1800" dirty="0"/>
              <a:t>Gäller brukare som har stora svårigheter att ta sig till vårdinstans </a:t>
            </a:r>
          </a:p>
          <a:p>
            <a:r>
              <a:rPr lang="sv-SE" sz="1800" dirty="0"/>
              <a:t>Gäller jourtid (när vårdcentralen har stängt) </a:t>
            </a:r>
            <a:br>
              <a:rPr lang="sv-SE" sz="1800" dirty="0"/>
            </a:br>
            <a:r>
              <a:rPr lang="sv-SE" sz="1400" dirty="0">
                <a:solidFill>
                  <a:schemeClr val="tx1">
                    <a:lumMod val="50000"/>
                    <a:lumOff val="50000"/>
                  </a:schemeClr>
                </a:solidFill>
              </a:rPr>
              <a:t>Jourtid: efter </a:t>
            </a:r>
            <a:r>
              <a:rPr lang="sv-SE" sz="1400" dirty="0" err="1">
                <a:solidFill>
                  <a:schemeClr val="tx1">
                    <a:lumMod val="50000"/>
                    <a:lumOff val="50000"/>
                  </a:schemeClr>
                </a:solidFill>
              </a:rPr>
              <a:t>kl</a:t>
            </a:r>
            <a:r>
              <a:rPr lang="sv-SE" sz="1400" dirty="0">
                <a:solidFill>
                  <a:schemeClr val="tx1">
                    <a:lumMod val="50000"/>
                    <a:lumOff val="50000"/>
                  </a:schemeClr>
                </a:solidFill>
              </a:rPr>
              <a:t> 17 på vardagar till </a:t>
            </a:r>
            <a:r>
              <a:rPr lang="sv-SE" sz="1400" dirty="0" err="1">
                <a:solidFill>
                  <a:schemeClr val="tx1">
                    <a:lumMod val="50000"/>
                    <a:lumOff val="50000"/>
                  </a:schemeClr>
                </a:solidFill>
              </a:rPr>
              <a:t>kl</a:t>
            </a:r>
            <a:r>
              <a:rPr lang="sv-SE" sz="1400" dirty="0">
                <a:solidFill>
                  <a:schemeClr val="tx1">
                    <a:lumMod val="50000"/>
                    <a:lumOff val="50000"/>
                  </a:schemeClr>
                </a:solidFill>
              </a:rPr>
              <a:t> 08 nästkommande vardag samt dygnet runt helger och storhelger. Övrig tid ringer vi patientens vårdcentral.</a:t>
            </a:r>
          </a:p>
          <a:p>
            <a:pPr marL="0" indent="0">
              <a:buNone/>
            </a:pPr>
            <a:endParaRPr lang="sv-SE" sz="1800" dirty="0"/>
          </a:p>
          <a:p>
            <a:pPr marL="0" indent="0">
              <a:buNone/>
            </a:pPr>
            <a:endParaRPr lang="sv-SE" sz="1800" dirty="0"/>
          </a:p>
        </p:txBody>
      </p:sp>
      <p:pic>
        <p:nvPicPr>
          <p:cNvPr id="7" name="Bildobjekt 6" descr="En bild som visar första sidan på uppdragskortet på assistansuppdrag från hemtjänst och trygghetslarm. ">
            <a:extLst>
              <a:ext uri="{FF2B5EF4-FFF2-40B4-BE49-F238E27FC236}">
                <a16:creationId xmlns:a16="http://schemas.microsoft.com/office/drawing/2014/main" id="{72C68C30-D0C9-6379-1657-72946E1E91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1709" y="101541"/>
            <a:ext cx="3946281" cy="6632536"/>
          </a:xfrm>
          <a:prstGeom prst="rect">
            <a:avLst/>
          </a:prstGeom>
        </p:spPr>
      </p:pic>
    </p:spTree>
    <p:extLst>
      <p:ext uri="{BB962C8B-B14F-4D97-AF65-F5344CB8AC3E}">
        <p14:creationId xmlns:p14="http://schemas.microsoft.com/office/powerpoint/2010/main" val="128478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nkebubbla 3"/>
          <p:cNvSpPr/>
          <p:nvPr/>
        </p:nvSpPr>
        <p:spPr>
          <a:xfrm>
            <a:off x="194706" y="1739307"/>
            <a:ext cx="3975370" cy="1329446"/>
          </a:xfrm>
          <a:prstGeom prst="cloudCallout">
            <a:avLst>
              <a:gd name="adj1" fmla="val 45830"/>
              <a:gd name="adj2" fmla="val 556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Anna har ramlat och fått ett sår på benet</a:t>
            </a:r>
          </a:p>
        </p:txBody>
      </p:sp>
      <p:sp>
        <p:nvSpPr>
          <p:cNvPr id="11" name="Tankebubbla 10"/>
          <p:cNvSpPr/>
          <p:nvPr/>
        </p:nvSpPr>
        <p:spPr>
          <a:xfrm>
            <a:off x="2414871" y="62711"/>
            <a:ext cx="3644629" cy="1562910"/>
          </a:xfrm>
          <a:prstGeom prst="cloudCallout">
            <a:avLst>
              <a:gd name="adj1" fmla="val 21659"/>
              <a:gd name="adj2" fmla="val 808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Unos kateter har ramlat ut</a:t>
            </a:r>
          </a:p>
        </p:txBody>
      </p:sp>
      <p:sp>
        <p:nvSpPr>
          <p:cNvPr id="12" name="Tankebubbla 11"/>
          <p:cNvSpPr/>
          <p:nvPr/>
        </p:nvSpPr>
        <p:spPr>
          <a:xfrm>
            <a:off x="58189" y="3708374"/>
            <a:ext cx="3657600" cy="1903379"/>
          </a:xfrm>
          <a:prstGeom prst="cloudCallout">
            <a:avLst>
              <a:gd name="adj1" fmla="val 69783"/>
              <a:gd name="adj2" fmla="val -497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Elsa har ett operationssår där förbandet läcker.</a:t>
            </a:r>
          </a:p>
        </p:txBody>
      </p:sp>
      <p:sp>
        <p:nvSpPr>
          <p:cNvPr id="14" name="Tankebubbla 13"/>
          <p:cNvSpPr/>
          <p:nvPr/>
        </p:nvSpPr>
        <p:spPr>
          <a:xfrm>
            <a:off x="7986498" y="2404030"/>
            <a:ext cx="4071731" cy="1790283"/>
          </a:xfrm>
          <a:prstGeom prst="cloudCallout">
            <a:avLst>
              <a:gd name="adj1" fmla="val -70366"/>
              <a:gd name="adj2" fmla="val -144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Siv har bränt sig på sin hand med varmt vatten</a:t>
            </a:r>
          </a:p>
        </p:txBody>
      </p:sp>
      <p:sp>
        <p:nvSpPr>
          <p:cNvPr id="15" name="Tankebubbla 14"/>
          <p:cNvSpPr/>
          <p:nvPr/>
        </p:nvSpPr>
        <p:spPr>
          <a:xfrm>
            <a:off x="4170076" y="4870611"/>
            <a:ext cx="4552238" cy="1879242"/>
          </a:xfrm>
          <a:prstGeom prst="cloudCallout">
            <a:avLst>
              <a:gd name="adj1" fmla="val -8767"/>
              <a:gd name="adj2" fmla="val -889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Björn har ett gammalt sår som han lagt om själv med hushållspapper och silvertejp</a:t>
            </a:r>
          </a:p>
        </p:txBody>
      </p:sp>
      <p:sp>
        <p:nvSpPr>
          <p:cNvPr id="2" name="textruta 1"/>
          <p:cNvSpPr txBox="1"/>
          <p:nvPr/>
        </p:nvSpPr>
        <p:spPr>
          <a:xfrm>
            <a:off x="4454196" y="2171827"/>
            <a:ext cx="2604149" cy="2293799"/>
          </a:xfrm>
          <a:prstGeom prst="ellipse">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2000" b="0" i="0" u="none" strike="noStrike" kern="1200" cap="none" spc="0" normalizeH="0" baseline="0" noProof="0" dirty="0">
                <a:ln>
                  <a:noFill/>
                </a:ln>
                <a:solidFill>
                  <a:prstClr val="black"/>
                </a:solidFill>
                <a:effectLst/>
                <a:uLnTx/>
                <a:uFillTx/>
                <a:latin typeface="Verdana"/>
                <a:ea typeface="+mn-ea"/>
                <a:cs typeface="+mn-cs"/>
              </a:rPr>
              <a:t>Exempel på vad som kan vara assistans-uppdrag</a:t>
            </a:r>
          </a:p>
        </p:txBody>
      </p:sp>
      <p:sp>
        <p:nvSpPr>
          <p:cNvPr id="9" name="Tankebubbla 8"/>
          <p:cNvSpPr/>
          <p:nvPr/>
        </p:nvSpPr>
        <p:spPr>
          <a:xfrm>
            <a:off x="6686448" y="434175"/>
            <a:ext cx="4071731" cy="1391450"/>
          </a:xfrm>
          <a:prstGeom prst="cloudCallout">
            <a:avLst>
              <a:gd name="adj1" fmla="val -53310"/>
              <a:gd name="adj2" fmla="val 745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white"/>
                </a:solidFill>
                <a:effectLst/>
                <a:uLnTx/>
                <a:uFillTx/>
                <a:latin typeface="Verdana"/>
                <a:ea typeface="+mn-ea"/>
                <a:cs typeface="+mn-cs"/>
              </a:rPr>
              <a:t>Svens kateter läcker</a:t>
            </a:r>
          </a:p>
        </p:txBody>
      </p:sp>
    </p:spTree>
    <p:extLst>
      <p:ext uri="{BB962C8B-B14F-4D97-AF65-F5344CB8AC3E}">
        <p14:creationId xmlns:p14="http://schemas.microsoft.com/office/powerpoint/2010/main" val="342204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10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5000"/>
                            </p:stCondLst>
                            <p:childTnLst>
                              <p:par>
                                <p:cTn id="23" presetID="42" presetClass="entr" presetSubtype="0" fill="hold" grpId="0" nodeType="afterEffect">
                                  <p:stCondLst>
                                    <p:cond delay="10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7000"/>
                            </p:stCondLst>
                            <p:childTnLst>
                              <p:par>
                                <p:cTn id="29" presetID="42" presetClass="entr" presetSubtype="0" fill="hold" grpId="0" nodeType="afterEffect">
                                  <p:stCondLst>
                                    <p:cond delay="10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9000"/>
                            </p:stCondLst>
                            <p:childTnLst>
                              <p:par>
                                <p:cTn id="35" presetID="42" presetClass="entr" presetSubtype="0" fill="hold" grpId="0" nodeType="afterEffect">
                                  <p:stCondLst>
                                    <p:cond delay="100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4" grpId="0" animBg="1"/>
      <p:bldP spid="15" grpId="0" animBg="1"/>
      <p:bldP spid="9"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ssk Lysekil 20171115" id="{06B7495F-4CED-4F45-9F6A-1C3AABA275D0}" vid="{2678C681-0717-4CDE-A57D-7E2C59AFEC1A}"/>
    </a:ext>
  </a:ext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1" id="{6E68D20C-3B17-4F5F-8A6C-CB5E4AC5BF6E}" vid="{733698C3-67FF-4B56-9473-20E8B9B21F1D}"/>
    </a:ext>
  </a:extLst>
</a:theme>
</file>

<file path=ppt/theme/theme3.xml><?xml version="1.0" encoding="utf-8"?>
<a:theme xmlns:a="http://schemas.openxmlformats.org/drawingml/2006/main" name="Office Theme">
  <a:themeElements>
    <a:clrScheme name="Office-tema">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51192</TotalTime>
  <Words>1797</Words>
  <Application>Microsoft Office PowerPoint</Application>
  <PresentationFormat>Bredbild</PresentationFormat>
  <Paragraphs>153</Paragraphs>
  <Slides>24</Slides>
  <Notes>16</Notes>
  <HiddenSlides>0</HiddenSlides>
  <MMClips>0</MMClips>
  <ScaleCrop>false</ScaleCrop>
  <HeadingPairs>
    <vt:vector size="6" baseType="variant">
      <vt:variant>
        <vt:lpstr>Använt teckensnitt</vt:lpstr>
      </vt:variant>
      <vt:variant>
        <vt:i4>6</vt:i4>
      </vt:variant>
      <vt:variant>
        <vt:lpstr>Tema</vt:lpstr>
      </vt:variant>
      <vt:variant>
        <vt:i4>3</vt:i4>
      </vt:variant>
      <vt:variant>
        <vt:lpstr>Bildrubriker</vt:lpstr>
      </vt:variant>
      <vt:variant>
        <vt:i4>24</vt:i4>
      </vt:variant>
    </vt:vector>
  </HeadingPairs>
  <TitlesOfParts>
    <vt:vector size="33" baseType="lpstr">
      <vt:lpstr>Arial</vt:lpstr>
      <vt:lpstr>Calibri</vt:lpstr>
      <vt:lpstr>Calibri Light</vt:lpstr>
      <vt:lpstr>Corbel</vt:lpstr>
      <vt:lpstr>Segoe Print</vt:lpstr>
      <vt:lpstr>Verdana</vt:lpstr>
      <vt:lpstr>Office-tema</vt:lpstr>
      <vt:lpstr>1_VGR</vt:lpstr>
      <vt:lpstr>Office Theme</vt:lpstr>
      <vt:lpstr>Samverkan för vård på rätt vårdnivå</vt:lpstr>
      <vt:lpstr>Bakgrund</vt:lpstr>
      <vt:lpstr>Ger uppdrag    Utför uppdrag</vt:lpstr>
      <vt:lpstr>Varför samverkar man?</vt:lpstr>
      <vt:lpstr>PowerPoint-presentation</vt:lpstr>
      <vt:lpstr>Uppdragskort är lätt att alltid ha med sig!</vt:lpstr>
      <vt:lpstr>Hur går det till?</vt:lpstr>
      <vt:lpstr>Vilka brukare kan vi kontakta sjuksköterska i kommunal primärvård om? </vt:lpstr>
      <vt:lpstr>PowerPoint-presentation</vt:lpstr>
      <vt:lpstr>När kontaktar jag vem under jourtid?</vt:lpstr>
      <vt:lpstr>Utbildningsfilm</vt:lpstr>
      <vt:lpstr>Hur gör jag om jag behöver hjälp av sjuksköterska i kommunal primärvård?</vt:lpstr>
      <vt:lpstr>Rapportera till sjuksköterskan </vt:lpstr>
      <vt:lpstr>SBAR – när kommunikationen  inte får gå fel </vt:lpstr>
      <vt:lpstr>  Varför ska vi använda         SBAR vid överlämning? </vt:lpstr>
      <vt:lpstr> SBAR-modellen </vt:lpstr>
      <vt:lpstr>Exempel</vt:lpstr>
      <vt:lpstr>Exempel</vt:lpstr>
      <vt:lpstr>Exempel</vt:lpstr>
      <vt:lpstr>SBAR - utbildningsfilm</vt:lpstr>
      <vt:lpstr>PowerPoint-presentation</vt:lpstr>
      <vt:lpstr>Uppdragen är till nytta för patienterna</vt:lpstr>
      <vt:lpstr>Vill du veta mer?</vt:lpstr>
      <vt:lpstr>PowerPoint-presentation</vt:lpstr>
    </vt:vector>
  </TitlesOfParts>
  <Company>Västra Götalandsregionen</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Hemtjänstuppdrag utbildningsmaterial 2024 nov</dc:title>
  <dc:creator>Birgitta Olsson</dc:creator>
  <keywords/>
  <lastModifiedBy>Emma Lind</lastModifiedBy>
  <revision>351</revision>
  <lastPrinted>2017-03-01T10:23:50.0000000Z</lastPrinted>
  <dcterms:created xsi:type="dcterms:W3CDTF">2015-02-24T09:23:21.0000000Z</dcterms:created>
  <dcterms:modified xsi:type="dcterms:W3CDTF">2024-11-07T09:03:32.0000000Z</dcterms:modified>
</coreProperties>
</file>