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4"/>
  </p:notesMasterIdLst>
  <p:handoutMasterIdLst>
    <p:handoutMasterId r:id="rId15"/>
  </p:handoutMasterIdLst>
  <p:sldIdLst>
    <p:sldId id="311" r:id="rId6"/>
    <p:sldId id="2147481194" r:id="rId7"/>
    <p:sldId id="304" r:id="rId8"/>
    <p:sldId id="2147481191" r:id="rId9"/>
    <p:sldId id="2147481091" r:id="rId10"/>
    <p:sldId id="2147481095" r:id="rId11"/>
    <p:sldId id="2147481179" r:id="rId12"/>
    <p:sldId id="2147481195" r:id="rId13"/>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B972C155-D5BF-46A7-B591-A42909CFC1FA}">
          <p14:sldIdLst>
            <p14:sldId id="311"/>
            <p14:sldId id="2147481194"/>
            <p14:sldId id="304"/>
            <p14:sldId id="2147481191"/>
            <p14:sldId id="2147481091"/>
            <p14:sldId id="2147481095"/>
            <p14:sldId id="2147481179"/>
            <p14:sldId id="214748119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F2A6F6-72B3-D9B3-CBDA-3C42FC3EBF2C}" name="Marie Ahlberg" initials="MA" userId="S::marru16@vgregion.se::5029f755-04d2-4d74-bbbb-0129ce8e4c75"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AF1F7"/>
    <a:srgbClr val="FFFFFF"/>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D9F4F9-80DA-4269-BF7B-211F48B154A5}" v="2" dt="2026-04-27T10:20:45.811"/>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20" autoAdjust="0"/>
    <p:restoredTop sz="94660"/>
  </p:normalViewPr>
  <p:slideViewPr>
    <p:cSldViewPr snapToGrid="0">
      <p:cViewPr varScale="1">
        <p:scale>
          <a:sx n="117" d="100"/>
          <a:sy n="117" d="100"/>
        </p:scale>
        <p:origin x="468" y="10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theme" Target="theme/theme1.xml" Id="rId18" /><Relationship Type="http://schemas.microsoft.com/office/2015/10/relationships/revisionInfo" Target="revisionInfo.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viewProps" Target="viewProps.xml" Id="rId17" /><Relationship Type="http://schemas.openxmlformats.org/officeDocument/2006/relationships/presProps" Target="presProps.xml" Id="rId16" /><Relationship Type="http://schemas.microsoft.com/office/2016/11/relationships/changesInfo" Target="changesInfos/changesInfo1.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Master" Target="slideMasters/slideMaster1.xml" Id="rId5" /><Relationship Type="http://schemas.openxmlformats.org/officeDocument/2006/relationships/handoutMaster" Target="handoutMasters/handoutMaster1.xml" Id="rId15" /><Relationship Type="http://schemas.openxmlformats.org/officeDocument/2006/relationships/slide" Target="slides/slide5.xml" Id="rId10" /><Relationship Type="http://schemas.openxmlformats.org/officeDocument/2006/relationships/tableStyles" Target="tableStyles.xml" Id="rId19" /><Relationship Type="http://schemas.openxmlformats.org/officeDocument/2006/relationships/slide" Target="slides/slide4.xml" Id="rId9" /><Relationship Type="http://schemas.openxmlformats.org/officeDocument/2006/relationships/notesMaster" Target="notesMasters/notesMaster1.xml" Id="rId14" /><Relationship Type="http://schemas.microsoft.com/office/2018/10/relationships/authors" Target="authors.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 Ahlberg" userId="5029f755-04d2-4d74-bbbb-0129ce8e4c75" providerId="ADAL" clId="{06FD601C-EE4D-44EA-8FB5-1CC75F49F8C3}"/>
    <pc:docChg chg="custSel addSld delSld modSld sldOrd modSection">
      <pc:chgData name="Marie Ahlberg" userId="5029f755-04d2-4d74-bbbb-0129ce8e4c75" providerId="ADAL" clId="{06FD601C-EE4D-44EA-8FB5-1CC75F49F8C3}" dt="2026-06-02T08:58:16.997" v="1676" actId="20577"/>
      <pc:docMkLst>
        <pc:docMk/>
      </pc:docMkLst>
      <pc:sldChg chg="modSp add mod">
        <pc:chgData name="Marie Ahlberg" userId="5029f755-04d2-4d74-bbbb-0129ce8e4c75" providerId="ADAL" clId="{06FD601C-EE4D-44EA-8FB5-1CC75F49F8C3}" dt="2026-04-27T10:29:56.320" v="1281" actId="14100"/>
        <pc:sldMkLst>
          <pc:docMk/>
          <pc:sldMk cId="1315716777" sldId="304"/>
        </pc:sldMkLst>
      </pc:sldChg>
      <pc:sldChg chg="del">
        <pc:chgData name="Marie Ahlberg" userId="5029f755-04d2-4d74-bbbb-0129ce8e4c75" providerId="ADAL" clId="{06FD601C-EE4D-44EA-8FB5-1CC75F49F8C3}" dt="2026-04-27T10:21:52.593" v="453" actId="47"/>
        <pc:sldMkLst>
          <pc:docMk/>
          <pc:sldMk cId="502959712" sldId="308"/>
        </pc:sldMkLst>
      </pc:sldChg>
      <pc:sldChg chg="modSp mod">
        <pc:chgData name="Marie Ahlberg" userId="5029f755-04d2-4d74-bbbb-0129ce8e4c75" providerId="ADAL" clId="{06FD601C-EE4D-44EA-8FB5-1CC75F49F8C3}" dt="2026-04-27T10:21:04.551" v="445" actId="14100"/>
        <pc:sldMkLst>
          <pc:docMk/>
          <pc:sldMk cId="3317689344" sldId="311"/>
        </pc:sldMkLst>
      </pc:sldChg>
      <pc:sldChg chg="del">
        <pc:chgData name="Marie Ahlberg" userId="5029f755-04d2-4d74-bbbb-0129ce8e4c75" providerId="ADAL" clId="{06FD601C-EE4D-44EA-8FB5-1CC75F49F8C3}" dt="2026-04-27T10:21:52.593" v="453" actId="47"/>
        <pc:sldMkLst>
          <pc:docMk/>
          <pc:sldMk cId="453397348" sldId="314"/>
        </pc:sldMkLst>
      </pc:sldChg>
      <pc:sldChg chg="del">
        <pc:chgData name="Marie Ahlberg" userId="5029f755-04d2-4d74-bbbb-0129ce8e4c75" providerId="ADAL" clId="{06FD601C-EE4D-44EA-8FB5-1CC75F49F8C3}" dt="2026-04-27T10:21:52.593" v="453" actId="47"/>
        <pc:sldMkLst>
          <pc:docMk/>
          <pc:sldMk cId="3579277227" sldId="315"/>
        </pc:sldMkLst>
      </pc:sldChg>
      <pc:sldChg chg="del">
        <pc:chgData name="Marie Ahlberg" userId="5029f755-04d2-4d74-bbbb-0129ce8e4c75" providerId="ADAL" clId="{06FD601C-EE4D-44EA-8FB5-1CC75F49F8C3}" dt="2026-04-27T10:21:52.593" v="453" actId="47"/>
        <pc:sldMkLst>
          <pc:docMk/>
          <pc:sldMk cId="2097505877" sldId="316"/>
        </pc:sldMkLst>
      </pc:sldChg>
      <pc:sldChg chg="del">
        <pc:chgData name="Marie Ahlberg" userId="5029f755-04d2-4d74-bbbb-0129ce8e4c75" providerId="ADAL" clId="{06FD601C-EE4D-44EA-8FB5-1CC75F49F8C3}" dt="2026-04-27T10:21:52.593" v="453" actId="47"/>
        <pc:sldMkLst>
          <pc:docMk/>
          <pc:sldMk cId="1294698802" sldId="317"/>
        </pc:sldMkLst>
      </pc:sldChg>
      <pc:sldChg chg="del">
        <pc:chgData name="Marie Ahlberg" userId="5029f755-04d2-4d74-bbbb-0129ce8e4c75" providerId="ADAL" clId="{06FD601C-EE4D-44EA-8FB5-1CC75F49F8C3}" dt="2026-04-27T10:21:52.593" v="453" actId="47"/>
        <pc:sldMkLst>
          <pc:docMk/>
          <pc:sldMk cId="1905381695" sldId="319"/>
        </pc:sldMkLst>
      </pc:sldChg>
      <pc:sldChg chg="del">
        <pc:chgData name="Marie Ahlberg" userId="5029f755-04d2-4d74-bbbb-0129ce8e4c75" providerId="ADAL" clId="{06FD601C-EE4D-44EA-8FB5-1CC75F49F8C3}" dt="2026-04-27T10:21:52.593" v="453" actId="47"/>
        <pc:sldMkLst>
          <pc:docMk/>
          <pc:sldMk cId="1866286626" sldId="320"/>
        </pc:sldMkLst>
      </pc:sldChg>
      <pc:sldChg chg="del">
        <pc:chgData name="Marie Ahlberg" userId="5029f755-04d2-4d74-bbbb-0129ce8e4c75" providerId="ADAL" clId="{06FD601C-EE4D-44EA-8FB5-1CC75F49F8C3}" dt="2026-04-27T10:21:52.593" v="453" actId="47"/>
        <pc:sldMkLst>
          <pc:docMk/>
          <pc:sldMk cId="2498033869" sldId="321"/>
        </pc:sldMkLst>
      </pc:sldChg>
      <pc:sldChg chg="del">
        <pc:chgData name="Marie Ahlberg" userId="5029f755-04d2-4d74-bbbb-0129ce8e4c75" providerId="ADAL" clId="{06FD601C-EE4D-44EA-8FB5-1CC75F49F8C3}" dt="2026-04-27T10:21:52.593" v="453" actId="47"/>
        <pc:sldMkLst>
          <pc:docMk/>
          <pc:sldMk cId="1168628180" sldId="322"/>
        </pc:sldMkLst>
      </pc:sldChg>
      <pc:sldChg chg="del">
        <pc:chgData name="Marie Ahlberg" userId="5029f755-04d2-4d74-bbbb-0129ce8e4c75" providerId="ADAL" clId="{06FD601C-EE4D-44EA-8FB5-1CC75F49F8C3}" dt="2026-04-27T10:22:56.568" v="462" actId="47"/>
        <pc:sldMkLst>
          <pc:docMk/>
          <pc:sldMk cId="3120654060" sldId="2147472027"/>
        </pc:sldMkLst>
      </pc:sldChg>
      <pc:sldChg chg="addSp delSp modSp mod modClrScheme chgLayout">
        <pc:chgData name="Marie Ahlberg" userId="5029f755-04d2-4d74-bbbb-0129ce8e4c75" providerId="ADAL" clId="{06FD601C-EE4D-44EA-8FB5-1CC75F49F8C3}" dt="2026-04-27T11:12:08.829" v="1302" actId="20577"/>
        <pc:sldMkLst>
          <pc:docMk/>
          <pc:sldMk cId="1203174319" sldId="2147481091"/>
        </pc:sldMkLst>
      </pc:sldChg>
      <pc:sldChg chg="addSp delSp modSp del mod modClrScheme chgLayout">
        <pc:chgData name="Marie Ahlberg" userId="5029f755-04d2-4d74-bbbb-0129ce8e4c75" providerId="ADAL" clId="{06FD601C-EE4D-44EA-8FB5-1CC75F49F8C3}" dt="2026-04-27T10:19:35.381" v="268" actId="47"/>
        <pc:sldMkLst>
          <pc:docMk/>
          <pc:sldMk cId="2820400782" sldId="2147481092"/>
        </pc:sldMkLst>
      </pc:sldChg>
      <pc:sldChg chg="ord">
        <pc:chgData name="Marie Ahlberg" userId="5029f755-04d2-4d74-bbbb-0129ce8e4c75" providerId="ADAL" clId="{06FD601C-EE4D-44EA-8FB5-1CC75F49F8C3}" dt="2026-04-27T11:11:30.084" v="1283"/>
        <pc:sldMkLst>
          <pc:docMk/>
          <pc:sldMk cId="1624052974" sldId="2147481095"/>
        </pc:sldMkLst>
      </pc:sldChg>
      <pc:sldChg chg="del">
        <pc:chgData name="Marie Ahlberg" userId="5029f755-04d2-4d74-bbbb-0129ce8e4c75" providerId="ADAL" clId="{06FD601C-EE4D-44EA-8FB5-1CC75F49F8C3}" dt="2026-04-27T11:13:26.661" v="1324" actId="47"/>
        <pc:sldMkLst>
          <pc:docMk/>
          <pc:sldMk cId="3825760827" sldId="2147481178"/>
        </pc:sldMkLst>
      </pc:sldChg>
      <pc:sldChg chg="modSp mod">
        <pc:chgData name="Marie Ahlberg" userId="5029f755-04d2-4d74-bbbb-0129ce8e4c75" providerId="ADAL" clId="{06FD601C-EE4D-44EA-8FB5-1CC75F49F8C3}" dt="2026-04-27T11:17:10.816" v="1564" actId="20577"/>
        <pc:sldMkLst>
          <pc:docMk/>
          <pc:sldMk cId="4148637769" sldId="2147481179"/>
        </pc:sldMkLst>
      </pc:sldChg>
      <pc:sldChg chg="del">
        <pc:chgData name="Marie Ahlberg" userId="5029f755-04d2-4d74-bbbb-0129ce8e4c75" providerId="ADAL" clId="{06FD601C-EE4D-44EA-8FB5-1CC75F49F8C3}" dt="2026-04-27T10:21:52.593" v="453" actId="47"/>
        <pc:sldMkLst>
          <pc:docMk/>
          <pc:sldMk cId="348412234" sldId="2147481180"/>
        </pc:sldMkLst>
      </pc:sldChg>
      <pc:sldChg chg="del">
        <pc:chgData name="Marie Ahlberg" userId="5029f755-04d2-4d74-bbbb-0129ce8e4c75" providerId="ADAL" clId="{06FD601C-EE4D-44EA-8FB5-1CC75F49F8C3}" dt="2026-04-27T10:21:52.593" v="453" actId="47"/>
        <pc:sldMkLst>
          <pc:docMk/>
          <pc:sldMk cId="671162727" sldId="2147481181"/>
        </pc:sldMkLst>
      </pc:sldChg>
      <pc:sldChg chg="del">
        <pc:chgData name="Marie Ahlberg" userId="5029f755-04d2-4d74-bbbb-0129ce8e4c75" providerId="ADAL" clId="{06FD601C-EE4D-44EA-8FB5-1CC75F49F8C3}" dt="2026-04-27T10:21:52.593" v="453" actId="47"/>
        <pc:sldMkLst>
          <pc:docMk/>
          <pc:sldMk cId="3607945513" sldId="2147481182"/>
        </pc:sldMkLst>
      </pc:sldChg>
      <pc:sldChg chg="del">
        <pc:chgData name="Marie Ahlberg" userId="5029f755-04d2-4d74-bbbb-0129ce8e4c75" providerId="ADAL" clId="{06FD601C-EE4D-44EA-8FB5-1CC75F49F8C3}" dt="2026-04-27T10:21:52.593" v="453" actId="47"/>
        <pc:sldMkLst>
          <pc:docMk/>
          <pc:sldMk cId="1568629798" sldId="2147481185"/>
        </pc:sldMkLst>
      </pc:sldChg>
      <pc:sldChg chg="del">
        <pc:chgData name="Marie Ahlberg" userId="5029f755-04d2-4d74-bbbb-0129ce8e4c75" providerId="ADAL" clId="{06FD601C-EE4D-44EA-8FB5-1CC75F49F8C3}" dt="2026-04-27T10:21:52.593" v="453" actId="47"/>
        <pc:sldMkLst>
          <pc:docMk/>
          <pc:sldMk cId="3088423481" sldId="2147481186"/>
        </pc:sldMkLst>
      </pc:sldChg>
      <pc:sldChg chg="del">
        <pc:chgData name="Marie Ahlberg" userId="5029f755-04d2-4d74-bbbb-0129ce8e4c75" providerId="ADAL" clId="{06FD601C-EE4D-44EA-8FB5-1CC75F49F8C3}" dt="2026-04-27T10:21:52.593" v="453" actId="47"/>
        <pc:sldMkLst>
          <pc:docMk/>
          <pc:sldMk cId="1500887267" sldId="2147481188"/>
        </pc:sldMkLst>
      </pc:sldChg>
      <pc:sldChg chg="del">
        <pc:chgData name="Marie Ahlberg" userId="5029f755-04d2-4d74-bbbb-0129ce8e4c75" providerId="ADAL" clId="{06FD601C-EE4D-44EA-8FB5-1CC75F49F8C3}" dt="2026-04-27T10:21:52.593" v="453" actId="47"/>
        <pc:sldMkLst>
          <pc:docMk/>
          <pc:sldMk cId="1818156589" sldId="2147481189"/>
        </pc:sldMkLst>
      </pc:sldChg>
      <pc:sldChg chg="addSp delSp modSp mod modClrScheme chgLayout">
        <pc:chgData name="Marie Ahlberg" userId="5029f755-04d2-4d74-bbbb-0129ce8e4c75" providerId="ADAL" clId="{06FD601C-EE4D-44EA-8FB5-1CC75F49F8C3}" dt="2026-04-27T10:22:10.619" v="455" actId="26606"/>
        <pc:sldMkLst>
          <pc:docMk/>
          <pc:sldMk cId="2505527995" sldId="2147481191"/>
        </pc:sldMkLst>
      </pc:sldChg>
      <pc:sldChg chg="del">
        <pc:chgData name="Marie Ahlberg" userId="5029f755-04d2-4d74-bbbb-0129ce8e4c75" providerId="ADAL" clId="{06FD601C-EE4D-44EA-8FB5-1CC75F49F8C3}" dt="2026-04-27T10:21:52.593" v="453" actId="47"/>
        <pc:sldMkLst>
          <pc:docMk/>
          <pc:sldMk cId="3566308509" sldId="2147481193"/>
        </pc:sldMkLst>
      </pc:sldChg>
      <pc:sldChg chg="modSp mod">
        <pc:chgData name="Marie Ahlberg" userId="5029f755-04d2-4d74-bbbb-0129ce8e4c75" providerId="ADAL" clId="{06FD601C-EE4D-44EA-8FB5-1CC75F49F8C3}" dt="2026-04-27T10:28:40.130" v="1263" actId="20577"/>
        <pc:sldMkLst>
          <pc:docMk/>
          <pc:sldMk cId="340860158" sldId="2147481194"/>
        </pc:sldMkLst>
      </pc:sldChg>
      <pc:sldChg chg="del">
        <pc:chgData name="Marie Ahlberg" userId="5029f755-04d2-4d74-bbbb-0129ce8e4c75" providerId="ADAL" clId="{06FD601C-EE4D-44EA-8FB5-1CC75F49F8C3}" dt="2026-04-27T10:21:52.593" v="453" actId="47"/>
        <pc:sldMkLst>
          <pc:docMk/>
          <pc:sldMk cId="756514198" sldId="2147481195"/>
        </pc:sldMkLst>
      </pc:sldChg>
      <pc:sldChg chg="modSp new mod">
        <pc:chgData name="Marie Ahlberg" userId="5029f755-04d2-4d74-bbbb-0129ce8e4c75" providerId="ADAL" clId="{06FD601C-EE4D-44EA-8FB5-1CC75F49F8C3}" dt="2026-06-02T08:58:16.997" v="1676" actId="20577"/>
        <pc:sldMkLst>
          <pc:docMk/>
          <pc:sldMk cId="1768460862" sldId="2147481195"/>
        </pc:sldMkLst>
        <pc:spChg chg="mod">
          <ac:chgData name="Marie Ahlberg" userId="5029f755-04d2-4d74-bbbb-0129ce8e4c75" providerId="ADAL" clId="{06FD601C-EE4D-44EA-8FB5-1CC75F49F8C3}" dt="2026-06-02T08:58:16.997" v="1676" actId="20577"/>
          <ac:spMkLst>
            <pc:docMk/>
            <pc:sldMk cId="1768460862" sldId="2147481195"/>
            <ac:spMk id="3" creationId="{7815C827-1BA6-2581-73D6-2B4BC52C413A}"/>
          </ac:spMkLst>
        </pc:spChg>
      </pc:sldChg>
      <pc:sldChg chg="delSp new del mod">
        <pc:chgData name="Marie Ahlberg" userId="5029f755-04d2-4d74-bbbb-0129ce8e4c75" providerId="ADAL" clId="{06FD601C-EE4D-44EA-8FB5-1CC75F49F8C3}" dt="2026-04-27T10:19:24.204" v="267" actId="47"/>
        <pc:sldMkLst>
          <pc:docMk/>
          <pc:sldMk cId="835519806" sldId="2147481196"/>
        </pc:sldMkLst>
      </pc:sldChg>
      <pc:sldMasterChg chg="delSldLayout">
        <pc:chgData name="Marie Ahlberg" userId="5029f755-04d2-4d74-bbbb-0129ce8e4c75" providerId="ADAL" clId="{06FD601C-EE4D-44EA-8FB5-1CC75F49F8C3}" dt="2026-04-27T11:13:26.661" v="1324" actId="47"/>
        <pc:sldMasterMkLst>
          <pc:docMk/>
          <pc:sldMasterMk cId="149138282" sldId="2147483648"/>
        </pc:sldMasterMkLst>
        <pc:sldLayoutChg chg="del">
          <pc:chgData name="Marie Ahlberg" userId="5029f755-04d2-4d74-bbbb-0129ce8e4c75" providerId="ADAL" clId="{06FD601C-EE4D-44EA-8FB5-1CC75F49F8C3}" dt="2026-04-27T11:13:26.661" v="1324" actId="47"/>
          <pc:sldLayoutMkLst>
            <pc:docMk/>
            <pc:sldMasterMk cId="149138282" sldId="2147483648"/>
            <pc:sldLayoutMk cId="2460378819" sldId="2147483664"/>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2026-06-02</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2026-06-02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4047584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a:xfrm>
            <a:off x="10901363" y="136525"/>
            <a:ext cx="900071" cy="141687"/>
          </a:xfrm>
        </p:spPr>
        <p:txBody>
          <a:bodyPr/>
          <a:lstStyle>
            <a:lvl1pPr>
              <a:defRPr/>
            </a:lvl1pPr>
          </a:lstStyle>
          <a:p>
            <a:endParaRPr lang="sv-SE" dirty="0"/>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grpSp>
        <p:nvGrpSpPr>
          <p:cNvPr id="4" name="Graphic 4">
            <a:extLst>
              <a:ext uri="{FF2B5EF4-FFF2-40B4-BE49-F238E27FC236}">
                <a16:creationId xmlns:a16="http://schemas.microsoft.com/office/drawing/2014/main" id="{9D40A280-071E-DBFA-6AF0-E13AA8857AE8}"/>
              </a:ext>
            </a:extLst>
          </p:cNvPr>
          <p:cNvGrpSpPr>
            <a:grpSpLocks noChangeAspect="1"/>
          </p:cNvGrpSpPr>
          <p:nvPr userDrawn="1"/>
        </p:nvGrpSpPr>
        <p:grpSpPr>
          <a:xfrm>
            <a:off x="7517606" y="385758"/>
            <a:ext cx="4284000" cy="6092422"/>
            <a:chOff x="6252761" y="1586198"/>
            <a:chExt cx="2409825" cy="3427094"/>
          </a:xfrm>
        </p:grpSpPr>
        <p:sp>
          <p:nvSpPr>
            <p:cNvPr id="5" name="Freeform: Shape 4">
              <a:extLst>
                <a:ext uri="{FF2B5EF4-FFF2-40B4-BE49-F238E27FC236}">
                  <a16:creationId xmlns:a16="http://schemas.microsoft.com/office/drawing/2014/main" id="{32A4BF31-30EF-05CD-0ECC-9436B24E903B}"/>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23B8AF72-CBDF-C926-DA6F-8DF1E2515377}"/>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A10B623-1AA0-2E51-5D24-A3F8564FEF04}"/>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F8A131A-FAF8-9F4E-51F8-81F131118D56}"/>
                </a:ext>
              </a:extLst>
            </p:cNvPr>
            <p:cNvSpPr/>
            <p:nvPr/>
          </p:nvSpPr>
          <p:spPr>
            <a:xfrm>
              <a:off x="7859342"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76A0DE8-2A34-0828-4EDE-64FCAC43535A}"/>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C692DBA-433B-E1DF-76AB-28CA52F11239}"/>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3FE4394-782C-744B-C25C-C4C783D578EF}"/>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EB977C97-9D07-3D8C-062B-F82C8C6D954C}"/>
                </a:ext>
              </a:extLst>
            </p:cNvPr>
            <p:cNvSpPr/>
            <p:nvPr/>
          </p:nvSpPr>
          <p:spPr>
            <a:xfrm>
              <a:off x="7859247"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1A89259-9EBE-A46A-79F6-2167FC961C03}"/>
                </a:ext>
              </a:extLst>
            </p:cNvPr>
            <p:cNvSpPr/>
            <p:nvPr/>
          </p:nvSpPr>
          <p:spPr>
            <a:xfrm>
              <a:off x="7056004"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grpSp>
        <p:nvGrpSpPr>
          <p:cNvPr id="30" name="Graphic 28">
            <a:extLst>
              <a:ext uri="{FF2B5EF4-FFF2-40B4-BE49-F238E27FC236}">
                <a16:creationId xmlns:a16="http://schemas.microsoft.com/office/drawing/2014/main" id="{DD5F17FD-CE6D-0742-695D-8101B55BB557}"/>
              </a:ext>
            </a:extLst>
          </p:cNvPr>
          <p:cNvGrpSpPr>
            <a:grpSpLocks noChangeAspect="1"/>
          </p:cNvGrpSpPr>
          <p:nvPr/>
        </p:nvGrpSpPr>
        <p:grpSpPr>
          <a:xfrm>
            <a:off x="7517605" y="385758"/>
            <a:ext cx="4284000" cy="6092422"/>
            <a:chOff x="4833937" y="1810035"/>
            <a:chExt cx="2409825" cy="3427094"/>
          </a:xfrm>
        </p:grpSpPr>
        <p:sp>
          <p:nvSpPr>
            <p:cNvPr id="31" name="Freeform: Shape 30">
              <a:extLst>
                <a:ext uri="{FF2B5EF4-FFF2-40B4-BE49-F238E27FC236}">
                  <a16:creationId xmlns:a16="http://schemas.microsoft.com/office/drawing/2014/main" id="{77264C48-66E8-2088-09BC-BF0E221A53EB}"/>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FFC107"/>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E9A084D-E645-B811-4393-6E4CD13ED7BE}"/>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03BF9D2-45D1-4DDA-D199-69A472870C45}"/>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1"/>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C3BA180-5943-E50E-61A0-6621B94CCC45}"/>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945110F-BC15-3B64-C4A4-F8CCA2360E3D}"/>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988249B-2E35-E654-89B4-BEAB76D7C3BF}"/>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FFC107"/>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B684F66-2F39-67D8-E9D8-D4BDE9278DEB}"/>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4"/>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D028113-973A-8728-7A33-42786C5BC129}"/>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07FB66-ACC4-6915-30C8-3F9A8A61E404}"/>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4"/>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8" name="Rektangel: ett hörn rundat 8">
            <a:extLst>
              <a:ext uri="{FF2B5EF4-FFF2-40B4-BE49-F238E27FC236}">
                <a16:creationId xmlns:a16="http://schemas.microsoft.com/office/drawing/2014/main" id="{F7A2F3AF-A7F1-9416-5F97-03314F7E417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4D03C71D-D98B-401F-B2CF-6FD4D048E9D2}" type="datetime1">
              <a:rPr lang="sv-SE" smtClean="0"/>
              <a:t>2026-06-02</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spTree>
    <p:extLst>
      <p:ext uri="{BB962C8B-B14F-4D97-AF65-F5344CB8AC3E}">
        <p14:creationId xmlns:p14="http://schemas.microsoft.com/office/powerpoint/2010/main" val="4252726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ubrik, innehåll och ljusbrun bakgrund">
    <p:spTree>
      <p:nvGrpSpPr>
        <p:cNvPr id="1" name=""/>
        <p:cNvGrpSpPr/>
        <p:nvPr/>
      </p:nvGrpSpPr>
      <p:grpSpPr>
        <a:xfrm>
          <a:off x="0" y="0"/>
          <a:ext cx="0" cy="0"/>
          <a:chOff x="0" y="0"/>
          <a:chExt cx="0" cy="0"/>
        </a:xfrm>
      </p:grpSpPr>
      <p:sp>
        <p:nvSpPr>
          <p:cNvPr id="3" name="Rektangel: ett hörn rundat 8">
            <a:extLst>
              <a:ext uri="{FF2B5EF4-FFF2-40B4-BE49-F238E27FC236}">
                <a16:creationId xmlns:a16="http://schemas.microsoft.com/office/drawing/2014/main" id="{1D7FA1D1-7821-C5E0-BA16-FD05A2AFBEB4}"/>
              </a:ext>
              <a:ext uri="{C183D7F6-B498-43B3-948B-1728B52AA6E4}">
                <adec:decorative xmlns:adec="http://schemas.microsoft.com/office/drawing/2017/decorative" val="1"/>
              </a:ext>
            </a:extLst>
          </p:cNvPr>
          <p:cNvSpPr/>
          <p:nvPr userDrawn="1"/>
        </p:nvSpPr>
        <p:spPr bwMode="black">
          <a:xfrm flipV="1">
            <a:off x="390000" y="425716"/>
            <a:ext cx="11412000" cy="6091200"/>
          </a:xfrm>
          <a:prstGeom prst="round1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101600" y="425716"/>
            <a:ext cx="10046304" cy="1047750"/>
          </a:xfrm>
        </p:spPr>
        <p:txBody>
          <a:bodyPr anchor="b" anchorCtr="0"/>
          <a:lstStyle>
            <a:lvl1pPr>
              <a:defRPr sz="2800"/>
            </a:lvl1pPr>
          </a:lstStyle>
          <a:p>
            <a:r>
              <a:rPr lang="sv-SE"/>
              <a:t>Klicka för att lägga till rubrik</a:t>
            </a:r>
          </a:p>
        </p:txBody>
      </p:sp>
      <p:sp>
        <p:nvSpPr>
          <p:cNvPr id="10" name="Platshållare för innehåll 13">
            <a:extLst>
              <a:ext uri="{FF2B5EF4-FFF2-40B4-BE49-F238E27FC236}">
                <a16:creationId xmlns:a16="http://schemas.microsoft.com/office/drawing/2014/main" id="{B6F3B8BA-A300-25F9-0F6B-38F8703994F0}"/>
              </a:ext>
            </a:extLst>
          </p:cNvPr>
          <p:cNvSpPr>
            <a:spLocks noGrp="1"/>
          </p:cNvSpPr>
          <p:nvPr>
            <p:ph sz="quarter" idx="13"/>
          </p:nvPr>
        </p:nvSpPr>
        <p:spPr>
          <a:xfrm>
            <a:off x="1092200" y="2113722"/>
            <a:ext cx="10046304" cy="3311526"/>
          </a:xfrm>
        </p:spPr>
        <p:txBody>
          <a:bodyPr/>
          <a:lstStyle>
            <a:lvl1pPr marL="0" indent="0">
              <a:buFontTx/>
              <a:buNone/>
              <a:defRPr/>
            </a:lvl1pPr>
          </a:lstStyle>
          <a:p>
            <a:pPr lvl="0"/>
            <a:r>
              <a:rPr lang="sv-SE"/>
              <a:t>Klicka här för att ändra format på bakgrundstexten</a:t>
            </a:r>
          </a:p>
        </p:txBody>
      </p:sp>
    </p:spTree>
    <p:extLst>
      <p:ext uri="{BB962C8B-B14F-4D97-AF65-F5344CB8AC3E}">
        <p14:creationId xmlns:p14="http://schemas.microsoft.com/office/powerpoint/2010/main" val="1707299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650901" y="6191147"/>
            <a:ext cx="1628905" cy="366183"/>
          </a:xfrm>
          <a:prstGeom prst="rect">
            <a:avLst/>
          </a:prstGeom>
        </p:spPr>
        <p:txBody>
          <a:bodyPr vert="horz" lIns="91440" tIns="45720" rIns="91440" bIns="45720" rtlCol="0" anchor="ctr"/>
          <a:lstStyle>
            <a:lvl1pPr algn="l">
              <a:defRPr sz="1600">
                <a:solidFill>
                  <a:srgbClr val="000000"/>
                </a:solidFill>
              </a:defRPr>
            </a:lvl1pPr>
          </a:lstStyle>
          <a:p>
            <a:fld id="{E82650AE-06A9-2D4E-84FA-95DA3038D778}" type="datetime1">
              <a:rPr lang="sv-SE" smtClean="0"/>
              <a:pPr/>
              <a:t>2026-06-02</a:t>
            </a:fld>
            <a:endParaRPr lang="sv-SE"/>
          </a:p>
        </p:txBody>
      </p:sp>
      <p:sp>
        <p:nvSpPr>
          <p:cNvPr id="11" name="Platshållare för sidfot 4"/>
          <p:cNvSpPr>
            <a:spLocks noGrp="1"/>
          </p:cNvSpPr>
          <p:nvPr>
            <p:ph type="ftr" sz="quarter" idx="3"/>
          </p:nvPr>
        </p:nvSpPr>
        <p:spPr>
          <a:xfrm>
            <a:off x="2321106" y="6191147"/>
            <a:ext cx="5955577" cy="366183"/>
          </a:xfrm>
          <a:prstGeom prst="rect">
            <a:avLst/>
          </a:prstGeom>
        </p:spPr>
        <p:txBody>
          <a:bodyPr vert="horz" lIns="91440" tIns="45720" rIns="91440" bIns="45720" rtlCol="0" anchor="ctr"/>
          <a:lstStyle>
            <a:lvl1pPr algn="l">
              <a:defRPr sz="1600">
                <a:solidFill>
                  <a:srgbClr val="000000"/>
                </a:solidFill>
              </a:defRPr>
            </a:lvl1pPr>
          </a:lstStyle>
          <a:p>
            <a:r>
              <a:rPr lang="sv-SE"/>
              <a:t>Här skriver du in sidfot</a:t>
            </a:r>
          </a:p>
        </p:txBody>
      </p:sp>
    </p:spTree>
    <p:extLst>
      <p:ext uri="{BB962C8B-B14F-4D97-AF65-F5344CB8AC3E}">
        <p14:creationId xmlns:p14="http://schemas.microsoft.com/office/powerpoint/2010/main" val="3804720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4"/>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2026-06-02</a:t>
            </a:fld>
            <a:endParaRPr lang="sv-SE" dirty="0"/>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
        <p:nvSpPr>
          <p:cNvPr id="33" name="Freeform: Shape 32">
            <a:extLst>
              <a:ext uri="{FF2B5EF4-FFF2-40B4-BE49-F238E27FC236}">
                <a16:creationId xmlns:a16="http://schemas.microsoft.com/office/drawing/2014/main" id="{E421D8C7-7AE4-75A7-E72D-F2CCD5EBD1ED}"/>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FFC107"/>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135AF6C-31B5-EC1B-7596-331AF27159CA}"/>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3214743A-6966-8ED7-BA34-E45A379E030F}"/>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1"/>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54E9228D-01FE-98B4-466F-CE9B90DF9F7D}"/>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CF49D3A-C0A5-C9B4-8C10-96910B5DF584}"/>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EC35D31-9856-2B82-F7AD-68F4A6BA881A}"/>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FFC107"/>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DA18A8B-463B-9AD0-703D-FA911578B30D}"/>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4"/>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C169603-4E21-C187-1A1D-38882F9232D3}"/>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2026-06-02</a:t>
            </a:fld>
            <a:endParaRPr lang="sv-SE" dirty="0"/>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
        <p:nvSpPr>
          <p:cNvPr id="4" name="Rektangel: ett hörn rundat 3">
            <a:extLst>
              <a:ext uri="{FF2B5EF4-FFF2-40B4-BE49-F238E27FC236}">
                <a16:creationId xmlns:a16="http://schemas.microsoft.com/office/drawing/2014/main" id="{BB0E5E4C-01FC-2114-096B-146DDCF98AE6}"/>
              </a:ext>
              <a:ext uri="{C183D7F6-B498-43B3-948B-1728B52AA6E4}">
                <adec:decorative xmlns:adec="http://schemas.microsoft.com/office/drawing/2017/decorative" val="1"/>
              </a:ext>
            </a:extLst>
          </p:cNvPr>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Freeform: Shape 10">
            <a:extLst>
              <a:ext uri="{FF2B5EF4-FFF2-40B4-BE49-F238E27FC236}">
                <a16:creationId xmlns:a16="http://schemas.microsoft.com/office/drawing/2014/main" id="{4889AA77-017D-E63F-1486-912513181F73}"/>
              </a:ext>
            </a:extLst>
          </p:cNvPr>
          <p:cNvSpPr>
            <a:spLocks/>
          </p:cNvSpPr>
          <p:nvPr userDrawn="1"/>
        </p:nvSpPr>
        <p:spPr>
          <a:xfrm>
            <a:off x="10371137" y="1408250"/>
            <a:ext cx="1429200" cy="2031066"/>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FFC107"/>
          </a:solidFill>
          <a:ln w="17009" cap="flat">
            <a:noFill/>
            <a:prstDash val="solid"/>
            <a:miter/>
          </a:ln>
        </p:spPr>
        <p:txBody>
          <a:bodyPr rtlCol="0" anchor="ctr"/>
          <a:lstStyle/>
          <a:p>
            <a:endParaRPr lang="en-US"/>
          </a:p>
        </p:txBody>
      </p:sp>
      <p:sp>
        <p:nvSpPr>
          <p:cNvPr id="7" name="Freeform: Shape 14">
            <a:extLst>
              <a:ext uri="{FF2B5EF4-FFF2-40B4-BE49-F238E27FC236}">
                <a16:creationId xmlns:a16="http://schemas.microsoft.com/office/drawing/2014/main" id="{44653250-A2D2-E584-0F70-5FB6D13604E5}"/>
              </a:ext>
            </a:extLst>
          </p:cNvPr>
          <p:cNvSpPr>
            <a:spLocks noChangeAspect="1"/>
          </p:cNvSpPr>
          <p:nvPr userDrawn="1"/>
        </p:nvSpPr>
        <p:spPr>
          <a:xfrm>
            <a:off x="10374132" y="393108"/>
            <a:ext cx="1427973" cy="1015143"/>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B3EBF2"/>
          </a:solidFill>
          <a:ln w="17009" cap="flat">
            <a:noFill/>
            <a:prstDash val="solid"/>
            <a:miter/>
          </a:ln>
        </p:spPr>
        <p:txBody>
          <a:bodyPr rtlCol="0" anchor="ctr"/>
          <a:lstStyle/>
          <a:p>
            <a:endParaRPr lang="en-US"/>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47837"/>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A473BDF-6C18-456D-B2F3-58DD8CBD1759}" type="datetime1">
              <a:rPr lang="sv-SE" smtClean="0"/>
              <a:t>2026-06-02</a:t>
            </a:fld>
            <a:endParaRPr lang="sv-SE" dirty="0"/>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dirty="0"/>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2026-06-02</a:t>
            </a:fld>
            <a:endParaRPr lang="sv-SE" dirty="0"/>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F7FC82E9-E70A-41D0-BC52-9CE4D8B0E8A6}" type="datetime1">
              <a:rPr lang="sv-SE" smtClean="0"/>
              <a:t>2026-06-02</a:t>
            </a:fld>
            <a:endParaRPr lang="sv-SE" dirty="0"/>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sp>
        <p:nvSpPr>
          <p:cNvPr id="11" name="Freeform: Shape 10">
            <a:extLst>
              <a:ext uri="{FF2B5EF4-FFF2-40B4-BE49-F238E27FC236}">
                <a16:creationId xmlns:a16="http://schemas.microsoft.com/office/drawing/2014/main" id="{F1BDEA75-2263-56D7-5206-740AB4CC4B4E}"/>
              </a:ext>
            </a:extLst>
          </p:cNvPr>
          <p:cNvSpPr>
            <a:spLocks/>
          </p:cNvSpPr>
          <p:nvPr/>
        </p:nvSpPr>
        <p:spPr>
          <a:xfrm>
            <a:off x="10371137" y="1408250"/>
            <a:ext cx="1429200" cy="2031066"/>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FFC107"/>
          </a:solidFill>
          <a:ln w="17009" cap="flat">
            <a:noFill/>
            <a:prstDash val="solid"/>
            <a:miter/>
          </a:ln>
        </p:spPr>
        <p:txBody>
          <a:bodyPr rtlCol="0" anchor="ctr"/>
          <a:lstStyle/>
          <a:p>
            <a:endParaRPr lang="en-US"/>
          </a:p>
        </p:txBody>
      </p:sp>
      <p:sp>
        <p:nvSpPr>
          <p:cNvPr id="13" name="Freeform: Shape 14">
            <a:extLst>
              <a:ext uri="{FF2B5EF4-FFF2-40B4-BE49-F238E27FC236}">
                <a16:creationId xmlns:a16="http://schemas.microsoft.com/office/drawing/2014/main" id="{9D295A15-46A9-14D2-396F-4530757B6BFF}"/>
              </a:ext>
            </a:extLst>
          </p:cNvPr>
          <p:cNvSpPr>
            <a:spLocks noChangeAspect="1"/>
          </p:cNvSpPr>
          <p:nvPr userDrawn="1"/>
        </p:nvSpPr>
        <p:spPr>
          <a:xfrm>
            <a:off x="10374132" y="393108"/>
            <a:ext cx="1427973" cy="1015143"/>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B3EBF2"/>
          </a:solidFill>
          <a:ln w="17009" cap="flat">
            <a:noFill/>
            <a:prstDash val="solid"/>
            <a:miter/>
          </a:ln>
        </p:spPr>
        <p:txBody>
          <a:bodyPr rtlCol="0" anchor="ctr"/>
          <a:lstStyle/>
          <a:p>
            <a:endParaRPr lang="en-US"/>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2026-06-02</a:t>
            </a:fld>
            <a:endParaRPr lang="sv-SE" dirty="0"/>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DA185498-67B0-4A0B-8455-9A803E3F2EDA}" type="datetime1">
              <a:rPr lang="sv-SE" smtClean="0"/>
              <a:t>2026-06-02</a:t>
            </a:fld>
            <a:endParaRPr lang="sv-SE" dirty="0"/>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2026-06-02</a:t>
            </a:fld>
            <a:endParaRPr lang="sv-SE" dirty="0"/>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2026-06-02</a:t>
            </a:fld>
            <a:endParaRPr lang="sv-SE" dirty="0"/>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 id="2147483662" r:id="rId11"/>
    <p:sldLayoutId id="2147483663" r:id="rId12"/>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hyperlink" Target="https://www.vgregion.se/regional-utveckling/soka-stod/projektstod/" TargetMode="External"/><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C1EA6720-B294-EDFE-2603-CE7498E71B27}"/>
              </a:ext>
            </a:extLst>
          </p:cNvPr>
          <p:cNvSpPr>
            <a:spLocks noGrp="1"/>
          </p:cNvSpPr>
          <p:nvPr>
            <p:ph type="title"/>
          </p:nvPr>
        </p:nvSpPr>
        <p:spPr>
          <a:xfrm>
            <a:off x="619245" y="801272"/>
            <a:ext cx="10943863" cy="1102763"/>
          </a:xfrm>
        </p:spPr>
        <p:txBody>
          <a:bodyPr anchor="b">
            <a:normAutofit fontScale="90000"/>
          </a:bodyPr>
          <a:lstStyle/>
          <a:p>
            <a:pPr algn="ctr"/>
            <a:br>
              <a:rPr lang="sv-SE" dirty="0"/>
            </a:br>
            <a:r>
              <a:rPr lang="sv-SE" dirty="0"/>
              <a:t>Process för sociala investeringar inom Framtidsrusta barn och unga</a:t>
            </a:r>
          </a:p>
        </p:txBody>
      </p:sp>
      <p:pic>
        <p:nvPicPr>
          <p:cNvPr id="5" name="Bildobjekt 4">
            <a:extLst>
              <a:ext uri="{FF2B5EF4-FFF2-40B4-BE49-F238E27FC236}">
                <a16:creationId xmlns:a16="http://schemas.microsoft.com/office/drawing/2014/main" id="{1A7BF1EF-A2A8-4A50-3AFC-A3E73006048A}"/>
              </a:ext>
            </a:extLst>
          </p:cNvPr>
          <p:cNvPicPr>
            <a:picLocks noChangeAspect="1"/>
          </p:cNvPicPr>
          <p:nvPr/>
        </p:nvPicPr>
        <p:blipFill>
          <a:blip r:embed="rId2"/>
          <a:stretch>
            <a:fillRect/>
          </a:stretch>
        </p:blipFill>
        <p:spPr>
          <a:xfrm>
            <a:off x="1001387" y="2392728"/>
            <a:ext cx="10518168" cy="1724862"/>
          </a:xfrm>
          <a:prstGeom prst="rect">
            <a:avLst/>
          </a:prstGeom>
        </p:spPr>
      </p:pic>
    </p:spTree>
    <p:extLst>
      <p:ext uri="{BB962C8B-B14F-4D97-AF65-F5344CB8AC3E}">
        <p14:creationId xmlns:p14="http://schemas.microsoft.com/office/powerpoint/2010/main" val="3317689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9A5610C-C48B-DC12-EAF5-D26330390F03}"/>
              </a:ext>
            </a:extLst>
          </p:cNvPr>
          <p:cNvSpPr>
            <a:spLocks noGrp="1"/>
          </p:cNvSpPr>
          <p:nvPr>
            <p:ph type="title"/>
          </p:nvPr>
        </p:nvSpPr>
        <p:spPr/>
        <p:txBody>
          <a:bodyPr/>
          <a:lstStyle/>
          <a:p>
            <a:r>
              <a:rPr lang="sv-SE" dirty="0"/>
              <a:t>Innehåll</a:t>
            </a:r>
          </a:p>
        </p:txBody>
      </p:sp>
      <p:sp>
        <p:nvSpPr>
          <p:cNvPr id="3" name="Platshållare för innehåll 2">
            <a:extLst>
              <a:ext uri="{FF2B5EF4-FFF2-40B4-BE49-F238E27FC236}">
                <a16:creationId xmlns:a16="http://schemas.microsoft.com/office/drawing/2014/main" id="{B00CA696-AEFE-37CF-C233-2424D3AC6AAF}"/>
              </a:ext>
            </a:extLst>
          </p:cNvPr>
          <p:cNvSpPr>
            <a:spLocks noGrp="1"/>
          </p:cNvSpPr>
          <p:nvPr>
            <p:ph sz="quarter" idx="13"/>
          </p:nvPr>
        </p:nvSpPr>
        <p:spPr/>
        <p:txBody>
          <a:bodyPr/>
          <a:lstStyle/>
          <a:p>
            <a:r>
              <a:rPr lang="sv-SE" dirty="0"/>
              <a:t>Innehållet i det här bildspelet är tänkt att tydliggöra processen för att ansöka om sociala investeringsmedel och genomföra ett socialt investeringsprojekt. </a:t>
            </a:r>
          </a:p>
          <a:p>
            <a:r>
              <a:rPr lang="sv-SE" dirty="0"/>
              <a:t>OBS! Om du har idéer om att ansöka om sociala investeringsmedel: Hör av dig tidigt i idéprocessen! Ansvarig handläggare kan då lyssna in era projektidéer och ge er guidning och stöd. </a:t>
            </a:r>
          </a:p>
          <a:p>
            <a:endParaRPr lang="sv-SE" dirty="0"/>
          </a:p>
          <a:p>
            <a:endParaRPr lang="sv-SE" dirty="0"/>
          </a:p>
        </p:txBody>
      </p:sp>
    </p:spTree>
    <p:extLst>
      <p:ext uri="{BB962C8B-B14F-4D97-AF65-F5344CB8AC3E}">
        <p14:creationId xmlns:p14="http://schemas.microsoft.com/office/powerpoint/2010/main" val="340860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l: sparr 2">
            <a:extLst>
              <a:ext uri="{FF2B5EF4-FFF2-40B4-BE49-F238E27FC236}">
                <a16:creationId xmlns:a16="http://schemas.microsoft.com/office/drawing/2014/main" id="{B0715429-162C-CDCE-7880-79225F002670}"/>
              </a:ext>
            </a:extLst>
          </p:cNvPr>
          <p:cNvSpPr/>
          <p:nvPr/>
        </p:nvSpPr>
        <p:spPr>
          <a:xfrm>
            <a:off x="119998" y="2878983"/>
            <a:ext cx="2269671" cy="890338"/>
          </a:xfrm>
          <a:prstGeom prst="chevron">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bg1"/>
                </a:solidFill>
              </a:rPr>
              <a:t>Formulera och testa idéen</a:t>
            </a:r>
          </a:p>
        </p:txBody>
      </p:sp>
      <p:sp>
        <p:nvSpPr>
          <p:cNvPr id="4" name="Pil: sparr 3">
            <a:extLst>
              <a:ext uri="{FF2B5EF4-FFF2-40B4-BE49-F238E27FC236}">
                <a16:creationId xmlns:a16="http://schemas.microsoft.com/office/drawing/2014/main" id="{46C8FD09-D57E-26FF-11A0-1E38FF5EA8E6}"/>
              </a:ext>
            </a:extLst>
          </p:cNvPr>
          <p:cNvSpPr/>
          <p:nvPr/>
        </p:nvSpPr>
        <p:spPr>
          <a:xfrm>
            <a:off x="2032731" y="2878983"/>
            <a:ext cx="2961424" cy="890338"/>
          </a:xfrm>
          <a:prstGeom prst="chevron">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bg1"/>
                </a:solidFill>
              </a:rPr>
              <a:t>Ansöknings-</a:t>
            </a:r>
          </a:p>
          <a:p>
            <a:pPr algn="ctr"/>
            <a:r>
              <a:rPr lang="sv-SE" dirty="0">
                <a:solidFill>
                  <a:schemeClr val="bg1"/>
                </a:solidFill>
              </a:rPr>
              <a:t>process</a:t>
            </a:r>
          </a:p>
        </p:txBody>
      </p:sp>
      <p:sp>
        <p:nvSpPr>
          <p:cNvPr id="16" name="Pratbubbla: rektangel 15">
            <a:extLst>
              <a:ext uri="{FF2B5EF4-FFF2-40B4-BE49-F238E27FC236}">
                <a16:creationId xmlns:a16="http://schemas.microsoft.com/office/drawing/2014/main" id="{796F23D7-768E-E1C5-E797-D5621EBC41B2}"/>
              </a:ext>
            </a:extLst>
          </p:cNvPr>
          <p:cNvSpPr/>
          <p:nvPr/>
        </p:nvSpPr>
        <p:spPr>
          <a:xfrm>
            <a:off x="120000" y="4583457"/>
            <a:ext cx="4405701" cy="2178519"/>
          </a:xfrm>
          <a:prstGeom prst="wedgeRectCallout">
            <a:avLst>
              <a:gd name="adj1" fmla="val 18481"/>
              <a:gd name="adj2" fmla="val -81701"/>
            </a:avLst>
          </a:prstGeom>
          <a:solidFill>
            <a:srgbClr val="CAF1F7">
              <a:alpha val="52157"/>
            </a:srgb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Syftet är att arbeta fram en ansökan av god kvalitét som uppfyller ställda krav. Ansökningsprocessen kräver återkommande dialog mellan sökande och samverkande parter samt handläggare för sociala investeringar.</a:t>
            </a:r>
          </a:p>
          <a:p>
            <a:br>
              <a:rPr lang="sv-SE" sz="1400" dirty="0">
                <a:solidFill>
                  <a:schemeClr val="tx1"/>
                </a:solidFill>
              </a:rPr>
            </a:br>
            <a:r>
              <a:rPr lang="sv-SE" sz="1400" dirty="0">
                <a:solidFill>
                  <a:schemeClr val="tx1"/>
                </a:solidFill>
              </a:rPr>
              <a:t>Ansökan görs via VGRs e-tjänst för regionala utvecklingsprojekt</a:t>
            </a:r>
          </a:p>
        </p:txBody>
      </p:sp>
      <p:sp>
        <p:nvSpPr>
          <p:cNvPr id="5" name="Pil: sparr 4">
            <a:extLst>
              <a:ext uri="{FF2B5EF4-FFF2-40B4-BE49-F238E27FC236}">
                <a16:creationId xmlns:a16="http://schemas.microsoft.com/office/drawing/2014/main" id="{C2E324F8-7442-2250-8828-6061ABA7D744}"/>
              </a:ext>
            </a:extLst>
          </p:cNvPr>
          <p:cNvSpPr/>
          <p:nvPr/>
        </p:nvSpPr>
        <p:spPr>
          <a:xfrm>
            <a:off x="4638373" y="2878983"/>
            <a:ext cx="2268515" cy="890338"/>
          </a:xfrm>
          <a:prstGeom prst="chevron">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bg1"/>
                </a:solidFill>
              </a:rPr>
              <a:t>Uppstart</a:t>
            </a:r>
          </a:p>
        </p:txBody>
      </p:sp>
      <p:sp>
        <p:nvSpPr>
          <p:cNvPr id="6" name="Pil: sparr 5">
            <a:extLst>
              <a:ext uri="{FF2B5EF4-FFF2-40B4-BE49-F238E27FC236}">
                <a16:creationId xmlns:a16="http://schemas.microsoft.com/office/drawing/2014/main" id="{09E104B4-5E2D-9596-5AB5-01C3B300F640}"/>
              </a:ext>
            </a:extLst>
          </p:cNvPr>
          <p:cNvSpPr/>
          <p:nvPr/>
        </p:nvSpPr>
        <p:spPr>
          <a:xfrm>
            <a:off x="6541313" y="2878983"/>
            <a:ext cx="3694666" cy="890338"/>
          </a:xfrm>
          <a:prstGeom prst="chevron">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bg1"/>
                </a:solidFill>
              </a:rPr>
              <a:t>Genomförande</a:t>
            </a:r>
          </a:p>
        </p:txBody>
      </p:sp>
      <p:sp>
        <p:nvSpPr>
          <p:cNvPr id="18" name="Pratbubbla: rektangel 17">
            <a:extLst>
              <a:ext uri="{FF2B5EF4-FFF2-40B4-BE49-F238E27FC236}">
                <a16:creationId xmlns:a16="http://schemas.microsoft.com/office/drawing/2014/main" id="{2C2F00E7-3805-CBB3-395C-B4436E7012F9}"/>
              </a:ext>
            </a:extLst>
          </p:cNvPr>
          <p:cNvSpPr/>
          <p:nvPr/>
        </p:nvSpPr>
        <p:spPr>
          <a:xfrm>
            <a:off x="4799386" y="4589127"/>
            <a:ext cx="4147490" cy="2178518"/>
          </a:xfrm>
          <a:prstGeom prst="wedgeRectCallout">
            <a:avLst>
              <a:gd name="adj1" fmla="val 20761"/>
              <a:gd name="adj2" fmla="val -82694"/>
            </a:avLst>
          </a:prstGeom>
          <a:solidFill>
            <a:srgbClr val="CAF1F7">
              <a:alpha val="52157"/>
            </a:srgb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chemeClr val="tx1"/>
              </a:solidFill>
            </a:endParaRPr>
          </a:p>
          <a:p>
            <a:pPr algn="ctr"/>
            <a:endParaRPr lang="sv-SE" dirty="0">
              <a:solidFill>
                <a:schemeClr val="tx1"/>
              </a:solidFill>
            </a:endParaRPr>
          </a:p>
          <a:p>
            <a:r>
              <a:rPr lang="sv-SE" sz="1400" dirty="0">
                <a:solidFill>
                  <a:schemeClr val="tx1"/>
                </a:solidFill>
              </a:rPr>
              <a:t>Under genomförandet sker följande aktiviteter:</a:t>
            </a:r>
          </a:p>
          <a:p>
            <a:pPr marL="285750" indent="-285750">
              <a:buFont typeface="Arial" panose="020B0604020202020204" pitchFamily="34" charset="0"/>
              <a:buChar char="•"/>
            </a:pPr>
            <a:r>
              <a:rPr lang="sv-SE" sz="1400" dirty="0">
                <a:solidFill>
                  <a:schemeClr val="tx1"/>
                </a:solidFill>
              </a:rPr>
              <a:t>Test och utveckling av nya arbetssätt</a:t>
            </a:r>
          </a:p>
          <a:p>
            <a:pPr marL="285750" indent="-285750">
              <a:buFont typeface="Arial" panose="020B0604020202020204" pitchFamily="34" charset="0"/>
              <a:buChar char="•"/>
            </a:pPr>
            <a:r>
              <a:rPr lang="sv-SE" sz="1400" dirty="0">
                <a:solidFill>
                  <a:schemeClr val="tx1"/>
                </a:solidFill>
              </a:rPr>
              <a:t>Lägesrapportering och rekvisition två gånger per år</a:t>
            </a:r>
          </a:p>
          <a:p>
            <a:pPr marL="285750" indent="-285750">
              <a:buFont typeface="Arial" panose="020B0604020202020204" pitchFamily="34" charset="0"/>
              <a:buChar char="•"/>
            </a:pPr>
            <a:r>
              <a:rPr lang="sv-SE" sz="1400" dirty="0">
                <a:solidFill>
                  <a:schemeClr val="tx1"/>
                </a:solidFill>
              </a:rPr>
              <a:t>Dialogmöten med handläggare samt gemensammana träffar med andra sociala investeringsprojekt</a:t>
            </a:r>
          </a:p>
          <a:p>
            <a:pPr marL="285750" indent="-285750">
              <a:buFont typeface="Arial" panose="020B0604020202020204" pitchFamily="34" charset="0"/>
              <a:buChar char="•"/>
            </a:pPr>
            <a:r>
              <a:rPr lang="sv-SE" sz="1400" dirty="0">
                <a:solidFill>
                  <a:schemeClr val="tx1"/>
                </a:solidFill>
              </a:rPr>
              <a:t>Arbete för långsiktighet och spridning</a:t>
            </a:r>
          </a:p>
          <a:p>
            <a:pPr algn="ctr"/>
            <a:endParaRPr lang="sv-SE" dirty="0">
              <a:solidFill>
                <a:schemeClr val="tx1"/>
              </a:solidFill>
            </a:endParaRPr>
          </a:p>
          <a:p>
            <a:pPr algn="ctr"/>
            <a:endParaRPr lang="sv-SE" dirty="0">
              <a:solidFill>
                <a:schemeClr val="tx1"/>
              </a:solidFill>
            </a:endParaRPr>
          </a:p>
        </p:txBody>
      </p:sp>
      <p:sp>
        <p:nvSpPr>
          <p:cNvPr id="8" name="Pil: sparr 7">
            <a:extLst>
              <a:ext uri="{FF2B5EF4-FFF2-40B4-BE49-F238E27FC236}">
                <a16:creationId xmlns:a16="http://schemas.microsoft.com/office/drawing/2014/main" id="{A6126CB0-9B68-7487-F688-74C9CE8A2A5B}"/>
              </a:ext>
            </a:extLst>
          </p:cNvPr>
          <p:cNvSpPr/>
          <p:nvPr/>
        </p:nvSpPr>
        <p:spPr>
          <a:xfrm>
            <a:off x="9879041" y="2878983"/>
            <a:ext cx="2164112" cy="890338"/>
          </a:xfrm>
          <a:prstGeom prst="chevron">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bg1"/>
                </a:solidFill>
              </a:rPr>
              <a:t>Avslut</a:t>
            </a:r>
          </a:p>
        </p:txBody>
      </p:sp>
      <p:sp>
        <p:nvSpPr>
          <p:cNvPr id="19" name="Pratbubbla: rektangel 18">
            <a:extLst>
              <a:ext uri="{FF2B5EF4-FFF2-40B4-BE49-F238E27FC236}">
                <a16:creationId xmlns:a16="http://schemas.microsoft.com/office/drawing/2014/main" id="{8544FA93-886C-0397-DAFD-CF9E51C04189}"/>
              </a:ext>
            </a:extLst>
          </p:cNvPr>
          <p:cNvSpPr/>
          <p:nvPr/>
        </p:nvSpPr>
        <p:spPr>
          <a:xfrm>
            <a:off x="9178724" y="4137950"/>
            <a:ext cx="2893276" cy="2624026"/>
          </a:xfrm>
          <a:prstGeom prst="wedgeRectCallout">
            <a:avLst>
              <a:gd name="adj1" fmla="val -8325"/>
              <a:gd name="adj2" fmla="val -62371"/>
            </a:avLst>
          </a:prstGeom>
          <a:solidFill>
            <a:srgbClr val="CAF1F7">
              <a:alpha val="52157"/>
            </a:srgb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Under slutfasen sker följande aktiviteter:</a:t>
            </a:r>
          </a:p>
          <a:p>
            <a:pPr marL="285750" indent="-285750">
              <a:buFont typeface="Arial" panose="020B0604020202020204" pitchFamily="34" charset="0"/>
              <a:buChar char="•"/>
            </a:pPr>
            <a:r>
              <a:rPr lang="sv-SE" sz="1400" dirty="0">
                <a:solidFill>
                  <a:schemeClr val="tx1"/>
                </a:solidFill>
              </a:rPr>
              <a:t>Förbereda avslut</a:t>
            </a:r>
          </a:p>
          <a:p>
            <a:pPr marL="285750" indent="-285750">
              <a:buFont typeface="Arial" panose="020B0604020202020204" pitchFamily="34" charset="0"/>
              <a:buChar char="•"/>
            </a:pPr>
            <a:r>
              <a:rPr lang="sv-SE" sz="1400" dirty="0">
                <a:solidFill>
                  <a:schemeClr val="tx1"/>
                </a:solidFill>
              </a:rPr>
              <a:t>Stöd från handläggare gällande slutrapportering</a:t>
            </a:r>
          </a:p>
          <a:p>
            <a:pPr marL="285750" indent="-285750">
              <a:buFont typeface="Arial" panose="020B0604020202020204" pitchFamily="34" charset="0"/>
              <a:buChar char="•"/>
            </a:pPr>
            <a:r>
              <a:rPr lang="sv-SE" sz="1400" dirty="0">
                <a:solidFill>
                  <a:schemeClr val="tx1"/>
                </a:solidFill>
              </a:rPr>
              <a:t>Dialogmöte med handläggare</a:t>
            </a:r>
          </a:p>
          <a:p>
            <a:pPr marL="285750" indent="-285750">
              <a:buFont typeface="Arial" panose="020B0604020202020204" pitchFamily="34" charset="0"/>
              <a:buChar char="•"/>
            </a:pPr>
            <a:r>
              <a:rPr lang="sv-SE" sz="1400" dirty="0">
                <a:solidFill>
                  <a:schemeClr val="tx1"/>
                </a:solidFill>
              </a:rPr>
              <a:t>Implementering av det som bedöms vara framgångsrikt</a:t>
            </a:r>
          </a:p>
          <a:p>
            <a:pPr marL="285750" indent="-285750">
              <a:buFont typeface="Arial" panose="020B0604020202020204" pitchFamily="34" charset="0"/>
              <a:buChar char="•"/>
            </a:pPr>
            <a:r>
              <a:rPr lang="sv-SE" sz="1400" dirty="0">
                <a:solidFill>
                  <a:schemeClr val="tx1"/>
                </a:solidFill>
              </a:rPr>
              <a:t>Spridning</a:t>
            </a:r>
          </a:p>
          <a:p>
            <a:endParaRPr lang="sv-SE" dirty="0">
              <a:solidFill>
                <a:schemeClr val="tx1"/>
              </a:solidFill>
            </a:endParaRPr>
          </a:p>
        </p:txBody>
      </p:sp>
      <p:sp>
        <p:nvSpPr>
          <p:cNvPr id="7" name="Rubrik 1">
            <a:extLst>
              <a:ext uri="{FF2B5EF4-FFF2-40B4-BE49-F238E27FC236}">
                <a16:creationId xmlns:a16="http://schemas.microsoft.com/office/drawing/2014/main" id="{1FBBCB86-0B3E-9077-D730-D8702FFA0954}"/>
              </a:ext>
            </a:extLst>
          </p:cNvPr>
          <p:cNvSpPr txBox="1">
            <a:spLocks/>
          </p:cNvSpPr>
          <p:nvPr/>
        </p:nvSpPr>
        <p:spPr>
          <a:xfrm>
            <a:off x="317198" y="-1004"/>
            <a:ext cx="8642350" cy="1047750"/>
          </a:xfrm>
          <a:prstGeom prst="rect">
            <a:avLst/>
          </a:prstGeom>
        </p:spPr>
        <p:txBody>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r>
              <a:rPr lang="sv-SE" dirty="0"/>
              <a:t>Process för sociala investeringsprojekt</a:t>
            </a:r>
          </a:p>
        </p:txBody>
      </p:sp>
      <p:sp>
        <p:nvSpPr>
          <p:cNvPr id="2" name="Rektangel 1">
            <a:extLst>
              <a:ext uri="{FF2B5EF4-FFF2-40B4-BE49-F238E27FC236}">
                <a16:creationId xmlns:a16="http://schemas.microsoft.com/office/drawing/2014/main" id="{3D35AC37-D643-7D55-848A-B32F6FFC7B44}"/>
              </a:ext>
            </a:extLst>
          </p:cNvPr>
          <p:cNvSpPr/>
          <p:nvPr/>
        </p:nvSpPr>
        <p:spPr>
          <a:xfrm>
            <a:off x="3923818" y="3872738"/>
            <a:ext cx="1585731" cy="530424"/>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sv-SE" sz="1400" dirty="0"/>
              <a:t>Bifall på projektansökan</a:t>
            </a:r>
          </a:p>
        </p:txBody>
      </p:sp>
      <p:sp>
        <p:nvSpPr>
          <p:cNvPr id="9" name="Rektangel 8">
            <a:extLst>
              <a:ext uri="{FF2B5EF4-FFF2-40B4-BE49-F238E27FC236}">
                <a16:creationId xmlns:a16="http://schemas.microsoft.com/office/drawing/2014/main" id="{B71ED472-796D-D476-BA29-B5853C2B5EC4}"/>
              </a:ext>
            </a:extLst>
          </p:cNvPr>
          <p:cNvSpPr/>
          <p:nvPr/>
        </p:nvSpPr>
        <p:spPr>
          <a:xfrm>
            <a:off x="189358" y="2619073"/>
            <a:ext cx="4336343" cy="199444"/>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sv-SE" sz="1200" dirty="0"/>
              <a:t>Ca 3-6 månader</a:t>
            </a:r>
          </a:p>
        </p:txBody>
      </p:sp>
      <p:sp>
        <p:nvSpPr>
          <p:cNvPr id="10" name="Rektangel 9">
            <a:extLst>
              <a:ext uri="{FF2B5EF4-FFF2-40B4-BE49-F238E27FC236}">
                <a16:creationId xmlns:a16="http://schemas.microsoft.com/office/drawing/2014/main" id="{1FBC4253-E96E-4BCB-3F27-093696B4349D}"/>
              </a:ext>
            </a:extLst>
          </p:cNvPr>
          <p:cNvSpPr/>
          <p:nvPr/>
        </p:nvSpPr>
        <p:spPr>
          <a:xfrm>
            <a:off x="4638373" y="2627829"/>
            <a:ext cx="7190954" cy="190688"/>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sv-SE" sz="1200" dirty="0"/>
              <a:t>Maximalt 3 år</a:t>
            </a:r>
          </a:p>
        </p:txBody>
      </p:sp>
      <p:sp>
        <p:nvSpPr>
          <p:cNvPr id="17" name="Pratbubbla: rektangel 16">
            <a:extLst>
              <a:ext uri="{FF2B5EF4-FFF2-40B4-BE49-F238E27FC236}">
                <a16:creationId xmlns:a16="http://schemas.microsoft.com/office/drawing/2014/main" id="{A35D966A-1FB7-5C9A-9C58-733573513689}"/>
              </a:ext>
            </a:extLst>
          </p:cNvPr>
          <p:cNvSpPr/>
          <p:nvPr/>
        </p:nvSpPr>
        <p:spPr>
          <a:xfrm>
            <a:off x="5237545" y="655581"/>
            <a:ext cx="5387818" cy="1688291"/>
          </a:xfrm>
          <a:prstGeom prst="wedgeRectCallout">
            <a:avLst>
              <a:gd name="adj1" fmla="val -38793"/>
              <a:gd name="adj2" fmla="val 87654"/>
            </a:avLst>
          </a:prstGeom>
          <a:solidFill>
            <a:srgbClr val="CAF1F7">
              <a:alpha val="52157"/>
            </a:srgb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Vid bifall på projektansökan(miljö- och regionutvecklingsnämnden, MRU) kan projektet starta. </a:t>
            </a:r>
          </a:p>
          <a:p>
            <a:r>
              <a:rPr lang="sv-SE" sz="1400" dirty="0">
                <a:solidFill>
                  <a:schemeClr val="tx1"/>
                </a:solidFill>
              </a:rPr>
              <a:t>Aktiviteter: </a:t>
            </a:r>
          </a:p>
          <a:p>
            <a:pPr marL="285750" indent="-285750">
              <a:buFont typeface="Arial" panose="020B0604020202020204" pitchFamily="34" charset="0"/>
              <a:buChar char="•"/>
            </a:pPr>
            <a:r>
              <a:rPr lang="sv-SE" sz="1400" dirty="0">
                <a:solidFill>
                  <a:schemeClr val="tx1"/>
                </a:solidFill>
              </a:rPr>
              <a:t>Bemanning av projektorganisation</a:t>
            </a:r>
          </a:p>
          <a:p>
            <a:pPr marL="285750" indent="-285750">
              <a:buFont typeface="Arial" panose="020B0604020202020204" pitchFamily="34" charset="0"/>
              <a:buChar char="•"/>
            </a:pPr>
            <a:r>
              <a:rPr lang="sv-SE" sz="1400" dirty="0">
                <a:solidFill>
                  <a:schemeClr val="tx1"/>
                </a:solidFill>
              </a:rPr>
              <a:t>Uppstartsmöte via VGR</a:t>
            </a:r>
          </a:p>
          <a:p>
            <a:pPr marL="285750" indent="-285750">
              <a:buFont typeface="Arial" panose="020B0604020202020204" pitchFamily="34" charset="0"/>
              <a:buChar char="•"/>
            </a:pPr>
            <a:r>
              <a:rPr lang="sv-SE" sz="1400" dirty="0">
                <a:solidFill>
                  <a:schemeClr val="tx1"/>
                </a:solidFill>
              </a:rPr>
              <a:t>Vidareutveckling av projektidén</a:t>
            </a:r>
          </a:p>
          <a:p>
            <a:pPr marL="285750" indent="-285750">
              <a:buFont typeface="Arial" panose="020B0604020202020204" pitchFamily="34" charset="0"/>
              <a:buChar char="•"/>
            </a:pPr>
            <a:r>
              <a:rPr lang="sv-SE" sz="1400" dirty="0">
                <a:solidFill>
                  <a:schemeClr val="tx1"/>
                </a:solidFill>
              </a:rPr>
              <a:t>Projektplan inklusive effektlogikedja</a:t>
            </a:r>
          </a:p>
        </p:txBody>
      </p:sp>
      <p:sp>
        <p:nvSpPr>
          <p:cNvPr id="15" name="Pratbubbla: rektangel 14">
            <a:extLst>
              <a:ext uri="{FF2B5EF4-FFF2-40B4-BE49-F238E27FC236}">
                <a16:creationId xmlns:a16="http://schemas.microsoft.com/office/drawing/2014/main" id="{0316353D-0001-584E-5104-428A9D602ABC}"/>
              </a:ext>
            </a:extLst>
          </p:cNvPr>
          <p:cNvSpPr/>
          <p:nvPr/>
        </p:nvSpPr>
        <p:spPr>
          <a:xfrm>
            <a:off x="119998" y="688644"/>
            <a:ext cx="3106779" cy="1400004"/>
          </a:xfrm>
          <a:prstGeom prst="wedgeRectCallout">
            <a:avLst>
              <a:gd name="adj1" fmla="val -18883"/>
              <a:gd name="adj2" fmla="val 103463"/>
            </a:avLst>
          </a:prstGeom>
          <a:solidFill>
            <a:srgbClr val="CAF1F7">
              <a:alpha val="52157"/>
            </a:srgb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chemeClr val="tx1"/>
              </a:solidFill>
            </a:endParaRPr>
          </a:p>
          <a:p>
            <a:pPr algn="ctr"/>
            <a:r>
              <a:rPr lang="sv-SE" sz="1400" dirty="0">
                <a:solidFill>
                  <a:schemeClr val="tx1"/>
                </a:solidFill>
              </a:rPr>
              <a:t>Formulering av problem och önskat framtida läge</a:t>
            </a:r>
          </a:p>
          <a:p>
            <a:pPr algn="ctr"/>
            <a:r>
              <a:rPr lang="sv-SE" sz="1400" dirty="0">
                <a:solidFill>
                  <a:schemeClr val="tx1"/>
                </a:solidFill>
              </a:rPr>
              <a:t>-av sökande, tänkta samverkande parter och målgrupp</a:t>
            </a:r>
          </a:p>
          <a:p>
            <a:pPr algn="ctr"/>
            <a:endParaRPr lang="sv-SE" sz="1400" dirty="0">
              <a:solidFill>
                <a:schemeClr val="tx1"/>
              </a:solidFill>
            </a:endParaRPr>
          </a:p>
        </p:txBody>
      </p:sp>
    </p:spTree>
    <p:extLst>
      <p:ext uri="{BB962C8B-B14F-4D97-AF65-F5344CB8AC3E}">
        <p14:creationId xmlns:p14="http://schemas.microsoft.com/office/powerpoint/2010/main" val="1315716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C2B67DB-42A2-ABEA-48EA-4F863BBAFE30}"/>
              </a:ext>
            </a:extLst>
          </p:cNvPr>
          <p:cNvSpPr>
            <a:spLocks noGrp="1"/>
          </p:cNvSpPr>
          <p:nvPr>
            <p:ph type="title"/>
          </p:nvPr>
        </p:nvSpPr>
        <p:spPr>
          <a:xfrm>
            <a:off x="1101600" y="425716"/>
            <a:ext cx="10046304" cy="1047750"/>
          </a:xfrm>
        </p:spPr>
        <p:txBody>
          <a:bodyPr anchor="b">
            <a:normAutofit/>
          </a:bodyPr>
          <a:lstStyle/>
          <a:p>
            <a:r>
              <a:rPr lang="sv-SE" dirty="0"/>
              <a:t>Om Västra Götalandsregionens (VGR) sociala investeringar</a:t>
            </a:r>
          </a:p>
        </p:txBody>
      </p:sp>
      <p:sp>
        <p:nvSpPr>
          <p:cNvPr id="3" name="Platshållare för innehåll 2">
            <a:extLst>
              <a:ext uri="{FF2B5EF4-FFF2-40B4-BE49-F238E27FC236}">
                <a16:creationId xmlns:a16="http://schemas.microsoft.com/office/drawing/2014/main" id="{5512EB0E-AC8B-7F26-6871-45856CD72F09}"/>
              </a:ext>
            </a:extLst>
          </p:cNvPr>
          <p:cNvSpPr>
            <a:spLocks noGrp="1"/>
          </p:cNvSpPr>
          <p:nvPr>
            <p:ph sz="quarter" idx="13"/>
          </p:nvPr>
        </p:nvSpPr>
        <p:spPr>
          <a:xfrm>
            <a:off x="1092200" y="2113722"/>
            <a:ext cx="10046304" cy="3311526"/>
          </a:xfrm>
        </p:spPr>
        <p:txBody>
          <a:bodyPr>
            <a:normAutofit/>
          </a:bodyPr>
          <a:lstStyle/>
          <a:p>
            <a:pPr>
              <a:lnSpc>
                <a:spcPct val="120000"/>
              </a:lnSpc>
            </a:pPr>
            <a:r>
              <a:rPr lang="sv-SE" sz="1000" dirty="0"/>
              <a:t>Sociala investeringar ska stärka det länsgemensamma kraftsamlandet kring ”Framtidstidsrusta barn och unga” genom strategiskt förändringsarbete som driver utveckling inom utpekade utvecklingsområden. </a:t>
            </a:r>
          </a:p>
          <a:p>
            <a:pPr>
              <a:lnSpc>
                <a:spcPct val="120000"/>
              </a:lnSpc>
            </a:pPr>
            <a:r>
              <a:rPr lang="sv-SE" sz="1000" dirty="0"/>
              <a:t>Sociala investeringar innebär att systematiskt testande och lärande utifrån ett formulerat problem och önskat framtida läge för individen, organisationerna och samhället. Erfarenheterna, lärdomarna och resultaten är tänka att användas som underlag för beslut om fortsatt utvecklingsarbete och/eller implementering och spridning. </a:t>
            </a:r>
          </a:p>
          <a:p>
            <a:pPr>
              <a:lnSpc>
                <a:spcPct val="120000"/>
              </a:lnSpc>
            </a:pPr>
            <a:r>
              <a:rPr lang="sv-SE" sz="1000" dirty="0"/>
              <a:t>Med stöd av sociala investeringsmedel finns möjlighet att testa och utveckla nya tvärsektoriella arbetssätt med barn och unga i fokus</a:t>
            </a:r>
          </a:p>
          <a:p>
            <a:pPr>
              <a:lnSpc>
                <a:spcPct val="120000"/>
              </a:lnSpc>
            </a:pPr>
            <a:r>
              <a:rPr lang="sv-SE" sz="1000" dirty="0"/>
              <a:t>​VGR prioriterar projekt som bygger på breda och gränsöverskridande samarbeten och som tillför värde i hela Västra Götaland. ​</a:t>
            </a:r>
          </a:p>
          <a:p>
            <a:pPr>
              <a:lnSpc>
                <a:spcPct val="120000"/>
              </a:lnSpc>
            </a:pPr>
            <a:r>
              <a:rPr lang="sv-SE" sz="1000" dirty="0"/>
              <a:t>Utvecklingsarbetet ska vara inriktat på hälsofrämjande och förebyggande insatser som förbättrar barns och ungas förutsättningar inom följande områden: ​</a:t>
            </a:r>
          </a:p>
          <a:p>
            <a:pPr lvl="1">
              <a:lnSpc>
                <a:spcPct val="120000"/>
              </a:lnSpc>
            </a:pPr>
            <a:r>
              <a:rPr lang="sv-SE" sz="1000" dirty="0"/>
              <a:t>God och jämlik hälsa​</a:t>
            </a:r>
          </a:p>
          <a:p>
            <a:pPr lvl="1">
              <a:lnSpc>
                <a:spcPct val="120000"/>
              </a:lnSpc>
            </a:pPr>
            <a:r>
              <a:rPr lang="sv-SE" sz="1000" dirty="0"/>
              <a:t>Språkutveckling och läsfrämjande ​</a:t>
            </a:r>
          </a:p>
          <a:p>
            <a:pPr lvl="1">
              <a:lnSpc>
                <a:spcPct val="120000"/>
              </a:lnSpc>
            </a:pPr>
            <a:r>
              <a:rPr lang="sv-SE" sz="1000" dirty="0"/>
              <a:t>Vårdnadshavare och andra vuxna som resurs och förebilder ​</a:t>
            </a:r>
          </a:p>
          <a:p>
            <a:pPr lvl="1">
              <a:lnSpc>
                <a:spcPct val="120000"/>
              </a:lnSpc>
            </a:pPr>
            <a:r>
              <a:rPr lang="sv-SE" sz="1000" dirty="0"/>
              <a:t>Delaktighet och egenmakt​</a:t>
            </a:r>
          </a:p>
          <a:p>
            <a:pPr lvl="1">
              <a:lnSpc>
                <a:spcPct val="120000"/>
              </a:lnSpc>
            </a:pPr>
            <a:r>
              <a:rPr lang="sv-SE" sz="1000" dirty="0"/>
              <a:t>Meningsfull fritid och tidig kontakt med arbetslivet ​​</a:t>
            </a:r>
          </a:p>
        </p:txBody>
      </p:sp>
      <p:sp>
        <p:nvSpPr>
          <p:cNvPr id="4" name="Platshållare för datum 3" hidden="1">
            <a:extLst>
              <a:ext uri="{FF2B5EF4-FFF2-40B4-BE49-F238E27FC236}">
                <a16:creationId xmlns:a16="http://schemas.microsoft.com/office/drawing/2014/main" id="{BDCA53DD-60FC-962F-856B-88892595DB41}"/>
              </a:ext>
            </a:extLst>
          </p:cNvPr>
          <p:cNvSpPr>
            <a:spLocks noGrp="1"/>
          </p:cNvSpPr>
          <p:nvPr>
            <p:ph type="dt" sz="half" idx="4294967295"/>
          </p:nvPr>
        </p:nvSpPr>
        <p:spPr>
          <a:xfrm>
            <a:off x="10901364" y="136525"/>
            <a:ext cx="900071" cy="141687"/>
          </a:xfrm>
        </p:spPr>
        <p:txBody>
          <a:bodyPr/>
          <a:lstStyle/>
          <a:p>
            <a:pPr>
              <a:spcAft>
                <a:spcPts val="600"/>
              </a:spcAft>
            </a:pPr>
            <a:fld id="{094EC4B8-68CD-44A3-B172-19A87347D395}" type="datetime1">
              <a:rPr lang="sv-SE" smtClean="0"/>
              <a:pPr>
                <a:spcAft>
                  <a:spcPts val="600"/>
                </a:spcAft>
              </a:pPr>
              <a:t>2026-06-02</a:t>
            </a:fld>
            <a:endParaRPr lang="sv-SE"/>
          </a:p>
        </p:txBody>
      </p:sp>
    </p:spTree>
    <p:extLst>
      <p:ext uri="{BB962C8B-B14F-4D97-AF65-F5344CB8AC3E}">
        <p14:creationId xmlns:p14="http://schemas.microsoft.com/office/powerpoint/2010/main" val="2505527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3072FCF-BC00-C1CC-07F6-90480756446F}"/>
              </a:ext>
            </a:extLst>
          </p:cNvPr>
          <p:cNvSpPr>
            <a:spLocks noGrp="1"/>
          </p:cNvSpPr>
          <p:nvPr>
            <p:ph type="title"/>
          </p:nvPr>
        </p:nvSpPr>
        <p:spPr/>
        <p:txBody>
          <a:bodyPr anchor="ctr"/>
          <a:lstStyle/>
          <a:p>
            <a:r>
              <a:rPr lang="sv-SE" dirty="0"/>
              <a:t>Ramar för VGR:s sociala investeringar</a:t>
            </a:r>
          </a:p>
        </p:txBody>
      </p:sp>
      <p:sp>
        <p:nvSpPr>
          <p:cNvPr id="3" name="Platshållare för innehåll 2">
            <a:extLst>
              <a:ext uri="{FF2B5EF4-FFF2-40B4-BE49-F238E27FC236}">
                <a16:creationId xmlns:a16="http://schemas.microsoft.com/office/drawing/2014/main" id="{80D544A3-E2D9-0BD4-8316-9B2421701869}"/>
              </a:ext>
            </a:extLst>
          </p:cNvPr>
          <p:cNvSpPr>
            <a:spLocks noGrp="1"/>
          </p:cNvSpPr>
          <p:nvPr>
            <p:ph sz="quarter" idx="13"/>
          </p:nvPr>
        </p:nvSpPr>
        <p:spPr>
          <a:xfrm>
            <a:off x="711842" y="1614669"/>
            <a:ext cx="10426661" cy="4583574"/>
          </a:xfrm>
        </p:spPr>
        <p:txBody>
          <a:bodyPr>
            <a:normAutofit fontScale="55000" lnSpcReduction="20000"/>
          </a:bodyPr>
          <a:lstStyle/>
          <a:p>
            <a:r>
              <a:rPr lang="sv-SE" b="1" dirty="0"/>
              <a:t>Tematisk riktning</a:t>
            </a:r>
            <a:r>
              <a:rPr lang="sv-SE" dirty="0"/>
              <a:t>:</a:t>
            </a:r>
          </a:p>
          <a:p>
            <a:pPr lvl="1"/>
            <a:r>
              <a:rPr lang="sv-SE" dirty="0"/>
              <a:t>Insatserna ska bidra till att framtidsrusta barn och unga i Västra Götaland</a:t>
            </a:r>
          </a:p>
          <a:p>
            <a:r>
              <a:rPr lang="sv-SE" b="1" dirty="0"/>
              <a:t>Kriterier: </a:t>
            </a:r>
          </a:p>
          <a:p>
            <a:pPr lvl="1"/>
            <a:r>
              <a:rPr lang="sv-SE" dirty="0"/>
              <a:t>Barn och unga 0-15 år med risk för ohälsosam utveckling och sämre förutsättningar inom nedan beskrivna områden. </a:t>
            </a:r>
            <a:br>
              <a:rPr lang="sv-SE" dirty="0"/>
            </a:br>
            <a:r>
              <a:rPr lang="sv-SE" dirty="0"/>
              <a:t>Målgruppen kan även inkludera vårdnadshavare och andra viktiga vuxna om insatserna tydligt till bidrar att förbättra till barn och ungas förutsättningar.  ​</a:t>
            </a:r>
          </a:p>
          <a:p>
            <a:pPr lvl="1"/>
            <a:r>
              <a:rPr lang="sv-SE" dirty="0"/>
              <a:t>Breda och gränsöverskridande samarbeten som tillför värde i hela Västra Götaland. Det är önskvärt med samverkan över kommungräns. </a:t>
            </a:r>
          </a:p>
          <a:p>
            <a:pPr lvl="1"/>
            <a:r>
              <a:rPr lang="sv-SE" dirty="0"/>
              <a:t>Utvecklingsarbetet ska vara explorativt och driva utveckling framåt genom hälsofrämjande och förebyggande arbete inom utpekade områden</a:t>
            </a:r>
          </a:p>
          <a:p>
            <a:pPr lvl="1"/>
            <a:r>
              <a:rPr lang="sv-SE" dirty="0"/>
              <a:t>Tvärsektoriell samverkan</a:t>
            </a:r>
          </a:p>
          <a:p>
            <a:pPr lvl="1"/>
            <a:r>
              <a:rPr lang="sv-SE" dirty="0"/>
              <a:t>Uppfyller i övrigt bedömningskriterier för regionala utvecklingsprojekt. Läs mer </a:t>
            </a:r>
            <a:r>
              <a:rPr lang="sv-SE" dirty="0">
                <a:hlinkClick r:id="rId3"/>
              </a:rPr>
              <a:t>här</a:t>
            </a:r>
            <a:endParaRPr lang="sv-SE" dirty="0"/>
          </a:p>
          <a:p>
            <a:r>
              <a:rPr lang="sv-SE" b="1" dirty="0"/>
              <a:t>Vem kan söka</a:t>
            </a:r>
            <a:r>
              <a:rPr lang="sv-SE" dirty="0"/>
              <a:t>: </a:t>
            </a:r>
          </a:p>
          <a:p>
            <a:pPr lvl="1"/>
            <a:r>
              <a:rPr lang="sv-SE" dirty="0"/>
              <a:t>Aktörer som är möter barn och unga och som är viktiga för deras hälsa och utveckling</a:t>
            </a:r>
          </a:p>
          <a:p>
            <a:pPr lvl="2"/>
            <a:r>
              <a:rPr lang="sv-SE" dirty="0"/>
              <a:t>Kommunala, regionala verksamheter, civilsamhälle, näringsliv, akademi, andra myndigheter</a:t>
            </a:r>
          </a:p>
          <a:p>
            <a:r>
              <a:rPr lang="sv-SE" b="1" dirty="0"/>
              <a:t>Beslut och finansiering</a:t>
            </a:r>
          </a:p>
          <a:p>
            <a:pPr lvl="1"/>
            <a:r>
              <a:rPr lang="sv-SE" dirty="0"/>
              <a:t>VGR:s miljö- och regionutvecklingsnämnd (MRU) beslutar om finansiering</a:t>
            </a:r>
          </a:p>
          <a:p>
            <a:pPr lvl="1"/>
            <a:r>
              <a:rPr lang="sv-SE" dirty="0"/>
              <a:t>Medfinansiering krävs. MRU medfinansierar med högst 50 % av den totala projektkostnaden</a:t>
            </a:r>
          </a:p>
          <a:p>
            <a:pPr lvl="1"/>
            <a:endParaRPr lang="sv-SE" dirty="0"/>
          </a:p>
        </p:txBody>
      </p:sp>
    </p:spTree>
    <p:extLst>
      <p:ext uri="{BB962C8B-B14F-4D97-AF65-F5344CB8AC3E}">
        <p14:creationId xmlns:p14="http://schemas.microsoft.com/office/powerpoint/2010/main" val="1203174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E9B27E-16CF-41D8-5E44-C2330A181AA0}"/>
              </a:ext>
            </a:extLst>
          </p:cNvPr>
          <p:cNvSpPr>
            <a:spLocks noGrp="1"/>
          </p:cNvSpPr>
          <p:nvPr>
            <p:ph type="title"/>
          </p:nvPr>
        </p:nvSpPr>
        <p:spPr>
          <a:xfrm>
            <a:off x="1100667" y="425716"/>
            <a:ext cx="8642350" cy="1047750"/>
          </a:xfrm>
        </p:spPr>
        <p:txBody>
          <a:bodyPr anchor="b">
            <a:normAutofit/>
          </a:bodyPr>
          <a:lstStyle/>
          <a:p>
            <a:pPr algn="ctr"/>
            <a:r>
              <a:rPr lang="sv-SE" dirty="0"/>
              <a:t>Sociala investeringar som metod</a:t>
            </a:r>
          </a:p>
        </p:txBody>
      </p:sp>
      <p:pic>
        <p:nvPicPr>
          <p:cNvPr id="7" name="Platshållare för innehåll 3">
            <a:extLst>
              <a:ext uri="{FF2B5EF4-FFF2-40B4-BE49-F238E27FC236}">
                <a16:creationId xmlns:a16="http://schemas.microsoft.com/office/drawing/2014/main" id="{4D4005C7-76F9-0DE4-A39B-E280DAC366BF}"/>
              </a:ext>
            </a:extLst>
          </p:cNvPr>
          <p:cNvPicPr>
            <a:picLocks noGrp="1" noChangeAspect="1"/>
          </p:cNvPicPr>
          <p:nvPr>
            <p:ph idx="1"/>
          </p:nvPr>
        </p:nvPicPr>
        <p:blipFill rotWithShape="1">
          <a:blip r:embed="rId2"/>
          <a:srcRect t="26790" r="-2457"/>
          <a:stretch/>
        </p:blipFill>
        <p:spPr>
          <a:xfrm>
            <a:off x="1100667" y="1787450"/>
            <a:ext cx="9283553" cy="4776361"/>
          </a:xfrm>
          <a:prstGeom prst="rect">
            <a:avLst/>
          </a:prstGeom>
        </p:spPr>
      </p:pic>
    </p:spTree>
    <p:extLst>
      <p:ext uri="{BB962C8B-B14F-4D97-AF65-F5344CB8AC3E}">
        <p14:creationId xmlns:p14="http://schemas.microsoft.com/office/powerpoint/2010/main" val="1624052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7E1B0-61C5-5678-C1CA-5332699A6F08}"/>
            </a:ext>
          </a:extLst>
        </p:cNvPr>
        <p:cNvGrpSpPr/>
        <p:nvPr/>
      </p:nvGrpSpPr>
      <p:grpSpPr>
        <a:xfrm>
          <a:off x="0" y="0"/>
          <a:ext cx="0" cy="0"/>
          <a:chOff x="0" y="0"/>
          <a:chExt cx="0" cy="0"/>
        </a:xfrm>
      </p:grpSpPr>
      <p:sp>
        <p:nvSpPr>
          <p:cNvPr id="6" name="Rubrik 5">
            <a:extLst>
              <a:ext uri="{FF2B5EF4-FFF2-40B4-BE49-F238E27FC236}">
                <a16:creationId xmlns:a16="http://schemas.microsoft.com/office/drawing/2014/main" id="{5AD8C7C8-7143-7F4D-DD92-2642BF3AC674}"/>
              </a:ext>
            </a:extLst>
          </p:cNvPr>
          <p:cNvSpPr>
            <a:spLocks noGrp="1"/>
          </p:cNvSpPr>
          <p:nvPr>
            <p:ph type="title"/>
          </p:nvPr>
        </p:nvSpPr>
        <p:spPr>
          <a:xfrm>
            <a:off x="574952" y="364903"/>
            <a:ext cx="10046304" cy="1047750"/>
          </a:xfrm>
        </p:spPr>
        <p:txBody>
          <a:bodyPr anchor="ctr"/>
          <a:lstStyle/>
          <a:p>
            <a:r>
              <a:rPr lang="sv-SE" dirty="0"/>
              <a:t>Checklista: Kan er idé bli en social investering? </a:t>
            </a:r>
          </a:p>
        </p:txBody>
      </p:sp>
      <p:sp>
        <p:nvSpPr>
          <p:cNvPr id="7" name="Platshållare för innehåll 6">
            <a:extLst>
              <a:ext uri="{FF2B5EF4-FFF2-40B4-BE49-F238E27FC236}">
                <a16:creationId xmlns:a16="http://schemas.microsoft.com/office/drawing/2014/main" id="{7473BF77-19DF-AF92-47A0-38B404950188}"/>
              </a:ext>
            </a:extLst>
          </p:cNvPr>
          <p:cNvSpPr>
            <a:spLocks noGrp="1"/>
          </p:cNvSpPr>
          <p:nvPr>
            <p:ph sz="quarter" idx="13"/>
          </p:nvPr>
        </p:nvSpPr>
        <p:spPr>
          <a:xfrm>
            <a:off x="504152" y="1326816"/>
            <a:ext cx="9097048" cy="5105468"/>
          </a:xfrm>
        </p:spPr>
        <p:txBody>
          <a:bodyPr>
            <a:normAutofit fontScale="62500" lnSpcReduction="20000"/>
          </a:bodyPr>
          <a:lstStyle/>
          <a:p>
            <a:pPr marL="285750" indent="-285750">
              <a:buFont typeface="Arial" panose="020B0604020202020204" pitchFamily="34" charset="0"/>
              <a:buChar char="•"/>
            </a:pPr>
            <a:r>
              <a:rPr lang="sv-SE" sz="1800" dirty="0"/>
              <a:t>Finns det behov i er organisation av att testa och utveckla arbetssätt så att barn och unga som riskerar att inte klarar skolan får bättre möjligheter att fullfölja sina studier? </a:t>
            </a:r>
          </a:p>
          <a:p>
            <a:pPr lvl="1"/>
            <a:r>
              <a:rPr lang="sv-SE" sz="1500" dirty="0"/>
              <a:t>Handlar det om främjande och förebyggande arbetssätt?</a:t>
            </a:r>
          </a:p>
          <a:p>
            <a:pPr lvl="1"/>
            <a:r>
              <a:rPr lang="sv-SE" sz="1500" dirty="0"/>
              <a:t>Bidrar insatserna till att förbättra målgruppens förutsättningar att fullfölja sina studier?</a:t>
            </a:r>
          </a:p>
          <a:p>
            <a:pPr marL="342900" indent="-342900">
              <a:buFont typeface="Arial" panose="020B0604020202020204" pitchFamily="34" charset="0"/>
              <a:buChar char="•"/>
            </a:pPr>
            <a:r>
              <a:rPr lang="sv-SE" sz="1800" dirty="0"/>
              <a:t>Krävs samverkan med andra aktörer för att få till en förändring (kopplat till formulerat problem och önskat framtida läge) </a:t>
            </a:r>
          </a:p>
          <a:p>
            <a:pPr marL="342900" indent="-342900">
              <a:buFont typeface="Arial" panose="020B0604020202020204" pitchFamily="34" charset="0"/>
              <a:buChar char="•"/>
            </a:pPr>
            <a:r>
              <a:rPr lang="sv-SE" sz="1800" dirty="0"/>
              <a:t>Är frågorna strategiskt viktiga och utpekade utvecklingsområden </a:t>
            </a:r>
          </a:p>
          <a:p>
            <a:pPr marL="876300" lvl="1" indent="-342900">
              <a:buFont typeface="Arial" panose="020B0604020202020204" pitchFamily="34" charset="0"/>
              <a:buChar char="•"/>
            </a:pPr>
            <a:r>
              <a:rPr lang="sv-SE" sz="1500" dirty="0"/>
              <a:t>inom er organisation/era verksamheter? </a:t>
            </a:r>
          </a:p>
          <a:p>
            <a:pPr marL="876300" lvl="1" indent="-342900">
              <a:buFont typeface="Arial" panose="020B0604020202020204" pitchFamily="34" charset="0"/>
              <a:buChar char="•"/>
            </a:pPr>
            <a:r>
              <a:rPr lang="sv-SE" sz="1500" dirty="0"/>
              <a:t>Samverkande organisationer/verksamheter? </a:t>
            </a:r>
          </a:p>
          <a:p>
            <a:pPr marL="342900" indent="-342900">
              <a:buFont typeface="Arial" panose="020B0604020202020204" pitchFamily="34" charset="0"/>
              <a:buChar char="•"/>
            </a:pPr>
            <a:r>
              <a:rPr lang="sv-SE" sz="1800" dirty="0"/>
              <a:t>Finns det en förankring hos ledningen att genomföra utvecklingsarbete inom det aktuella området? </a:t>
            </a:r>
          </a:p>
          <a:p>
            <a:pPr marL="342900" indent="-342900">
              <a:buFont typeface="Arial" panose="020B0604020202020204" pitchFamily="34" charset="0"/>
              <a:buChar char="•"/>
            </a:pPr>
            <a:r>
              <a:rPr lang="sv-SE" sz="1800" dirty="0"/>
              <a:t>Är ni och er organisation beredda att starta ett innovativt och utforskande utvecklingsarbete som innebär att nuvarande arbetssätt ifrågasätts, ses över och eventuellt ersätts av nya?</a:t>
            </a:r>
          </a:p>
          <a:p>
            <a:pPr marL="342900" indent="-342900">
              <a:buFont typeface="Arial" panose="020B0604020202020204" pitchFamily="34" charset="0"/>
              <a:buChar char="•"/>
            </a:pPr>
            <a:r>
              <a:rPr lang="sv-SE" sz="1800" dirty="0"/>
              <a:t>Är er organisationen på ledningsnivå och i verksamheten beredd och intresserad att följa utvecklingsarbetet och att ta emot resultatet? </a:t>
            </a:r>
          </a:p>
          <a:p>
            <a:pPr marL="342900" indent="-342900">
              <a:buFont typeface="Arial" panose="020B0604020202020204" pitchFamily="34" charset="0"/>
              <a:buChar char="•"/>
            </a:pPr>
            <a:r>
              <a:rPr lang="sv-SE" sz="1800" dirty="0"/>
              <a:t>Om nya framgångsrika arbetssätt utvecklas i ert tänka utvecklingsarbete, finns förutsättningar för att för att det kan fortsätta även efter projektavslut? Alternativt: Är er och medsökande organisationer beredda att redan från starta arbeta med att skapa förutsättningar för detta? </a:t>
            </a:r>
          </a:p>
          <a:p>
            <a:endParaRPr lang="sv-SE" dirty="0"/>
          </a:p>
          <a:p>
            <a:r>
              <a:rPr lang="sv-SE" dirty="0"/>
              <a:t>Om ni svarat ja på flera av frågorna kan ert förändringsarbete vara en social investering!  </a:t>
            </a:r>
            <a:br>
              <a:rPr lang="sv-SE" dirty="0"/>
            </a:br>
            <a:r>
              <a:rPr lang="sv-SE" dirty="0"/>
              <a:t>Om ni har flera ”nej”: Se frågorna som ett stöd för att komma vidare i ert strategiska förändringsarbete!</a:t>
            </a:r>
          </a:p>
          <a:p>
            <a:endParaRPr lang="sv-SE" dirty="0"/>
          </a:p>
          <a:p>
            <a:pPr marL="342900" indent="-342900">
              <a:buFont typeface="Arial" panose="020B0604020202020204" pitchFamily="34" charset="0"/>
              <a:buChar char="•"/>
            </a:pPr>
            <a:endParaRPr lang="sv-SE" dirty="0"/>
          </a:p>
          <a:p>
            <a:pPr marL="342900" indent="-342900">
              <a:buFont typeface="Arial" panose="020B0604020202020204" pitchFamily="34" charset="0"/>
              <a:buChar char="•"/>
            </a:pPr>
            <a:endParaRPr lang="sv-SE" dirty="0"/>
          </a:p>
        </p:txBody>
      </p:sp>
      <p:sp>
        <p:nvSpPr>
          <p:cNvPr id="8" name="textruta 7">
            <a:extLst>
              <a:ext uri="{FF2B5EF4-FFF2-40B4-BE49-F238E27FC236}">
                <a16:creationId xmlns:a16="http://schemas.microsoft.com/office/drawing/2014/main" id="{E2420095-7866-0115-2201-113DEF4598CC}"/>
              </a:ext>
            </a:extLst>
          </p:cNvPr>
          <p:cNvSpPr txBox="1"/>
          <p:nvPr/>
        </p:nvSpPr>
        <p:spPr>
          <a:xfrm>
            <a:off x="9887615" y="695083"/>
            <a:ext cx="1921397" cy="678006"/>
          </a:xfrm>
          <a:prstGeom prst="rect">
            <a:avLst/>
          </a:prstGeom>
          <a:noFill/>
        </p:spPr>
        <p:txBody>
          <a:bodyPr wrap="square" lIns="0" tIns="0" rIns="0" bIns="0" numCol="1" rtlCol="0">
            <a:spAutoFit/>
          </a:bodyPr>
          <a:lstStyle/>
          <a:p>
            <a:pPr algn="l">
              <a:lnSpc>
                <a:spcPct val="130000"/>
              </a:lnSpc>
            </a:pPr>
            <a:r>
              <a:rPr lang="sv-SE" dirty="0"/>
              <a:t>Ja	Nej</a:t>
            </a:r>
          </a:p>
          <a:p>
            <a:pPr algn="l">
              <a:lnSpc>
                <a:spcPct val="130000"/>
              </a:lnSpc>
            </a:pPr>
            <a:endParaRPr lang="sv-SE" dirty="0"/>
          </a:p>
        </p:txBody>
      </p:sp>
      <p:sp>
        <p:nvSpPr>
          <p:cNvPr id="10" name="Rektangel 9">
            <a:extLst>
              <a:ext uri="{FF2B5EF4-FFF2-40B4-BE49-F238E27FC236}">
                <a16:creationId xmlns:a16="http://schemas.microsoft.com/office/drawing/2014/main" id="{92A5ED72-F4E5-0126-54CB-915A920D5452}"/>
              </a:ext>
            </a:extLst>
          </p:cNvPr>
          <p:cNvSpPr/>
          <p:nvPr/>
        </p:nvSpPr>
        <p:spPr>
          <a:xfrm>
            <a:off x="9909175" y="1373091"/>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4" name="Rektangel 33">
            <a:extLst>
              <a:ext uri="{FF2B5EF4-FFF2-40B4-BE49-F238E27FC236}">
                <a16:creationId xmlns:a16="http://schemas.microsoft.com/office/drawing/2014/main" id="{9B885193-4E0C-52FD-466E-1040A9B4FF0D}"/>
              </a:ext>
            </a:extLst>
          </p:cNvPr>
          <p:cNvSpPr/>
          <p:nvPr/>
        </p:nvSpPr>
        <p:spPr>
          <a:xfrm>
            <a:off x="10869873" y="1383664"/>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7" name="Rektangel 36">
            <a:extLst>
              <a:ext uri="{FF2B5EF4-FFF2-40B4-BE49-F238E27FC236}">
                <a16:creationId xmlns:a16="http://schemas.microsoft.com/office/drawing/2014/main" id="{557B94A5-257F-D1BC-E3F8-F286D6517BB4}"/>
              </a:ext>
            </a:extLst>
          </p:cNvPr>
          <p:cNvSpPr/>
          <p:nvPr/>
        </p:nvSpPr>
        <p:spPr>
          <a:xfrm>
            <a:off x="9909175" y="2177859"/>
            <a:ext cx="237391" cy="24551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8" name="Rektangel 37">
            <a:extLst>
              <a:ext uri="{FF2B5EF4-FFF2-40B4-BE49-F238E27FC236}">
                <a16:creationId xmlns:a16="http://schemas.microsoft.com/office/drawing/2014/main" id="{332B0371-45AC-7057-2C36-D97D1723396C}"/>
              </a:ext>
            </a:extLst>
          </p:cNvPr>
          <p:cNvSpPr/>
          <p:nvPr/>
        </p:nvSpPr>
        <p:spPr>
          <a:xfrm>
            <a:off x="10864202" y="2161011"/>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3" name="Rektangel 42">
            <a:extLst>
              <a:ext uri="{FF2B5EF4-FFF2-40B4-BE49-F238E27FC236}">
                <a16:creationId xmlns:a16="http://schemas.microsoft.com/office/drawing/2014/main" id="{108C1708-6592-43F3-5F28-A6CE90217F48}"/>
              </a:ext>
            </a:extLst>
          </p:cNvPr>
          <p:cNvSpPr/>
          <p:nvPr/>
        </p:nvSpPr>
        <p:spPr>
          <a:xfrm>
            <a:off x="9917798" y="3586322"/>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4" name="Rektangel 43">
            <a:extLst>
              <a:ext uri="{FF2B5EF4-FFF2-40B4-BE49-F238E27FC236}">
                <a16:creationId xmlns:a16="http://schemas.microsoft.com/office/drawing/2014/main" id="{DE954A15-B8F2-2996-C73D-6B0260FCAB11}"/>
              </a:ext>
            </a:extLst>
          </p:cNvPr>
          <p:cNvSpPr/>
          <p:nvPr/>
        </p:nvSpPr>
        <p:spPr>
          <a:xfrm>
            <a:off x="10878496" y="3586321"/>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9" name="Rektangel 48">
            <a:extLst>
              <a:ext uri="{FF2B5EF4-FFF2-40B4-BE49-F238E27FC236}">
                <a16:creationId xmlns:a16="http://schemas.microsoft.com/office/drawing/2014/main" id="{E43DD8F6-BA1E-56EC-5AF9-3CA5A0BE64D1}"/>
              </a:ext>
            </a:extLst>
          </p:cNvPr>
          <p:cNvSpPr/>
          <p:nvPr/>
        </p:nvSpPr>
        <p:spPr>
          <a:xfrm>
            <a:off x="9909175" y="4076863"/>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0" name="Rektangel 49">
            <a:extLst>
              <a:ext uri="{FF2B5EF4-FFF2-40B4-BE49-F238E27FC236}">
                <a16:creationId xmlns:a16="http://schemas.microsoft.com/office/drawing/2014/main" id="{639956D6-C02B-A518-41EF-DD7D2B46BEBF}"/>
              </a:ext>
            </a:extLst>
          </p:cNvPr>
          <p:cNvSpPr/>
          <p:nvPr/>
        </p:nvSpPr>
        <p:spPr>
          <a:xfrm>
            <a:off x="10884166" y="4069524"/>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1" name="Rektangel 50">
            <a:extLst>
              <a:ext uri="{FF2B5EF4-FFF2-40B4-BE49-F238E27FC236}">
                <a16:creationId xmlns:a16="http://schemas.microsoft.com/office/drawing/2014/main" id="{C8F12F01-3E30-53B5-AA33-00375F6CAC79}"/>
              </a:ext>
            </a:extLst>
          </p:cNvPr>
          <p:cNvSpPr/>
          <p:nvPr/>
        </p:nvSpPr>
        <p:spPr>
          <a:xfrm>
            <a:off x="9893286" y="4572345"/>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2" name="Rektangel 51">
            <a:extLst>
              <a:ext uri="{FF2B5EF4-FFF2-40B4-BE49-F238E27FC236}">
                <a16:creationId xmlns:a16="http://schemas.microsoft.com/office/drawing/2014/main" id="{67AB2AA5-0749-07F7-C91C-AA97F32F8C19}"/>
              </a:ext>
            </a:extLst>
          </p:cNvPr>
          <p:cNvSpPr/>
          <p:nvPr/>
        </p:nvSpPr>
        <p:spPr>
          <a:xfrm>
            <a:off x="10841163" y="4572345"/>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ektangel 1">
            <a:extLst>
              <a:ext uri="{FF2B5EF4-FFF2-40B4-BE49-F238E27FC236}">
                <a16:creationId xmlns:a16="http://schemas.microsoft.com/office/drawing/2014/main" id="{2A03AFE1-656F-BD49-7EAF-472FFB6F6C06}"/>
              </a:ext>
            </a:extLst>
          </p:cNvPr>
          <p:cNvSpPr/>
          <p:nvPr/>
        </p:nvSpPr>
        <p:spPr>
          <a:xfrm>
            <a:off x="9959899" y="1726394"/>
            <a:ext cx="135944" cy="1315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 name="Rektangel 2">
            <a:extLst>
              <a:ext uri="{FF2B5EF4-FFF2-40B4-BE49-F238E27FC236}">
                <a16:creationId xmlns:a16="http://schemas.microsoft.com/office/drawing/2014/main" id="{15CB14AF-42CE-4882-E0CE-5199E0B1BF95}"/>
              </a:ext>
            </a:extLst>
          </p:cNvPr>
          <p:cNvSpPr/>
          <p:nvPr/>
        </p:nvSpPr>
        <p:spPr>
          <a:xfrm>
            <a:off x="10920597" y="1726393"/>
            <a:ext cx="135944" cy="1315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 name="Rektangel 3">
            <a:extLst>
              <a:ext uri="{FF2B5EF4-FFF2-40B4-BE49-F238E27FC236}">
                <a16:creationId xmlns:a16="http://schemas.microsoft.com/office/drawing/2014/main" id="{B19A97A0-F5E5-039B-EA5C-40B62162E627}"/>
              </a:ext>
            </a:extLst>
          </p:cNvPr>
          <p:cNvSpPr/>
          <p:nvPr/>
        </p:nvSpPr>
        <p:spPr>
          <a:xfrm>
            <a:off x="9959899" y="1932492"/>
            <a:ext cx="135944" cy="12629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Rektangel 4">
            <a:extLst>
              <a:ext uri="{FF2B5EF4-FFF2-40B4-BE49-F238E27FC236}">
                <a16:creationId xmlns:a16="http://schemas.microsoft.com/office/drawing/2014/main" id="{394FB617-CC8D-8035-452B-3CF7E0E1A768}"/>
              </a:ext>
            </a:extLst>
          </p:cNvPr>
          <p:cNvSpPr/>
          <p:nvPr/>
        </p:nvSpPr>
        <p:spPr>
          <a:xfrm>
            <a:off x="10920597" y="1932491"/>
            <a:ext cx="135944" cy="12629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8">
            <a:extLst>
              <a:ext uri="{FF2B5EF4-FFF2-40B4-BE49-F238E27FC236}">
                <a16:creationId xmlns:a16="http://schemas.microsoft.com/office/drawing/2014/main" id="{325B1DB2-B9A2-5979-867C-C3A4863C0DE5}"/>
              </a:ext>
            </a:extLst>
          </p:cNvPr>
          <p:cNvSpPr/>
          <p:nvPr/>
        </p:nvSpPr>
        <p:spPr>
          <a:xfrm>
            <a:off x="9917798" y="3228139"/>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10">
            <a:extLst>
              <a:ext uri="{FF2B5EF4-FFF2-40B4-BE49-F238E27FC236}">
                <a16:creationId xmlns:a16="http://schemas.microsoft.com/office/drawing/2014/main" id="{F1701910-CE1D-DFE7-82A8-9F7DAD4907C5}"/>
              </a:ext>
            </a:extLst>
          </p:cNvPr>
          <p:cNvSpPr/>
          <p:nvPr/>
        </p:nvSpPr>
        <p:spPr>
          <a:xfrm>
            <a:off x="10878496" y="3228138"/>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2" name="Rektangel 11">
            <a:extLst>
              <a:ext uri="{FF2B5EF4-FFF2-40B4-BE49-F238E27FC236}">
                <a16:creationId xmlns:a16="http://schemas.microsoft.com/office/drawing/2014/main" id="{92E78BAB-DCE7-6A68-6415-393257B9944A}"/>
              </a:ext>
            </a:extLst>
          </p:cNvPr>
          <p:cNvSpPr/>
          <p:nvPr/>
        </p:nvSpPr>
        <p:spPr>
          <a:xfrm>
            <a:off x="9959899" y="2839111"/>
            <a:ext cx="135944" cy="1315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12">
            <a:extLst>
              <a:ext uri="{FF2B5EF4-FFF2-40B4-BE49-F238E27FC236}">
                <a16:creationId xmlns:a16="http://schemas.microsoft.com/office/drawing/2014/main" id="{214E697C-B9FB-1169-919C-FE63B5F7F5AA}"/>
              </a:ext>
            </a:extLst>
          </p:cNvPr>
          <p:cNvSpPr/>
          <p:nvPr/>
        </p:nvSpPr>
        <p:spPr>
          <a:xfrm>
            <a:off x="10920597" y="2839110"/>
            <a:ext cx="135944" cy="1315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13">
            <a:extLst>
              <a:ext uri="{FF2B5EF4-FFF2-40B4-BE49-F238E27FC236}">
                <a16:creationId xmlns:a16="http://schemas.microsoft.com/office/drawing/2014/main" id="{7CD31158-F7D3-AEE6-1A05-79CB321E4BE0}"/>
              </a:ext>
            </a:extLst>
          </p:cNvPr>
          <p:cNvSpPr/>
          <p:nvPr/>
        </p:nvSpPr>
        <p:spPr>
          <a:xfrm>
            <a:off x="9959899" y="3028028"/>
            <a:ext cx="135944" cy="12629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14">
            <a:extLst>
              <a:ext uri="{FF2B5EF4-FFF2-40B4-BE49-F238E27FC236}">
                <a16:creationId xmlns:a16="http://schemas.microsoft.com/office/drawing/2014/main" id="{3971FF47-D339-CC09-8EB9-4C3A58F34226}"/>
              </a:ext>
            </a:extLst>
          </p:cNvPr>
          <p:cNvSpPr/>
          <p:nvPr/>
        </p:nvSpPr>
        <p:spPr>
          <a:xfrm>
            <a:off x="10920597" y="3045208"/>
            <a:ext cx="135944" cy="12629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15">
            <a:extLst>
              <a:ext uri="{FF2B5EF4-FFF2-40B4-BE49-F238E27FC236}">
                <a16:creationId xmlns:a16="http://schemas.microsoft.com/office/drawing/2014/main" id="{D3260C21-E7B5-A801-F8D4-8A51799AF5B0}"/>
              </a:ext>
            </a:extLst>
          </p:cNvPr>
          <p:cNvSpPr/>
          <p:nvPr/>
        </p:nvSpPr>
        <p:spPr>
          <a:xfrm>
            <a:off x="9909175" y="2540219"/>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7" name="Rektangel 16">
            <a:extLst>
              <a:ext uri="{FF2B5EF4-FFF2-40B4-BE49-F238E27FC236}">
                <a16:creationId xmlns:a16="http://schemas.microsoft.com/office/drawing/2014/main" id="{DC37FDAE-0E85-9BFB-BEEB-031430F479E7}"/>
              </a:ext>
            </a:extLst>
          </p:cNvPr>
          <p:cNvSpPr/>
          <p:nvPr/>
        </p:nvSpPr>
        <p:spPr>
          <a:xfrm>
            <a:off x="10868394" y="2527751"/>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4148637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A76E338-51D8-28F1-1AC3-8447B450CC8D}"/>
              </a:ext>
            </a:extLst>
          </p:cNvPr>
          <p:cNvSpPr>
            <a:spLocks noGrp="1"/>
          </p:cNvSpPr>
          <p:nvPr>
            <p:ph type="title"/>
          </p:nvPr>
        </p:nvSpPr>
        <p:spPr/>
        <p:txBody>
          <a:bodyPr/>
          <a:lstStyle/>
          <a:p>
            <a:r>
              <a:rPr lang="sv-SE" dirty="0"/>
              <a:t>Tips!</a:t>
            </a:r>
          </a:p>
        </p:txBody>
      </p:sp>
      <p:sp>
        <p:nvSpPr>
          <p:cNvPr id="3" name="Platshållare för innehåll 2">
            <a:extLst>
              <a:ext uri="{FF2B5EF4-FFF2-40B4-BE49-F238E27FC236}">
                <a16:creationId xmlns:a16="http://schemas.microsoft.com/office/drawing/2014/main" id="{7815C827-1BA6-2581-73D6-2B4BC52C413A}"/>
              </a:ext>
            </a:extLst>
          </p:cNvPr>
          <p:cNvSpPr>
            <a:spLocks noGrp="1"/>
          </p:cNvSpPr>
          <p:nvPr>
            <p:ph sz="quarter" idx="13"/>
          </p:nvPr>
        </p:nvSpPr>
        <p:spPr/>
        <p:txBody>
          <a:bodyPr/>
          <a:lstStyle/>
          <a:p>
            <a:r>
              <a:rPr lang="sv-SE" dirty="0"/>
              <a:t>Om du är intresserad att tillsammans med andra aktörer testa och utveckla nya arbetssätt - titta gärna på vårt stödmaterial för att komma igång med problemanalys och ett systematiskt förändringsarbete med fokus på önskade utfall. </a:t>
            </a:r>
          </a:p>
        </p:txBody>
      </p:sp>
    </p:spTree>
    <p:extLst>
      <p:ext uri="{BB962C8B-B14F-4D97-AF65-F5344CB8AC3E}">
        <p14:creationId xmlns:p14="http://schemas.microsoft.com/office/powerpoint/2010/main" val="1768460862"/>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resentation1" id="{0504319F-418A-4D74-A53E-28C88C74D940}" vid="{F694C6A9-C24E-48D2-B327-10F5CB2A3C88}"/>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RU_ppt-mall</Template>
  <TotalTime>9802</TotalTime>
  <Words>868</Words>
  <Application>Microsoft Office PowerPoint</Application>
  <PresentationFormat>Bredbild</PresentationFormat>
  <Paragraphs>85</Paragraphs>
  <Slides>8</Slides>
  <Notes>1</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8</vt:i4>
      </vt:variant>
    </vt:vector>
  </HeadingPairs>
  <TitlesOfParts>
    <vt:vector size="11" baseType="lpstr">
      <vt:lpstr>Arial</vt:lpstr>
      <vt:lpstr>Verdana</vt:lpstr>
      <vt:lpstr>VGR</vt:lpstr>
      <vt:lpstr> Process för sociala investeringar inom Framtidsrusta barn och unga</vt:lpstr>
      <vt:lpstr>Innehåll</vt:lpstr>
      <vt:lpstr>PowerPoint-presentation</vt:lpstr>
      <vt:lpstr>Om Västra Götalandsregionens (VGR) sociala investeringar</vt:lpstr>
      <vt:lpstr>Ramar för VGR:s sociala investeringar</vt:lpstr>
      <vt:lpstr>Sociala investeringar som metod</vt:lpstr>
      <vt:lpstr>Checklista: Kan er idé bli en social investering? </vt:lpstr>
      <vt:lpstr>Tips!</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Sociala investeringar för att Framtidsrusta barn och unga</dc:title>
  <dc:creator>Marie Ahlberg</dc:creator>
  <keywords/>
  <lastModifiedBy>Marie Ahlberg</lastModifiedBy>
  <revision>5</revision>
  <dcterms:created xsi:type="dcterms:W3CDTF">2024-04-11T07:50:58.0000000Z</dcterms:created>
  <dcterms:modified xsi:type="dcterms:W3CDTF">2026-06-02T08:58:27.0000000Z</dcterms:modified>
</coreProperties>
</file>