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&#65279;<?xml version="1.0" encoding="utf-8"?><Relationships xmlns="http://schemas.openxmlformats.org/package/2006/relationships"><Relationship Type="http://schemas.openxmlformats.org/package/2006/relationships/metadata/core-properties" Target="docProps/core.xml" Id="rId3" /><Relationship Type="http://schemas.openxmlformats.org/package/2006/relationships/metadata/thumbnail" Target="docProps/thumbnail.jpeg" Id="rId2" /><Relationship Type="http://schemas.openxmlformats.org/officeDocument/2006/relationships/officeDocument" Target="ppt/presentation.xml" Id="rId1" /><Relationship Type="http://schemas.openxmlformats.org/officeDocument/2006/relationships/extended-properties" Target="docProps/app.xml" Id="rId4"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Lst>
  <p:notesMasterIdLst>
    <p:notesMasterId r:id="rId37"/>
  </p:notesMasterIdLst>
  <p:handoutMasterIdLst>
    <p:handoutMasterId r:id="rId38"/>
  </p:handoutMasterIdLst>
  <p:sldIdLst>
    <p:sldId id="311" r:id="rId6"/>
    <p:sldId id="2147481194" r:id="rId7"/>
    <p:sldId id="2147481092" r:id="rId8"/>
    <p:sldId id="2147481095" r:id="rId9"/>
    <p:sldId id="2147481178" r:id="rId10"/>
    <p:sldId id="2147472027" r:id="rId11"/>
    <p:sldId id="2147481196" r:id="rId12"/>
    <p:sldId id="2147472084" r:id="rId13"/>
    <p:sldId id="2147481181" r:id="rId14"/>
    <p:sldId id="8945" r:id="rId15"/>
    <p:sldId id="264" r:id="rId16"/>
    <p:sldId id="338" r:id="rId17"/>
    <p:sldId id="2147481182" r:id="rId18"/>
    <p:sldId id="2147481188" r:id="rId19"/>
    <p:sldId id="2147481189" r:id="rId20"/>
    <p:sldId id="2147481185" r:id="rId21"/>
    <p:sldId id="2147481180" r:id="rId22"/>
    <p:sldId id="2147481197" r:id="rId23"/>
    <p:sldId id="308" r:id="rId24"/>
    <p:sldId id="2147481186" r:id="rId25"/>
    <p:sldId id="315" r:id="rId26"/>
    <p:sldId id="321" r:id="rId27"/>
    <p:sldId id="2147481198" r:id="rId28"/>
    <p:sldId id="319" r:id="rId29"/>
    <p:sldId id="314" r:id="rId30"/>
    <p:sldId id="317" r:id="rId31"/>
    <p:sldId id="322" r:id="rId32"/>
    <p:sldId id="320" r:id="rId33"/>
    <p:sldId id="316" r:id="rId34"/>
    <p:sldId id="2147481193" r:id="rId35"/>
    <p:sldId id="2147481195" r:id="rId36"/>
  </p:sldIdLst>
  <p:sldSz cx="12192000" cy="6858000"/>
  <p:notesSz cx="6858000" cy="9144000"/>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Presentation" id="{B972C155-D5BF-46A7-B591-A42909CFC1FA}">
          <p14:sldIdLst>
            <p14:sldId id="311"/>
            <p14:sldId id="2147481194"/>
            <p14:sldId id="2147481092"/>
            <p14:sldId id="2147481095"/>
            <p14:sldId id="2147481178"/>
            <p14:sldId id="2147472027"/>
            <p14:sldId id="2147481196"/>
            <p14:sldId id="2147472084"/>
            <p14:sldId id="2147481181"/>
            <p14:sldId id="8945"/>
            <p14:sldId id="264"/>
            <p14:sldId id="338"/>
            <p14:sldId id="2147481182"/>
            <p14:sldId id="2147481188"/>
            <p14:sldId id="2147481189"/>
            <p14:sldId id="2147481185"/>
            <p14:sldId id="2147481180"/>
            <p14:sldId id="2147481197"/>
            <p14:sldId id="308"/>
            <p14:sldId id="2147481186"/>
            <p14:sldId id="315"/>
            <p14:sldId id="321"/>
            <p14:sldId id="2147481198"/>
            <p14:sldId id="319"/>
            <p14:sldId id="314"/>
            <p14:sldId id="317"/>
            <p14:sldId id="322"/>
            <p14:sldId id="320"/>
            <p14:sldId id="316"/>
            <p14:sldId id="2147481193"/>
            <p14:sldId id="2147481195"/>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7F2A6F6-72B3-D9B3-CBDA-3C42FC3EBF2C}" name="Marie Ahlberg" initials="MA" userId="S::marru16@vgregion.se::5029f755-04d2-4d74-bbbb-0129ce8e4c75"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CAF1F7"/>
    <a:srgbClr val="FFFFFF"/>
    <a:srgbClr val="A1887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3B4B98B0-60AC-42C2-AFA5-B58CD77FA1E5}">
  <a:tblStyle styleId="{5C22544A-7EE6-4342-B048-85BDC9FD1C3A}" styleName="Mellanmörkt format 2 - Dekorfär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just format 1 - Dekorfärg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11" d="100"/>
          <a:sy n="111" d="100"/>
        </p:scale>
        <p:origin x="558" y="96"/>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&#65279;<?xml version="1.0" encoding="utf-8"?><Relationships xmlns="http://schemas.openxmlformats.org/package/2006/relationships"><Relationship Type="http://schemas.openxmlformats.org/officeDocument/2006/relationships/slide" Target="slides/slide3.xml" Id="rId8" /><Relationship Type="http://schemas.openxmlformats.org/officeDocument/2006/relationships/slide" Target="slides/slide8.xml" Id="rId13" /><Relationship Type="http://schemas.openxmlformats.org/officeDocument/2006/relationships/slide" Target="slides/slide13.xml" Id="rId18" /><Relationship Type="http://schemas.openxmlformats.org/officeDocument/2006/relationships/slide" Target="slides/slide21.xml" Id="rId26" /><Relationship Type="http://schemas.openxmlformats.org/officeDocument/2006/relationships/presProps" Target="presProps.xml" Id="rId39" /><Relationship Type="http://schemas.openxmlformats.org/officeDocument/2006/relationships/slide" Target="slides/slide16.xml" Id="rId21" /><Relationship Type="http://schemas.openxmlformats.org/officeDocument/2006/relationships/slide" Target="slides/slide29.xml" Id="rId34" /><Relationship Type="http://schemas.openxmlformats.org/officeDocument/2006/relationships/tableStyles" Target="tableStyles.xml" Id="rId42" /><Relationship Type="http://schemas.openxmlformats.org/officeDocument/2006/relationships/slide" Target="slides/slide2.xml" Id="rId7" /><Relationship Type="http://schemas.openxmlformats.org/officeDocument/2006/relationships/slide" Target="slides/slide7.xml" Id="rId12" /><Relationship Type="http://schemas.openxmlformats.org/officeDocument/2006/relationships/slide" Target="slides/slide12.xml" Id="rId17" /><Relationship Type="http://schemas.openxmlformats.org/officeDocument/2006/relationships/slide" Target="slides/slide20.xml" Id="rId25" /><Relationship Type="http://schemas.openxmlformats.org/officeDocument/2006/relationships/slide" Target="slides/slide28.xml" Id="rId33" /><Relationship Type="http://schemas.openxmlformats.org/officeDocument/2006/relationships/handoutMaster" Target="handoutMasters/handoutMaster1.xml" Id="rId38" /><Relationship Type="http://schemas.openxmlformats.org/officeDocument/2006/relationships/slide" Target="slides/slide11.xml" Id="rId16" /><Relationship Type="http://schemas.openxmlformats.org/officeDocument/2006/relationships/slide" Target="slides/slide15.xml" Id="rId20" /><Relationship Type="http://schemas.openxmlformats.org/officeDocument/2006/relationships/slide" Target="slides/slide24.xml" Id="rId29" /><Relationship Type="http://schemas.openxmlformats.org/officeDocument/2006/relationships/theme" Target="theme/theme1.xml" Id="rId41" /><Relationship Type="http://schemas.openxmlformats.org/officeDocument/2006/relationships/slide" Target="slides/slide1.xml" Id="rId6" /><Relationship Type="http://schemas.openxmlformats.org/officeDocument/2006/relationships/slide" Target="slides/slide6.xml" Id="rId11" /><Relationship Type="http://schemas.openxmlformats.org/officeDocument/2006/relationships/slide" Target="slides/slide19.xml" Id="rId24" /><Relationship Type="http://schemas.openxmlformats.org/officeDocument/2006/relationships/slide" Target="slides/slide27.xml" Id="rId32" /><Relationship Type="http://schemas.openxmlformats.org/officeDocument/2006/relationships/notesMaster" Target="notesMasters/notesMaster1.xml" Id="rId37" /><Relationship Type="http://schemas.openxmlformats.org/officeDocument/2006/relationships/viewProps" Target="viewProps.xml" Id="rId40" /><Relationship Type="http://schemas.openxmlformats.org/officeDocument/2006/relationships/slideMaster" Target="slideMasters/slideMaster1.xml" Id="rId5" /><Relationship Type="http://schemas.openxmlformats.org/officeDocument/2006/relationships/slide" Target="slides/slide10.xml" Id="rId15" /><Relationship Type="http://schemas.openxmlformats.org/officeDocument/2006/relationships/slide" Target="slides/slide18.xml" Id="rId23" /><Relationship Type="http://schemas.openxmlformats.org/officeDocument/2006/relationships/slide" Target="slides/slide23.xml" Id="rId28" /><Relationship Type="http://schemas.openxmlformats.org/officeDocument/2006/relationships/slide" Target="slides/slide31.xml" Id="rId36" /><Relationship Type="http://schemas.openxmlformats.org/officeDocument/2006/relationships/slide" Target="slides/slide5.xml" Id="rId10" /><Relationship Type="http://schemas.openxmlformats.org/officeDocument/2006/relationships/slide" Target="slides/slide14.xml" Id="rId19" /><Relationship Type="http://schemas.openxmlformats.org/officeDocument/2006/relationships/slide" Target="slides/slide26.xml" Id="rId31" /><Relationship Type="http://schemas.microsoft.com/office/2018/10/relationships/authors" Target="authors.xml" Id="rId44" /><Relationship Type="http://schemas.openxmlformats.org/officeDocument/2006/relationships/slide" Target="slides/slide4.xml" Id="rId9" /><Relationship Type="http://schemas.openxmlformats.org/officeDocument/2006/relationships/slide" Target="slides/slide9.xml" Id="rId14" /><Relationship Type="http://schemas.openxmlformats.org/officeDocument/2006/relationships/slide" Target="slides/slide17.xml" Id="rId22" /><Relationship Type="http://schemas.openxmlformats.org/officeDocument/2006/relationships/slide" Target="slides/slide22.xml" Id="rId27" /><Relationship Type="http://schemas.openxmlformats.org/officeDocument/2006/relationships/slide" Target="slides/slide25.xml" Id="rId30" /><Relationship Type="http://schemas.openxmlformats.org/officeDocument/2006/relationships/slide" Target="slides/slide30.xml" Id="rId35" /><Relationship Type="http://schemas.microsoft.com/office/2016/11/relationships/changesInfo" Target="changesInfos/changesInfo1.xml" Id="rId43" /></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ie Ahlberg" userId="5029f755-04d2-4d74-bbbb-0129ce8e4c75" providerId="ADAL" clId="{06FD601C-EE4D-44EA-8FB5-1CC75F49F8C3}"/>
    <pc:docChg chg="undo custSel addSld delSld modSld sldOrd modSection">
      <pc:chgData name="Marie Ahlberg" userId="5029f755-04d2-4d74-bbbb-0129ce8e4c75" providerId="ADAL" clId="{06FD601C-EE4D-44EA-8FB5-1CC75F49F8C3}" dt="2026-06-02T09:01:05.132" v="7845" actId="313"/>
      <pc:docMkLst>
        <pc:docMk/>
      </pc:docMkLst>
      <pc:sldChg chg="addSp delSp modSp add mod modClrScheme delAnim modAnim chgLayout">
        <pc:chgData name="Marie Ahlberg" userId="5029f755-04d2-4d74-bbbb-0129ce8e4c75" providerId="ADAL" clId="{06FD601C-EE4D-44EA-8FB5-1CC75F49F8C3}" dt="2026-04-27T12:13:53.409" v="7461" actId="20577"/>
        <pc:sldMkLst>
          <pc:docMk/>
          <pc:sldMk cId="215902479" sldId="264"/>
        </pc:sldMkLst>
      </pc:sldChg>
      <pc:sldChg chg="delSp modSp mod modClrScheme chgLayout">
        <pc:chgData name="Marie Ahlberg" userId="5029f755-04d2-4d74-bbbb-0129ce8e4c75" providerId="ADAL" clId="{06FD601C-EE4D-44EA-8FB5-1CC75F49F8C3}" dt="2026-04-27T11:25:46.566" v="7157" actId="1076"/>
        <pc:sldMkLst>
          <pc:docMk/>
          <pc:sldMk cId="502959712" sldId="308"/>
        </pc:sldMkLst>
      </pc:sldChg>
      <pc:sldChg chg="addSp delSp modSp mod">
        <pc:chgData name="Marie Ahlberg" userId="5029f755-04d2-4d74-bbbb-0129ce8e4c75" providerId="ADAL" clId="{06FD601C-EE4D-44EA-8FB5-1CC75F49F8C3}" dt="2026-04-27T11:03:52.519" v="6936" actId="14100"/>
        <pc:sldMkLst>
          <pc:docMk/>
          <pc:sldMk cId="3317689344" sldId="311"/>
        </pc:sldMkLst>
      </pc:sldChg>
      <pc:sldChg chg="modSp mod modClrScheme chgLayout">
        <pc:chgData name="Marie Ahlberg" userId="5029f755-04d2-4d74-bbbb-0129ce8e4c75" providerId="ADAL" clId="{06FD601C-EE4D-44EA-8FB5-1CC75F49F8C3}" dt="2026-04-27T11:20:09.119" v="7057" actId="26606"/>
        <pc:sldMkLst>
          <pc:docMk/>
          <pc:sldMk cId="453397348" sldId="314"/>
        </pc:sldMkLst>
      </pc:sldChg>
      <pc:sldChg chg="modSp mod modClrScheme chgLayout">
        <pc:chgData name="Marie Ahlberg" userId="5029f755-04d2-4d74-bbbb-0129ce8e4c75" providerId="ADAL" clId="{06FD601C-EE4D-44EA-8FB5-1CC75F49F8C3}" dt="2026-04-27T11:19:14.121" v="7050" actId="1076"/>
        <pc:sldMkLst>
          <pc:docMk/>
          <pc:sldMk cId="3579277227" sldId="315"/>
        </pc:sldMkLst>
      </pc:sldChg>
      <pc:sldChg chg="modSp mod modClrScheme chgLayout">
        <pc:chgData name="Marie Ahlberg" userId="5029f755-04d2-4d74-bbbb-0129ce8e4c75" providerId="ADAL" clId="{06FD601C-EE4D-44EA-8FB5-1CC75F49F8C3}" dt="2026-04-27T11:20:22.332" v="7061" actId="26606"/>
        <pc:sldMkLst>
          <pc:docMk/>
          <pc:sldMk cId="2097505877" sldId="316"/>
        </pc:sldMkLst>
      </pc:sldChg>
      <pc:sldChg chg="modSp mod ord modClrScheme chgLayout">
        <pc:chgData name="Marie Ahlberg" userId="5029f755-04d2-4d74-bbbb-0129ce8e4c75" providerId="ADAL" clId="{06FD601C-EE4D-44EA-8FB5-1CC75F49F8C3}" dt="2026-04-27T11:20:12.972" v="7058" actId="26606"/>
        <pc:sldMkLst>
          <pc:docMk/>
          <pc:sldMk cId="1294698802" sldId="317"/>
        </pc:sldMkLst>
      </pc:sldChg>
      <pc:sldChg chg="modSp mod ord modClrScheme chgLayout">
        <pc:chgData name="Marie Ahlberg" userId="5029f755-04d2-4d74-bbbb-0129ce8e4c75" providerId="ADAL" clId="{06FD601C-EE4D-44EA-8FB5-1CC75F49F8C3}" dt="2026-04-27T11:20:04.893" v="7056" actId="26606"/>
        <pc:sldMkLst>
          <pc:docMk/>
          <pc:sldMk cId="1905381695" sldId="319"/>
        </pc:sldMkLst>
      </pc:sldChg>
      <pc:sldChg chg="modSp mod ord modClrScheme chgLayout">
        <pc:chgData name="Marie Ahlberg" userId="5029f755-04d2-4d74-bbbb-0129ce8e4c75" providerId="ADAL" clId="{06FD601C-EE4D-44EA-8FB5-1CC75F49F8C3}" dt="2026-04-27T11:20:18.707" v="7060" actId="26606"/>
        <pc:sldMkLst>
          <pc:docMk/>
          <pc:sldMk cId="1866286626" sldId="320"/>
        </pc:sldMkLst>
      </pc:sldChg>
      <pc:sldChg chg="modSp mod modClrScheme chgLayout">
        <pc:chgData name="Marie Ahlberg" userId="5029f755-04d2-4d74-bbbb-0129ce8e4c75" providerId="ADAL" clId="{06FD601C-EE4D-44EA-8FB5-1CC75F49F8C3}" dt="2026-04-27T11:19:59.802" v="7055" actId="26606"/>
        <pc:sldMkLst>
          <pc:docMk/>
          <pc:sldMk cId="2498033869" sldId="321"/>
        </pc:sldMkLst>
      </pc:sldChg>
      <pc:sldChg chg="modSp mod ord modClrScheme chgLayout">
        <pc:chgData name="Marie Ahlberg" userId="5029f755-04d2-4d74-bbbb-0129ce8e4c75" providerId="ADAL" clId="{06FD601C-EE4D-44EA-8FB5-1CC75F49F8C3}" dt="2026-04-27T11:20:16.150" v="7059" actId="26606"/>
        <pc:sldMkLst>
          <pc:docMk/>
          <pc:sldMk cId="1168628180" sldId="322"/>
        </pc:sldMkLst>
      </pc:sldChg>
      <pc:sldChg chg="delSp modSp add mod delAnim">
        <pc:chgData name="Marie Ahlberg" userId="5029f755-04d2-4d74-bbbb-0129ce8e4c75" providerId="ADAL" clId="{06FD601C-EE4D-44EA-8FB5-1CC75F49F8C3}" dt="2026-04-27T12:28:35.393" v="7807" actId="1076"/>
        <pc:sldMkLst>
          <pc:docMk/>
          <pc:sldMk cId="1552207968" sldId="338"/>
        </pc:sldMkLst>
      </pc:sldChg>
      <pc:sldChg chg="addSp delSp modSp add mod">
        <pc:chgData name="Marie Ahlberg" userId="5029f755-04d2-4d74-bbbb-0129ce8e4c75" providerId="ADAL" clId="{06FD601C-EE4D-44EA-8FB5-1CC75F49F8C3}" dt="2026-04-27T12:10:01.169" v="7330" actId="1076"/>
        <pc:sldMkLst>
          <pc:docMk/>
          <pc:sldMk cId="4006365288" sldId="8945"/>
        </pc:sldMkLst>
      </pc:sldChg>
      <pc:sldChg chg="addSp delSp modSp mod modShow">
        <pc:chgData name="Marie Ahlberg" userId="5029f755-04d2-4d74-bbbb-0129ce8e4c75" providerId="ADAL" clId="{06FD601C-EE4D-44EA-8FB5-1CC75F49F8C3}" dt="2026-04-27T11:08:05.396" v="6973" actId="20577"/>
        <pc:sldMkLst>
          <pc:docMk/>
          <pc:sldMk cId="3120654060" sldId="2147472027"/>
        </pc:sldMkLst>
      </pc:sldChg>
      <pc:sldChg chg="add ord">
        <pc:chgData name="Marie Ahlberg" userId="5029f755-04d2-4d74-bbbb-0129ce8e4c75" providerId="ADAL" clId="{06FD601C-EE4D-44EA-8FB5-1CC75F49F8C3}" dt="2026-04-27T12:04:18.413" v="7173"/>
        <pc:sldMkLst>
          <pc:docMk/>
          <pc:sldMk cId="391967738" sldId="2147472084"/>
        </pc:sldMkLst>
      </pc:sldChg>
      <pc:sldChg chg="modSp del mod modShow">
        <pc:chgData name="Marie Ahlberg" userId="5029f755-04d2-4d74-bbbb-0129ce8e4c75" providerId="ADAL" clId="{06FD601C-EE4D-44EA-8FB5-1CC75F49F8C3}" dt="2026-04-27T11:06:25.037" v="6940" actId="47"/>
        <pc:sldMkLst>
          <pc:docMk/>
          <pc:sldMk cId="1203174319" sldId="2147481091"/>
        </pc:sldMkLst>
      </pc:sldChg>
      <pc:sldChg chg="delSp modSp mod modClrScheme chgLayout">
        <pc:chgData name="Marie Ahlberg" userId="5029f755-04d2-4d74-bbbb-0129ce8e4c75" providerId="ADAL" clId="{06FD601C-EE4D-44EA-8FB5-1CC75F49F8C3}" dt="2026-04-27T11:27:20.402" v="7170" actId="27636"/>
        <pc:sldMkLst>
          <pc:docMk/>
          <pc:sldMk cId="2820400782" sldId="2147481092"/>
        </pc:sldMkLst>
      </pc:sldChg>
      <pc:sldChg chg="modSp mod modClrScheme chgLayout">
        <pc:chgData name="Marie Ahlberg" userId="5029f755-04d2-4d74-bbbb-0129ce8e4c75" providerId="ADAL" clId="{06FD601C-EE4D-44EA-8FB5-1CC75F49F8C3}" dt="2026-04-27T11:26:22.461" v="7159" actId="700"/>
        <pc:sldMkLst>
          <pc:docMk/>
          <pc:sldMk cId="1624052974" sldId="2147481095"/>
        </pc:sldMkLst>
      </pc:sldChg>
      <pc:sldChg chg="delSp modSp mod ord">
        <pc:chgData name="Marie Ahlberg" userId="5029f755-04d2-4d74-bbbb-0129ce8e4c75" providerId="ADAL" clId="{06FD601C-EE4D-44EA-8FB5-1CC75F49F8C3}" dt="2026-04-27T11:14:05.358" v="6976" actId="20577"/>
        <pc:sldMkLst>
          <pc:docMk/>
          <pc:sldMk cId="3825760827" sldId="2147481178"/>
        </pc:sldMkLst>
      </pc:sldChg>
      <pc:sldChg chg="addSp delSp modSp del mod">
        <pc:chgData name="Marie Ahlberg" userId="5029f755-04d2-4d74-bbbb-0129ce8e4c75" providerId="ADAL" clId="{06FD601C-EE4D-44EA-8FB5-1CC75F49F8C3}" dt="2026-04-27T11:17:24.863" v="6993" actId="47"/>
        <pc:sldMkLst>
          <pc:docMk/>
          <pc:sldMk cId="4148637769" sldId="2147481179"/>
        </pc:sldMkLst>
      </pc:sldChg>
      <pc:sldChg chg="addSp modSp mod">
        <pc:chgData name="Marie Ahlberg" userId="5029f755-04d2-4d74-bbbb-0129ce8e4c75" providerId="ADAL" clId="{06FD601C-EE4D-44EA-8FB5-1CC75F49F8C3}" dt="2026-04-27T11:17:39.186" v="6997" actId="20577"/>
        <pc:sldMkLst>
          <pc:docMk/>
          <pc:sldMk cId="348412234" sldId="2147481180"/>
        </pc:sldMkLst>
      </pc:sldChg>
      <pc:sldChg chg="addSp delSp modSp mod modClrScheme chgLayout">
        <pc:chgData name="Marie Ahlberg" userId="5029f755-04d2-4d74-bbbb-0129ce8e4c75" providerId="ADAL" clId="{06FD601C-EE4D-44EA-8FB5-1CC75F49F8C3}" dt="2026-04-27T11:24:40.611" v="7147" actId="122"/>
        <pc:sldMkLst>
          <pc:docMk/>
          <pc:sldMk cId="671162727" sldId="2147481181"/>
        </pc:sldMkLst>
      </pc:sldChg>
      <pc:sldChg chg="addSp delSp modSp mod">
        <pc:chgData name="Marie Ahlberg" userId="5029f755-04d2-4d74-bbbb-0129ce8e4c75" providerId="ADAL" clId="{06FD601C-EE4D-44EA-8FB5-1CC75F49F8C3}" dt="2026-04-27T12:15:58.159" v="7512" actId="20577"/>
        <pc:sldMkLst>
          <pc:docMk/>
          <pc:sldMk cId="3607945513" sldId="2147481182"/>
        </pc:sldMkLst>
      </pc:sldChg>
      <pc:sldChg chg="addSp delSp modSp mod">
        <pc:chgData name="Marie Ahlberg" userId="5029f755-04d2-4d74-bbbb-0129ce8e4c75" providerId="ADAL" clId="{06FD601C-EE4D-44EA-8FB5-1CC75F49F8C3}" dt="2026-04-27T08:11:37.147" v="3843" actId="1076"/>
        <pc:sldMkLst>
          <pc:docMk/>
          <pc:sldMk cId="1568629798" sldId="2147481185"/>
        </pc:sldMkLst>
      </pc:sldChg>
      <pc:sldChg chg="addSp delSp modSp mod">
        <pc:chgData name="Marie Ahlberg" userId="5029f755-04d2-4d74-bbbb-0129ce8e4c75" providerId="ADAL" clId="{06FD601C-EE4D-44EA-8FB5-1CC75F49F8C3}" dt="2026-04-27T11:19:53.140" v="7054" actId="1076"/>
        <pc:sldMkLst>
          <pc:docMk/>
          <pc:sldMk cId="3088423481" sldId="2147481186"/>
        </pc:sldMkLst>
      </pc:sldChg>
      <pc:sldChg chg="addSp delSp modSp mod">
        <pc:chgData name="Marie Ahlberg" userId="5029f755-04d2-4d74-bbbb-0129ce8e4c75" providerId="ADAL" clId="{06FD601C-EE4D-44EA-8FB5-1CC75F49F8C3}" dt="2026-04-27T09:33:55.503" v="6020" actId="14100"/>
        <pc:sldMkLst>
          <pc:docMk/>
          <pc:sldMk cId="1500887267" sldId="2147481188"/>
        </pc:sldMkLst>
      </pc:sldChg>
      <pc:sldChg chg="addSp delSp modSp mod">
        <pc:chgData name="Marie Ahlberg" userId="5029f755-04d2-4d74-bbbb-0129ce8e4c75" providerId="ADAL" clId="{06FD601C-EE4D-44EA-8FB5-1CC75F49F8C3}" dt="2026-04-27T09:33:47.736" v="6018" actId="14100"/>
        <pc:sldMkLst>
          <pc:docMk/>
          <pc:sldMk cId="1818156589" sldId="2147481189"/>
        </pc:sldMkLst>
      </pc:sldChg>
      <pc:sldChg chg="modSp new add del mod">
        <pc:chgData name="Marie Ahlberg" userId="5029f755-04d2-4d74-bbbb-0129ce8e4c75" providerId="ADAL" clId="{06FD601C-EE4D-44EA-8FB5-1CC75F49F8C3}" dt="2026-04-27T11:06:10.366" v="6939" actId="47"/>
        <pc:sldMkLst>
          <pc:docMk/>
          <pc:sldMk cId="2505527995" sldId="2147481191"/>
        </pc:sldMkLst>
      </pc:sldChg>
      <pc:sldChg chg="add del">
        <pc:chgData name="Marie Ahlberg" userId="5029f755-04d2-4d74-bbbb-0129ce8e4c75" providerId="ADAL" clId="{06FD601C-EE4D-44EA-8FB5-1CC75F49F8C3}" dt="2026-04-27T09:33:06.581" v="6012" actId="47"/>
        <pc:sldMkLst>
          <pc:docMk/>
          <pc:sldMk cId="2296342648" sldId="2147481192"/>
        </pc:sldMkLst>
      </pc:sldChg>
      <pc:sldChg chg="add del">
        <pc:chgData name="Marie Ahlberg" userId="5029f755-04d2-4d74-bbbb-0129ce8e4c75" providerId="ADAL" clId="{06FD601C-EE4D-44EA-8FB5-1CC75F49F8C3}" dt="2026-04-27T08:09:12.887" v="3817" actId="47"/>
        <pc:sldMkLst>
          <pc:docMk/>
          <pc:sldMk cId="2649109974" sldId="2147481192"/>
        </pc:sldMkLst>
      </pc:sldChg>
      <pc:sldChg chg="modSp new mod modClrScheme chgLayout">
        <pc:chgData name="Marie Ahlberg" userId="5029f755-04d2-4d74-bbbb-0129ce8e4c75" providerId="ADAL" clId="{06FD601C-EE4D-44EA-8FB5-1CC75F49F8C3}" dt="2026-06-02T09:01:05.132" v="7845" actId="313"/>
        <pc:sldMkLst>
          <pc:docMk/>
          <pc:sldMk cId="3566308509" sldId="2147481193"/>
        </pc:sldMkLst>
        <pc:spChg chg="mod">
          <ac:chgData name="Marie Ahlberg" userId="5029f755-04d2-4d74-bbbb-0129ce8e4c75" providerId="ADAL" clId="{06FD601C-EE4D-44EA-8FB5-1CC75F49F8C3}" dt="2026-06-02T09:01:05.132" v="7845" actId="313"/>
          <ac:spMkLst>
            <pc:docMk/>
            <pc:sldMk cId="3566308509" sldId="2147481193"/>
            <ac:spMk id="3" creationId="{E2AB0B84-4049-EBA2-5515-84051CCD8AA7}"/>
          </ac:spMkLst>
        </pc:spChg>
      </pc:sldChg>
      <pc:sldChg chg="modSp new mod">
        <pc:chgData name="Marie Ahlberg" userId="5029f755-04d2-4d74-bbbb-0129ce8e4c75" providerId="ADAL" clId="{06FD601C-EE4D-44EA-8FB5-1CC75F49F8C3}" dt="2026-06-02T08:59:27.432" v="7810" actId="20577"/>
        <pc:sldMkLst>
          <pc:docMk/>
          <pc:sldMk cId="340860158" sldId="2147481194"/>
        </pc:sldMkLst>
        <pc:spChg chg="mod">
          <ac:chgData name="Marie Ahlberg" userId="5029f755-04d2-4d74-bbbb-0129ce8e4c75" providerId="ADAL" clId="{06FD601C-EE4D-44EA-8FB5-1CC75F49F8C3}" dt="2026-06-02T08:59:27.432" v="7810" actId="20577"/>
          <ac:spMkLst>
            <pc:docMk/>
            <pc:sldMk cId="340860158" sldId="2147481194"/>
            <ac:spMk id="3" creationId="{B00CA696-AEFE-37CF-C233-2424D3AC6AAF}"/>
          </ac:spMkLst>
        </pc:spChg>
      </pc:sldChg>
      <pc:sldChg chg="modSp new mod modClrScheme chgLayout">
        <pc:chgData name="Marie Ahlberg" userId="5029f755-04d2-4d74-bbbb-0129ce8e4c75" providerId="ADAL" clId="{06FD601C-EE4D-44EA-8FB5-1CC75F49F8C3}" dt="2026-04-27T11:20:29.782" v="7063" actId="26606"/>
        <pc:sldMkLst>
          <pc:docMk/>
          <pc:sldMk cId="756514198" sldId="2147481195"/>
        </pc:sldMkLst>
      </pc:sldChg>
      <pc:sldChg chg="addSp delSp modSp new mod modClrScheme chgLayout">
        <pc:chgData name="Marie Ahlberg" userId="5029f755-04d2-4d74-bbbb-0129ce8e4c75" providerId="ADAL" clId="{06FD601C-EE4D-44EA-8FB5-1CC75F49F8C3}" dt="2026-04-27T11:14:42.076" v="6992" actId="478"/>
        <pc:sldMkLst>
          <pc:docMk/>
          <pc:sldMk cId="426919657" sldId="2147481196"/>
        </pc:sldMkLst>
      </pc:sldChg>
      <pc:sldChg chg="modSp add mod ord">
        <pc:chgData name="Marie Ahlberg" userId="5029f755-04d2-4d74-bbbb-0129ce8e4c75" providerId="ADAL" clId="{06FD601C-EE4D-44EA-8FB5-1CC75F49F8C3}" dt="2026-04-27T11:17:51.622" v="7021" actId="20577"/>
        <pc:sldMkLst>
          <pc:docMk/>
          <pc:sldMk cId="1915904784" sldId="2147481197"/>
        </pc:sldMkLst>
      </pc:sldChg>
      <pc:sldChg chg="modSp add mod ord">
        <pc:chgData name="Marie Ahlberg" userId="5029f755-04d2-4d74-bbbb-0129ce8e4c75" providerId="ADAL" clId="{06FD601C-EE4D-44EA-8FB5-1CC75F49F8C3}" dt="2026-06-02T09:00:48.327" v="7844" actId="20577"/>
        <pc:sldMkLst>
          <pc:docMk/>
          <pc:sldMk cId="1183234050" sldId="2147481198"/>
        </pc:sldMkLst>
        <pc:spChg chg="mod">
          <ac:chgData name="Marie Ahlberg" userId="5029f755-04d2-4d74-bbbb-0129ce8e4c75" providerId="ADAL" clId="{06FD601C-EE4D-44EA-8FB5-1CC75F49F8C3}" dt="2026-06-02T09:00:48.327" v="7844" actId="20577"/>
          <ac:spMkLst>
            <pc:docMk/>
            <pc:sldMk cId="1183234050" sldId="2147481198"/>
            <ac:spMk id="4" creationId="{72749AFB-FB8D-141F-09A5-B7D3581BDF5D}"/>
          </ac:spMkLst>
        </pc:spChg>
      </pc:sldChg>
      <pc:sldChg chg="addSp delSp modSp add del mod modClrScheme chgLayout">
        <pc:chgData name="Marie Ahlberg" userId="5029f755-04d2-4d74-bbbb-0129ce8e4c75" providerId="ADAL" clId="{06FD601C-EE4D-44EA-8FB5-1CC75F49F8C3}" dt="2026-04-27T11:24:04.437" v="7098" actId="47"/>
        <pc:sldMkLst>
          <pc:docMk/>
          <pc:sldMk cId="2858389954" sldId="2147481199"/>
        </pc:sldMkLst>
      </pc:sldChg>
    </pc:docChg>
  </pc:docChgLst>
  <pc:docChgLst>
    <pc:chgData name="Marie Ahlberg" userId="S::marru16@vgregion.se::5029f755-04d2-4d74-bbbb-0129ce8e4c75" providerId="AD" clId="Web-{94F723F7-23EF-238D-789D-78FD5FC2A745}"/>
    <pc:docChg chg="modSld">
      <pc:chgData name="Marie Ahlberg" userId="S::marru16@vgregion.se::5029f755-04d2-4d74-bbbb-0129ce8e4c75" providerId="AD" clId="Web-{94F723F7-23EF-238D-789D-78FD5FC2A745}" dt="2026-04-27T12:33:39.563" v="33" actId="20577"/>
      <pc:docMkLst>
        <pc:docMk/>
      </pc:docMkLst>
      <pc:sldChg chg="modSp">
        <pc:chgData name="Marie Ahlberg" userId="S::marru16@vgregion.se::5029f755-04d2-4d74-bbbb-0129ce8e4c75" providerId="AD" clId="Web-{94F723F7-23EF-238D-789D-78FD5FC2A745}" dt="2026-04-27T12:33:39.563" v="33" actId="20577"/>
        <pc:sldMkLst>
          <pc:docMk/>
          <pc:sldMk cId="3317689344" sldId="311"/>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a:extLst>
              <a:ext uri="{FF2B5EF4-FFF2-40B4-BE49-F238E27FC236}">
                <a16:creationId xmlns:a16="http://schemas.microsoft.com/office/drawing/2014/main" id="{EA9C0E35-84B6-7F5A-0DF4-954D903BFE7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a:extLst>
              <a:ext uri="{FF2B5EF4-FFF2-40B4-BE49-F238E27FC236}">
                <a16:creationId xmlns:a16="http://schemas.microsoft.com/office/drawing/2014/main" id="{59C67742-94E7-A406-2FD2-37F9B6E3C97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5195CB1-8D9E-4D39-BD5A-3714F899CBAC}" type="datetimeFigureOut">
              <a:rPr lang="sv-SE" smtClean="0"/>
              <a:t>2026-06-02</a:t>
            </a:fld>
            <a:endParaRPr lang="sv-SE"/>
          </a:p>
        </p:txBody>
      </p:sp>
      <p:sp>
        <p:nvSpPr>
          <p:cNvPr id="4" name="Platshållare för sidfot 3">
            <a:extLst>
              <a:ext uri="{FF2B5EF4-FFF2-40B4-BE49-F238E27FC236}">
                <a16:creationId xmlns:a16="http://schemas.microsoft.com/office/drawing/2014/main" id="{BEA470E6-6438-A282-EB64-049EBCB70A9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5" name="Platshållare för bildnummer 4">
            <a:extLst>
              <a:ext uri="{FF2B5EF4-FFF2-40B4-BE49-F238E27FC236}">
                <a16:creationId xmlns:a16="http://schemas.microsoft.com/office/drawing/2014/main" id="{F6DED696-253C-AAC0-DB7E-65090849E05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3B10E5F-6630-4A69-9755-6CD736F11B39}" type="slidenum">
              <a:rPr lang="sv-SE" smtClean="0"/>
              <a:t>‹#›</a:t>
            </a:fld>
            <a:endParaRPr lang="sv-SE"/>
          </a:p>
        </p:txBody>
      </p:sp>
    </p:spTree>
    <p:extLst>
      <p:ext uri="{BB962C8B-B14F-4D97-AF65-F5344CB8AC3E}">
        <p14:creationId xmlns:p14="http://schemas.microsoft.com/office/powerpoint/2010/main" val="4105902991"/>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2880" userDrawn="1">
          <p15:clr>
            <a:srgbClr val="F26B43"/>
          </p15:clr>
        </p15:guide>
        <p15:guide id="2" pos="2160"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D69FF5E-32DB-4A63-9882-8F301C111A15}" type="datetimeFigureOut">
              <a:rPr lang="sv-SE" smtClean="0"/>
              <a:t>2026-06-02</a:t>
            </a:fld>
            <a:endParaRPr lang="sv-SE"/>
          </a:p>
        </p:txBody>
      </p:sp>
      <p:sp>
        <p:nvSpPr>
          <p:cNvPr id="4" name="Platshållare för bildobjekt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55BFA82-BD73-4185-B828-63168F0B5499}" type="slidenum">
              <a:rPr lang="sv-SE" smtClean="0"/>
              <a:t>‹#›</a:t>
            </a:fld>
            <a:endParaRPr lang="sv-SE"/>
          </a:p>
        </p:txBody>
      </p:sp>
    </p:spTree>
    <p:extLst>
      <p:ext uri="{BB962C8B-B14F-4D97-AF65-F5344CB8AC3E}">
        <p14:creationId xmlns:p14="http://schemas.microsoft.com/office/powerpoint/2010/main" val="21394257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2880" userDrawn="1">
          <p15:clr>
            <a:srgbClr val="F26B43"/>
          </p15:clr>
        </p15:guide>
        <p15:guide id="2" pos="2160"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mellanarkiv-offentlig.vgregion.se/alfresco/s/archive/stream/public/v1/source/available/SOFIA/RS7897-268913469-197/SURROGATE/ManusMigrationSES_formaterat180516.pdf"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5</a:t>
            </a:fld>
            <a:endParaRPr lang="sv-SE"/>
          </a:p>
        </p:txBody>
      </p:sp>
    </p:spTree>
    <p:extLst>
      <p:ext uri="{BB962C8B-B14F-4D97-AF65-F5344CB8AC3E}">
        <p14:creationId xmlns:p14="http://schemas.microsoft.com/office/powerpoint/2010/main" val="22266146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sv-SE"/>
              <a:t>I kraftsamling fullföljda studier finns det fyra prioriterade inriktningar. </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sv-SE"/>
              <a:t>Psykisk hälsa</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sv-SE"/>
              <a:t>Läs och språkutveckling</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sv-SE"/>
              <a:t>Föräldrar som resurs</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sv-SE"/>
              <a:t>Motivation och framtidstro</a:t>
            </a:r>
          </a:p>
          <a:p>
            <a:pPr marL="0" marR="0" lvl="0" indent="0" algn="l" defTabSz="457200" rtl="0" eaLnBrk="1" fontAlgn="auto" latinLnBrk="0" hangingPunct="1">
              <a:lnSpc>
                <a:spcPct val="100000"/>
              </a:lnSpc>
              <a:spcBef>
                <a:spcPts val="0"/>
              </a:spcBef>
              <a:spcAft>
                <a:spcPts val="0"/>
              </a:spcAft>
              <a:buClrTx/>
              <a:buSzTx/>
              <a:buFontTx/>
              <a:buNone/>
              <a:tabLst/>
              <a:defRPr/>
            </a:pPr>
            <a:endParaRPr lang="sv-SE"/>
          </a:p>
          <a:p>
            <a:pPr marL="0" marR="0" lvl="0" indent="0" algn="l" defTabSz="457200" rtl="0" eaLnBrk="1" fontAlgn="auto" latinLnBrk="0" hangingPunct="1">
              <a:lnSpc>
                <a:spcPct val="100000"/>
              </a:lnSpc>
              <a:spcBef>
                <a:spcPts val="0"/>
              </a:spcBef>
              <a:spcAft>
                <a:spcPts val="0"/>
              </a:spcAft>
              <a:buClrTx/>
              <a:buSzTx/>
              <a:buFontTx/>
              <a:buNone/>
              <a:tabLst/>
              <a:defRPr/>
            </a:pPr>
            <a:r>
              <a:rPr lang="sv-SE"/>
              <a:t>Sociala investeringsprojekt behöver möta identifierade utmaningar och behov inom minst  till en av inriktningarna.</a:t>
            </a:r>
          </a:p>
          <a:p>
            <a:pPr marL="0" marR="0" lvl="0" indent="0" algn="l" defTabSz="457200" rtl="0" eaLnBrk="1" fontAlgn="auto" latinLnBrk="0" hangingPunct="1">
              <a:lnSpc>
                <a:spcPct val="100000"/>
              </a:lnSpc>
              <a:spcBef>
                <a:spcPts val="0"/>
              </a:spcBef>
              <a:spcAft>
                <a:spcPts val="0"/>
              </a:spcAft>
              <a:buClrTx/>
              <a:buSzTx/>
              <a:buFontTx/>
              <a:buNone/>
              <a:tabLst/>
              <a:defRPr/>
            </a:pPr>
            <a:endParaRPr lang="sv-SE"/>
          </a:p>
          <a:p>
            <a:pPr marL="0" marR="0" lvl="0" indent="0" algn="l" defTabSz="914400" rtl="0" eaLnBrk="1" fontAlgn="auto" latinLnBrk="0" hangingPunct="1">
              <a:lnSpc>
                <a:spcPct val="100000"/>
              </a:lnSpc>
              <a:spcBef>
                <a:spcPts val="0"/>
              </a:spcBef>
              <a:spcAft>
                <a:spcPts val="0"/>
              </a:spcAft>
              <a:buClrTx/>
              <a:buSzTx/>
              <a:buFontTx/>
              <a:buNone/>
              <a:tabLst/>
              <a:defRPr/>
            </a:pPr>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6</a:t>
            </a:fld>
            <a:endParaRPr lang="sv-SE"/>
          </a:p>
        </p:txBody>
      </p:sp>
    </p:spTree>
    <p:extLst>
      <p:ext uri="{BB962C8B-B14F-4D97-AF65-F5344CB8AC3E}">
        <p14:creationId xmlns:p14="http://schemas.microsoft.com/office/powerpoint/2010/main" val="26375847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Från rapport: </a:t>
            </a:r>
            <a:r>
              <a:rPr lang="sv-SE">
                <a:hlinkClick r:id="rId3"/>
              </a:rPr>
              <a:t>Det är i det lokala man finner komplexiteten ... Betydelsen av migrationsbakgrund, socioekonomiska och strukturella faktorer för skolmisslyckanden (2018) (vgregion.se)</a:t>
            </a:r>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10</a:t>
            </a:fld>
            <a:endParaRPr lang="sv-SE"/>
          </a:p>
        </p:txBody>
      </p:sp>
    </p:spTree>
    <p:extLst>
      <p:ext uri="{BB962C8B-B14F-4D97-AF65-F5344CB8AC3E}">
        <p14:creationId xmlns:p14="http://schemas.microsoft.com/office/powerpoint/2010/main" val="20417470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200">
                <a:latin typeface="Calibri" panose="020F0502020204030204" pitchFamily="34" charset="0"/>
                <a:cs typeface="Calibri" panose="020F0502020204030204" pitchFamily="34" charset="0"/>
              </a:rPr>
              <a:t>LFA: The Logical Framework Approach</a:t>
            </a:r>
            <a:endParaRPr lang="sv-SE"/>
          </a:p>
          <a:p>
            <a:endParaRPr lang="sv-SE"/>
          </a:p>
          <a:p>
            <a:r>
              <a:rPr lang="sv-SE"/>
              <a:t>Modell att använda sig av för att analysera ett problem och komma till problemidentifikation.</a:t>
            </a:r>
          </a:p>
          <a:p>
            <a:r>
              <a:rPr lang="sv-SE"/>
              <a:t>Stammen =huvudproblemet som behöver lösas</a:t>
            </a:r>
          </a:p>
          <a:p>
            <a:r>
              <a:rPr lang="sv-SE"/>
              <a:t>Grenarna = konsekvenserna av det som är huvudproblemet</a:t>
            </a:r>
          </a:p>
          <a:p>
            <a:r>
              <a:rPr lang="sv-SE"/>
              <a:t>ROT: Bakomliggande orsaker till huvudproblemet. Behöver sedan analyseras vidare- vad beror på orsaken på? Fortsätta att ställa frågor och komma till ”roten” med orsakerna.</a:t>
            </a:r>
          </a:p>
        </p:txBody>
      </p:sp>
      <p:sp>
        <p:nvSpPr>
          <p:cNvPr id="4" name="Platshållare för bildnummer 3"/>
          <p:cNvSpPr>
            <a:spLocks noGrp="1"/>
          </p:cNvSpPr>
          <p:nvPr>
            <p:ph type="sldNum" sz="quarter" idx="10"/>
          </p:nvPr>
        </p:nvSpPr>
        <p:spPr/>
        <p:txBody>
          <a:bodyPr/>
          <a:lstStyle/>
          <a:p>
            <a:fld id="{33DED7B3-C152-40F4-A0AB-CBDD20B4A9DA}" type="slidenum">
              <a:rPr lang="sv-SE" smtClean="0"/>
              <a:t>11</a:t>
            </a:fld>
            <a:endParaRPr lang="sv-SE"/>
          </a:p>
        </p:txBody>
      </p:sp>
    </p:spTree>
    <p:extLst>
      <p:ext uri="{BB962C8B-B14F-4D97-AF65-F5344CB8AC3E}">
        <p14:creationId xmlns:p14="http://schemas.microsoft.com/office/powerpoint/2010/main" val="28450636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Viktigt att inte endast konstatera orsakerna utan även fråga sig vad de identifierade orsakerna beror på-de bakomliggande mekanismerna och faktorerna. Att ställa frågan ”Varför? ” eller ”Hur kommer det sig att det är så?”  i flera led? för att borra i det som är orsaken till problemet. </a:t>
            </a:r>
          </a:p>
        </p:txBody>
      </p:sp>
      <p:sp>
        <p:nvSpPr>
          <p:cNvPr id="4" name="Platshållare för bildnummer 3"/>
          <p:cNvSpPr>
            <a:spLocks noGrp="1"/>
          </p:cNvSpPr>
          <p:nvPr>
            <p:ph type="sldNum" sz="quarter" idx="10"/>
          </p:nvPr>
        </p:nvSpPr>
        <p:spPr/>
        <p:txBody>
          <a:bodyPr/>
          <a:lstStyle/>
          <a:p>
            <a:fld id="{33DED7B3-C152-40F4-A0AB-CBDD20B4A9DA}" type="slidenum">
              <a:rPr lang="sv-SE" smtClean="0"/>
              <a:t>12</a:t>
            </a:fld>
            <a:endParaRPr lang="sv-SE"/>
          </a:p>
        </p:txBody>
      </p:sp>
    </p:spTree>
    <p:extLst>
      <p:ext uri="{BB962C8B-B14F-4D97-AF65-F5344CB8AC3E}">
        <p14:creationId xmlns:p14="http://schemas.microsoft.com/office/powerpoint/2010/main" val="203688033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Rubrik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891539" y="1152048"/>
            <a:ext cx="5737195" cy="2387600"/>
          </a:xfrm>
        </p:spPr>
        <p:txBody>
          <a:bodyPr anchor="b"/>
          <a:lstStyle>
            <a:lvl1pPr algn="l">
              <a:lnSpc>
                <a:spcPct val="110000"/>
              </a:lnSpc>
              <a:defRPr sz="3500" b="1"/>
            </a:lvl1pPr>
          </a:lstStyle>
          <a:p>
            <a:r>
              <a:rPr lang="sv-SE"/>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892514" y="3683107"/>
            <a:ext cx="5743363" cy="1683433"/>
          </a:xfrm>
        </p:spPr>
        <p:txBody>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för att lägga till underrubrik</a:t>
            </a:r>
          </a:p>
        </p:txBody>
      </p:sp>
      <p:pic>
        <p:nvPicPr>
          <p:cNvPr id="8" name="Logo" descr="Västra Götalandsregionen, logo">
            <a:extLst>
              <a:ext uri="{FF2B5EF4-FFF2-40B4-BE49-F238E27FC236}">
                <a16:creationId xmlns:a16="http://schemas.microsoft.com/office/drawing/2014/main" id="{DF4C8F7D-7A28-CB63-79C6-C812735D651A}"/>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74874" y="6030915"/>
            <a:ext cx="2147886" cy="435093"/>
          </a:xfrm>
          <a:prstGeom prst="rect">
            <a:avLst/>
          </a:prstGeom>
        </p:spPr>
      </p:pic>
      <p:sp>
        <p:nvSpPr>
          <p:cNvPr id="6" name="Platshållare för datum 5">
            <a:extLst>
              <a:ext uri="{FF2B5EF4-FFF2-40B4-BE49-F238E27FC236}">
                <a16:creationId xmlns:a16="http://schemas.microsoft.com/office/drawing/2014/main" id="{30EAE83A-8325-0375-6F9F-906487EE9F55}"/>
              </a:ext>
            </a:extLst>
          </p:cNvPr>
          <p:cNvSpPr>
            <a:spLocks noGrp="1"/>
          </p:cNvSpPr>
          <p:nvPr>
            <p:ph type="dt" sz="half" idx="10"/>
          </p:nvPr>
        </p:nvSpPr>
        <p:spPr>
          <a:xfrm>
            <a:off x="10901363" y="136525"/>
            <a:ext cx="900071" cy="141687"/>
          </a:xfrm>
        </p:spPr>
        <p:txBody>
          <a:bodyPr/>
          <a:lstStyle>
            <a:lvl1pPr>
              <a:defRPr/>
            </a:lvl1pPr>
          </a:lstStyle>
          <a:p>
            <a:endParaRPr lang="sv-SE"/>
          </a:p>
        </p:txBody>
      </p:sp>
      <p:sp>
        <p:nvSpPr>
          <p:cNvPr id="7" name="Platshållare för sidfot 6">
            <a:extLst>
              <a:ext uri="{FF2B5EF4-FFF2-40B4-BE49-F238E27FC236}">
                <a16:creationId xmlns:a16="http://schemas.microsoft.com/office/drawing/2014/main" id="{8810085F-04AE-F66F-8FEC-4C6A10935D99}"/>
              </a:ext>
            </a:extLst>
          </p:cNvPr>
          <p:cNvSpPr>
            <a:spLocks noGrp="1"/>
          </p:cNvSpPr>
          <p:nvPr>
            <p:ph type="ftr" sz="quarter" idx="11"/>
          </p:nvPr>
        </p:nvSpPr>
        <p:spPr/>
        <p:txBody>
          <a:bodyPr/>
          <a:lstStyle/>
          <a:p>
            <a:endParaRPr lang="sv-SE"/>
          </a:p>
        </p:txBody>
      </p:sp>
      <p:grpSp>
        <p:nvGrpSpPr>
          <p:cNvPr id="4" name="Graphic 4">
            <a:extLst>
              <a:ext uri="{FF2B5EF4-FFF2-40B4-BE49-F238E27FC236}">
                <a16:creationId xmlns:a16="http://schemas.microsoft.com/office/drawing/2014/main" id="{9D40A280-071E-DBFA-6AF0-E13AA8857AE8}"/>
              </a:ext>
            </a:extLst>
          </p:cNvPr>
          <p:cNvGrpSpPr>
            <a:grpSpLocks noChangeAspect="1"/>
          </p:cNvGrpSpPr>
          <p:nvPr userDrawn="1"/>
        </p:nvGrpSpPr>
        <p:grpSpPr>
          <a:xfrm>
            <a:off x="7517606" y="385758"/>
            <a:ext cx="4284000" cy="6092422"/>
            <a:chOff x="6252761" y="1586198"/>
            <a:chExt cx="2409825" cy="3427094"/>
          </a:xfrm>
        </p:grpSpPr>
        <p:sp>
          <p:nvSpPr>
            <p:cNvPr id="5" name="Freeform: Shape 4">
              <a:extLst>
                <a:ext uri="{FF2B5EF4-FFF2-40B4-BE49-F238E27FC236}">
                  <a16:creationId xmlns:a16="http://schemas.microsoft.com/office/drawing/2014/main" id="{32A4BF31-30EF-05CD-0ECC-9436B24E903B}"/>
                </a:ext>
              </a:extLst>
            </p:cNvPr>
            <p:cNvSpPr/>
            <p:nvPr/>
          </p:nvSpPr>
          <p:spPr>
            <a:xfrm>
              <a:off x="6252761" y="1586198"/>
              <a:ext cx="803243" cy="571118"/>
            </a:xfrm>
            <a:custGeom>
              <a:avLst/>
              <a:gdLst>
                <a:gd name="connsiteX0" fmla="*/ 517684 w 803243"/>
                <a:gd name="connsiteY0" fmla="*/ 571119 h 571118"/>
                <a:gd name="connsiteX1" fmla="*/ 803243 w 803243"/>
                <a:gd name="connsiteY1" fmla="*/ 285559 h 571118"/>
                <a:gd name="connsiteX2" fmla="*/ 803243 w 803243"/>
                <a:gd name="connsiteY2" fmla="*/ 0 h 571118"/>
                <a:gd name="connsiteX3" fmla="*/ 0 w 803243"/>
                <a:gd name="connsiteY3" fmla="*/ 0 h 571118"/>
                <a:gd name="connsiteX4" fmla="*/ 0 w 803243"/>
                <a:gd name="connsiteY4" fmla="*/ 571024 h 571118"/>
                <a:gd name="connsiteX5" fmla="*/ 517684 w 803243"/>
                <a:gd name="connsiteY5" fmla="*/ 571024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571119"/>
                  </a:moveTo>
                  <a:cubicBezTo>
                    <a:pt x="675418" y="571119"/>
                    <a:pt x="803243" y="443294"/>
                    <a:pt x="803243" y="285559"/>
                  </a:cubicBezTo>
                  <a:lnTo>
                    <a:pt x="803243" y="0"/>
                  </a:lnTo>
                  <a:lnTo>
                    <a:pt x="0" y="0"/>
                  </a:lnTo>
                  <a:lnTo>
                    <a:pt x="0" y="571024"/>
                  </a:lnTo>
                  <a:lnTo>
                    <a:pt x="517684" y="571024"/>
                  </a:lnTo>
                  <a:close/>
                </a:path>
              </a:pathLst>
            </a:custGeom>
            <a:solidFill>
              <a:srgbClr val="E7E1DF"/>
            </a:solidFill>
            <a:ln w="9525"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23B8AF72-CBDF-C926-DA6F-8DF1E2515377}"/>
                </a:ext>
              </a:extLst>
            </p:cNvPr>
            <p:cNvSpPr/>
            <p:nvPr/>
          </p:nvSpPr>
          <p:spPr>
            <a:xfrm>
              <a:off x="6252761" y="3299650"/>
              <a:ext cx="803243" cy="571119"/>
            </a:xfrm>
            <a:custGeom>
              <a:avLst/>
              <a:gdLst>
                <a:gd name="connsiteX0" fmla="*/ 517684 w 803243"/>
                <a:gd name="connsiteY0" fmla="*/ 571119 h 571119"/>
                <a:gd name="connsiteX1" fmla="*/ 803243 w 803243"/>
                <a:gd name="connsiteY1" fmla="*/ 285559 h 571119"/>
                <a:gd name="connsiteX2" fmla="*/ 803243 w 803243"/>
                <a:gd name="connsiteY2" fmla="*/ 0 h 571119"/>
                <a:gd name="connsiteX3" fmla="*/ 0 w 803243"/>
                <a:gd name="connsiteY3" fmla="*/ 0 h 571119"/>
                <a:gd name="connsiteX4" fmla="*/ 0 w 803243"/>
                <a:gd name="connsiteY4" fmla="*/ 571024 h 571119"/>
                <a:gd name="connsiteX5" fmla="*/ 517684 w 803243"/>
                <a:gd name="connsiteY5" fmla="*/ 571024 h 571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9">
                  <a:moveTo>
                    <a:pt x="517684" y="571119"/>
                  </a:moveTo>
                  <a:cubicBezTo>
                    <a:pt x="675418" y="571119"/>
                    <a:pt x="803243" y="443294"/>
                    <a:pt x="803243" y="285559"/>
                  </a:cubicBezTo>
                  <a:lnTo>
                    <a:pt x="803243" y="0"/>
                  </a:lnTo>
                  <a:lnTo>
                    <a:pt x="0" y="0"/>
                  </a:lnTo>
                  <a:lnTo>
                    <a:pt x="0" y="571024"/>
                  </a:lnTo>
                  <a:lnTo>
                    <a:pt x="517684" y="571024"/>
                  </a:lnTo>
                  <a:close/>
                </a:path>
              </a:pathLst>
            </a:custGeom>
            <a:solidFill>
              <a:schemeClr val="accent2"/>
            </a:solidFill>
            <a:ln w="9525"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0A10B623-1AA0-2E51-5D24-A3F8564FEF04}"/>
                </a:ext>
              </a:extLst>
            </p:cNvPr>
            <p:cNvSpPr/>
            <p:nvPr/>
          </p:nvSpPr>
          <p:spPr>
            <a:xfrm>
              <a:off x="7056004" y="4442174"/>
              <a:ext cx="803243" cy="571118"/>
            </a:xfrm>
            <a:custGeom>
              <a:avLst/>
              <a:gdLst>
                <a:gd name="connsiteX0" fmla="*/ 285559 w 803243"/>
                <a:gd name="connsiteY0" fmla="*/ 0 h 571118"/>
                <a:gd name="connsiteX1" fmla="*/ 0 w 803243"/>
                <a:gd name="connsiteY1" fmla="*/ 285560 h 571118"/>
                <a:gd name="connsiteX2" fmla="*/ 0 w 803243"/>
                <a:gd name="connsiteY2" fmla="*/ 571119 h 571118"/>
                <a:gd name="connsiteX3" fmla="*/ 803243 w 803243"/>
                <a:gd name="connsiteY3" fmla="*/ 571119 h 571118"/>
                <a:gd name="connsiteX4" fmla="*/ 803243 w 803243"/>
                <a:gd name="connsiteY4" fmla="*/ 95 h 571118"/>
                <a:gd name="connsiteX5" fmla="*/ 285559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285559" y="0"/>
                  </a:moveTo>
                  <a:cubicBezTo>
                    <a:pt x="127825" y="0"/>
                    <a:pt x="0" y="127826"/>
                    <a:pt x="0" y="285560"/>
                  </a:cubicBezTo>
                  <a:lnTo>
                    <a:pt x="0" y="571119"/>
                  </a:lnTo>
                  <a:lnTo>
                    <a:pt x="803243" y="571119"/>
                  </a:lnTo>
                  <a:lnTo>
                    <a:pt x="803243" y="95"/>
                  </a:lnTo>
                  <a:lnTo>
                    <a:pt x="285559" y="95"/>
                  </a:lnTo>
                  <a:close/>
                </a:path>
              </a:pathLst>
            </a:custGeom>
            <a:solidFill>
              <a:schemeClr val="accent2"/>
            </a:solidFill>
            <a:ln w="9525"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6F8A131A-FAF8-9F4E-51F8-81F131118D56}"/>
                </a:ext>
              </a:extLst>
            </p:cNvPr>
            <p:cNvSpPr/>
            <p:nvPr/>
          </p:nvSpPr>
          <p:spPr>
            <a:xfrm>
              <a:off x="7859342" y="4442174"/>
              <a:ext cx="803243" cy="571118"/>
            </a:xfrm>
            <a:custGeom>
              <a:avLst/>
              <a:gdLst>
                <a:gd name="connsiteX0" fmla="*/ 517684 w 803243"/>
                <a:gd name="connsiteY0" fmla="*/ 0 h 571118"/>
                <a:gd name="connsiteX1" fmla="*/ 803243 w 803243"/>
                <a:gd name="connsiteY1" fmla="*/ 285560 h 571118"/>
                <a:gd name="connsiteX2" fmla="*/ 803243 w 803243"/>
                <a:gd name="connsiteY2" fmla="*/ 571119 h 571118"/>
                <a:gd name="connsiteX3" fmla="*/ 0 w 803243"/>
                <a:gd name="connsiteY3" fmla="*/ 571119 h 571118"/>
                <a:gd name="connsiteX4" fmla="*/ 0 w 803243"/>
                <a:gd name="connsiteY4" fmla="*/ 95 h 571118"/>
                <a:gd name="connsiteX5" fmla="*/ 517684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0"/>
                  </a:moveTo>
                  <a:cubicBezTo>
                    <a:pt x="675418" y="0"/>
                    <a:pt x="803243" y="127826"/>
                    <a:pt x="803243" y="285560"/>
                  </a:cubicBezTo>
                  <a:lnTo>
                    <a:pt x="803243" y="571119"/>
                  </a:lnTo>
                  <a:lnTo>
                    <a:pt x="0" y="571119"/>
                  </a:lnTo>
                  <a:lnTo>
                    <a:pt x="0" y="95"/>
                  </a:lnTo>
                  <a:lnTo>
                    <a:pt x="517684" y="95"/>
                  </a:lnTo>
                  <a:close/>
                </a:path>
              </a:pathLst>
            </a:custGeom>
            <a:solidFill>
              <a:srgbClr val="E7E1DF"/>
            </a:solidFill>
            <a:ln w="9525"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376A0DE8-2A34-0828-4EDE-64FCAC43535A}"/>
                </a:ext>
              </a:extLst>
            </p:cNvPr>
            <p:cNvSpPr/>
            <p:nvPr/>
          </p:nvSpPr>
          <p:spPr>
            <a:xfrm>
              <a:off x="6252761" y="2157317"/>
              <a:ext cx="803243" cy="1142142"/>
            </a:xfrm>
            <a:custGeom>
              <a:avLst/>
              <a:gdLst>
                <a:gd name="connsiteX0" fmla="*/ 479203 w 803243"/>
                <a:gd name="connsiteY0" fmla="*/ 0 h 1142142"/>
                <a:gd name="connsiteX1" fmla="*/ 803243 w 803243"/>
                <a:gd name="connsiteY1" fmla="*/ 324041 h 1142142"/>
                <a:gd name="connsiteX2" fmla="*/ 803243 w 803243"/>
                <a:gd name="connsiteY2" fmla="*/ 1142143 h 1142142"/>
                <a:gd name="connsiteX3" fmla="*/ 0 w 803243"/>
                <a:gd name="connsiteY3" fmla="*/ 1142143 h 1142142"/>
                <a:gd name="connsiteX4" fmla="*/ 0 w 803243"/>
                <a:gd name="connsiteY4" fmla="*/ 0 h 1142142"/>
                <a:gd name="connsiteX5" fmla="*/ 479203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0"/>
                  </a:moveTo>
                  <a:cubicBezTo>
                    <a:pt x="658178" y="0"/>
                    <a:pt x="803243" y="145066"/>
                    <a:pt x="803243" y="324041"/>
                  </a:cubicBezTo>
                  <a:lnTo>
                    <a:pt x="803243" y="1142143"/>
                  </a:lnTo>
                  <a:lnTo>
                    <a:pt x="0" y="1142143"/>
                  </a:lnTo>
                  <a:lnTo>
                    <a:pt x="0" y="0"/>
                  </a:lnTo>
                  <a:lnTo>
                    <a:pt x="479203" y="0"/>
                  </a:lnTo>
                  <a:close/>
                </a:path>
              </a:pathLst>
            </a:custGeom>
            <a:solidFill>
              <a:schemeClr val="accent1"/>
            </a:solidFill>
            <a:ln w="9525"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7C692DBA-433B-E1DF-76AB-28CA52F11239}"/>
                </a:ext>
              </a:extLst>
            </p:cNvPr>
            <p:cNvSpPr/>
            <p:nvPr/>
          </p:nvSpPr>
          <p:spPr>
            <a:xfrm>
              <a:off x="7056099" y="3299650"/>
              <a:ext cx="803243" cy="1142142"/>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98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98" y="1142143"/>
                  </a:lnTo>
                  <a:close/>
                </a:path>
              </a:pathLst>
            </a:custGeom>
            <a:solidFill>
              <a:srgbClr val="E7E1DF"/>
            </a:solidFill>
            <a:ln w="9525"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E3FE4394-782C-744B-C25C-C4C783D578EF}"/>
                </a:ext>
              </a:extLst>
            </p:cNvPr>
            <p:cNvSpPr/>
            <p:nvPr/>
          </p:nvSpPr>
          <p:spPr>
            <a:xfrm>
              <a:off x="6252761" y="3871055"/>
              <a:ext cx="803243" cy="1142142"/>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03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03" y="1142143"/>
                  </a:lnTo>
                  <a:close/>
                </a:path>
              </a:pathLst>
            </a:custGeom>
            <a:solidFill>
              <a:schemeClr val="accent1"/>
            </a:solidFill>
            <a:ln w="9525"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EB977C97-9D07-3D8C-062B-F82C8C6D954C}"/>
                </a:ext>
              </a:extLst>
            </p:cNvPr>
            <p:cNvSpPr/>
            <p:nvPr/>
          </p:nvSpPr>
          <p:spPr>
            <a:xfrm>
              <a:off x="7859247" y="3299746"/>
              <a:ext cx="803243" cy="1142142"/>
            </a:xfrm>
            <a:custGeom>
              <a:avLst/>
              <a:gdLst>
                <a:gd name="connsiteX0" fmla="*/ 324040 w 803243"/>
                <a:gd name="connsiteY0" fmla="*/ 0 h 1142142"/>
                <a:gd name="connsiteX1" fmla="*/ 0 w 803243"/>
                <a:gd name="connsiteY1" fmla="*/ 324041 h 1142142"/>
                <a:gd name="connsiteX2" fmla="*/ 0 w 803243"/>
                <a:gd name="connsiteY2" fmla="*/ 1142143 h 1142142"/>
                <a:gd name="connsiteX3" fmla="*/ 803243 w 803243"/>
                <a:gd name="connsiteY3" fmla="*/ 1142143 h 1142142"/>
                <a:gd name="connsiteX4" fmla="*/ 803243 w 803243"/>
                <a:gd name="connsiteY4" fmla="*/ 0 h 1142142"/>
                <a:gd name="connsiteX5" fmla="*/ 324040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324040" y="0"/>
                  </a:moveTo>
                  <a:cubicBezTo>
                    <a:pt x="145066" y="0"/>
                    <a:pt x="0" y="145066"/>
                    <a:pt x="0" y="324041"/>
                  </a:cubicBezTo>
                  <a:lnTo>
                    <a:pt x="0" y="1142143"/>
                  </a:lnTo>
                  <a:lnTo>
                    <a:pt x="803243" y="1142143"/>
                  </a:lnTo>
                  <a:lnTo>
                    <a:pt x="803243" y="0"/>
                  </a:lnTo>
                  <a:lnTo>
                    <a:pt x="324040" y="0"/>
                  </a:lnTo>
                  <a:close/>
                </a:path>
              </a:pathLst>
            </a:custGeom>
            <a:solidFill>
              <a:schemeClr val="accent1"/>
            </a:solidFill>
            <a:ln w="9525"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71A89259-9EBE-A46A-79F6-2167FC961C03}"/>
                </a:ext>
              </a:extLst>
            </p:cNvPr>
            <p:cNvSpPr/>
            <p:nvPr/>
          </p:nvSpPr>
          <p:spPr>
            <a:xfrm>
              <a:off x="7056004" y="1586579"/>
              <a:ext cx="1606486" cy="1713166"/>
            </a:xfrm>
            <a:custGeom>
              <a:avLst/>
              <a:gdLst>
                <a:gd name="connsiteX0" fmla="*/ 324040 w 1606486"/>
                <a:gd name="connsiteY0" fmla="*/ 1713166 h 1713166"/>
                <a:gd name="connsiteX1" fmla="*/ 0 w 1606486"/>
                <a:gd name="connsiteY1" fmla="*/ 1389126 h 1713166"/>
                <a:gd name="connsiteX2" fmla="*/ 0 w 1606486"/>
                <a:gd name="connsiteY2" fmla="*/ 0 h 1713166"/>
                <a:gd name="connsiteX3" fmla="*/ 1606487 w 1606486"/>
                <a:gd name="connsiteY3" fmla="*/ 0 h 1713166"/>
                <a:gd name="connsiteX4" fmla="*/ 1606487 w 1606486"/>
                <a:gd name="connsiteY4" fmla="*/ 1713166 h 1713166"/>
                <a:gd name="connsiteX5" fmla="*/ 324040 w 1606486"/>
                <a:gd name="connsiteY5" fmla="*/ 1713166 h 1713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6486" h="1713166">
                  <a:moveTo>
                    <a:pt x="324040" y="1713166"/>
                  </a:moveTo>
                  <a:cubicBezTo>
                    <a:pt x="145066" y="1713166"/>
                    <a:pt x="0" y="1568101"/>
                    <a:pt x="0" y="1389126"/>
                  </a:cubicBezTo>
                  <a:lnTo>
                    <a:pt x="0" y="0"/>
                  </a:lnTo>
                  <a:lnTo>
                    <a:pt x="1606487" y="0"/>
                  </a:lnTo>
                  <a:lnTo>
                    <a:pt x="1606487" y="1713166"/>
                  </a:lnTo>
                  <a:lnTo>
                    <a:pt x="324040" y="1713166"/>
                  </a:lnTo>
                  <a:close/>
                </a:path>
              </a:pathLst>
            </a:custGeom>
            <a:solidFill>
              <a:schemeClr val="accent2"/>
            </a:solidFill>
            <a:ln w="9525" cap="flat">
              <a:noFill/>
              <a:prstDash val="solid"/>
              <a:miter/>
            </a:ln>
          </p:spPr>
          <p:txBody>
            <a:bodyPr rtlCol="0" anchor="ctr"/>
            <a:lstStyle/>
            <a:p>
              <a:endParaRPr lang="en-US"/>
            </a:p>
          </p:txBody>
        </p:sp>
      </p:grpSp>
      <p:grpSp>
        <p:nvGrpSpPr>
          <p:cNvPr id="30" name="Graphic 28">
            <a:extLst>
              <a:ext uri="{FF2B5EF4-FFF2-40B4-BE49-F238E27FC236}">
                <a16:creationId xmlns:a16="http://schemas.microsoft.com/office/drawing/2014/main" id="{DD5F17FD-CE6D-0742-695D-8101B55BB557}"/>
              </a:ext>
            </a:extLst>
          </p:cNvPr>
          <p:cNvGrpSpPr>
            <a:grpSpLocks noChangeAspect="1"/>
          </p:cNvGrpSpPr>
          <p:nvPr/>
        </p:nvGrpSpPr>
        <p:grpSpPr>
          <a:xfrm>
            <a:off x="7517605" y="385758"/>
            <a:ext cx="4284000" cy="6092422"/>
            <a:chOff x="4833937" y="1810035"/>
            <a:chExt cx="2409825" cy="3427094"/>
          </a:xfrm>
        </p:grpSpPr>
        <p:sp>
          <p:nvSpPr>
            <p:cNvPr id="31" name="Freeform: Shape 30">
              <a:extLst>
                <a:ext uri="{FF2B5EF4-FFF2-40B4-BE49-F238E27FC236}">
                  <a16:creationId xmlns:a16="http://schemas.microsoft.com/office/drawing/2014/main" id="{77264C48-66E8-2088-09BC-BF0E221A53EB}"/>
                </a:ext>
              </a:extLst>
            </p:cNvPr>
            <p:cNvSpPr>
              <a:spLocks noChangeAspect="1"/>
            </p:cNvSpPr>
            <p:nvPr/>
          </p:nvSpPr>
          <p:spPr>
            <a:xfrm>
              <a:off x="4833937" y="1810035"/>
              <a:ext cx="803243" cy="571118"/>
            </a:xfrm>
            <a:custGeom>
              <a:avLst/>
              <a:gdLst>
                <a:gd name="connsiteX0" fmla="*/ 517684 w 803243"/>
                <a:gd name="connsiteY0" fmla="*/ 571119 h 571118"/>
                <a:gd name="connsiteX1" fmla="*/ 803243 w 803243"/>
                <a:gd name="connsiteY1" fmla="*/ 285559 h 571118"/>
                <a:gd name="connsiteX2" fmla="*/ 803243 w 803243"/>
                <a:gd name="connsiteY2" fmla="*/ 0 h 571118"/>
                <a:gd name="connsiteX3" fmla="*/ 0 w 803243"/>
                <a:gd name="connsiteY3" fmla="*/ 0 h 571118"/>
                <a:gd name="connsiteX4" fmla="*/ 0 w 803243"/>
                <a:gd name="connsiteY4" fmla="*/ 571024 h 571118"/>
                <a:gd name="connsiteX5" fmla="*/ 517684 w 803243"/>
                <a:gd name="connsiteY5" fmla="*/ 571024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571119"/>
                  </a:moveTo>
                  <a:cubicBezTo>
                    <a:pt x="675418" y="571119"/>
                    <a:pt x="803243" y="443294"/>
                    <a:pt x="803243" y="285559"/>
                  </a:cubicBezTo>
                  <a:lnTo>
                    <a:pt x="803243" y="0"/>
                  </a:lnTo>
                  <a:lnTo>
                    <a:pt x="0" y="0"/>
                  </a:lnTo>
                  <a:lnTo>
                    <a:pt x="0" y="571024"/>
                  </a:lnTo>
                  <a:lnTo>
                    <a:pt x="517684" y="571024"/>
                  </a:lnTo>
                  <a:close/>
                </a:path>
              </a:pathLst>
            </a:custGeom>
            <a:solidFill>
              <a:srgbClr val="FFC107"/>
            </a:solidFill>
            <a:ln w="952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FE9A084D-E645-B811-4393-6E4CD13ED7BE}"/>
                </a:ext>
              </a:extLst>
            </p:cNvPr>
            <p:cNvSpPr>
              <a:spLocks noChangeAspect="1"/>
            </p:cNvSpPr>
            <p:nvPr/>
          </p:nvSpPr>
          <p:spPr>
            <a:xfrm>
              <a:off x="4833937" y="3523487"/>
              <a:ext cx="803243" cy="571119"/>
            </a:xfrm>
            <a:custGeom>
              <a:avLst/>
              <a:gdLst>
                <a:gd name="connsiteX0" fmla="*/ 517684 w 803243"/>
                <a:gd name="connsiteY0" fmla="*/ 571119 h 571119"/>
                <a:gd name="connsiteX1" fmla="*/ 803243 w 803243"/>
                <a:gd name="connsiteY1" fmla="*/ 285559 h 571119"/>
                <a:gd name="connsiteX2" fmla="*/ 803243 w 803243"/>
                <a:gd name="connsiteY2" fmla="*/ 0 h 571119"/>
                <a:gd name="connsiteX3" fmla="*/ 0 w 803243"/>
                <a:gd name="connsiteY3" fmla="*/ 0 h 571119"/>
                <a:gd name="connsiteX4" fmla="*/ 0 w 803243"/>
                <a:gd name="connsiteY4" fmla="*/ 571024 h 571119"/>
                <a:gd name="connsiteX5" fmla="*/ 517684 w 803243"/>
                <a:gd name="connsiteY5" fmla="*/ 571024 h 571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9">
                  <a:moveTo>
                    <a:pt x="517684" y="571119"/>
                  </a:moveTo>
                  <a:cubicBezTo>
                    <a:pt x="675418" y="571119"/>
                    <a:pt x="803243" y="443294"/>
                    <a:pt x="803243" y="285559"/>
                  </a:cubicBezTo>
                  <a:lnTo>
                    <a:pt x="803243" y="0"/>
                  </a:lnTo>
                  <a:lnTo>
                    <a:pt x="0" y="0"/>
                  </a:lnTo>
                  <a:lnTo>
                    <a:pt x="0" y="571024"/>
                  </a:lnTo>
                  <a:lnTo>
                    <a:pt x="517684" y="571024"/>
                  </a:lnTo>
                  <a:close/>
                </a:path>
              </a:pathLst>
            </a:custGeom>
            <a:solidFill>
              <a:srgbClr val="B3EBF2"/>
            </a:solidFill>
            <a:ln w="952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003BF9D2-45D1-4DDA-D199-69A472870C45}"/>
                </a:ext>
              </a:extLst>
            </p:cNvPr>
            <p:cNvSpPr>
              <a:spLocks noChangeAspect="1"/>
            </p:cNvSpPr>
            <p:nvPr/>
          </p:nvSpPr>
          <p:spPr>
            <a:xfrm>
              <a:off x="5637180" y="4666011"/>
              <a:ext cx="803243" cy="571118"/>
            </a:xfrm>
            <a:custGeom>
              <a:avLst/>
              <a:gdLst>
                <a:gd name="connsiteX0" fmla="*/ 285559 w 803243"/>
                <a:gd name="connsiteY0" fmla="*/ 0 h 571118"/>
                <a:gd name="connsiteX1" fmla="*/ 0 w 803243"/>
                <a:gd name="connsiteY1" fmla="*/ 285560 h 571118"/>
                <a:gd name="connsiteX2" fmla="*/ 0 w 803243"/>
                <a:gd name="connsiteY2" fmla="*/ 571119 h 571118"/>
                <a:gd name="connsiteX3" fmla="*/ 803243 w 803243"/>
                <a:gd name="connsiteY3" fmla="*/ 571119 h 571118"/>
                <a:gd name="connsiteX4" fmla="*/ 803243 w 803243"/>
                <a:gd name="connsiteY4" fmla="*/ 95 h 571118"/>
                <a:gd name="connsiteX5" fmla="*/ 285559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285559" y="0"/>
                  </a:moveTo>
                  <a:cubicBezTo>
                    <a:pt x="127825" y="0"/>
                    <a:pt x="0" y="127826"/>
                    <a:pt x="0" y="285560"/>
                  </a:cubicBezTo>
                  <a:lnTo>
                    <a:pt x="0" y="571119"/>
                  </a:lnTo>
                  <a:lnTo>
                    <a:pt x="803243" y="571119"/>
                  </a:lnTo>
                  <a:lnTo>
                    <a:pt x="803243" y="95"/>
                  </a:lnTo>
                  <a:lnTo>
                    <a:pt x="285559" y="95"/>
                  </a:lnTo>
                  <a:close/>
                </a:path>
              </a:pathLst>
            </a:custGeom>
            <a:solidFill>
              <a:schemeClr val="accent1"/>
            </a:solidFill>
            <a:ln w="9525"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2C3BA180-5943-E50E-61A0-6621B94CCC45}"/>
                </a:ext>
              </a:extLst>
            </p:cNvPr>
            <p:cNvSpPr>
              <a:spLocks noChangeAspect="1"/>
            </p:cNvSpPr>
            <p:nvPr/>
          </p:nvSpPr>
          <p:spPr>
            <a:xfrm>
              <a:off x="6440518" y="4666011"/>
              <a:ext cx="803243" cy="571118"/>
            </a:xfrm>
            <a:custGeom>
              <a:avLst/>
              <a:gdLst>
                <a:gd name="connsiteX0" fmla="*/ 517684 w 803243"/>
                <a:gd name="connsiteY0" fmla="*/ 0 h 571118"/>
                <a:gd name="connsiteX1" fmla="*/ 803243 w 803243"/>
                <a:gd name="connsiteY1" fmla="*/ 285560 h 571118"/>
                <a:gd name="connsiteX2" fmla="*/ 803243 w 803243"/>
                <a:gd name="connsiteY2" fmla="*/ 571119 h 571118"/>
                <a:gd name="connsiteX3" fmla="*/ 0 w 803243"/>
                <a:gd name="connsiteY3" fmla="*/ 571119 h 571118"/>
                <a:gd name="connsiteX4" fmla="*/ 0 w 803243"/>
                <a:gd name="connsiteY4" fmla="*/ 95 h 571118"/>
                <a:gd name="connsiteX5" fmla="*/ 517684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0"/>
                  </a:moveTo>
                  <a:cubicBezTo>
                    <a:pt x="675418" y="0"/>
                    <a:pt x="803243" y="127826"/>
                    <a:pt x="803243" y="285560"/>
                  </a:cubicBezTo>
                  <a:lnTo>
                    <a:pt x="803243" y="571119"/>
                  </a:lnTo>
                  <a:lnTo>
                    <a:pt x="0" y="571119"/>
                  </a:lnTo>
                  <a:lnTo>
                    <a:pt x="0" y="95"/>
                  </a:lnTo>
                  <a:lnTo>
                    <a:pt x="517684" y="95"/>
                  </a:lnTo>
                  <a:close/>
                </a:path>
              </a:pathLst>
            </a:custGeom>
            <a:solidFill>
              <a:srgbClr val="B3EBF2"/>
            </a:solidFill>
            <a:ln w="9525"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E945110F-BC15-3B64-C4A4-F8CCA2360E3D}"/>
                </a:ext>
              </a:extLst>
            </p:cNvPr>
            <p:cNvSpPr>
              <a:spLocks noChangeAspect="1"/>
            </p:cNvSpPr>
            <p:nvPr/>
          </p:nvSpPr>
          <p:spPr>
            <a:xfrm>
              <a:off x="4833937" y="2381154"/>
              <a:ext cx="803243" cy="1142142"/>
            </a:xfrm>
            <a:custGeom>
              <a:avLst/>
              <a:gdLst>
                <a:gd name="connsiteX0" fmla="*/ 479203 w 803243"/>
                <a:gd name="connsiteY0" fmla="*/ 0 h 1142142"/>
                <a:gd name="connsiteX1" fmla="*/ 803243 w 803243"/>
                <a:gd name="connsiteY1" fmla="*/ 324041 h 1142142"/>
                <a:gd name="connsiteX2" fmla="*/ 803243 w 803243"/>
                <a:gd name="connsiteY2" fmla="*/ 1142143 h 1142142"/>
                <a:gd name="connsiteX3" fmla="*/ 0 w 803243"/>
                <a:gd name="connsiteY3" fmla="*/ 1142143 h 1142142"/>
                <a:gd name="connsiteX4" fmla="*/ 0 w 803243"/>
                <a:gd name="connsiteY4" fmla="*/ 0 h 1142142"/>
                <a:gd name="connsiteX5" fmla="*/ 479203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0"/>
                  </a:moveTo>
                  <a:cubicBezTo>
                    <a:pt x="658178" y="0"/>
                    <a:pt x="803243" y="145066"/>
                    <a:pt x="803243" y="324041"/>
                  </a:cubicBezTo>
                  <a:lnTo>
                    <a:pt x="803243" y="1142143"/>
                  </a:lnTo>
                  <a:lnTo>
                    <a:pt x="0" y="1142143"/>
                  </a:lnTo>
                  <a:lnTo>
                    <a:pt x="0" y="0"/>
                  </a:lnTo>
                  <a:lnTo>
                    <a:pt x="479203" y="0"/>
                  </a:lnTo>
                  <a:close/>
                </a:path>
              </a:pathLst>
            </a:custGeom>
            <a:solidFill>
              <a:schemeClr val="accent1"/>
            </a:solid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2988249B-2E35-E654-89B4-BEAB76D7C3BF}"/>
                </a:ext>
              </a:extLst>
            </p:cNvPr>
            <p:cNvSpPr>
              <a:spLocks noChangeAspect="1"/>
            </p:cNvSpPr>
            <p:nvPr/>
          </p:nvSpPr>
          <p:spPr>
            <a:xfrm>
              <a:off x="5637275" y="3523487"/>
              <a:ext cx="803243" cy="1142142"/>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98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98" y="1142143"/>
                  </a:lnTo>
                  <a:close/>
                </a:path>
              </a:pathLst>
            </a:custGeom>
            <a:solidFill>
              <a:srgbClr val="FFC107"/>
            </a:solidFill>
            <a:ln w="952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AB684F66-2F39-67D8-E9D8-D4BDE9278DEB}"/>
                </a:ext>
              </a:extLst>
            </p:cNvPr>
            <p:cNvSpPr>
              <a:spLocks noChangeAspect="1"/>
            </p:cNvSpPr>
            <p:nvPr/>
          </p:nvSpPr>
          <p:spPr>
            <a:xfrm>
              <a:off x="4833937" y="4094892"/>
              <a:ext cx="803243" cy="1142142"/>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03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03" y="1142143"/>
                  </a:lnTo>
                  <a:close/>
                </a:path>
              </a:pathLst>
            </a:custGeom>
            <a:solidFill>
              <a:schemeClr val="accent4"/>
            </a:solidFill>
            <a:ln w="9525"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4D028113-973A-8728-7A33-42786C5BC129}"/>
                </a:ext>
              </a:extLst>
            </p:cNvPr>
            <p:cNvSpPr>
              <a:spLocks noChangeAspect="1"/>
            </p:cNvSpPr>
            <p:nvPr/>
          </p:nvSpPr>
          <p:spPr>
            <a:xfrm>
              <a:off x="6440423" y="3523583"/>
              <a:ext cx="803243" cy="1142142"/>
            </a:xfrm>
            <a:custGeom>
              <a:avLst/>
              <a:gdLst>
                <a:gd name="connsiteX0" fmla="*/ 324040 w 803243"/>
                <a:gd name="connsiteY0" fmla="*/ 0 h 1142142"/>
                <a:gd name="connsiteX1" fmla="*/ 0 w 803243"/>
                <a:gd name="connsiteY1" fmla="*/ 324041 h 1142142"/>
                <a:gd name="connsiteX2" fmla="*/ 0 w 803243"/>
                <a:gd name="connsiteY2" fmla="*/ 1142143 h 1142142"/>
                <a:gd name="connsiteX3" fmla="*/ 803243 w 803243"/>
                <a:gd name="connsiteY3" fmla="*/ 1142143 h 1142142"/>
                <a:gd name="connsiteX4" fmla="*/ 803243 w 803243"/>
                <a:gd name="connsiteY4" fmla="*/ 0 h 1142142"/>
                <a:gd name="connsiteX5" fmla="*/ 324040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324040" y="0"/>
                  </a:moveTo>
                  <a:cubicBezTo>
                    <a:pt x="145066" y="0"/>
                    <a:pt x="0" y="145066"/>
                    <a:pt x="0" y="324041"/>
                  </a:cubicBezTo>
                  <a:lnTo>
                    <a:pt x="0" y="1142143"/>
                  </a:lnTo>
                  <a:lnTo>
                    <a:pt x="803243" y="1142143"/>
                  </a:lnTo>
                  <a:lnTo>
                    <a:pt x="803243" y="0"/>
                  </a:lnTo>
                  <a:lnTo>
                    <a:pt x="324040" y="0"/>
                  </a:lnTo>
                  <a:close/>
                </a:path>
              </a:pathLst>
            </a:custGeom>
            <a:solidFill>
              <a:schemeClr val="accent1"/>
            </a:solid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3C07FB66-ACC4-6915-30C8-3F9A8A61E404}"/>
                </a:ext>
              </a:extLst>
            </p:cNvPr>
            <p:cNvSpPr>
              <a:spLocks noChangeAspect="1"/>
            </p:cNvSpPr>
            <p:nvPr/>
          </p:nvSpPr>
          <p:spPr>
            <a:xfrm>
              <a:off x="5637180" y="1810416"/>
              <a:ext cx="1606486" cy="1713166"/>
            </a:xfrm>
            <a:custGeom>
              <a:avLst/>
              <a:gdLst>
                <a:gd name="connsiteX0" fmla="*/ 324040 w 1606486"/>
                <a:gd name="connsiteY0" fmla="*/ 1713166 h 1713166"/>
                <a:gd name="connsiteX1" fmla="*/ 0 w 1606486"/>
                <a:gd name="connsiteY1" fmla="*/ 1389126 h 1713166"/>
                <a:gd name="connsiteX2" fmla="*/ 0 w 1606486"/>
                <a:gd name="connsiteY2" fmla="*/ 0 h 1713166"/>
                <a:gd name="connsiteX3" fmla="*/ 1606487 w 1606486"/>
                <a:gd name="connsiteY3" fmla="*/ 0 h 1713166"/>
                <a:gd name="connsiteX4" fmla="*/ 1606487 w 1606486"/>
                <a:gd name="connsiteY4" fmla="*/ 1713166 h 1713166"/>
                <a:gd name="connsiteX5" fmla="*/ 324040 w 1606486"/>
                <a:gd name="connsiteY5" fmla="*/ 1713166 h 1713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6486" h="1713166">
                  <a:moveTo>
                    <a:pt x="324040" y="1713166"/>
                  </a:moveTo>
                  <a:cubicBezTo>
                    <a:pt x="145066" y="1713166"/>
                    <a:pt x="0" y="1568101"/>
                    <a:pt x="0" y="1389126"/>
                  </a:cubicBezTo>
                  <a:lnTo>
                    <a:pt x="0" y="0"/>
                  </a:lnTo>
                  <a:lnTo>
                    <a:pt x="1606487" y="0"/>
                  </a:lnTo>
                  <a:lnTo>
                    <a:pt x="1606487" y="1713166"/>
                  </a:lnTo>
                  <a:lnTo>
                    <a:pt x="324040" y="1713166"/>
                  </a:lnTo>
                  <a:close/>
                </a:path>
              </a:pathLst>
            </a:custGeom>
            <a:solidFill>
              <a:schemeClr val="accent4"/>
            </a:solid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16679568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Vit logo/Blå bakgrund">
    <p:spTree>
      <p:nvGrpSpPr>
        <p:cNvPr id="1" name=""/>
        <p:cNvGrpSpPr/>
        <p:nvPr/>
      </p:nvGrpSpPr>
      <p:grpSpPr>
        <a:xfrm>
          <a:off x="0" y="0"/>
          <a:ext cx="0" cy="0"/>
          <a:chOff x="0" y="0"/>
          <a:chExt cx="0" cy="0"/>
        </a:xfrm>
      </p:grpSpPr>
      <p:sp>
        <p:nvSpPr>
          <p:cNvPr id="8" name="Rektangel: ett hörn rundat 8">
            <a:extLst>
              <a:ext uri="{FF2B5EF4-FFF2-40B4-BE49-F238E27FC236}">
                <a16:creationId xmlns:a16="http://schemas.microsoft.com/office/drawing/2014/main" id="{F7A2F3AF-A7F1-9416-5F97-03314F7E417D}"/>
              </a:ext>
              <a:ext uri="{C183D7F6-B498-43B3-948B-1728B52AA6E4}">
                <adec:decorative xmlns:adec="http://schemas.microsoft.com/office/drawing/2017/decorative" val="1"/>
              </a:ext>
            </a:extLst>
          </p:cNvPr>
          <p:cNvSpPr/>
          <p:nvPr userDrawn="1"/>
        </p:nvSpPr>
        <p:spPr bwMode="black">
          <a:xfrm flipV="1">
            <a:off x="389262" y="380999"/>
            <a:ext cx="11412000" cy="6091200"/>
          </a:xfrm>
          <a:prstGeom prst="round1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6" name="Logo" descr="Logo: Västra Götalandsregionen">
            <a:extLst>
              <a:ext uri="{FF2B5EF4-FFF2-40B4-BE49-F238E27FC236}">
                <a16:creationId xmlns:a16="http://schemas.microsoft.com/office/drawing/2014/main" id="{F028FC9A-549E-C173-F6EE-DD2DADAFA6B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234210" y="2915466"/>
            <a:ext cx="5732564" cy="1161234"/>
          </a:xfrm>
          <a:prstGeom prst="rect">
            <a:avLst/>
          </a:prstGeom>
        </p:spPr>
      </p:pic>
      <p:sp>
        <p:nvSpPr>
          <p:cNvPr id="2" name="Platshållare för datum 1">
            <a:extLst>
              <a:ext uri="{FF2B5EF4-FFF2-40B4-BE49-F238E27FC236}">
                <a16:creationId xmlns:a16="http://schemas.microsoft.com/office/drawing/2014/main" id="{E455D0BA-9A24-0B1E-5104-31F55378AAA2}"/>
              </a:ext>
            </a:extLst>
          </p:cNvPr>
          <p:cNvSpPr>
            <a:spLocks noGrp="1"/>
          </p:cNvSpPr>
          <p:nvPr>
            <p:ph type="dt" sz="half" idx="10"/>
          </p:nvPr>
        </p:nvSpPr>
        <p:spPr>
          <a:xfrm>
            <a:off x="10901364" y="136525"/>
            <a:ext cx="900071" cy="141687"/>
          </a:xfrm>
        </p:spPr>
        <p:txBody>
          <a:bodyPr/>
          <a:lstStyle/>
          <a:p>
            <a:fld id="{4D03C71D-D98B-401F-B2CF-6FD4D048E9D2}" type="datetime1">
              <a:rPr lang="sv-SE" smtClean="0"/>
              <a:t>2026-06-02</a:t>
            </a:fld>
            <a:endParaRPr lang="sv-SE"/>
          </a:p>
        </p:txBody>
      </p:sp>
      <p:sp>
        <p:nvSpPr>
          <p:cNvPr id="7" name="Platshållare för sidfot 6">
            <a:extLst>
              <a:ext uri="{FF2B5EF4-FFF2-40B4-BE49-F238E27FC236}">
                <a16:creationId xmlns:a16="http://schemas.microsoft.com/office/drawing/2014/main" id="{4E6AFD7C-DEA7-9A46-2513-5293C0535394}"/>
              </a:ext>
            </a:extLst>
          </p:cNvPr>
          <p:cNvSpPr>
            <a:spLocks noGrp="1"/>
          </p:cNvSpPr>
          <p:nvPr>
            <p:ph type="ftr" sz="quarter" idx="11"/>
          </p:nvPr>
        </p:nvSpPr>
        <p:spPr/>
        <p:txBody>
          <a:bodyPr/>
          <a:lstStyle/>
          <a:p>
            <a:endParaRPr lang="sv-SE"/>
          </a:p>
        </p:txBody>
      </p:sp>
      <p:sp>
        <p:nvSpPr>
          <p:cNvPr id="3" name="Title 2">
            <a:extLst>
              <a:ext uri="{FF2B5EF4-FFF2-40B4-BE49-F238E27FC236}">
                <a16:creationId xmlns:a16="http://schemas.microsoft.com/office/drawing/2014/main" id="{65243E10-E3F1-7E93-DB4B-40905719BCB0}"/>
              </a:ext>
            </a:extLst>
          </p:cNvPr>
          <p:cNvSpPr>
            <a:spLocks noGrp="1"/>
          </p:cNvSpPr>
          <p:nvPr>
            <p:ph type="title" hasCustomPrompt="1"/>
          </p:nvPr>
        </p:nvSpPr>
        <p:spPr>
          <a:xfrm>
            <a:off x="1100667" y="-1174484"/>
            <a:ext cx="8642350" cy="1047750"/>
          </a:xfrm>
        </p:spPr>
        <p:txBody>
          <a:bodyPr/>
          <a:lstStyle/>
          <a:p>
            <a:r>
              <a:rPr lang="sv-SE" noProof="0"/>
              <a:t>Ange rubrik för tillgänglighet</a:t>
            </a:r>
            <a:endParaRPr lang="en-GB"/>
          </a:p>
        </p:txBody>
      </p:sp>
    </p:spTree>
    <p:extLst>
      <p:ext uri="{BB962C8B-B14F-4D97-AF65-F5344CB8AC3E}">
        <p14:creationId xmlns:p14="http://schemas.microsoft.com/office/powerpoint/2010/main" val="42527265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Rubrik, innehåll och ljusbrun bakgrund">
    <p:spTree>
      <p:nvGrpSpPr>
        <p:cNvPr id="1" name=""/>
        <p:cNvGrpSpPr/>
        <p:nvPr/>
      </p:nvGrpSpPr>
      <p:grpSpPr>
        <a:xfrm>
          <a:off x="0" y="0"/>
          <a:ext cx="0" cy="0"/>
          <a:chOff x="0" y="0"/>
          <a:chExt cx="0" cy="0"/>
        </a:xfrm>
      </p:grpSpPr>
      <p:sp>
        <p:nvSpPr>
          <p:cNvPr id="3" name="Rektangel: ett hörn rundat 8">
            <a:extLst>
              <a:ext uri="{FF2B5EF4-FFF2-40B4-BE49-F238E27FC236}">
                <a16:creationId xmlns:a16="http://schemas.microsoft.com/office/drawing/2014/main" id="{1D7FA1D1-7821-C5E0-BA16-FD05A2AFBEB4}"/>
              </a:ext>
              <a:ext uri="{C183D7F6-B498-43B3-948B-1728B52AA6E4}">
                <adec:decorative xmlns:adec="http://schemas.microsoft.com/office/drawing/2017/decorative" val="1"/>
              </a:ext>
            </a:extLst>
          </p:cNvPr>
          <p:cNvSpPr/>
          <p:nvPr userDrawn="1"/>
        </p:nvSpPr>
        <p:spPr bwMode="black">
          <a:xfrm flipV="1">
            <a:off x="390000" y="425716"/>
            <a:ext cx="11412000" cy="6091200"/>
          </a:xfrm>
          <a:prstGeom prst="round1Rect">
            <a:avLst/>
          </a:prstGeom>
          <a:solidFill>
            <a:srgbClr val="E7E1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 name="Rubrik 1">
            <a:extLst>
              <a:ext uri="{FF2B5EF4-FFF2-40B4-BE49-F238E27FC236}">
                <a16:creationId xmlns:a16="http://schemas.microsoft.com/office/drawing/2014/main" id="{C3055DF0-CE61-81D0-5CCD-066F7176304B}"/>
              </a:ext>
            </a:extLst>
          </p:cNvPr>
          <p:cNvSpPr>
            <a:spLocks noGrp="1"/>
          </p:cNvSpPr>
          <p:nvPr>
            <p:ph type="title" hasCustomPrompt="1"/>
          </p:nvPr>
        </p:nvSpPr>
        <p:spPr>
          <a:xfrm>
            <a:off x="1101600" y="425716"/>
            <a:ext cx="10046304" cy="1047750"/>
          </a:xfrm>
        </p:spPr>
        <p:txBody>
          <a:bodyPr anchor="b" anchorCtr="0"/>
          <a:lstStyle>
            <a:lvl1pPr>
              <a:defRPr sz="2800"/>
            </a:lvl1pPr>
          </a:lstStyle>
          <a:p>
            <a:r>
              <a:rPr lang="sv-SE"/>
              <a:t>Klicka för att lägga till rubrik</a:t>
            </a:r>
          </a:p>
        </p:txBody>
      </p:sp>
      <p:sp>
        <p:nvSpPr>
          <p:cNvPr id="10" name="Platshållare för innehåll 13">
            <a:extLst>
              <a:ext uri="{FF2B5EF4-FFF2-40B4-BE49-F238E27FC236}">
                <a16:creationId xmlns:a16="http://schemas.microsoft.com/office/drawing/2014/main" id="{B6F3B8BA-A300-25F9-0F6B-38F8703994F0}"/>
              </a:ext>
            </a:extLst>
          </p:cNvPr>
          <p:cNvSpPr>
            <a:spLocks noGrp="1"/>
          </p:cNvSpPr>
          <p:nvPr>
            <p:ph sz="quarter" idx="13"/>
          </p:nvPr>
        </p:nvSpPr>
        <p:spPr>
          <a:xfrm>
            <a:off x="1092200" y="2113722"/>
            <a:ext cx="10046304" cy="3311526"/>
          </a:xfrm>
        </p:spPr>
        <p:txBody>
          <a:bodyPr/>
          <a:lstStyle>
            <a:lvl1pPr marL="0" indent="0">
              <a:buFontTx/>
              <a:buNone/>
              <a:defRPr/>
            </a:lvl1pPr>
          </a:lstStyle>
          <a:p>
            <a:pPr lvl="0"/>
            <a:r>
              <a:rPr lang="sv-SE"/>
              <a:t>Klicka här för att ändra format på bakgrundstexten</a:t>
            </a:r>
          </a:p>
        </p:txBody>
      </p:sp>
    </p:spTree>
    <p:extLst>
      <p:ext uri="{BB962C8B-B14F-4D97-AF65-F5344CB8AC3E}">
        <p14:creationId xmlns:p14="http://schemas.microsoft.com/office/powerpoint/2010/main" val="17072994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1_Rubrik och innehåll">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innehåll 2"/>
          <p:cNvSpPr>
            <a:spLocks noGrp="1"/>
          </p:cNvSpPr>
          <p:nvPr>
            <p:ph idx="1"/>
          </p:nvPr>
        </p:nvSpPr>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10" name="Platshållare för datum 3"/>
          <p:cNvSpPr>
            <a:spLocks noGrp="1"/>
          </p:cNvSpPr>
          <p:nvPr>
            <p:ph type="dt" sz="half" idx="2"/>
          </p:nvPr>
        </p:nvSpPr>
        <p:spPr>
          <a:xfrm>
            <a:off x="650901" y="6191147"/>
            <a:ext cx="1628905" cy="366183"/>
          </a:xfrm>
          <a:prstGeom prst="rect">
            <a:avLst/>
          </a:prstGeom>
        </p:spPr>
        <p:txBody>
          <a:bodyPr vert="horz" lIns="91440" tIns="45720" rIns="91440" bIns="45720" rtlCol="0" anchor="ctr"/>
          <a:lstStyle>
            <a:lvl1pPr algn="l">
              <a:defRPr sz="1600">
                <a:solidFill>
                  <a:srgbClr val="000000"/>
                </a:solidFill>
              </a:defRPr>
            </a:lvl1pPr>
          </a:lstStyle>
          <a:p>
            <a:fld id="{E82650AE-06A9-2D4E-84FA-95DA3038D778}" type="datetime1">
              <a:rPr lang="sv-SE" smtClean="0"/>
              <a:pPr/>
              <a:t>2026-06-02</a:t>
            </a:fld>
            <a:endParaRPr lang="sv-SE"/>
          </a:p>
        </p:txBody>
      </p:sp>
      <p:sp>
        <p:nvSpPr>
          <p:cNvPr id="11" name="Platshållare för sidfot 4"/>
          <p:cNvSpPr>
            <a:spLocks noGrp="1"/>
          </p:cNvSpPr>
          <p:nvPr>
            <p:ph type="ftr" sz="quarter" idx="3"/>
          </p:nvPr>
        </p:nvSpPr>
        <p:spPr>
          <a:xfrm>
            <a:off x="2321106" y="6191147"/>
            <a:ext cx="5955577" cy="366183"/>
          </a:xfrm>
          <a:prstGeom prst="rect">
            <a:avLst/>
          </a:prstGeom>
        </p:spPr>
        <p:txBody>
          <a:bodyPr vert="horz" lIns="91440" tIns="45720" rIns="91440" bIns="45720" rtlCol="0" anchor="ctr"/>
          <a:lstStyle>
            <a:lvl1pPr algn="l">
              <a:defRPr sz="1600">
                <a:solidFill>
                  <a:srgbClr val="000000"/>
                </a:solidFill>
              </a:defRPr>
            </a:lvl1pPr>
          </a:lstStyle>
          <a:p>
            <a:r>
              <a:rPr lang="sv-SE"/>
              <a:t>Här skriver du in sidfot</a:t>
            </a:r>
          </a:p>
        </p:txBody>
      </p:sp>
    </p:spTree>
    <p:extLst>
      <p:ext uri="{BB962C8B-B14F-4D97-AF65-F5344CB8AC3E}">
        <p14:creationId xmlns:p14="http://schemas.microsoft.com/office/powerpoint/2010/main" val="38047201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om 2">
    <p:spTree>
      <p:nvGrpSpPr>
        <p:cNvPr id="1" name=""/>
        <p:cNvGrpSpPr/>
        <p:nvPr/>
      </p:nvGrpSpPr>
      <p:grpSpPr>
        <a:xfrm>
          <a:off x="0" y="0"/>
          <a:ext cx="0" cy="0"/>
          <a:chOff x="0" y="0"/>
          <a:chExt cx="0" cy="0"/>
        </a:xfrm>
      </p:grpSpPr>
    </p:spTree>
    <p:extLst>
      <p:ext uri="{BB962C8B-B14F-4D97-AF65-F5344CB8AC3E}">
        <p14:creationId xmlns:p14="http://schemas.microsoft.com/office/powerpoint/2010/main" val="24603788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Rubrikbild med bild">
    <p:spTree>
      <p:nvGrpSpPr>
        <p:cNvPr id="1" name=""/>
        <p:cNvGrpSpPr/>
        <p:nvPr/>
      </p:nvGrpSpPr>
      <p:grpSpPr>
        <a:xfrm>
          <a:off x="0" y="0"/>
          <a:ext cx="0" cy="0"/>
          <a:chOff x="0" y="0"/>
          <a:chExt cx="0" cy="0"/>
        </a:xfrm>
      </p:grpSpPr>
      <p:sp>
        <p:nvSpPr>
          <p:cNvPr id="15" name="Platshållare för bild 14">
            <a:extLst>
              <a:ext uri="{FF2B5EF4-FFF2-40B4-BE49-F238E27FC236}">
                <a16:creationId xmlns:a16="http://schemas.microsoft.com/office/drawing/2014/main" id="{7930A342-B92A-082F-5C3D-382BD190DCD2}"/>
              </a:ext>
            </a:extLst>
          </p:cNvPr>
          <p:cNvSpPr>
            <a:spLocks noGrp="1"/>
          </p:cNvSpPr>
          <p:nvPr userDrawn="1">
            <p:ph type="pic" sz="quarter" idx="16"/>
          </p:nvPr>
        </p:nvSpPr>
        <p:spPr>
          <a:xfrm>
            <a:off x="8945549" y="386435"/>
            <a:ext cx="2855885" cy="3045534"/>
          </a:xfrm>
          <a:custGeom>
            <a:avLst/>
            <a:gdLst>
              <a:gd name="connsiteX0" fmla="*/ 0 w 2855885"/>
              <a:gd name="connsiteY0" fmla="*/ 0 h 3045534"/>
              <a:gd name="connsiteX1" fmla="*/ 2855885 w 2855885"/>
              <a:gd name="connsiteY1" fmla="*/ 0 h 3045534"/>
              <a:gd name="connsiteX2" fmla="*/ 2855885 w 2855885"/>
              <a:gd name="connsiteY2" fmla="*/ 3045534 h 3045534"/>
              <a:gd name="connsiteX3" fmla="*/ 576053 w 2855885"/>
              <a:gd name="connsiteY3" fmla="*/ 3045534 h 3045534"/>
              <a:gd name="connsiteX4" fmla="*/ 0 w 2855885"/>
              <a:gd name="connsiteY4" fmla="*/ 2469481 h 30455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5885" h="3045534">
                <a:moveTo>
                  <a:pt x="0" y="0"/>
                </a:moveTo>
                <a:lnTo>
                  <a:pt x="2855885" y="0"/>
                </a:lnTo>
                <a:lnTo>
                  <a:pt x="2855885" y="3045534"/>
                </a:lnTo>
                <a:lnTo>
                  <a:pt x="576053" y="3045534"/>
                </a:lnTo>
                <a:cubicBezTo>
                  <a:pt x="257887" y="3045534"/>
                  <a:pt x="0" y="2787649"/>
                  <a:pt x="0" y="2469481"/>
                </a:cubicBezTo>
                <a:close/>
              </a:path>
            </a:pathLst>
          </a:custGeom>
          <a:solidFill>
            <a:schemeClr val="accent4"/>
          </a:solidFill>
        </p:spPr>
        <p:txBody>
          <a:bodyPr wrap="square">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p>
        </p:txBody>
      </p:sp>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891539" y="1152048"/>
            <a:ext cx="5737196" cy="2387600"/>
          </a:xfrm>
        </p:spPr>
        <p:txBody>
          <a:bodyPr anchor="b"/>
          <a:lstStyle>
            <a:lvl1pPr algn="l">
              <a:lnSpc>
                <a:spcPct val="110000"/>
              </a:lnSpc>
              <a:defRPr sz="3500" b="1"/>
            </a:lvl1pPr>
          </a:lstStyle>
          <a:p>
            <a:r>
              <a:rPr lang="sv-SE"/>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892514" y="3683107"/>
            <a:ext cx="5737196" cy="1683433"/>
          </a:xfrm>
        </p:spPr>
        <p:txBody>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för att lägga till underrubrik</a:t>
            </a:r>
          </a:p>
        </p:txBody>
      </p:sp>
      <p:pic>
        <p:nvPicPr>
          <p:cNvPr id="28" name="Logo" descr="Västra Götalandsregionen, logo">
            <a:extLst>
              <a:ext uri="{FF2B5EF4-FFF2-40B4-BE49-F238E27FC236}">
                <a16:creationId xmlns:a16="http://schemas.microsoft.com/office/drawing/2014/main" id="{6A0989A0-7A4A-9CD0-D751-D56C294A584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74874" y="6030915"/>
            <a:ext cx="2147886" cy="435093"/>
          </a:xfrm>
          <a:prstGeom prst="rect">
            <a:avLst/>
          </a:prstGeom>
        </p:spPr>
      </p:pic>
      <p:sp>
        <p:nvSpPr>
          <p:cNvPr id="6" name="textruta 5">
            <a:extLst>
              <a:ext uri="{FF2B5EF4-FFF2-40B4-BE49-F238E27FC236}">
                <a16:creationId xmlns:a16="http://schemas.microsoft.com/office/drawing/2014/main" id="{AA71F2BA-C943-46F6-00FD-63E44941990B}"/>
              </a:ext>
            </a:extLst>
          </p:cNvPr>
          <p:cNvSpPr txBox="1"/>
          <p:nvPr userDrawn="1"/>
        </p:nvSpPr>
        <p:spPr>
          <a:xfrm>
            <a:off x="704895" y="6466008"/>
            <a:ext cx="695282" cy="276999"/>
          </a:xfrm>
          <a:prstGeom prst="rect">
            <a:avLst/>
          </a:prstGeom>
          <a:noFill/>
        </p:spPr>
        <p:txBody>
          <a:bodyPr wrap="square" lIns="0" tIns="0" rIns="0" bIns="0" rtlCol="0">
            <a:spAutoFit/>
          </a:bodyPr>
          <a:lstStyle/>
          <a:p>
            <a:pPr algn="l"/>
            <a:r>
              <a:rPr lang="sv-SE">
                <a:solidFill>
                  <a:schemeClr val="bg1"/>
                </a:solidFill>
              </a:rPr>
              <a:t>TEst</a:t>
            </a:r>
          </a:p>
        </p:txBody>
      </p:sp>
      <p:sp>
        <p:nvSpPr>
          <p:cNvPr id="7" name="Platshållare för datum 6">
            <a:extLst>
              <a:ext uri="{FF2B5EF4-FFF2-40B4-BE49-F238E27FC236}">
                <a16:creationId xmlns:a16="http://schemas.microsoft.com/office/drawing/2014/main" id="{C4CBFC51-E299-C1C6-C259-2EC78776D974}"/>
              </a:ext>
            </a:extLst>
          </p:cNvPr>
          <p:cNvSpPr>
            <a:spLocks noGrp="1"/>
          </p:cNvSpPr>
          <p:nvPr>
            <p:ph type="dt" sz="half" idx="14"/>
          </p:nvPr>
        </p:nvSpPr>
        <p:spPr>
          <a:xfrm>
            <a:off x="10901364" y="136525"/>
            <a:ext cx="900071" cy="141687"/>
          </a:xfrm>
        </p:spPr>
        <p:txBody>
          <a:bodyPr/>
          <a:lstStyle/>
          <a:p>
            <a:fld id="{19E49B6E-96DA-4186-8F39-3AB022B7993C}" type="datetime1">
              <a:rPr lang="sv-SE" smtClean="0"/>
              <a:t>2026-06-02</a:t>
            </a:fld>
            <a:endParaRPr lang="sv-SE"/>
          </a:p>
        </p:txBody>
      </p:sp>
      <p:sp>
        <p:nvSpPr>
          <p:cNvPr id="8" name="Platshållare för sidfot 7">
            <a:extLst>
              <a:ext uri="{FF2B5EF4-FFF2-40B4-BE49-F238E27FC236}">
                <a16:creationId xmlns:a16="http://schemas.microsoft.com/office/drawing/2014/main" id="{DAF13055-4269-7909-D2F6-610F622CD5BE}"/>
              </a:ext>
            </a:extLst>
          </p:cNvPr>
          <p:cNvSpPr>
            <a:spLocks noGrp="1"/>
          </p:cNvSpPr>
          <p:nvPr>
            <p:ph type="ftr" sz="quarter" idx="15"/>
          </p:nvPr>
        </p:nvSpPr>
        <p:spPr/>
        <p:txBody>
          <a:bodyPr/>
          <a:lstStyle/>
          <a:p>
            <a:endParaRPr lang="sv-SE"/>
          </a:p>
        </p:txBody>
      </p:sp>
      <p:sp>
        <p:nvSpPr>
          <p:cNvPr id="33" name="Freeform: Shape 32">
            <a:extLst>
              <a:ext uri="{FF2B5EF4-FFF2-40B4-BE49-F238E27FC236}">
                <a16:creationId xmlns:a16="http://schemas.microsoft.com/office/drawing/2014/main" id="{E421D8C7-7AE4-75A7-E72D-F2CCD5EBD1ED}"/>
              </a:ext>
            </a:extLst>
          </p:cNvPr>
          <p:cNvSpPr>
            <a:spLocks noChangeAspect="1"/>
          </p:cNvSpPr>
          <p:nvPr/>
        </p:nvSpPr>
        <p:spPr>
          <a:xfrm>
            <a:off x="7517605" y="385758"/>
            <a:ext cx="1427943" cy="1015289"/>
          </a:xfrm>
          <a:custGeom>
            <a:avLst/>
            <a:gdLst>
              <a:gd name="connsiteX0" fmla="*/ 517684 w 803243"/>
              <a:gd name="connsiteY0" fmla="*/ 571119 h 571118"/>
              <a:gd name="connsiteX1" fmla="*/ 803243 w 803243"/>
              <a:gd name="connsiteY1" fmla="*/ 285559 h 571118"/>
              <a:gd name="connsiteX2" fmla="*/ 803243 w 803243"/>
              <a:gd name="connsiteY2" fmla="*/ 0 h 571118"/>
              <a:gd name="connsiteX3" fmla="*/ 0 w 803243"/>
              <a:gd name="connsiteY3" fmla="*/ 0 h 571118"/>
              <a:gd name="connsiteX4" fmla="*/ 0 w 803243"/>
              <a:gd name="connsiteY4" fmla="*/ 571024 h 571118"/>
              <a:gd name="connsiteX5" fmla="*/ 517684 w 803243"/>
              <a:gd name="connsiteY5" fmla="*/ 571024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571119"/>
                </a:moveTo>
                <a:cubicBezTo>
                  <a:pt x="675418" y="571119"/>
                  <a:pt x="803243" y="443294"/>
                  <a:pt x="803243" y="285559"/>
                </a:cubicBezTo>
                <a:lnTo>
                  <a:pt x="803243" y="0"/>
                </a:lnTo>
                <a:lnTo>
                  <a:pt x="0" y="0"/>
                </a:lnTo>
                <a:lnTo>
                  <a:pt x="0" y="571024"/>
                </a:lnTo>
                <a:lnTo>
                  <a:pt x="517684" y="571024"/>
                </a:lnTo>
                <a:close/>
              </a:path>
            </a:pathLst>
          </a:custGeom>
          <a:solidFill>
            <a:srgbClr val="FFC107"/>
          </a:solidFill>
          <a:ln w="9525"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7135AF6C-31B5-EC1B-7596-331AF27159CA}"/>
              </a:ext>
            </a:extLst>
          </p:cNvPr>
          <p:cNvSpPr>
            <a:spLocks noChangeAspect="1"/>
          </p:cNvSpPr>
          <p:nvPr/>
        </p:nvSpPr>
        <p:spPr>
          <a:xfrm>
            <a:off x="7517605" y="3431800"/>
            <a:ext cx="1427943" cy="1015291"/>
          </a:xfrm>
          <a:custGeom>
            <a:avLst/>
            <a:gdLst>
              <a:gd name="connsiteX0" fmla="*/ 517684 w 803243"/>
              <a:gd name="connsiteY0" fmla="*/ 571119 h 571119"/>
              <a:gd name="connsiteX1" fmla="*/ 803243 w 803243"/>
              <a:gd name="connsiteY1" fmla="*/ 285559 h 571119"/>
              <a:gd name="connsiteX2" fmla="*/ 803243 w 803243"/>
              <a:gd name="connsiteY2" fmla="*/ 0 h 571119"/>
              <a:gd name="connsiteX3" fmla="*/ 0 w 803243"/>
              <a:gd name="connsiteY3" fmla="*/ 0 h 571119"/>
              <a:gd name="connsiteX4" fmla="*/ 0 w 803243"/>
              <a:gd name="connsiteY4" fmla="*/ 571024 h 571119"/>
              <a:gd name="connsiteX5" fmla="*/ 517684 w 803243"/>
              <a:gd name="connsiteY5" fmla="*/ 571024 h 571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9">
                <a:moveTo>
                  <a:pt x="517684" y="571119"/>
                </a:moveTo>
                <a:cubicBezTo>
                  <a:pt x="675418" y="571119"/>
                  <a:pt x="803243" y="443294"/>
                  <a:pt x="803243" y="285559"/>
                </a:cubicBezTo>
                <a:lnTo>
                  <a:pt x="803243" y="0"/>
                </a:lnTo>
                <a:lnTo>
                  <a:pt x="0" y="0"/>
                </a:lnTo>
                <a:lnTo>
                  <a:pt x="0" y="571024"/>
                </a:lnTo>
                <a:lnTo>
                  <a:pt x="517684" y="571024"/>
                </a:lnTo>
                <a:close/>
              </a:path>
            </a:pathLst>
          </a:custGeom>
          <a:solidFill>
            <a:srgbClr val="B3EBF2"/>
          </a:solidFill>
          <a:ln w="9525"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3214743A-6966-8ED7-BA34-E45A379E030F}"/>
              </a:ext>
            </a:extLst>
          </p:cNvPr>
          <p:cNvSpPr>
            <a:spLocks noChangeAspect="1"/>
          </p:cNvSpPr>
          <p:nvPr/>
        </p:nvSpPr>
        <p:spPr>
          <a:xfrm>
            <a:off x="8945548" y="5462891"/>
            <a:ext cx="1427943" cy="1015289"/>
          </a:xfrm>
          <a:custGeom>
            <a:avLst/>
            <a:gdLst>
              <a:gd name="connsiteX0" fmla="*/ 285559 w 803243"/>
              <a:gd name="connsiteY0" fmla="*/ 0 h 571118"/>
              <a:gd name="connsiteX1" fmla="*/ 0 w 803243"/>
              <a:gd name="connsiteY1" fmla="*/ 285560 h 571118"/>
              <a:gd name="connsiteX2" fmla="*/ 0 w 803243"/>
              <a:gd name="connsiteY2" fmla="*/ 571119 h 571118"/>
              <a:gd name="connsiteX3" fmla="*/ 803243 w 803243"/>
              <a:gd name="connsiteY3" fmla="*/ 571119 h 571118"/>
              <a:gd name="connsiteX4" fmla="*/ 803243 w 803243"/>
              <a:gd name="connsiteY4" fmla="*/ 95 h 571118"/>
              <a:gd name="connsiteX5" fmla="*/ 285559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285559" y="0"/>
                </a:moveTo>
                <a:cubicBezTo>
                  <a:pt x="127825" y="0"/>
                  <a:pt x="0" y="127826"/>
                  <a:pt x="0" y="285560"/>
                </a:cubicBezTo>
                <a:lnTo>
                  <a:pt x="0" y="571119"/>
                </a:lnTo>
                <a:lnTo>
                  <a:pt x="803243" y="571119"/>
                </a:lnTo>
                <a:lnTo>
                  <a:pt x="803243" y="95"/>
                </a:lnTo>
                <a:lnTo>
                  <a:pt x="285559" y="95"/>
                </a:lnTo>
                <a:close/>
              </a:path>
            </a:pathLst>
          </a:custGeom>
          <a:solidFill>
            <a:schemeClr val="accent1"/>
          </a:solid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54E9228D-01FE-98B4-466F-CE9B90DF9F7D}"/>
              </a:ext>
            </a:extLst>
          </p:cNvPr>
          <p:cNvSpPr>
            <a:spLocks noChangeAspect="1"/>
          </p:cNvSpPr>
          <p:nvPr/>
        </p:nvSpPr>
        <p:spPr>
          <a:xfrm>
            <a:off x="10373660" y="5462891"/>
            <a:ext cx="1427943" cy="1015289"/>
          </a:xfrm>
          <a:custGeom>
            <a:avLst/>
            <a:gdLst>
              <a:gd name="connsiteX0" fmla="*/ 517684 w 803243"/>
              <a:gd name="connsiteY0" fmla="*/ 0 h 571118"/>
              <a:gd name="connsiteX1" fmla="*/ 803243 w 803243"/>
              <a:gd name="connsiteY1" fmla="*/ 285560 h 571118"/>
              <a:gd name="connsiteX2" fmla="*/ 803243 w 803243"/>
              <a:gd name="connsiteY2" fmla="*/ 571119 h 571118"/>
              <a:gd name="connsiteX3" fmla="*/ 0 w 803243"/>
              <a:gd name="connsiteY3" fmla="*/ 571119 h 571118"/>
              <a:gd name="connsiteX4" fmla="*/ 0 w 803243"/>
              <a:gd name="connsiteY4" fmla="*/ 95 h 571118"/>
              <a:gd name="connsiteX5" fmla="*/ 517684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0"/>
                </a:moveTo>
                <a:cubicBezTo>
                  <a:pt x="675418" y="0"/>
                  <a:pt x="803243" y="127826"/>
                  <a:pt x="803243" y="285560"/>
                </a:cubicBezTo>
                <a:lnTo>
                  <a:pt x="803243" y="571119"/>
                </a:lnTo>
                <a:lnTo>
                  <a:pt x="0" y="571119"/>
                </a:lnTo>
                <a:lnTo>
                  <a:pt x="0" y="95"/>
                </a:lnTo>
                <a:lnTo>
                  <a:pt x="517684" y="95"/>
                </a:lnTo>
                <a:close/>
              </a:path>
            </a:pathLst>
          </a:custGeom>
          <a:solidFill>
            <a:srgbClr val="B3EBF2"/>
          </a:solidFill>
          <a:ln w="952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DCF49D3A-C0A5-C9B4-8C10-96910B5DF584}"/>
              </a:ext>
            </a:extLst>
          </p:cNvPr>
          <p:cNvSpPr>
            <a:spLocks noChangeAspect="1"/>
          </p:cNvSpPr>
          <p:nvPr/>
        </p:nvSpPr>
        <p:spPr>
          <a:xfrm>
            <a:off x="7517605" y="1401049"/>
            <a:ext cx="1427943" cy="2030411"/>
          </a:xfrm>
          <a:custGeom>
            <a:avLst/>
            <a:gdLst>
              <a:gd name="connsiteX0" fmla="*/ 479203 w 803243"/>
              <a:gd name="connsiteY0" fmla="*/ 0 h 1142142"/>
              <a:gd name="connsiteX1" fmla="*/ 803243 w 803243"/>
              <a:gd name="connsiteY1" fmla="*/ 324041 h 1142142"/>
              <a:gd name="connsiteX2" fmla="*/ 803243 w 803243"/>
              <a:gd name="connsiteY2" fmla="*/ 1142143 h 1142142"/>
              <a:gd name="connsiteX3" fmla="*/ 0 w 803243"/>
              <a:gd name="connsiteY3" fmla="*/ 1142143 h 1142142"/>
              <a:gd name="connsiteX4" fmla="*/ 0 w 803243"/>
              <a:gd name="connsiteY4" fmla="*/ 0 h 1142142"/>
              <a:gd name="connsiteX5" fmla="*/ 479203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0"/>
                </a:moveTo>
                <a:cubicBezTo>
                  <a:pt x="658178" y="0"/>
                  <a:pt x="803243" y="145066"/>
                  <a:pt x="803243" y="324041"/>
                </a:cubicBezTo>
                <a:lnTo>
                  <a:pt x="803243" y="1142143"/>
                </a:lnTo>
                <a:lnTo>
                  <a:pt x="0" y="1142143"/>
                </a:lnTo>
                <a:lnTo>
                  <a:pt x="0" y="0"/>
                </a:lnTo>
                <a:lnTo>
                  <a:pt x="479203" y="0"/>
                </a:lnTo>
                <a:close/>
              </a:path>
            </a:pathLst>
          </a:custGeom>
          <a:solidFill>
            <a:schemeClr val="accent1"/>
          </a:solidFill>
          <a:ln w="9525"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AEC35D31-9856-2B82-F7AD-68F4A6BA881A}"/>
              </a:ext>
            </a:extLst>
          </p:cNvPr>
          <p:cNvSpPr>
            <a:spLocks noChangeAspect="1"/>
          </p:cNvSpPr>
          <p:nvPr/>
        </p:nvSpPr>
        <p:spPr>
          <a:xfrm>
            <a:off x="8945717" y="3431800"/>
            <a:ext cx="1427943" cy="2030411"/>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98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98" y="1142143"/>
                </a:lnTo>
                <a:close/>
              </a:path>
            </a:pathLst>
          </a:custGeom>
          <a:solidFill>
            <a:srgbClr val="FFC107"/>
          </a:solid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EDA18A8B-463B-9AD0-703D-FA911578B30D}"/>
              </a:ext>
            </a:extLst>
          </p:cNvPr>
          <p:cNvSpPr>
            <a:spLocks noChangeAspect="1"/>
          </p:cNvSpPr>
          <p:nvPr/>
        </p:nvSpPr>
        <p:spPr>
          <a:xfrm>
            <a:off x="7517605" y="4447600"/>
            <a:ext cx="1427943" cy="2030411"/>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03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03" y="1142143"/>
                </a:lnTo>
                <a:close/>
              </a:path>
            </a:pathLst>
          </a:custGeom>
          <a:solidFill>
            <a:schemeClr val="accent4"/>
          </a:solid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5C169603-4E21-C187-1A1D-38882F9232D3}"/>
              </a:ext>
            </a:extLst>
          </p:cNvPr>
          <p:cNvSpPr>
            <a:spLocks noChangeAspect="1"/>
          </p:cNvSpPr>
          <p:nvPr/>
        </p:nvSpPr>
        <p:spPr>
          <a:xfrm>
            <a:off x="10373491" y="3431971"/>
            <a:ext cx="1427943" cy="2030411"/>
          </a:xfrm>
          <a:custGeom>
            <a:avLst/>
            <a:gdLst>
              <a:gd name="connsiteX0" fmla="*/ 324040 w 803243"/>
              <a:gd name="connsiteY0" fmla="*/ 0 h 1142142"/>
              <a:gd name="connsiteX1" fmla="*/ 0 w 803243"/>
              <a:gd name="connsiteY1" fmla="*/ 324041 h 1142142"/>
              <a:gd name="connsiteX2" fmla="*/ 0 w 803243"/>
              <a:gd name="connsiteY2" fmla="*/ 1142143 h 1142142"/>
              <a:gd name="connsiteX3" fmla="*/ 803243 w 803243"/>
              <a:gd name="connsiteY3" fmla="*/ 1142143 h 1142142"/>
              <a:gd name="connsiteX4" fmla="*/ 803243 w 803243"/>
              <a:gd name="connsiteY4" fmla="*/ 0 h 1142142"/>
              <a:gd name="connsiteX5" fmla="*/ 324040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324040" y="0"/>
                </a:moveTo>
                <a:cubicBezTo>
                  <a:pt x="145066" y="0"/>
                  <a:pt x="0" y="145066"/>
                  <a:pt x="0" y="324041"/>
                </a:cubicBezTo>
                <a:lnTo>
                  <a:pt x="0" y="1142143"/>
                </a:lnTo>
                <a:lnTo>
                  <a:pt x="803243" y="1142143"/>
                </a:lnTo>
                <a:lnTo>
                  <a:pt x="803243" y="0"/>
                </a:lnTo>
                <a:lnTo>
                  <a:pt x="324040" y="0"/>
                </a:lnTo>
                <a:close/>
              </a:path>
            </a:pathLst>
          </a:custGeom>
          <a:solidFill>
            <a:schemeClr val="accent1"/>
          </a:solidFill>
          <a:ln w="9525" cap="flat">
            <a:noFill/>
            <a:prstDash val="solid"/>
            <a:miter/>
          </a:ln>
        </p:spPr>
        <p:txBody>
          <a:bodyPr rtlCol="0" anchor="ctr"/>
          <a:lstStyle/>
          <a:p>
            <a:endParaRPr lang="en-US"/>
          </a:p>
        </p:txBody>
      </p:sp>
    </p:spTree>
    <p:extLst>
      <p:ext uri="{BB962C8B-B14F-4D97-AF65-F5344CB8AC3E}">
        <p14:creationId xmlns:p14="http://schemas.microsoft.com/office/powerpoint/2010/main" val="31776926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6B25631-0701-40C3-A2E5-991715C6245C}"/>
              </a:ext>
            </a:extLst>
          </p:cNvPr>
          <p:cNvSpPr>
            <a:spLocks noGrp="1"/>
          </p:cNvSpPr>
          <p:nvPr>
            <p:ph type="title" hasCustomPrompt="1"/>
          </p:nvPr>
        </p:nvSpPr>
        <p:spPr/>
        <p:txBody>
          <a:bodyPr/>
          <a:lstStyle>
            <a:lvl1pPr>
              <a:defRPr/>
            </a:lvl1pPr>
          </a:lstStyle>
          <a:p>
            <a:r>
              <a:rPr lang="sv-SE"/>
              <a:t>Klicka för att lägga till rubrik</a:t>
            </a:r>
          </a:p>
        </p:txBody>
      </p:sp>
      <p:sp>
        <p:nvSpPr>
          <p:cNvPr id="14" name="Platshållare för innehåll 13">
            <a:extLst>
              <a:ext uri="{FF2B5EF4-FFF2-40B4-BE49-F238E27FC236}">
                <a16:creationId xmlns:a16="http://schemas.microsoft.com/office/drawing/2014/main" id="{A9936CC4-BC31-7B4D-38E0-EC836B72C571}"/>
              </a:ext>
            </a:extLst>
          </p:cNvPr>
          <p:cNvSpPr>
            <a:spLocks noGrp="1"/>
          </p:cNvSpPr>
          <p:nvPr>
            <p:ph sz="quarter" idx="13"/>
          </p:nvPr>
        </p:nvSpPr>
        <p:spPr>
          <a:xfrm>
            <a:off x="1092200" y="2113722"/>
            <a:ext cx="8650817" cy="3311526"/>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3" name="Platshållare för datum 2">
            <a:extLst>
              <a:ext uri="{FF2B5EF4-FFF2-40B4-BE49-F238E27FC236}">
                <a16:creationId xmlns:a16="http://schemas.microsoft.com/office/drawing/2014/main" id="{F168E8F4-CCAB-9D62-770E-18594C9FC9F7}"/>
              </a:ext>
            </a:extLst>
          </p:cNvPr>
          <p:cNvSpPr>
            <a:spLocks noGrp="1"/>
          </p:cNvSpPr>
          <p:nvPr>
            <p:ph type="dt" sz="half" idx="14"/>
          </p:nvPr>
        </p:nvSpPr>
        <p:spPr>
          <a:xfrm>
            <a:off x="10901364" y="136525"/>
            <a:ext cx="900071" cy="141687"/>
          </a:xfrm>
        </p:spPr>
        <p:txBody>
          <a:bodyPr/>
          <a:lstStyle/>
          <a:p>
            <a:fld id="{094EC4B8-68CD-44A3-B172-19A87347D395}" type="datetime1">
              <a:rPr lang="sv-SE" smtClean="0"/>
              <a:t>2026-06-02</a:t>
            </a:fld>
            <a:endParaRPr lang="sv-SE"/>
          </a:p>
        </p:txBody>
      </p:sp>
      <p:sp>
        <p:nvSpPr>
          <p:cNvPr id="6" name="Platshållare för sidfot 5">
            <a:extLst>
              <a:ext uri="{FF2B5EF4-FFF2-40B4-BE49-F238E27FC236}">
                <a16:creationId xmlns:a16="http://schemas.microsoft.com/office/drawing/2014/main" id="{161B6ECD-BDF0-7F15-B856-12CA1DBAC087}"/>
              </a:ext>
            </a:extLst>
          </p:cNvPr>
          <p:cNvSpPr>
            <a:spLocks noGrp="1"/>
          </p:cNvSpPr>
          <p:nvPr>
            <p:ph type="ftr" sz="quarter" idx="15"/>
          </p:nvPr>
        </p:nvSpPr>
        <p:spPr/>
        <p:txBody>
          <a:bodyPr/>
          <a:lstStyle/>
          <a:p>
            <a:endParaRPr lang="sv-SE"/>
          </a:p>
        </p:txBody>
      </p:sp>
      <p:sp>
        <p:nvSpPr>
          <p:cNvPr id="4" name="Rektangel: ett hörn rundat 3">
            <a:extLst>
              <a:ext uri="{FF2B5EF4-FFF2-40B4-BE49-F238E27FC236}">
                <a16:creationId xmlns:a16="http://schemas.microsoft.com/office/drawing/2014/main" id="{BB0E5E4C-01FC-2114-096B-146DDCF98AE6}"/>
              </a:ext>
              <a:ext uri="{C183D7F6-B498-43B3-948B-1728B52AA6E4}">
                <adec:decorative xmlns:adec="http://schemas.microsoft.com/office/drawing/2017/decorative" val="1"/>
              </a:ext>
            </a:extLst>
          </p:cNvPr>
          <p:cNvSpPr/>
          <p:nvPr userDrawn="1"/>
        </p:nvSpPr>
        <p:spPr>
          <a:xfrm flipV="1">
            <a:off x="10371138" y="3439316"/>
            <a:ext cx="1433512" cy="3056098"/>
          </a:xfrm>
          <a:prstGeom prst="round1Rect">
            <a:avLst>
              <a:gd name="adj" fmla="val 4026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5" name="Freeform: Shape 10">
            <a:extLst>
              <a:ext uri="{FF2B5EF4-FFF2-40B4-BE49-F238E27FC236}">
                <a16:creationId xmlns:a16="http://schemas.microsoft.com/office/drawing/2014/main" id="{4889AA77-017D-E63F-1486-912513181F73}"/>
              </a:ext>
            </a:extLst>
          </p:cNvPr>
          <p:cNvSpPr>
            <a:spLocks/>
          </p:cNvSpPr>
          <p:nvPr userDrawn="1"/>
        </p:nvSpPr>
        <p:spPr>
          <a:xfrm>
            <a:off x="10371137" y="1408250"/>
            <a:ext cx="1429200" cy="2031066"/>
          </a:xfrm>
          <a:custGeom>
            <a:avLst/>
            <a:gdLst>
              <a:gd name="connsiteX0" fmla="*/ 858572 w 1439144"/>
              <a:gd name="connsiteY0" fmla="*/ 2046340 h 2046340"/>
              <a:gd name="connsiteX1" fmla="*/ 1439145 w 1439144"/>
              <a:gd name="connsiteY1" fmla="*/ 1465767 h 2046340"/>
              <a:gd name="connsiteX2" fmla="*/ 1439145 w 1439144"/>
              <a:gd name="connsiteY2" fmla="*/ 0 h 2046340"/>
              <a:gd name="connsiteX3" fmla="*/ 0 w 1439144"/>
              <a:gd name="connsiteY3" fmla="*/ 0 h 2046340"/>
              <a:gd name="connsiteX4" fmla="*/ 0 w 1439144"/>
              <a:gd name="connsiteY4" fmla="*/ 2046340 h 2046340"/>
              <a:gd name="connsiteX5" fmla="*/ 858572 w 1439144"/>
              <a:gd name="connsiteY5" fmla="*/ 2046340 h 2046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2046340">
                <a:moveTo>
                  <a:pt x="858572" y="2046340"/>
                </a:moveTo>
                <a:cubicBezTo>
                  <a:pt x="1179235" y="2046340"/>
                  <a:pt x="1439145" y="1786431"/>
                  <a:pt x="1439145" y="1465767"/>
                </a:cubicBezTo>
                <a:lnTo>
                  <a:pt x="1439145" y="0"/>
                </a:lnTo>
                <a:lnTo>
                  <a:pt x="0" y="0"/>
                </a:lnTo>
                <a:lnTo>
                  <a:pt x="0" y="2046340"/>
                </a:lnTo>
                <a:lnTo>
                  <a:pt x="858572" y="2046340"/>
                </a:lnTo>
                <a:close/>
              </a:path>
            </a:pathLst>
          </a:custGeom>
          <a:solidFill>
            <a:srgbClr val="FFC107"/>
          </a:solidFill>
          <a:ln w="17009" cap="flat">
            <a:noFill/>
            <a:prstDash val="solid"/>
            <a:miter/>
          </a:ln>
        </p:spPr>
        <p:txBody>
          <a:bodyPr rtlCol="0" anchor="ctr"/>
          <a:lstStyle/>
          <a:p>
            <a:endParaRPr lang="en-US"/>
          </a:p>
        </p:txBody>
      </p:sp>
      <p:sp>
        <p:nvSpPr>
          <p:cNvPr id="7" name="Freeform: Shape 14">
            <a:extLst>
              <a:ext uri="{FF2B5EF4-FFF2-40B4-BE49-F238E27FC236}">
                <a16:creationId xmlns:a16="http://schemas.microsoft.com/office/drawing/2014/main" id="{44653250-A2D2-E584-0F70-5FB6D13604E5}"/>
              </a:ext>
            </a:extLst>
          </p:cNvPr>
          <p:cNvSpPr>
            <a:spLocks noChangeAspect="1"/>
          </p:cNvSpPr>
          <p:nvPr userDrawn="1"/>
        </p:nvSpPr>
        <p:spPr>
          <a:xfrm>
            <a:off x="10374132" y="393108"/>
            <a:ext cx="1427973" cy="1015143"/>
          </a:xfrm>
          <a:custGeom>
            <a:avLst/>
            <a:gdLst>
              <a:gd name="connsiteX0" fmla="*/ 511628 w 1439144"/>
              <a:gd name="connsiteY0" fmla="*/ 1023085 h 1023084"/>
              <a:gd name="connsiteX1" fmla="*/ 0 w 1439144"/>
              <a:gd name="connsiteY1" fmla="*/ 511628 h 1023084"/>
              <a:gd name="connsiteX2" fmla="*/ 0 w 1439144"/>
              <a:gd name="connsiteY2" fmla="*/ 0 h 1023084"/>
              <a:gd name="connsiteX3" fmla="*/ 1439145 w 1439144"/>
              <a:gd name="connsiteY3" fmla="*/ 0 h 1023084"/>
              <a:gd name="connsiteX4" fmla="*/ 1439145 w 1439144"/>
              <a:gd name="connsiteY4" fmla="*/ 1023085 h 1023084"/>
              <a:gd name="connsiteX5" fmla="*/ 511628 w 1439144"/>
              <a:gd name="connsiteY5" fmla="*/ 1023085 h 1023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1023084">
                <a:moveTo>
                  <a:pt x="511628" y="1023085"/>
                </a:moveTo>
                <a:cubicBezTo>
                  <a:pt x="229021" y="1023085"/>
                  <a:pt x="0" y="794064"/>
                  <a:pt x="0" y="511628"/>
                </a:cubicBezTo>
                <a:lnTo>
                  <a:pt x="0" y="0"/>
                </a:lnTo>
                <a:lnTo>
                  <a:pt x="1439145" y="0"/>
                </a:lnTo>
                <a:lnTo>
                  <a:pt x="1439145" y="1023085"/>
                </a:lnTo>
                <a:lnTo>
                  <a:pt x="511628" y="1023085"/>
                </a:lnTo>
                <a:close/>
              </a:path>
            </a:pathLst>
          </a:custGeom>
          <a:solidFill>
            <a:srgbClr val="B3EBF2"/>
          </a:solidFill>
          <a:ln w="17009" cap="flat">
            <a:noFill/>
            <a:prstDash val="solid"/>
            <a:miter/>
          </a:ln>
        </p:spPr>
        <p:txBody>
          <a:bodyPr rtlCol="0" anchor="ctr"/>
          <a:lstStyle/>
          <a:p>
            <a:endParaRPr lang="en-US"/>
          </a:p>
        </p:txBody>
      </p:sp>
    </p:spTree>
    <p:extLst>
      <p:ext uri="{BB962C8B-B14F-4D97-AF65-F5344CB8AC3E}">
        <p14:creationId xmlns:p14="http://schemas.microsoft.com/office/powerpoint/2010/main" val="20545118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tartbild">
    <p:spTree>
      <p:nvGrpSpPr>
        <p:cNvPr id="1" name=""/>
        <p:cNvGrpSpPr/>
        <p:nvPr/>
      </p:nvGrpSpPr>
      <p:grpSpPr>
        <a:xfrm>
          <a:off x="0" y="0"/>
          <a:ext cx="0" cy="0"/>
          <a:chOff x="0" y="0"/>
          <a:chExt cx="0" cy="0"/>
        </a:xfrm>
      </p:grpSpPr>
      <p:sp>
        <p:nvSpPr>
          <p:cNvPr id="9" name="Rektangel: ett hörn rundat 8">
            <a:extLst>
              <a:ext uri="{FF2B5EF4-FFF2-40B4-BE49-F238E27FC236}">
                <a16:creationId xmlns:a16="http://schemas.microsoft.com/office/drawing/2014/main" id="{0BA287CB-7B49-DD6D-11A1-EE0677F3EDC5}"/>
              </a:ext>
              <a:ext uri="{C183D7F6-B498-43B3-948B-1728B52AA6E4}">
                <adec:decorative xmlns:adec="http://schemas.microsoft.com/office/drawing/2017/decorative" val="1"/>
              </a:ext>
            </a:extLst>
          </p:cNvPr>
          <p:cNvSpPr/>
          <p:nvPr userDrawn="1"/>
        </p:nvSpPr>
        <p:spPr bwMode="black">
          <a:xfrm flipV="1">
            <a:off x="389262" y="380999"/>
            <a:ext cx="11412000" cy="6091200"/>
          </a:xfrm>
          <a:prstGeom prst="round1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 name="Rubrik 1">
            <a:extLst>
              <a:ext uri="{FF2B5EF4-FFF2-40B4-BE49-F238E27FC236}">
                <a16:creationId xmlns:a16="http://schemas.microsoft.com/office/drawing/2014/main" id="{2D6EA362-9137-45DF-BEE4-B691A8719BDE}"/>
              </a:ext>
            </a:extLst>
          </p:cNvPr>
          <p:cNvSpPr>
            <a:spLocks noGrp="1"/>
          </p:cNvSpPr>
          <p:nvPr>
            <p:ph type="title" hasCustomPrompt="1"/>
          </p:nvPr>
        </p:nvSpPr>
        <p:spPr bwMode="white">
          <a:xfrm>
            <a:off x="1092200" y="1747837"/>
            <a:ext cx="10007600" cy="1614312"/>
          </a:xfrm>
        </p:spPr>
        <p:txBody>
          <a:bodyPr anchor="b"/>
          <a:lstStyle>
            <a:lvl1pPr algn="ctr">
              <a:defRPr sz="3500" b="1">
                <a:solidFill>
                  <a:schemeClr val="bg1"/>
                </a:solidFill>
              </a:defRPr>
            </a:lvl1pPr>
          </a:lstStyle>
          <a:p>
            <a:r>
              <a:rPr lang="sv-SE"/>
              <a:t>Klicka för att lägga till rubrik</a:t>
            </a:r>
          </a:p>
        </p:txBody>
      </p:sp>
      <p:sp>
        <p:nvSpPr>
          <p:cNvPr id="3" name="Platshållare för text 2">
            <a:extLst>
              <a:ext uri="{FF2B5EF4-FFF2-40B4-BE49-F238E27FC236}">
                <a16:creationId xmlns:a16="http://schemas.microsoft.com/office/drawing/2014/main" id="{81D78077-8D23-4A9C-AD57-B41C92D6A8D4}"/>
              </a:ext>
            </a:extLst>
          </p:cNvPr>
          <p:cNvSpPr>
            <a:spLocks noGrp="1"/>
          </p:cNvSpPr>
          <p:nvPr>
            <p:ph type="body" idx="1" hasCustomPrompt="1"/>
          </p:nvPr>
        </p:nvSpPr>
        <p:spPr bwMode="white">
          <a:xfrm>
            <a:off x="1092200" y="3559879"/>
            <a:ext cx="10024267" cy="1500187"/>
          </a:xfrm>
        </p:spPr>
        <p:txBody>
          <a:bodyPr/>
          <a:lstStyle>
            <a:lvl1pPr marL="0" indent="0" algn="ctr">
              <a:buNone/>
              <a:defRPr sz="22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sv-SE"/>
              <a:t>Klicka för att lägga till underrubrik</a:t>
            </a:r>
          </a:p>
        </p:txBody>
      </p:sp>
      <p:sp>
        <p:nvSpPr>
          <p:cNvPr id="6" name="Platshållare för datum 5">
            <a:extLst>
              <a:ext uri="{FF2B5EF4-FFF2-40B4-BE49-F238E27FC236}">
                <a16:creationId xmlns:a16="http://schemas.microsoft.com/office/drawing/2014/main" id="{DBF08389-4E2E-AF65-054E-C982BA7B587E}"/>
              </a:ext>
            </a:extLst>
          </p:cNvPr>
          <p:cNvSpPr>
            <a:spLocks noGrp="1"/>
          </p:cNvSpPr>
          <p:nvPr>
            <p:ph type="dt" sz="half" idx="10"/>
          </p:nvPr>
        </p:nvSpPr>
        <p:spPr>
          <a:xfrm>
            <a:off x="10901364" y="136525"/>
            <a:ext cx="900071" cy="141687"/>
          </a:xfrm>
        </p:spPr>
        <p:txBody>
          <a:bodyPr/>
          <a:lstStyle/>
          <a:p>
            <a:fld id="{3A473BDF-6C18-456D-B2F3-58DD8CBD1759}" type="datetime1">
              <a:rPr lang="sv-SE" smtClean="0"/>
              <a:t>2026-06-02</a:t>
            </a:fld>
            <a:endParaRPr lang="sv-SE"/>
          </a:p>
        </p:txBody>
      </p:sp>
      <p:sp>
        <p:nvSpPr>
          <p:cNvPr id="7" name="Platshållare för sidfot 6">
            <a:extLst>
              <a:ext uri="{FF2B5EF4-FFF2-40B4-BE49-F238E27FC236}">
                <a16:creationId xmlns:a16="http://schemas.microsoft.com/office/drawing/2014/main" id="{0A5E5F6E-C97D-A4DC-263A-27783D57B08B}"/>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36018584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Rubrik, innehåll och bi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100667" y="425716"/>
            <a:ext cx="4995333" cy="1047750"/>
          </a:xfrm>
        </p:spPr>
        <p:txBody>
          <a:bodyPr/>
          <a:lstStyle>
            <a:lvl1pPr>
              <a:defRPr/>
            </a:lvl1pPr>
          </a:lstStyle>
          <a:p>
            <a:r>
              <a:rPr lang="sv-SE"/>
              <a:t>Rubrik</a:t>
            </a:r>
          </a:p>
        </p:txBody>
      </p:sp>
      <p:sp>
        <p:nvSpPr>
          <p:cNvPr id="9" name="Platshållare för innehåll 8">
            <a:extLst>
              <a:ext uri="{FF2B5EF4-FFF2-40B4-BE49-F238E27FC236}">
                <a16:creationId xmlns:a16="http://schemas.microsoft.com/office/drawing/2014/main" id="{D5FF0E6C-D325-C355-90B1-214F162C31D1}"/>
              </a:ext>
            </a:extLst>
          </p:cNvPr>
          <p:cNvSpPr>
            <a:spLocks noGrp="1"/>
          </p:cNvSpPr>
          <p:nvPr>
            <p:ph sz="quarter" idx="14"/>
          </p:nvPr>
        </p:nvSpPr>
        <p:spPr>
          <a:xfrm>
            <a:off x="1092200" y="2113722"/>
            <a:ext cx="5003800" cy="3756990"/>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wrap="square">
            <a:noAutofit/>
          </a:bodyPr>
          <a:lstStyle>
            <a:lvl1pPr marL="0" indent="0">
              <a:buNone/>
              <a:defRPr/>
            </a:lvl1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12" name="Platshållare för bild 11">
            <a:extLst>
              <a:ext uri="{FF2B5EF4-FFF2-40B4-BE49-F238E27FC236}">
                <a16:creationId xmlns:a16="http://schemas.microsoft.com/office/drawing/2014/main" id="{1703F1CD-4B7B-907E-729A-4E87F6ADB81A}"/>
              </a:ext>
            </a:extLst>
          </p:cNvPr>
          <p:cNvSpPr>
            <a:spLocks noGrp="1"/>
          </p:cNvSpPr>
          <p:nvPr>
            <p:ph type="pic" sz="quarter" idx="13"/>
          </p:nvPr>
        </p:nvSpPr>
        <p:spPr>
          <a:xfrm>
            <a:off x="6798481" y="385758"/>
            <a:ext cx="5002954" cy="6091200"/>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p:spPr>
        <p:txBody>
          <a:bodyPr wrap="square">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p>
        </p:txBody>
      </p:sp>
      <p:sp>
        <p:nvSpPr>
          <p:cNvPr id="2" name="Platshållare för datum 1">
            <a:extLst>
              <a:ext uri="{FF2B5EF4-FFF2-40B4-BE49-F238E27FC236}">
                <a16:creationId xmlns:a16="http://schemas.microsoft.com/office/drawing/2014/main" id="{625E6907-50BC-FFF4-F6B9-BF2B7373C4A2}"/>
              </a:ext>
            </a:extLst>
          </p:cNvPr>
          <p:cNvSpPr>
            <a:spLocks noGrp="1"/>
          </p:cNvSpPr>
          <p:nvPr>
            <p:ph type="dt" sz="half" idx="15"/>
          </p:nvPr>
        </p:nvSpPr>
        <p:spPr>
          <a:xfrm>
            <a:off x="10901364" y="136525"/>
            <a:ext cx="900071" cy="141687"/>
          </a:xfrm>
        </p:spPr>
        <p:txBody>
          <a:bodyPr/>
          <a:lstStyle/>
          <a:p>
            <a:fld id="{B0743B6B-FC1D-4E5C-878B-68715B5874CD}" type="datetime1">
              <a:rPr lang="sv-SE" smtClean="0"/>
              <a:t>2026-06-02</a:t>
            </a:fld>
            <a:endParaRPr lang="sv-SE"/>
          </a:p>
        </p:txBody>
      </p:sp>
      <p:sp>
        <p:nvSpPr>
          <p:cNvPr id="4" name="Platshållare för sidfot 3">
            <a:extLst>
              <a:ext uri="{FF2B5EF4-FFF2-40B4-BE49-F238E27FC236}">
                <a16:creationId xmlns:a16="http://schemas.microsoft.com/office/drawing/2014/main" id="{2F1EC206-E47A-5E7F-9581-B76ADE31A8FE}"/>
              </a:ext>
            </a:extLst>
          </p:cNvPr>
          <p:cNvSpPr>
            <a:spLocks noGrp="1"/>
          </p:cNvSpPr>
          <p:nvPr>
            <p:ph type="ftr" sz="quarter" idx="16"/>
          </p:nvPr>
        </p:nvSpPr>
        <p:spPr/>
        <p:txBody>
          <a:bodyPr/>
          <a:lstStyle/>
          <a:p>
            <a:endParaRPr lang="sv-SE"/>
          </a:p>
        </p:txBody>
      </p:sp>
    </p:spTree>
    <p:extLst>
      <p:ext uri="{BB962C8B-B14F-4D97-AF65-F5344CB8AC3E}">
        <p14:creationId xmlns:p14="http://schemas.microsoft.com/office/powerpoint/2010/main" val="31430307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5571902-9019-4326-9DA4-70B9743B49ED}"/>
              </a:ext>
            </a:extLst>
          </p:cNvPr>
          <p:cNvSpPr>
            <a:spLocks noGrp="1"/>
          </p:cNvSpPr>
          <p:nvPr>
            <p:ph type="title" hasCustomPrompt="1"/>
          </p:nvPr>
        </p:nvSpPr>
        <p:spPr>
          <a:xfrm>
            <a:off x="881395" y="1424752"/>
            <a:ext cx="8872205" cy="1047750"/>
          </a:xfrm>
        </p:spPr>
        <p:txBody>
          <a:bodyPr/>
          <a:lstStyle>
            <a:lvl1pPr>
              <a:defRPr b="1"/>
            </a:lvl1pPr>
          </a:lstStyle>
          <a:p>
            <a:r>
              <a:rPr lang="sv-SE"/>
              <a:t>Klicka för att lägga till rubrik</a:t>
            </a:r>
          </a:p>
        </p:txBody>
      </p:sp>
      <p:sp>
        <p:nvSpPr>
          <p:cNvPr id="10" name="Rektangel: ett hörn rundat 9">
            <a:extLst>
              <a:ext uri="{FF2B5EF4-FFF2-40B4-BE49-F238E27FC236}">
                <a16:creationId xmlns:a16="http://schemas.microsoft.com/office/drawing/2014/main" id="{ACDB7998-57D8-C839-2FED-BCA4D5257D96}"/>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10371138" y="3439316"/>
            <a:ext cx="1433512" cy="3056098"/>
          </a:xfrm>
          <a:prstGeom prst="round1Rect">
            <a:avLst>
              <a:gd name="adj" fmla="val 4026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5" name="Platshållare för datum 4">
            <a:extLst>
              <a:ext uri="{FF2B5EF4-FFF2-40B4-BE49-F238E27FC236}">
                <a16:creationId xmlns:a16="http://schemas.microsoft.com/office/drawing/2014/main" id="{3E0629D0-D830-BA3B-8258-4D3944A151FE}"/>
              </a:ext>
            </a:extLst>
          </p:cNvPr>
          <p:cNvSpPr>
            <a:spLocks noGrp="1"/>
          </p:cNvSpPr>
          <p:nvPr>
            <p:ph type="dt" sz="half" idx="10"/>
          </p:nvPr>
        </p:nvSpPr>
        <p:spPr>
          <a:xfrm>
            <a:off x="10901364" y="136525"/>
            <a:ext cx="900071" cy="141687"/>
          </a:xfrm>
        </p:spPr>
        <p:txBody>
          <a:bodyPr/>
          <a:lstStyle/>
          <a:p>
            <a:fld id="{F7FC82E9-E70A-41D0-BC52-9CE4D8B0E8A6}" type="datetime1">
              <a:rPr lang="sv-SE" smtClean="0"/>
              <a:t>2026-06-02</a:t>
            </a:fld>
            <a:endParaRPr lang="sv-SE"/>
          </a:p>
        </p:txBody>
      </p:sp>
      <p:sp>
        <p:nvSpPr>
          <p:cNvPr id="6" name="Platshållare för sidfot 5">
            <a:extLst>
              <a:ext uri="{FF2B5EF4-FFF2-40B4-BE49-F238E27FC236}">
                <a16:creationId xmlns:a16="http://schemas.microsoft.com/office/drawing/2014/main" id="{F61AD9AB-C85B-9888-3B59-C1F8A75F1D3A}"/>
              </a:ext>
            </a:extLst>
          </p:cNvPr>
          <p:cNvSpPr>
            <a:spLocks noGrp="1"/>
          </p:cNvSpPr>
          <p:nvPr>
            <p:ph type="ftr" sz="quarter" idx="11"/>
          </p:nvPr>
        </p:nvSpPr>
        <p:spPr/>
        <p:txBody>
          <a:bodyPr/>
          <a:lstStyle/>
          <a:p>
            <a:endParaRPr lang="sv-SE"/>
          </a:p>
        </p:txBody>
      </p:sp>
      <p:sp>
        <p:nvSpPr>
          <p:cNvPr id="11" name="Freeform: Shape 10">
            <a:extLst>
              <a:ext uri="{FF2B5EF4-FFF2-40B4-BE49-F238E27FC236}">
                <a16:creationId xmlns:a16="http://schemas.microsoft.com/office/drawing/2014/main" id="{F1BDEA75-2263-56D7-5206-740AB4CC4B4E}"/>
              </a:ext>
            </a:extLst>
          </p:cNvPr>
          <p:cNvSpPr>
            <a:spLocks/>
          </p:cNvSpPr>
          <p:nvPr/>
        </p:nvSpPr>
        <p:spPr>
          <a:xfrm>
            <a:off x="10371137" y="1408250"/>
            <a:ext cx="1429200" cy="2031066"/>
          </a:xfrm>
          <a:custGeom>
            <a:avLst/>
            <a:gdLst>
              <a:gd name="connsiteX0" fmla="*/ 858572 w 1439144"/>
              <a:gd name="connsiteY0" fmla="*/ 2046340 h 2046340"/>
              <a:gd name="connsiteX1" fmla="*/ 1439145 w 1439144"/>
              <a:gd name="connsiteY1" fmla="*/ 1465767 h 2046340"/>
              <a:gd name="connsiteX2" fmla="*/ 1439145 w 1439144"/>
              <a:gd name="connsiteY2" fmla="*/ 0 h 2046340"/>
              <a:gd name="connsiteX3" fmla="*/ 0 w 1439144"/>
              <a:gd name="connsiteY3" fmla="*/ 0 h 2046340"/>
              <a:gd name="connsiteX4" fmla="*/ 0 w 1439144"/>
              <a:gd name="connsiteY4" fmla="*/ 2046340 h 2046340"/>
              <a:gd name="connsiteX5" fmla="*/ 858572 w 1439144"/>
              <a:gd name="connsiteY5" fmla="*/ 2046340 h 2046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2046340">
                <a:moveTo>
                  <a:pt x="858572" y="2046340"/>
                </a:moveTo>
                <a:cubicBezTo>
                  <a:pt x="1179235" y="2046340"/>
                  <a:pt x="1439145" y="1786431"/>
                  <a:pt x="1439145" y="1465767"/>
                </a:cubicBezTo>
                <a:lnTo>
                  <a:pt x="1439145" y="0"/>
                </a:lnTo>
                <a:lnTo>
                  <a:pt x="0" y="0"/>
                </a:lnTo>
                <a:lnTo>
                  <a:pt x="0" y="2046340"/>
                </a:lnTo>
                <a:lnTo>
                  <a:pt x="858572" y="2046340"/>
                </a:lnTo>
                <a:close/>
              </a:path>
            </a:pathLst>
          </a:custGeom>
          <a:solidFill>
            <a:srgbClr val="FFC107"/>
          </a:solidFill>
          <a:ln w="17009" cap="flat">
            <a:noFill/>
            <a:prstDash val="solid"/>
            <a:miter/>
          </a:ln>
        </p:spPr>
        <p:txBody>
          <a:bodyPr rtlCol="0" anchor="ctr"/>
          <a:lstStyle/>
          <a:p>
            <a:endParaRPr lang="en-US"/>
          </a:p>
        </p:txBody>
      </p:sp>
      <p:sp>
        <p:nvSpPr>
          <p:cNvPr id="13" name="Freeform: Shape 14">
            <a:extLst>
              <a:ext uri="{FF2B5EF4-FFF2-40B4-BE49-F238E27FC236}">
                <a16:creationId xmlns:a16="http://schemas.microsoft.com/office/drawing/2014/main" id="{9D295A15-46A9-14D2-396F-4530757B6BFF}"/>
              </a:ext>
            </a:extLst>
          </p:cNvPr>
          <p:cNvSpPr>
            <a:spLocks noChangeAspect="1"/>
          </p:cNvSpPr>
          <p:nvPr userDrawn="1"/>
        </p:nvSpPr>
        <p:spPr>
          <a:xfrm>
            <a:off x="10374132" y="393108"/>
            <a:ext cx="1427973" cy="1015143"/>
          </a:xfrm>
          <a:custGeom>
            <a:avLst/>
            <a:gdLst>
              <a:gd name="connsiteX0" fmla="*/ 511628 w 1439144"/>
              <a:gd name="connsiteY0" fmla="*/ 1023085 h 1023084"/>
              <a:gd name="connsiteX1" fmla="*/ 0 w 1439144"/>
              <a:gd name="connsiteY1" fmla="*/ 511628 h 1023084"/>
              <a:gd name="connsiteX2" fmla="*/ 0 w 1439144"/>
              <a:gd name="connsiteY2" fmla="*/ 0 h 1023084"/>
              <a:gd name="connsiteX3" fmla="*/ 1439145 w 1439144"/>
              <a:gd name="connsiteY3" fmla="*/ 0 h 1023084"/>
              <a:gd name="connsiteX4" fmla="*/ 1439145 w 1439144"/>
              <a:gd name="connsiteY4" fmla="*/ 1023085 h 1023084"/>
              <a:gd name="connsiteX5" fmla="*/ 511628 w 1439144"/>
              <a:gd name="connsiteY5" fmla="*/ 1023085 h 1023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1023084">
                <a:moveTo>
                  <a:pt x="511628" y="1023085"/>
                </a:moveTo>
                <a:cubicBezTo>
                  <a:pt x="229021" y="1023085"/>
                  <a:pt x="0" y="794064"/>
                  <a:pt x="0" y="511628"/>
                </a:cubicBezTo>
                <a:lnTo>
                  <a:pt x="0" y="0"/>
                </a:lnTo>
                <a:lnTo>
                  <a:pt x="1439145" y="0"/>
                </a:lnTo>
                <a:lnTo>
                  <a:pt x="1439145" y="1023085"/>
                </a:lnTo>
                <a:lnTo>
                  <a:pt x="511628" y="1023085"/>
                </a:lnTo>
                <a:close/>
              </a:path>
            </a:pathLst>
          </a:custGeom>
          <a:solidFill>
            <a:srgbClr val="B3EBF2"/>
          </a:solidFill>
          <a:ln w="17009" cap="flat">
            <a:noFill/>
            <a:prstDash val="solid"/>
            <a:miter/>
          </a:ln>
        </p:spPr>
        <p:txBody>
          <a:bodyPr rtlCol="0" anchor="ctr"/>
          <a:lstStyle/>
          <a:p>
            <a:endParaRPr lang="en-US"/>
          </a:p>
        </p:txBody>
      </p:sp>
    </p:spTree>
    <p:extLst>
      <p:ext uri="{BB962C8B-B14F-4D97-AF65-F5344CB8AC3E}">
        <p14:creationId xmlns:p14="http://schemas.microsoft.com/office/powerpoint/2010/main" val="219321272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Endast helbild">
    <p:spTree>
      <p:nvGrpSpPr>
        <p:cNvPr id="1" name=""/>
        <p:cNvGrpSpPr/>
        <p:nvPr/>
      </p:nvGrpSpPr>
      <p:grpSpPr>
        <a:xfrm>
          <a:off x="0" y="0"/>
          <a:ext cx="0" cy="0"/>
          <a:chOff x="0" y="0"/>
          <a:chExt cx="0" cy="0"/>
        </a:xfrm>
      </p:grpSpPr>
      <p:sp>
        <p:nvSpPr>
          <p:cNvPr id="5" name="Platshållare för bild 4">
            <a:extLst>
              <a:ext uri="{FF2B5EF4-FFF2-40B4-BE49-F238E27FC236}">
                <a16:creationId xmlns:a16="http://schemas.microsoft.com/office/drawing/2014/main" id="{BA959C0A-3CC4-CB74-4993-5594A5630A2F}"/>
              </a:ext>
            </a:extLst>
          </p:cNvPr>
          <p:cNvSpPr>
            <a:spLocks noGrp="1"/>
          </p:cNvSpPr>
          <p:nvPr>
            <p:ph type="pic" sz="quarter" idx="13"/>
          </p:nvPr>
        </p:nvSpPr>
        <p:spPr>
          <a:xfrm>
            <a:off x="389262" y="380999"/>
            <a:ext cx="11412000" cy="6091200"/>
          </a:xfrm>
          <a:custGeom>
            <a:avLst/>
            <a:gdLst>
              <a:gd name="connsiteX0" fmla="*/ 0 w 11413068"/>
              <a:gd name="connsiteY0" fmla="*/ 0 h 6099176"/>
              <a:gd name="connsiteX1" fmla="*/ 11413068 w 11413068"/>
              <a:gd name="connsiteY1" fmla="*/ 0 h 6099176"/>
              <a:gd name="connsiteX2" fmla="*/ 11413068 w 11413068"/>
              <a:gd name="connsiteY2" fmla="*/ 27780 h 6099176"/>
              <a:gd name="connsiteX3" fmla="*/ 11413068 w 11413068"/>
              <a:gd name="connsiteY3" fmla="*/ 5082626 h 6099176"/>
              <a:gd name="connsiteX4" fmla="*/ 11413068 w 11413068"/>
              <a:gd name="connsiteY4" fmla="*/ 5087256 h 6099176"/>
              <a:gd name="connsiteX5" fmla="*/ 10401148 w 11413068"/>
              <a:gd name="connsiteY5" fmla="*/ 6099176 h 6099176"/>
              <a:gd name="connsiteX6" fmla="*/ 10396518 w 11413068"/>
              <a:gd name="connsiteY6" fmla="*/ 6099176 h 6099176"/>
              <a:gd name="connsiteX7" fmla="*/ 0 w 11413068"/>
              <a:gd name="connsiteY7" fmla="*/ 6099176 h 6099176"/>
              <a:gd name="connsiteX8" fmla="*/ 0 w 11413068"/>
              <a:gd name="connsiteY8" fmla="*/ 27780 h 6099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13068" h="6099176">
                <a:moveTo>
                  <a:pt x="0" y="0"/>
                </a:moveTo>
                <a:lnTo>
                  <a:pt x="11413068" y="0"/>
                </a:lnTo>
                <a:lnTo>
                  <a:pt x="11413068" y="27780"/>
                </a:lnTo>
                <a:lnTo>
                  <a:pt x="11413068" y="5082626"/>
                </a:lnTo>
                <a:lnTo>
                  <a:pt x="11413068" y="5087256"/>
                </a:lnTo>
                <a:cubicBezTo>
                  <a:pt x="11413068" y="5646124"/>
                  <a:pt x="10960016" y="6099176"/>
                  <a:pt x="10401148" y="6099176"/>
                </a:cubicBezTo>
                <a:lnTo>
                  <a:pt x="10396518" y="6099176"/>
                </a:lnTo>
                <a:lnTo>
                  <a:pt x="0" y="6099176"/>
                </a:lnTo>
                <a:lnTo>
                  <a:pt x="0" y="27780"/>
                </a:lnTo>
                <a:close/>
              </a:path>
            </a:pathLst>
          </a:custGeom>
          <a:solidFill>
            <a:schemeClr val="bg1">
              <a:lumMod val="95000"/>
            </a:schemeClr>
          </a:solidFill>
        </p:spPr>
        <p:txBody>
          <a:bodyPr wrap="square">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a:t>Klicka på ikonen för att lägga till en bild</a:t>
            </a:r>
          </a:p>
        </p:txBody>
      </p:sp>
      <p:sp>
        <p:nvSpPr>
          <p:cNvPr id="4" name="Platshållare för datum 3">
            <a:extLst>
              <a:ext uri="{FF2B5EF4-FFF2-40B4-BE49-F238E27FC236}">
                <a16:creationId xmlns:a16="http://schemas.microsoft.com/office/drawing/2014/main" id="{A100F903-3478-7793-DE93-655C7E1A353D}"/>
              </a:ext>
            </a:extLst>
          </p:cNvPr>
          <p:cNvSpPr>
            <a:spLocks noGrp="1"/>
          </p:cNvSpPr>
          <p:nvPr>
            <p:ph type="dt" sz="half" idx="14"/>
          </p:nvPr>
        </p:nvSpPr>
        <p:spPr>
          <a:xfrm>
            <a:off x="10901364" y="136525"/>
            <a:ext cx="900071" cy="141687"/>
          </a:xfrm>
        </p:spPr>
        <p:txBody>
          <a:bodyPr/>
          <a:lstStyle/>
          <a:p>
            <a:fld id="{21A4A846-428D-495E-A55C-A66F11C8B8FF}" type="datetime1">
              <a:rPr lang="sv-SE" smtClean="0"/>
              <a:t>2026-06-02</a:t>
            </a:fld>
            <a:endParaRPr lang="sv-SE"/>
          </a:p>
        </p:txBody>
      </p:sp>
      <p:sp>
        <p:nvSpPr>
          <p:cNvPr id="6" name="Platshållare för sidfot 5">
            <a:extLst>
              <a:ext uri="{FF2B5EF4-FFF2-40B4-BE49-F238E27FC236}">
                <a16:creationId xmlns:a16="http://schemas.microsoft.com/office/drawing/2014/main" id="{3CF62D2F-E5FD-F410-EE14-94871D7A62B1}"/>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35482316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3AB1CC7E-5066-B2D6-C273-8806FB859F9B}"/>
              </a:ext>
            </a:extLst>
          </p:cNvPr>
          <p:cNvSpPr>
            <a:spLocks noGrp="1"/>
          </p:cNvSpPr>
          <p:nvPr>
            <p:ph type="dt" sz="half" idx="10"/>
          </p:nvPr>
        </p:nvSpPr>
        <p:spPr>
          <a:xfrm>
            <a:off x="10901364" y="136525"/>
            <a:ext cx="900071" cy="141687"/>
          </a:xfrm>
        </p:spPr>
        <p:txBody>
          <a:bodyPr/>
          <a:lstStyle/>
          <a:p>
            <a:fld id="{DA185498-67B0-4A0B-8455-9A803E3F2EDA}" type="datetime1">
              <a:rPr lang="sv-SE" smtClean="0"/>
              <a:t>2026-06-02</a:t>
            </a:fld>
            <a:endParaRPr lang="sv-SE"/>
          </a:p>
        </p:txBody>
      </p:sp>
      <p:sp>
        <p:nvSpPr>
          <p:cNvPr id="5" name="Platshållare för sidfot 4">
            <a:extLst>
              <a:ext uri="{FF2B5EF4-FFF2-40B4-BE49-F238E27FC236}">
                <a16:creationId xmlns:a16="http://schemas.microsoft.com/office/drawing/2014/main" id="{12B0C1A2-56EF-E81F-53A9-CC77AD52554C}"/>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18004220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vart logo/Vit bakgrund">
    <p:spTree>
      <p:nvGrpSpPr>
        <p:cNvPr id="1" name=""/>
        <p:cNvGrpSpPr/>
        <p:nvPr/>
      </p:nvGrpSpPr>
      <p:grpSpPr>
        <a:xfrm>
          <a:off x="0" y="0"/>
          <a:ext cx="0" cy="0"/>
          <a:chOff x="0" y="0"/>
          <a:chExt cx="0" cy="0"/>
        </a:xfrm>
      </p:grpSpPr>
      <p:pic>
        <p:nvPicPr>
          <p:cNvPr id="6" name="Logo" descr="Logo: Västra Götalandsregionen">
            <a:extLst>
              <a:ext uri="{FF2B5EF4-FFF2-40B4-BE49-F238E27FC236}">
                <a16:creationId xmlns:a16="http://schemas.microsoft.com/office/drawing/2014/main" id="{F028FC9A-549E-C173-F6EE-DD2DADAFA6B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234210" y="2915466"/>
            <a:ext cx="5732564" cy="1161234"/>
          </a:xfrm>
          <a:prstGeom prst="rect">
            <a:avLst/>
          </a:prstGeom>
        </p:spPr>
      </p:pic>
      <p:sp>
        <p:nvSpPr>
          <p:cNvPr id="2" name="Platshållare för datum 1">
            <a:extLst>
              <a:ext uri="{FF2B5EF4-FFF2-40B4-BE49-F238E27FC236}">
                <a16:creationId xmlns:a16="http://schemas.microsoft.com/office/drawing/2014/main" id="{29CA8175-3DF2-53F0-BACA-67AB9A313412}"/>
              </a:ext>
            </a:extLst>
          </p:cNvPr>
          <p:cNvSpPr>
            <a:spLocks noGrp="1"/>
          </p:cNvSpPr>
          <p:nvPr>
            <p:ph type="dt" sz="half" idx="10"/>
          </p:nvPr>
        </p:nvSpPr>
        <p:spPr>
          <a:xfrm>
            <a:off x="10901364" y="136525"/>
            <a:ext cx="900071" cy="141687"/>
          </a:xfrm>
        </p:spPr>
        <p:txBody>
          <a:bodyPr/>
          <a:lstStyle/>
          <a:p>
            <a:fld id="{F6BD57B1-FF3A-4A75-8128-4AFE16604E80}" type="datetime1">
              <a:rPr lang="sv-SE" smtClean="0"/>
              <a:t>2026-06-02</a:t>
            </a:fld>
            <a:endParaRPr lang="sv-SE"/>
          </a:p>
        </p:txBody>
      </p:sp>
      <p:sp>
        <p:nvSpPr>
          <p:cNvPr id="5" name="Platshållare för sidfot 4">
            <a:extLst>
              <a:ext uri="{FF2B5EF4-FFF2-40B4-BE49-F238E27FC236}">
                <a16:creationId xmlns:a16="http://schemas.microsoft.com/office/drawing/2014/main" id="{6E1E6669-4CF8-70B7-0D3D-C4533A8CE1F4}"/>
              </a:ext>
            </a:extLst>
          </p:cNvPr>
          <p:cNvSpPr>
            <a:spLocks noGrp="1"/>
          </p:cNvSpPr>
          <p:nvPr>
            <p:ph type="ftr" sz="quarter" idx="11"/>
          </p:nvPr>
        </p:nvSpPr>
        <p:spPr/>
        <p:txBody>
          <a:bodyPr/>
          <a:lstStyle/>
          <a:p>
            <a:endParaRPr lang="sv-SE"/>
          </a:p>
        </p:txBody>
      </p:sp>
      <p:sp>
        <p:nvSpPr>
          <p:cNvPr id="3" name="Title 2">
            <a:extLst>
              <a:ext uri="{FF2B5EF4-FFF2-40B4-BE49-F238E27FC236}">
                <a16:creationId xmlns:a16="http://schemas.microsoft.com/office/drawing/2014/main" id="{EBC57980-04DE-B396-E1BF-4CA97B5B6D50}"/>
              </a:ext>
            </a:extLst>
          </p:cNvPr>
          <p:cNvSpPr>
            <a:spLocks noGrp="1"/>
          </p:cNvSpPr>
          <p:nvPr>
            <p:ph type="title" hasCustomPrompt="1"/>
          </p:nvPr>
        </p:nvSpPr>
        <p:spPr>
          <a:xfrm>
            <a:off x="1100667" y="-1174484"/>
            <a:ext cx="8642350" cy="1047750"/>
          </a:xfrm>
        </p:spPr>
        <p:txBody>
          <a:bodyPr/>
          <a:lstStyle>
            <a:lvl1pPr>
              <a:defRPr/>
            </a:lvl1pPr>
          </a:lstStyle>
          <a:p>
            <a:r>
              <a:rPr lang="sv-SE" noProof="0"/>
              <a:t>Ange rubrik för tillgänglighet</a:t>
            </a:r>
          </a:p>
        </p:txBody>
      </p:sp>
    </p:spTree>
    <p:extLst>
      <p:ext uri="{BB962C8B-B14F-4D97-AF65-F5344CB8AC3E}">
        <p14:creationId xmlns:p14="http://schemas.microsoft.com/office/powerpoint/2010/main" val="4924050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152683E2-9A31-4B47-ACFE-390B6E0AF714}"/>
              </a:ext>
            </a:extLst>
          </p:cNvPr>
          <p:cNvSpPr>
            <a:spLocks noGrp="1"/>
          </p:cNvSpPr>
          <p:nvPr>
            <p:ph type="title"/>
          </p:nvPr>
        </p:nvSpPr>
        <p:spPr>
          <a:xfrm>
            <a:off x="1100667" y="425716"/>
            <a:ext cx="8642350" cy="1047750"/>
          </a:xfrm>
          <a:prstGeom prst="rect">
            <a:avLst/>
          </a:prstGeom>
        </p:spPr>
        <p:txBody>
          <a:bodyPr vert="horz" lIns="0" tIns="0" rIns="0" bIns="0" rtlCol="0" anchor="b">
            <a:noAutofit/>
          </a:bodyPr>
          <a:lstStyle/>
          <a:p>
            <a:r>
              <a:rPr lang="sv-SE"/>
              <a:t>Klicka för att lägga till rubrik</a:t>
            </a:r>
          </a:p>
        </p:txBody>
      </p:sp>
      <p:sp>
        <p:nvSpPr>
          <p:cNvPr id="3" name="Platshållare för text 2">
            <a:extLst>
              <a:ext uri="{FF2B5EF4-FFF2-40B4-BE49-F238E27FC236}">
                <a16:creationId xmlns:a16="http://schemas.microsoft.com/office/drawing/2014/main" id="{81C0710F-3CB3-4F01-9977-A1A69928F1E2}"/>
              </a:ext>
            </a:extLst>
          </p:cNvPr>
          <p:cNvSpPr>
            <a:spLocks noGrp="1"/>
          </p:cNvSpPr>
          <p:nvPr>
            <p:ph type="body" idx="1"/>
          </p:nvPr>
        </p:nvSpPr>
        <p:spPr>
          <a:xfrm>
            <a:off x="1111250" y="2044700"/>
            <a:ext cx="8642350" cy="3311526"/>
          </a:xfrm>
          <a:prstGeom prst="rect">
            <a:avLst/>
          </a:prstGeom>
        </p:spPr>
        <p:txBody>
          <a:bodyPr vert="horz" lIns="0" tIns="0" rIns="0" bIns="0" rtlCol="0">
            <a:noAutofit/>
          </a:bodyPr>
          <a:lstStyle/>
          <a:p>
            <a:pPr lvl="0"/>
            <a:r>
              <a:rPr lang="sv-SE"/>
              <a:t>Skriv text här</a:t>
            </a:r>
          </a:p>
          <a:p>
            <a:pPr lvl="1"/>
            <a:r>
              <a:rPr lang="sv-SE"/>
              <a:t>Skriv text här</a:t>
            </a:r>
          </a:p>
          <a:p>
            <a:pPr lvl="2"/>
            <a:r>
              <a:rPr lang="sv-SE"/>
              <a:t>Nivå tre</a:t>
            </a:r>
          </a:p>
          <a:p>
            <a:pPr lvl="3"/>
            <a:r>
              <a:rPr lang="sv-SE"/>
              <a:t>Nivå fyra</a:t>
            </a:r>
          </a:p>
          <a:p>
            <a:pPr lvl="4"/>
            <a:r>
              <a:rPr lang="sv-SE"/>
              <a:t>Nivå fem</a:t>
            </a:r>
          </a:p>
        </p:txBody>
      </p:sp>
      <p:sp>
        <p:nvSpPr>
          <p:cNvPr id="9" name="Platshållare för datum 8">
            <a:extLst>
              <a:ext uri="{FF2B5EF4-FFF2-40B4-BE49-F238E27FC236}">
                <a16:creationId xmlns:a16="http://schemas.microsoft.com/office/drawing/2014/main" id="{94798039-E5C4-7804-7509-501B9DE7B0C6}"/>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8BA77866-C1B2-4993-AE7F-F082A0E998CD}" type="datetime1">
              <a:rPr lang="sv-SE" smtClean="0"/>
              <a:t>2026-06-02</a:t>
            </a:fld>
            <a:endParaRPr lang="sv-SE"/>
          </a:p>
        </p:txBody>
      </p:sp>
      <p:sp>
        <p:nvSpPr>
          <p:cNvPr id="10" name="Platshållare för sidfot 9">
            <a:extLst>
              <a:ext uri="{FF2B5EF4-FFF2-40B4-BE49-F238E27FC236}">
                <a16:creationId xmlns:a16="http://schemas.microsoft.com/office/drawing/2014/main" id="{2F44A19D-54A3-346E-3AA1-C94C6D945439}"/>
              </a:ext>
            </a:extLst>
          </p:cNvPr>
          <p:cNvSpPr>
            <a:spLocks noGrp="1"/>
          </p:cNvSpPr>
          <p:nvPr>
            <p:ph type="ftr" sz="quarter" idx="3"/>
          </p:nvPr>
        </p:nvSpPr>
        <p:spPr>
          <a:xfrm>
            <a:off x="389466" y="136525"/>
            <a:ext cx="4125383" cy="141687"/>
          </a:xfrm>
          <a:prstGeom prst="rect">
            <a:avLst/>
          </a:prstGeom>
        </p:spPr>
        <p:txBody>
          <a:bodyPr vert="horz" lIns="0" tIns="0" rIns="0" bIns="0" rtlCol="0" anchor="ctr"/>
          <a:lstStyle>
            <a:lvl1pPr algn="l">
              <a:defRPr sz="900">
                <a:solidFill>
                  <a:schemeClr val="tx1"/>
                </a:solidFill>
              </a:defRPr>
            </a:lvl1pPr>
          </a:lstStyle>
          <a:p>
            <a:endParaRPr lang="sv-SE"/>
          </a:p>
        </p:txBody>
      </p:sp>
    </p:spTree>
    <p:extLst>
      <p:ext uri="{BB962C8B-B14F-4D97-AF65-F5344CB8AC3E}">
        <p14:creationId xmlns:p14="http://schemas.microsoft.com/office/powerpoint/2010/main" val="149138282"/>
      </p:ext>
    </p:extLst>
  </p:cSld>
  <p:clrMap bg1="lt1" tx1="dk1" bg2="lt2" tx2="dk2" accent1="accent1" accent2="accent2" accent3="accent3" accent4="accent4" accent5="accent5" accent6="accent6" hlink="hlink" folHlink="folHlink"/>
  <p:sldLayoutIdLst>
    <p:sldLayoutId id="2147483658" r:id="rId1"/>
    <p:sldLayoutId id="2147483649" r:id="rId2"/>
    <p:sldLayoutId id="2147483650" r:id="rId3"/>
    <p:sldLayoutId id="2147483651" r:id="rId4"/>
    <p:sldLayoutId id="2147483652" r:id="rId5"/>
    <p:sldLayoutId id="2147483654" r:id="rId6"/>
    <p:sldLayoutId id="2147483661" r:id="rId7"/>
    <p:sldLayoutId id="2147483655" r:id="rId8"/>
    <p:sldLayoutId id="2147483659" r:id="rId9"/>
    <p:sldLayoutId id="2147483660" r:id="rId10"/>
    <p:sldLayoutId id="2147483662" r:id="rId11"/>
    <p:sldLayoutId id="2147483663" r:id="rId12"/>
    <p:sldLayoutId id="2147483664" r:id="rId13"/>
  </p:sldLayoutIdLst>
  <p:hf sldNum="0" hdr="0" ftr="0"/>
  <p:txStyles>
    <p:titleStyle>
      <a:lvl1pPr algn="l" defTabSz="914400" rtl="0" eaLnBrk="1" latinLnBrk="0" hangingPunct="1">
        <a:lnSpc>
          <a:spcPct val="110000"/>
        </a:lnSpc>
        <a:spcBef>
          <a:spcPct val="0"/>
        </a:spcBef>
        <a:buNone/>
        <a:defRPr sz="3300" kern="1200">
          <a:solidFill>
            <a:schemeClr val="tx1"/>
          </a:solidFill>
          <a:latin typeface="+mj-lt"/>
          <a:ea typeface="+mj-ea"/>
          <a:cs typeface="+mj-cs"/>
        </a:defRPr>
      </a:lvl1pPr>
    </p:titleStyle>
    <p:body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pos="3840" userDrawn="1">
          <p15:clr>
            <a:srgbClr val="F26B43"/>
          </p15:clr>
        </p15:guide>
        <p15:guide id="3" pos="234" userDrawn="1">
          <p15:clr>
            <a:srgbClr val="F26B43"/>
          </p15:clr>
        </p15:guide>
        <p15:guide id="8" orient="horz" pos="164" userDrawn="1">
          <p15:clr>
            <a:srgbClr val="F26B43"/>
          </p15:clr>
        </p15:guide>
        <p15:guide id="13" orient="horz" pos="3793" userDrawn="1">
          <p15:clr>
            <a:srgbClr val="F26B43"/>
          </p15:clr>
        </p15:guide>
        <p15:guide id="14" pos="7434"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12.xml"/><Relationship Id="rId4" Type="http://schemas.microsoft.com/office/2007/relationships/hdphoto" Target="../media/hdphoto1.wdp"/></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8.xml"/><Relationship Id="rId4" Type="http://schemas.openxmlformats.org/officeDocument/2006/relationships/image" Target="../media/image10.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4.png"/><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C1EA6720-B294-EDFE-2603-CE7498E71B27}"/>
              </a:ext>
            </a:extLst>
          </p:cNvPr>
          <p:cNvSpPr>
            <a:spLocks noGrp="1"/>
          </p:cNvSpPr>
          <p:nvPr>
            <p:ph type="title"/>
          </p:nvPr>
        </p:nvSpPr>
        <p:spPr>
          <a:xfrm>
            <a:off x="520861" y="801273"/>
            <a:ext cx="11233230" cy="784459"/>
          </a:xfrm>
        </p:spPr>
        <p:txBody>
          <a:bodyPr anchor="b">
            <a:normAutofit fontScale="90000"/>
          </a:bodyPr>
          <a:lstStyle/>
          <a:p>
            <a:pPr algn="ctr"/>
            <a:r>
              <a:rPr lang="sv-SE" dirty="0"/>
              <a:t>Stöd i problemanalys och önskat framtida läge för att Framtidsrusta </a:t>
            </a:r>
            <a:r>
              <a:rPr lang="sv-SE"/>
              <a:t>barn och unga</a:t>
            </a:r>
          </a:p>
        </p:txBody>
      </p:sp>
      <p:pic>
        <p:nvPicPr>
          <p:cNvPr id="5" name="Bildobjekt 4">
            <a:extLst>
              <a:ext uri="{FF2B5EF4-FFF2-40B4-BE49-F238E27FC236}">
                <a16:creationId xmlns:a16="http://schemas.microsoft.com/office/drawing/2014/main" id="{1A7BF1EF-A2A8-4A50-3AFC-A3E73006048A}"/>
              </a:ext>
            </a:extLst>
          </p:cNvPr>
          <p:cNvPicPr>
            <a:picLocks noChangeAspect="1"/>
          </p:cNvPicPr>
          <p:nvPr/>
        </p:nvPicPr>
        <p:blipFill>
          <a:blip r:embed="rId2"/>
          <a:stretch>
            <a:fillRect/>
          </a:stretch>
        </p:blipFill>
        <p:spPr>
          <a:xfrm>
            <a:off x="1001387" y="2392728"/>
            <a:ext cx="10518168" cy="1724862"/>
          </a:xfrm>
          <a:prstGeom prst="rect">
            <a:avLst/>
          </a:prstGeom>
        </p:spPr>
      </p:pic>
    </p:spTree>
    <p:extLst>
      <p:ext uri="{BB962C8B-B14F-4D97-AF65-F5344CB8AC3E}">
        <p14:creationId xmlns:p14="http://schemas.microsoft.com/office/powerpoint/2010/main" val="33176893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4A2BD79-468E-6493-29B1-48C34D1D3602}"/>
              </a:ext>
            </a:extLst>
          </p:cNvPr>
          <p:cNvSpPr>
            <a:spLocks noGrp="1"/>
          </p:cNvSpPr>
          <p:nvPr>
            <p:ph type="title"/>
          </p:nvPr>
        </p:nvSpPr>
        <p:spPr/>
        <p:txBody>
          <a:bodyPr anchor="t">
            <a:normAutofit/>
          </a:bodyPr>
          <a:lstStyle/>
          <a:p>
            <a:r>
              <a:rPr lang="sv-SE" dirty="0"/>
              <a:t>Bakomliggande mekanismer och faktorer </a:t>
            </a:r>
          </a:p>
        </p:txBody>
      </p:sp>
      <p:sp>
        <p:nvSpPr>
          <p:cNvPr id="9" name="textruta 8">
            <a:extLst>
              <a:ext uri="{FF2B5EF4-FFF2-40B4-BE49-F238E27FC236}">
                <a16:creationId xmlns:a16="http://schemas.microsoft.com/office/drawing/2014/main" id="{B9D1073A-C55F-899D-D9A3-89CFA2F68362}"/>
              </a:ext>
            </a:extLst>
          </p:cNvPr>
          <p:cNvSpPr txBox="1"/>
          <p:nvPr/>
        </p:nvSpPr>
        <p:spPr>
          <a:xfrm>
            <a:off x="965413" y="1135813"/>
            <a:ext cx="9515475" cy="984885"/>
          </a:xfrm>
          <a:prstGeom prst="rect">
            <a:avLst/>
          </a:prstGeom>
          <a:noFill/>
        </p:spPr>
        <p:txBody>
          <a:bodyPr wrap="square" lIns="0" tIns="0" rIns="0" bIns="0" rtlCol="0">
            <a:spAutoFit/>
          </a:bodyPr>
          <a:lstStyle/>
          <a:p>
            <a:pPr marL="285750" indent="-285750" algn="l">
              <a:buFont typeface="Arial" panose="020B0604020202020204" pitchFamily="34" charset="0"/>
              <a:buChar char="•"/>
            </a:pPr>
            <a:r>
              <a:rPr lang="sv-SE" sz="1600" dirty="0"/>
              <a:t>För att identifiera orsaker till ett problem behöver bakomliggande mekanismer och faktorer identifieras. </a:t>
            </a:r>
          </a:p>
          <a:p>
            <a:pPr marL="285750" indent="-285750" algn="l">
              <a:buFont typeface="Arial" panose="020B0604020202020204" pitchFamily="34" charset="0"/>
              <a:buChar char="•"/>
            </a:pPr>
            <a:r>
              <a:rPr lang="sv-SE" sz="1600" dirty="0"/>
              <a:t>Problemet i exemplet nedan är tydligt kopplat till skolprestation men sättet att sortera borde kunna användas även i andra sammanhang.  </a:t>
            </a:r>
          </a:p>
        </p:txBody>
      </p:sp>
      <p:sp>
        <p:nvSpPr>
          <p:cNvPr id="3" name="Rektangel 2">
            <a:extLst>
              <a:ext uri="{FF2B5EF4-FFF2-40B4-BE49-F238E27FC236}">
                <a16:creationId xmlns:a16="http://schemas.microsoft.com/office/drawing/2014/main" id="{A9BEFB3A-2A32-D94F-124F-579A69E0FEA5}"/>
              </a:ext>
            </a:extLst>
          </p:cNvPr>
          <p:cNvSpPr/>
          <p:nvPr/>
        </p:nvSpPr>
        <p:spPr>
          <a:xfrm>
            <a:off x="1101601" y="2539016"/>
            <a:ext cx="4016132" cy="58355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400" dirty="0"/>
              <a:t>Faktorer som har med elevens egna resurser och förmågor att göra</a:t>
            </a:r>
          </a:p>
        </p:txBody>
      </p:sp>
      <p:sp>
        <p:nvSpPr>
          <p:cNvPr id="10" name="Rektangel 9">
            <a:extLst>
              <a:ext uri="{FF2B5EF4-FFF2-40B4-BE49-F238E27FC236}">
                <a16:creationId xmlns:a16="http://schemas.microsoft.com/office/drawing/2014/main" id="{31A3653F-EA88-34A0-FE0B-3D97B4AC01EF}"/>
              </a:ext>
            </a:extLst>
          </p:cNvPr>
          <p:cNvSpPr/>
          <p:nvPr/>
        </p:nvSpPr>
        <p:spPr>
          <a:xfrm>
            <a:off x="1101601" y="3436750"/>
            <a:ext cx="4016132" cy="292598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400" dirty="0">
                <a:solidFill>
                  <a:schemeClr val="bg1"/>
                </a:solidFill>
              </a:rPr>
              <a:t>Barnets hälsa och kognitiva förmåga</a:t>
            </a:r>
          </a:p>
          <a:p>
            <a:pPr algn="ctr"/>
            <a:r>
              <a:rPr lang="sv-SE" sz="1400" dirty="0">
                <a:solidFill>
                  <a:schemeClr val="bg1"/>
                </a:solidFill>
              </a:rPr>
              <a:t>Föräldrarnas hälsotillstånd</a:t>
            </a:r>
          </a:p>
          <a:p>
            <a:pPr algn="ctr"/>
            <a:r>
              <a:rPr lang="sv-SE" sz="1400" dirty="0">
                <a:solidFill>
                  <a:schemeClr val="bg1"/>
                </a:solidFill>
              </a:rPr>
              <a:t>Föräldrarnas förmåga att stödja sina barns skolgång</a:t>
            </a:r>
          </a:p>
          <a:p>
            <a:pPr algn="ctr"/>
            <a:r>
              <a:rPr lang="sv-SE" sz="1400" dirty="0">
                <a:solidFill>
                  <a:schemeClr val="bg1"/>
                </a:solidFill>
              </a:rPr>
              <a:t>Familjens situation</a:t>
            </a:r>
          </a:p>
          <a:p>
            <a:pPr algn="ctr"/>
            <a:r>
              <a:rPr lang="sv-SE" sz="1400" dirty="0">
                <a:solidFill>
                  <a:schemeClr val="bg1"/>
                </a:solidFill>
              </a:rPr>
              <a:t>Ekonomiska resurser</a:t>
            </a:r>
          </a:p>
          <a:p>
            <a:pPr algn="ctr"/>
            <a:r>
              <a:rPr lang="sv-SE" sz="1400" dirty="0">
                <a:solidFill>
                  <a:schemeClr val="bg1"/>
                </a:solidFill>
              </a:rPr>
              <a:t>Boendeförhållanden</a:t>
            </a:r>
          </a:p>
          <a:p>
            <a:pPr algn="ctr"/>
            <a:r>
              <a:rPr lang="sv-SE" sz="1400" dirty="0">
                <a:solidFill>
                  <a:schemeClr val="bg1"/>
                </a:solidFill>
              </a:rPr>
              <a:t>Arbetsliv</a:t>
            </a:r>
          </a:p>
          <a:p>
            <a:pPr algn="ctr"/>
            <a:r>
              <a:rPr lang="sv-SE" sz="1400" dirty="0">
                <a:solidFill>
                  <a:schemeClr val="bg1"/>
                </a:solidFill>
              </a:rPr>
              <a:t>Socialt stöd </a:t>
            </a:r>
          </a:p>
          <a:p>
            <a:pPr algn="ctr"/>
            <a:r>
              <a:rPr lang="sv-SE" sz="1400" dirty="0">
                <a:solidFill>
                  <a:schemeClr val="bg1"/>
                </a:solidFill>
              </a:rPr>
              <a:t>Familjens nätverk</a:t>
            </a:r>
          </a:p>
        </p:txBody>
      </p:sp>
      <p:sp>
        <p:nvSpPr>
          <p:cNvPr id="11" name="Rektangel 10">
            <a:extLst>
              <a:ext uri="{FF2B5EF4-FFF2-40B4-BE49-F238E27FC236}">
                <a16:creationId xmlns:a16="http://schemas.microsoft.com/office/drawing/2014/main" id="{D4406276-B558-6FE7-06B9-2805A7C4DA58}"/>
              </a:ext>
            </a:extLst>
          </p:cNvPr>
          <p:cNvSpPr/>
          <p:nvPr/>
        </p:nvSpPr>
        <p:spPr>
          <a:xfrm>
            <a:off x="6389484" y="2522521"/>
            <a:ext cx="3852139" cy="58355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400"/>
              <a:t>Faktorer som handlar om den kontext i vilken eleven befinner sig. </a:t>
            </a:r>
            <a:endParaRPr lang="sv-SE" sz="1400" dirty="0"/>
          </a:p>
        </p:txBody>
      </p:sp>
      <p:sp>
        <p:nvSpPr>
          <p:cNvPr id="12" name="Rektangel 11">
            <a:extLst>
              <a:ext uri="{FF2B5EF4-FFF2-40B4-BE49-F238E27FC236}">
                <a16:creationId xmlns:a16="http://schemas.microsoft.com/office/drawing/2014/main" id="{4C7D453D-D1D5-EA2C-AF30-F09298F0D18E}"/>
              </a:ext>
            </a:extLst>
          </p:cNvPr>
          <p:cNvSpPr/>
          <p:nvPr/>
        </p:nvSpPr>
        <p:spPr>
          <a:xfrm>
            <a:off x="6385937" y="3391539"/>
            <a:ext cx="3852139" cy="29679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400" dirty="0">
                <a:solidFill>
                  <a:schemeClr val="bg1"/>
                </a:solidFill>
              </a:rPr>
              <a:t>Bostadsområdet</a:t>
            </a:r>
          </a:p>
          <a:p>
            <a:pPr algn="ctr"/>
            <a:r>
              <a:rPr lang="sv-SE" sz="1400" dirty="0">
                <a:solidFill>
                  <a:schemeClr val="bg1"/>
                </a:solidFill>
              </a:rPr>
              <a:t>Trygghet</a:t>
            </a:r>
          </a:p>
          <a:p>
            <a:pPr algn="ctr"/>
            <a:r>
              <a:rPr lang="sv-SE" sz="1400" dirty="0">
                <a:solidFill>
                  <a:schemeClr val="bg1"/>
                </a:solidFill>
              </a:rPr>
              <a:t>Kamratkretsar</a:t>
            </a:r>
          </a:p>
          <a:p>
            <a:pPr algn="ctr"/>
            <a:r>
              <a:rPr lang="sv-SE" sz="1400" dirty="0">
                <a:solidFill>
                  <a:schemeClr val="bg1"/>
                </a:solidFill>
              </a:rPr>
              <a:t>Skolans tillgång på resurser för att genomföra undervisningen, </a:t>
            </a:r>
          </a:p>
          <a:p>
            <a:pPr algn="ctr"/>
            <a:r>
              <a:rPr lang="sv-SE" sz="1400" dirty="0">
                <a:solidFill>
                  <a:schemeClr val="bg1"/>
                </a:solidFill>
              </a:rPr>
              <a:t>Skolans förmåga att vara flexibel gentemot elevers olika förutsättningar för lärande </a:t>
            </a:r>
          </a:p>
          <a:p>
            <a:pPr algn="ctr"/>
            <a:r>
              <a:rPr lang="sv-SE" sz="1400" dirty="0">
                <a:solidFill>
                  <a:schemeClr val="bg1"/>
                </a:solidFill>
              </a:rPr>
              <a:t>Lärarnas engagemang, </a:t>
            </a:r>
          </a:p>
          <a:p>
            <a:pPr algn="ctr"/>
            <a:r>
              <a:rPr lang="sv-SE" sz="1400" dirty="0">
                <a:solidFill>
                  <a:schemeClr val="bg1"/>
                </a:solidFill>
              </a:rPr>
              <a:t>Omsättningen av lärare</a:t>
            </a:r>
          </a:p>
          <a:p>
            <a:pPr algn="ctr"/>
            <a:r>
              <a:rPr lang="sv-SE" sz="1400" dirty="0">
                <a:solidFill>
                  <a:schemeClr val="bg1"/>
                </a:solidFill>
              </a:rPr>
              <a:t>Skolpersonalens eventuella fördomar om och förväntningar på elever med en sämre socioekonomisk utgångspunkt</a:t>
            </a:r>
          </a:p>
        </p:txBody>
      </p:sp>
    </p:spTree>
    <p:extLst>
      <p:ext uri="{BB962C8B-B14F-4D97-AF65-F5344CB8AC3E}">
        <p14:creationId xmlns:p14="http://schemas.microsoft.com/office/powerpoint/2010/main" val="40063652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42459B85-84C2-5BB2-3A02-2BB66D81FB2D}"/>
              </a:ext>
            </a:extLst>
          </p:cNvPr>
          <p:cNvSpPr>
            <a:spLocks noGrp="1"/>
          </p:cNvSpPr>
          <p:nvPr>
            <p:ph type="title"/>
          </p:nvPr>
        </p:nvSpPr>
        <p:spPr/>
        <p:txBody>
          <a:bodyPr anchor="ctr">
            <a:normAutofit fontScale="90000"/>
          </a:bodyPr>
          <a:lstStyle/>
          <a:p>
            <a:r>
              <a:rPr lang="sv-SE" dirty="0"/>
              <a:t>Problemträd - ett sätt att analysera problem</a:t>
            </a:r>
            <a:br>
              <a:rPr lang="sv-SE" dirty="0"/>
            </a:br>
            <a:endParaRPr lang="sv-SE" dirty="0"/>
          </a:p>
        </p:txBody>
      </p:sp>
      <p:sp>
        <p:nvSpPr>
          <p:cNvPr id="4" name="Platshållare för innehåll 3">
            <a:extLst>
              <a:ext uri="{FF2B5EF4-FFF2-40B4-BE49-F238E27FC236}">
                <a16:creationId xmlns:a16="http://schemas.microsoft.com/office/drawing/2014/main" id="{46EE1AE2-6D8F-BD34-4159-9E385EC30519}"/>
              </a:ext>
            </a:extLst>
          </p:cNvPr>
          <p:cNvSpPr>
            <a:spLocks noGrp="1"/>
          </p:cNvSpPr>
          <p:nvPr>
            <p:ph sz="quarter" idx="14"/>
          </p:nvPr>
        </p:nvSpPr>
        <p:spPr>
          <a:xfrm>
            <a:off x="1006283" y="2083037"/>
            <a:ext cx="5003800" cy="3756990"/>
          </a:xfrm>
        </p:spPr>
        <p:txBody>
          <a:bodyPr/>
          <a:lstStyle/>
          <a:p>
            <a:r>
              <a:rPr lang="sv-SE" dirty="0"/>
              <a:t>Ett problemträd kan användas för att göra en problemanalys</a:t>
            </a:r>
          </a:p>
          <a:p>
            <a:r>
              <a:rPr lang="sv-SE" dirty="0"/>
              <a:t>Vilket/vilka problem vill vi lösa?</a:t>
            </a:r>
          </a:p>
          <a:p>
            <a:r>
              <a:rPr lang="sv-SE" dirty="0"/>
              <a:t>Hur yttrar sig problemet (konsekvenser)?</a:t>
            </a:r>
          </a:p>
          <a:p>
            <a:r>
              <a:rPr lang="sv-SE" dirty="0"/>
              <a:t>Vad orsakar problemet/problemen (rotorsaker)?</a:t>
            </a:r>
          </a:p>
          <a:p>
            <a:endParaRPr lang="sv-SE" dirty="0"/>
          </a:p>
        </p:txBody>
      </p:sp>
      <p:sp>
        <p:nvSpPr>
          <p:cNvPr id="8" name="Platshållare för datum 4"/>
          <p:cNvSpPr>
            <a:spLocks noGrp="1"/>
          </p:cNvSpPr>
          <p:nvPr>
            <p:ph type="dt" sz="half" idx="15"/>
          </p:nvPr>
        </p:nvSpPr>
        <p:spPr>
          <a:prstGeom prst="rect">
            <a:avLst/>
          </a:prstGeom>
          <a:ln/>
        </p:spPr>
        <p:txBody>
          <a:bodyPr vert="horz" lIns="0" tIns="0" rIns="0" bIns="0" rtlCol="0" anchor="ctr"/>
          <a:lstStyle>
            <a:defPPr>
              <a:defRPr lang="sv-SE"/>
            </a:defPPr>
            <a:lvl1pPr marL="0" algn="r" defTabSz="914400" rtl="0" eaLnBrk="1" latinLnBrk="0" hangingPunct="1">
              <a:defRPr sz="1200" b="1" kern="1200">
                <a:solidFill>
                  <a:schemeClr val="tx1"/>
                </a:solidFill>
                <a:latin typeface="Times New Roman" pitchFamily="18"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fld id="{3C162C88-2F75-4D6C-B505-0EC476D86EBE}" type="datetimeFigureOut">
              <a:rPr lang="sv-SE" smtClean="0"/>
              <a:pPr algn="ctr">
                <a:defRPr/>
              </a:pPr>
              <a:t>2026-06-02</a:t>
            </a:fld>
            <a:endParaRPr lang="en-GB"/>
          </a:p>
        </p:txBody>
      </p:sp>
      <p:sp>
        <p:nvSpPr>
          <p:cNvPr id="29" name="textruta 28">
            <a:extLst>
              <a:ext uri="{FF2B5EF4-FFF2-40B4-BE49-F238E27FC236}">
                <a16:creationId xmlns:a16="http://schemas.microsoft.com/office/drawing/2014/main" id="{B2B3A826-3699-4AF3-95FA-9A7EAE6D63FC}"/>
              </a:ext>
            </a:extLst>
          </p:cNvPr>
          <p:cNvSpPr txBox="1"/>
          <p:nvPr/>
        </p:nvSpPr>
        <p:spPr>
          <a:xfrm>
            <a:off x="7976057" y="6338838"/>
            <a:ext cx="2355073" cy="400110"/>
          </a:xfrm>
          <a:prstGeom prst="rect">
            <a:avLst/>
          </a:prstGeom>
          <a:noFill/>
        </p:spPr>
        <p:txBody>
          <a:bodyPr wrap="square" rtlCol="0">
            <a:spAutoFit/>
          </a:bodyPr>
          <a:lstStyle/>
          <a:p>
            <a:r>
              <a:rPr lang="sv-SE" sz="1000" dirty="0"/>
              <a:t>Referens: Från LFA-metoden Örtengren K. (2012) </a:t>
            </a:r>
          </a:p>
        </p:txBody>
      </p:sp>
      <p:pic>
        <p:nvPicPr>
          <p:cNvPr id="37" name="Picture 2">
            <a:extLst>
              <a:ext uri="{FF2B5EF4-FFF2-40B4-BE49-F238E27FC236}">
                <a16:creationId xmlns:a16="http://schemas.microsoft.com/office/drawing/2014/main" id="{6934A078-1298-2E3F-E1FD-9BDC0A0155C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07937" y="1632419"/>
            <a:ext cx="3950462" cy="34428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59024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Bildobjekt 29">
            <a:extLst>
              <a:ext uri="{FF2B5EF4-FFF2-40B4-BE49-F238E27FC236}">
                <a16:creationId xmlns:a16="http://schemas.microsoft.com/office/drawing/2014/main" id="{81D11267-8683-4587-9A2F-A0EC228D7EDB}"/>
              </a:ext>
            </a:extLst>
          </p:cNvPr>
          <p:cNvPicPr>
            <a:picLocks noChangeAspect="1"/>
          </p:cNvPicPr>
          <p:nvPr/>
        </p:nvPicPr>
        <p:blipFill>
          <a:blip r:embed="rId3">
            <a:duotone>
              <a:schemeClr val="accent5">
                <a:shade val="45000"/>
                <a:satMod val="135000"/>
              </a:schemeClr>
              <a:prstClr val="white"/>
            </a:duotone>
            <a:extLst>
              <a:ext uri="{BEBA8EAE-BF5A-486C-A8C5-ECC9F3942E4B}">
                <a14:imgProps xmlns:a14="http://schemas.microsoft.com/office/drawing/2010/main">
                  <a14:imgLayer r:embed="rId4">
                    <a14:imgEffect>
                      <a14:artisticPencilSketch/>
                    </a14:imgEffect>
                    <a14:imgEffect>
                      <a14:saturation sat="93000"/>
                    </a14:imgEffect>
                  </a14:imgLayer>
                </a14:imgProps>
              </a:ext>
              <a:ext uri="{28A0092B-C50C-407E-A947-70E740481C1C}">
                <a14:useLocalDpi xmlns:a14="http://schemas.microsoft.com/office/drawing/2010/main" val="0"/>
              </a:ext>
            </a:extLst>
          </a:blip>
          <a:stretch>
            <a:fillRect/>
          </a:stretch>
        </p:blipFill>
        <p:spPr>
          <a:xfrm>
            <a:off x="2975490" y="6370"/>
            <a:ext cx="5872187" cy="5801438"/>
          </a:xfrm>
          <a:prstGeom prst="rect">
            <a:avLst/>
          </a:prstGeom>
        </p:spPr>
      </p:pic>
      <p:sp>
        <p:nvSpPr>
          <p:cNvPr id="8" name="Platshållare för datum 4"/>
          <p:cNvSpPr>
            <a:spLocks noGrp="1"/>
          </p:cNvSpPr>
          <p:nvPr>
            <p:ph type="dt" sz="half" idx="12"/>
          </p:nvPr>
        </p:nvSpPr>
        <p:spPr>
          <a:xfrm>
            <a:off x="10901363" y="136525"/>
            <a:ext cx="908050" cy="141687"/>
          </a:xfrm>
          <a:prstGeom prst="rect">
            <a:avLst/>
          </a:prstGeom>
          <a:ln/>
        </p:spPr>
        <p:txBody>
          <a:bodyPr vert="horz" lIns="0" tIns="0" rIns="0" bIns="0" rtlCol="0" anchor="ctr"/>
          <a:lstStyle>
            <a:defPPr>
              <a:defRPr lang="sv-SE"/>
            </a:defPPr>
            <a:lvl1pPr marL="0" algn="r" defTabSz="914400" rtl="0" eaLnBrk="1" latinLnBrk="0" hangingPunct="1">
              <a:defRPr sz="1200" b="1" kern="1200">
                <a:solidFill>
                  <a:schemeClr val="tx1"/>
                </a:solidFill>
                <a:latin typeface="Times New Roman" pitchFamily="18"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fld id="{3C162C88-2F75-4D6C-B505-0EC476D86EBE}" type="datetimeFigureOut">
              <a:rPr lang="sv-SE" smtClean="0"/>
              <a:pPr algn="ctr">
                <a:defRPr/>
              </a:pPr>
              <a:t>2026-06-02</a:t>
            </a:fld>
            <a:endParaRPr lang="en-GB"/>
          </a:p>
        </p:txBody>
      </p:sp>
      <p:sp>
        <p:nvSpPr>
          <p:cNvPr id="9" name="textruta 8"/>
          <p:cNvSpPr txBox="1"/>
          <p:nvPr/>
        </p:nvSpPr>
        <p:spPr>
          <a:xfrm>
            <a:off x="4634632" y="2699270"/>
            <a:ext cx="2811197" cy="1477328"/>
          </a:xfrm>
          <a:prstGeom prst="rect">
            <a:avLst/>
          </a:prstGeom>
          <a:noFill/>
          <a:ln w="38100">
            <a:solidFill>
              <a:srgbClr val="C00000"/>
            </a:solidFill>
          </a:ln>
        </p:spPr>
        <p:txBody>
          <a:bodyPr wrap="square" rtlCol="0" anchor="ctr">
            <a:spAutoFit/>
          </a:bodyPr>
          <a:lstStyle/>
          <a:p>
            <a:pPr algn="ctr"/>
            <a:r>
              <a:rPr lang="sv-SE" b="1"/>
              <a:t>Huvudproblem</a:t>
            </a:r>
            <a:br>
              <a:rPr lang="sv-SE"/>
            </a:br>
            <a:r>
              <a:rPr lang="sv-SE"/>
              <a:t>10 % av barnen i årskurs 3 i </a:t>
            </a:r>
            <a:r>
              <a:rPr lang="sv-SE" err="1"/>
              <a:t>Vallerby</a:t>
            </a:r>
            <a:r>
              <a:rPr lang="sv-SE"/>
              <a:t> kommun klarar inte målen i svenska</a:t>
            </a:r>
          </a:p>
        </p:txBody>
      </p:sp>
      <p:sp>
        <p:nvSpPr>
          <p:cNvPr id="11" name="textruta 10"/>
          <p:cNvSpPr txBox="1"/>
          <p:nvPr/>
        </p:nvSpPr>
        <p:spPr>
          <a:xfrm>
            <a:off x="4273457" y="4248171"/>
            <a:ext cx="2909256" cy="646331"/>
          </a:xfrm>
          <a:prstGeom prst="rect">
            <a:avLst/>
          </a:prstGeom>
          <a:noFill/>
          <a:ln>
            <a:solidFill>
              <a:schemeClr val="tx1"/>
            </a:solidFill>
          </a:ln>
        </p:spPr>
        <p:txBody>
          <a:bodyPr wrap="square" rtlCol="0" anchor="ctr">
            <a:spAutoFit/>
          </a:bodyPr>
          <a:lstStyle/>
          <a:p>
            <a:pPr algn="ctr"/>
            <a:r>
              <a:rPr lang="sv-SE" sz="1200" b="1" dirty="0"/>
              <a:t>Orsak</a:t>
            </a:r>
          </a:p>
          <a:p>
            <a:pPr algn="ctr"/>
            <a:r>
              <a:rPr lang="sv-SE" sz="1200" dirty="0"/>
              <a:t>Barnen läser inte tillräckligt på fritiden</a:t>
            </a:r>
          </a:p>
        </p:txBody>
      </p:sp>
      <p:sp>
        <p:nvSpPr>
          <p:cNvPr id="16" name="textruta 15"/>
          <p:cNvSpPr txBox="1"/>
          <p:nvPr/>
        </p:nvSpPr>
        <p:spPr>
          <a:xfrm>
            <a:off x="7538118" y="4284989"/>
            <a:ext cx="2464538" cy="646331"/>
          </a:xfrm>
          <a:prstGeom prst="rect">
            <a:avLst/>
          </a:prstGeom>
          <a:noFill/>
          <a:ln>
            <a:solidFill>
              <a:schemeClr val="tx1"/>
            </a:solidFill>
          </a:ln>
        </p:spPr>
        <p:txBody>
          <a:bodyPr wrap="square" rtlCol="0" anchor="ctr">
            <a:spAutoFit/>
          </a:bodyPr>
          <a:lstStyle/>
          <a:p>
            <a:pPr algn="ctr"/>
            <a:r>
              <a:rPr lang="sv-SE" sz="1200" b="1" dirty="0"/>
              <a:t>Orsak</a:t>
            </a:r>
            <a:br>
              <a:rPr lang="sv-SE" sz="1200" dirty="0"/>
            </a:br>
            <a:r>
              <a:rPr lang="sv-SE" sz="1200" dirty="0"/>
              <a:t>Föräldrar läser inte/för lite med sina barn</a:t>
            </a:r>
          </a:p>
        </p:txBody>
      </p:sp>
      <p:sp>
        <p:nvSpPr>
          <p:cNvPr id="20" name="textruta 19"/>
          <p:cNvSpPr txBox="1"/>
          <p:nvPr/>
        </p:nvSpPr>
        <p:spPr>
          <a:xfrm>
            <a:off x="7641049" y="2201648"/>
            <a:ext cx="2566826" cy="1200329"/>
          </a:xfrm>
          <a:prstGeom prst="rect">
            <a:avLst/>
          </a:prstGeom>
          <a:noFill/>
          <a:ln>
            <a:solidFill>
              <a:schemeClr val="tx1"/>
            </a:solidFill>
          </a:ln>
        </p:spPr>
        <p:txBody>
          <a:bodyPr wrap="square" rtlCol="0" anchor="ctr">
            <a:spAutoFit/>
          </a:bodyPr>
          <a:lstStyle/>
          <a:p>
            <a:pPr algn="ctr"/>
            <a:r>
              <a:rPr lang="sv-SE" sz="1200" b="1"/>
              <a:t>Konsekvens lång sikt</a:t>
            </a:r>
          </a:p>
          <a:p>
            <a:pPr algn="ctr"/>
            <a:r>
              <a:rPr lang="sv-SE" sz="1200"/>
              <a:t>Risk för att de inte samma förutsättningar för samhällsdeltagande pga. bristande språk och läsförståelse</a:t>
            </a:r>
          </a:p>
        </p:txBody>
      </p:sp>
      <p:sp>
        <p:nvSpPr>
          <p:cNvPr id="21" name="textruta 20"/>
          <p:cNvSpPr txBox="1"/>
          <p:nvPr/>
        </p:nvSpPr>
        <p:spPr>
          <a:xfrm>
            <a:off x="7136947" y="1131920"/>
            <a:ext cx="2905556" cy="646331"/>
          </a:xfrm>
          <a:prstGeom prst="rect">
            <a:avLst/>
          </a:prstGeom>
          <a:noFill/>
          <a:ln>
            <a:solidFill>
              <a:schemeClr val="tx1"/>
            </a:solidFill>
          </a:ln>
        </p:spPr>
        <p:txBody>
          <a:bodyPr wrap="square" rtlCol="0" anchor="ctr">
            <a:spAutoFit/>
          </a:bodyPr>
          <a:lstStyle/>
          <a:p>
            <a:pPr algn="ctr"/>
            <a:r>
              <a:rPr lang="sv-SE" sz="1200" b="1"/>
              <a:t>Konsekvens lång sikt</a:t>
            </a:r>
          </a:p>
          <a:p>
            <a:pPr algn="ctr"/>
            <a:r>
              <a:rPr lang="sv-SE" sz="1200"/>
              <a:t>Risk för ej godkända betyg årskurs 9</a:t>
            </a:r>
          </a:p>
        </p:txBody>
      </p:sp>
      <p:sp>
        <p:nvSpPr>
          <p:cNvPr id="24" name="textruta 23"/>
          <p:cNvSpPr txBox="1"/>
          <p:nvPr/>
        </p:nvSpPr>
        <p:spPr>
          <a:xfrm>
            <a:off x="2145799" y="1222440"/>
            <a:ext cx="2909256" cy="830997"/>
          </a:xfrm>
          <a:prstGeom prst="rect">
            <a:avLst/>
          </a:prstGeom>
          <a:noFill/>
          <a:ln>
            <a:solidFill>
              <a:schemeClr val="tx1"/>
            </a:solidFill>
          </a:ln>
        </p:spPr>
        <p:txBody>
          <a:bodyPr wrap="square" rtlCol="0" anchor="ctr">
            <a:spAutoFit/>
          </a:bodyPr>
          <a:lstStyle/>
          <a:p>
            <a:pPr algn="ctr"/>
            <a:r>
              <a:rPr lang="sv-SE" sz="1200" b="1"/>
              <a:t>Konsekvens kort sikt</a:t>
            </a:r>
          </a:p>
          <a:p>
            <a:pPr algn="ctr"/>
            <a:r>
              <a:rPr lang="sv-SE" sz="1200"/>
              <a:t>Risk för att barnen klarar inte målen i andra ämnen pga. bristande läsförmåga</a:t>
            </a:r>
          </a:p>
        </p:txBody>
      </p:sp>
      <p:sp>
        <p:nvSpPr>
          <p:cNvPr id="26" name="textruta 25"/>
          <p:cNvSpPr txBox="1"/>
          <p:nvPr/>
        </p:nvSpPr>
        <p:spPr>
          <a:xfrm>
            <a:off x="1782861" y="2456987"/>
            <a:ext cx="2566826" cy="646331"/>
          </a:xfrm>
          <a:prstGeom prst="rect">
            <a:avLst/>
          </a:prstGeom>
          <a:noFill/>
          <a:ln>
            <a:solidFill>
              <a:schemeClr val="tx1"/>
            </a:solidFill>
          </a:ln>
        </p:spPr>
        <p:txBody>
          <a:bodyPr wrap="square" rtlCol="0" anchor="ctr">
            <a:spAutoFit/>
          </a:bodyPr>
          <a:lstStyle/>
          <a:p>
            <a:pPr algn="ctr"/>
            <a:r>
              <a:rPr lang="sv-SE" sz="1200" b="1"/>
              <a:t>Konsekvens kort sikt</a:t>
            </a:r>
          </a:p>
          <a:p>
            <a:pPr algn="ctr"/>
            <a:r>
              <a:rPr lang="sv-SE" sz="1200"/>
              <a:t>Risk för att barnen är inte redo för årskurs 4</a:t>
            </a:r>
          </a:p>
        </p:txBody>
      </p:sp>
      <p:sp>
        <p:nvSpPr>
          <p:cNvPr id="28" name="Rubrik 1">
            <a:extLst>
              <a:ext uri="{FF2B5EF4-FFF2-40B4-BE49-F238E27FC236}">
                <a16:creationId xmlns:a16="http://schemas.microsoft.com/office/drawing/2014/main" id="{F90D113C-7D7E-4D6C-96A5-EAC1B508C2B6}"/>
              </a:ext>
            </a:extLst>
          </p:cNvPr>
          <p:cNvSpPr txBox="1">
            <a:spLocks/>
          </p:cNvSpPr>
          <p:nvPr/>
        </p:nvSpPr>
        <p:spPr>
          <a:xfrm>
            <a:off x="362827" y="243321"/>
            <a:ext cx="10730516" cy="723446"/>
          </a:xfrm>
        </p:spPr>
        <p:txBody>
          <a:bodyPr/>
          <a:lstStyle>
            <a:lvl1pPr algn="l" defTabSz="914400" rtl="0" eaLnBrk="1" latinLnBrk="0" hangingPunct="1">
              <a:lnSpc>
                <a:spcPct val="90000"/>
              </a:lnSpc>
              <a:spcBef>
                <a:spcPct val="0"/>
              </a:spcBef>
              <a:buNone/>
              <a:defRPr sz="4000" kern="1200">
                <a:solidFill>
                  <a:schemeClr val="tx1"/>
                </a:solidFill>
                <a:latin typeface="Franklin Gothic Book" panose="020B0503020102020204" pitchFamily="34" charset="0"/>
                <a:ea typeface="+mj-ea"/>
                <a:cs typeface="+mj-cs"/>
              </a:defRPr>
            </a:lvl1pPr>
          </a:lstStyle>
          <a:p>
            <a:r>
              <a:rPr lang="sv-SE" sz="3200" dirty="0">
                <a:latin typeface="+mj-lt"/>
              </a:rPr>
              <a:t>Exempel:</a:t>
            </a:r>
          </a:p>
        </p:txBody>
      </p:sp>
      <p:sp>
        <p:nvSpPr>
          <p:cNvPr id="29" name="textruta 28">
            <a:extLst>
              <a:ext uri="{FF2B5EF4-FFF2-40B4-BE49-F238E27FC236}">
                <a16:creationId xmlns:a16="http://schemas.microsoft.com/office/drawing/2014/main" id="{B2B3A826-3699-4AF3-95FA-9A7EAE6D63FC}"/>
              </a:ext>
            </a:extLst>
          </p:cNvPr>
          <p:cNvSpPr txBox="1"/>
          <p:nvPr/>
        </p:nvSpPr>
        <p:spPr>
          <a:xfrm>
            <a:off x="9190678" y="6279555"/>
            <a:ext cx="2278465" cy="400110"/>
          </a:xfrm>
          <a:prstGeom prst="rect">
            <a:avLst/>
          </a:prstGeom>
          <a:noFill/>
        </p:spPr>
        <p:txBody>
          <a:bodyPr wrap="square" rtlCol="0">
            <a:spAutoFit/>
          </a:bodyPr>
          <a:lstStyle/>
          <a:p>
            <a:r>
              <a:rPr lang="sv-SE" sz="1000"/>
              <a:t>Referens: Från LFA-metoden se exv. Örtengren K. (2012) </a:t>
            </a:r>
          </a:p>
        </p:txBody>
      </p:sp>
      <p:sp>
        <p:nvSpPr>
          <p:cNvPr id="12" name="textruta 11">
            <a:extLst>
              <a:ext uri="{FF2B5EF4-FFF2-40B4-BE49-F238E27FC236}">
                <a16:creationId xmlns:a16="http://schemas.microsoft.com/office/drawing/2014/main" id="{68646EFF-7829-735D-6651-CCA847914E59}"/>
              </a:ext>
            </a:extLst>
          </p:cNvPr>
          <p:cNvSpPr txBox="1"/>
          <p:nvPr/>
        </p:nvSpPr>
        <p:spPr>
          <a:xfrm>
            <a:off x="1252464" y="5571156"/>
            <a:ext cx="2738041" cy="461665"/>
          </a:xfrm>
          <a:prstGeom prst="rect">
            <a:avLst/>
          </a:prstGeom>
          <a:noFill/>
          <a:ln>
            <a:solidFill>
              <a:schemeClr val="tx1"/>
            </a:solidFill>
          </a:ln>
        </p:spPr>
        <p:txBody>
          <a:bodyPr wrap="square" rtlCol="0" anchor="ctr">
            <a:spAutoFit/>
          </a:bodyPr>
          <a:lstStyle/>
          <a:p>
            <a:pPr algn="ctr"/>
            <a:r>
              <a:rPr lang="sv-SE" sz="1200" dirty="0"/>
              <a:t>Några av barnen har svårt att koncentrera sig</a:t>
            </a:r>
          </a:p>
        </p:txBody>
      </p:sp>
      <p:sp>
        <p:nvSpPr>
          <p:cNvPr id="15" name="textruta 14">
            <a:extLst>
              <a:ext uri="{FF2B5EF4-FFF2-40B4-BE49-F238E27FC236}">
                <a16:creationId xmlns:a16="http://schemas.microsoft.com/office/drawing/2014/main" id="{B91EF133-AEED-0596-6808-7580295412BF}"/>
              </a:ext>
            </a:extLst>
          </p:cNvPr>
          <p:cNvSpPr txBox="1"/>
          <p:nvPr/>
        </p:nvSpPr>
        <p:spPr>
          <a:xfrm>
            <a:off x="1239275" y="4226581"/>
            <a:ext cx="2909256" cy="646331"/>
          </a:xfrm>
          <a:prstGeom prst="rect">
            <a:avLst/>
          </a:prstGeom>
          <a:noFill/>
          <a:ln>
            <a:solidFill>
              <a:schemeClr val="tx1"/>
            </a:solidFill>
          </a:ln>
        </p:spPr>
        <p:txBody>
          <a:bodyPr wrap="square" rtlCol="0" anchor="ctr">
            <a:spAutoFit/>
          </a:bodyPr>
          <a:lstStyle/>
          <a:p>
            <a:pPr algn="ctr"/>
            <a:r>
              <a:rPr lang="sv-SE" sz="1200" b="1" dirty="0"/>
              <a:t>Orsak</a:t>
            </a:r>
            <a:br>
              <a:rPr lang="sv-SE" sz="1200" dirty="0"/>
            </a:br>
            <a:r>
              <a:rPr lang="sv-SE" sz="1200" dirty="0"/>
              <a:t>Barnen hänger inte med på lektionerna</a:t>
            </a:r>
          </a:p>
        </p:txBody>
      </p:sp>
      <p:sp>
        <p:nvSpPr>
          <p:cNvPr id="3" name="Ellips 2">
            <a:extLst>
              <a:ext uri="{FF2B5EF4-FFF2-40B4-BE49-F238E27FC236}">
                <a16:creationId xmlns:a16="http://schemas.microsoft.com/office/drawing/2014/main" id="{1E9811CA-3233-AAD8-773E-3A64ABDFB07B}"/>
              </a:ext>
            </a:extLst>
          </p:cNvPr>
          <p:cNvSpPr/>
          <p:nvPr/>
        </p:nvSpPr>
        <p:spPr>
          <a:xfrm>
            <a:off x="3344475" y="4843940"/>
            <a:ext cx="1795877" cy="723446"/>
          </a:xfrm>
          <a:prstGeom prst="ellipse">
            <a:avLst/>
          </a:prstGeom>
          <a:solidFill>
            <a:schemeClr val="accent1">
              <a:lumMod val="20000"/>
              <a:lumOff val="8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900">
                <a:solidFill>
                  <a:schemeClr val="tx1"/>
                </a:solidFill>
              </a:rPr>
              <a:t>Hur kommer det sig att barnen inte hänger med på lektionerna?</a:t>
            </a:r>
          </a:p>
        </p:txBody>
      </p:sp>
      <p:sp>
        <p:nvSpPr>
          <p:cNvPr id="4" name="Ellips 3">
            <a:extLst>
              <a:ext uri="{FF2B5EF4-FFF2-40B4-BE49-F238E27FC236}">
                <a16:creationId xmlns:a16="http://schemas.microsoft.com/office/drawing/2014/main" id="{605A54B3-4943-56FB-F557-EE10BA733D5B}"/>
              </a:ext>
            </a:extLst>
          </p:cNvPr>
          <p:cNvSpPr/>
          <p:nvPr/>
        </p:nvSpPr>
        <p:spPr>
          <a:xfrm>
            <a:off x="8745217" y="4872912"/>
            <a:ext cx="1483132" cy="718088"/>
          </a:xfrm>
          <a:prstGeom prst="ellipse">
            <a:avLst/>
          </a:prstGeom>
          <a:solidFill>
            <a:schemeClr val="accent1">
              <a:lumMod val="20000"/>
              <a:lumOff val="8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900">
                <a:solidFill>
                  <a:schemeClr val="tx1"/>
                </a:solidFill>
              </a:rPr>
              <a:t>Hur kommer det sig att föräldrarna inte läser för barnen? </a:t>
            </a:r>
          </a:p>
        </p:txBody>
      </p:sp>
      <p:sp>
        <p:nvSpPr>
          <p:cNvPr id="32" name="Ellips 31">
            <a:extLst>
              <a:ext uri="{FF2B5EF4-FFF2-40B4-BE49-F238E27FC236}">
                <a16:creationId xmlns:a16="http://schemas.microsoft.com/office/drawing/2014/main" id="{B88F5E9A-54C4-EA4E-3FDF-D7D63E920B57}"/>
              </a:ext>
            </a:extLst>
          </p:cNvPr>
          <p:cNvSpPr/>
          <p:nvPr/>
        </p:nvSpPr>
        <p:spPr>
          <a:xfrm>
            <a:off x="5808729" y="4821641"/>
            <a:ext cx="1650925" cy="753446"/>
          </a:xfrm>
          <a:prstGeom prst="ellipse">
            <a:avLst/>
          </a:prstGeom>
          <a:solidFill>
            <a:schemeClr val="accent1">
              <a:lumMod val="20000"/>
              <a:lumOff val="8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900">
                <a:solidFill>
                  <a:schemeClr val="tx1"/>
                </a:solidFill>
              </a:rPr>
              <a:t>Hur kommer det sig att barnen inte läser hemma?</a:t>
            </a:r>
          </a:p>
        </p:txBody>
      </p:sp>
      <p:cxnSp>
        <p:nvCxnSpPr>
          <p:cNvPr id="48" name="Rak koppling 47">
            <a:extLst>
              <a:ext uri="{FF2B5EF4-FFF2-40B4-BE49-F238E27FC236}">
                <a16:creationId xmlns:a16="http://schemas.microsoft.com/office/drawing/2014/main" id="{5954301E-47EF-C944-3E81-D107BD80E2A3}"/>
              </a:ext>
            </a:extLst>
          </p:cNvPr>
          <p:cNvCxnSpPr>
            <a:endCxn id="16" idx="0"/>
          </p:cNvCxnSpPr>
          <p:nvPr/>
        </p:nvCxnSpPr>
        <p:spPr>
          <a:xfrm>
            <a:off x="8720047" y="4262155"/>
            <a:ext cx="50340" cy="22834"/>
          </a:xfrm>
          <a:prstGeom prst="line">
            <a:avLst/>
          </a:prstGeom>
        </p:spPr>
        <p:style>
          <a:lnRef idx="1">
            <a:schemeClr val="accent1"/>
          </a:lnRef>
          <a:fillRef idx="0">
            <a:schemeClr val="accent1"/>
          </a:fillRef>
          <a:effectRef idx="0">
            <a:schemeClr val="accent1"/>
          </a:effectRef>
          <a:fontRef idx="minor">
            <a:schemeClr val="tx1"/>
          </a:fontRef>
        </p:style>
      </p:cxnSp>
      <p:sp>
        <p:nvSpPr>
          <p:cNvPr id="2" name="Ellips 1">
            <a:extLst>
              <a:ext uri="{FF2B5EF4-FFF2-40B4-BE49-F238E27FC236}">
                <a16:creationId xmlns:a16="http://schemas.microsoft.com/office/drawing/2014/main" id="{5D7EBEAC-543B-32A9-F02A-333C81084DE6}"/>
              </a:ext>
            </a:extLst>
          </p:cNvPr>
          <p:cNvSpPr/>
          <p:nvPr/>
        </p:nvSpPr>
        <p:spPr>
          <a:xfrm>
            <a:off x="3801611" y="5630597"/>
            <a:ext cx="1795877" cy="723446"/>
          </a:xfrm>
          <a:prstGeom prst="ellipse">
            <a:avLst/>
          </a:prstGeom>
          <a:solidFill>
            <a:schemeClr val="accent1">
              <a:lumMod val="20000"/>
              <a:lumOff val="8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900" dirty="0">
                <a:solidFill>
                  <a:schemeClr val="tx1"/>
                </a:solidFill>
              </a:rPr>
              <a:t>Hur kommer det sig att dessa barn har svårt att koncentrera sig? </a:t>
            </a:r>
          </a:p>
        </p:txBody>
      </p:sp>
      <p:sp>
        <p:nvSpPr>
          <p:cNvPr id="13" name="Pil: nedåt 12">
            <a:extLst>
              <a:ext uri="{FF2B5EF4-FFF2-40B4-BE49-F238E27FC236}">
                <a16:creationId xmlns:a16="http://schemas.microsoft.com/office/drawing/2014/main" id="{CDFA7C09-84EA-5476-A6D2-88A5D7050E68}"/>
              </a:ext>
            </a:extLst>
          </p:cNvPr>
          <p:cNvSpPr/>
          <p:nvPr/>
        </p:nvSpPr>
        <p:spPr>
          <a:xfrm>
            <a:off x="3875905" y="5494105"/>
            <a:ext cx="116265" cy="283571"/>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4" name="Pil: nedåt 13">
            <a:extLst>
              <a:ext uri="{FF2B5EF4-FFF2-40B4-BE49-F238E27FC236}">
                <a16:creationId xmlns:a16="http://schemas.microsoft.com/office/drawing/2014/main" id="{8240A6F2-8D2E-25BE-77E5-4EFA2C5550FC}"/>
              </a:ext>
            </a:extLst>
          </p:cNvPr>
          <p:cNvSpPr/>
          <p:nvPr/>
        </p:nvSpPr>
        <p:spPr>
          <a:xfrm>
            <a:off x="4057901" y="6424288"/>
            <a:ext cx="116265" cy="283571"/>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7" name="textruta 16">
            <a:extLst>
              <a:ext uri="{FF2B5EF4-FFF2-40B4-BE49-F238E27FC236}">
                <a16:creationId xmlns:a16="http://schemas.microsoft.com/office/drawing/2014/main" id="{60603AC7-BB87-2669-7958-08B0B46FFFEF}"/>
              </a:ext>
            </a:extLst>
          </p:cNvPr>
          <p:cNvSpPr txBox="1"/>
          <p:nvPr/>
        </p:nvSpPr>
        <p:spPr>
          <a:xfrm>
            <a:off x="1504372" y="6275361"/>
            <a:ext cx="2738041" cy="276999"/>
          </a:xfrm>
          <a:prstGeom prst="rect">
            <a:avLst/>
          </a:prstGeom>
          <a:noFill/>
          <a:ln>
            <a:solidFill>
              <a:schemeClr val="tx1"/>
            </a:solidFill>
          </a:ln>
        </p:spPr>
        <p:txBody>
          <a:bodyPr wrap="square" rtlCol="0" anchor="ctr">
            <a:spAutoFit/>
          </a:bodyPr>
          <a:lstStyle/>
          <a:p>
            <a:pPr algn="ctr"/>
            <a:r>
              <a:rPr lang="sv-SE" sz="1200" dirty="0"/>
              <a:t>De har inte ätit ordentligt</a:t>
            </a:r>
          </a:p>
        </p:txBody>
      </p:sp>
      <p:sp>
        <p:nvSpPr>
          <p:cNvPr id="18" name="textruta 17">
            <a:extLst>
              <a:ext uri="{FF2B5EF4-FFF2-40B4-BE49-F238E27FC236}">
                <a16:creationId xmlns:a16="http://schemas.microsoft.com/office/drawing/2014/main" id="{396F6E63-3389-41E1-F8C2-56B391B1026F}"/>
              </a:ext>
            </a:extLst>
          </p:cNvPr>
          <p:cNvSpPr txBox="1"/>
          <p:nvPr/>
        </p:nvSpPr>
        <p:spPr>
          <a:xfrm>
            <a:off x="4510793" y="6354705"/>
            <a:ext cx="2278465" cy="276999"/>
          </a:xfrm>
          <a:prstGeom prst="rect">
            <a:avLst/>
          </a:prstGeom>
          <a:noFill/>
          <a:ln>
            <a:solidFill>
              <a:schemeClr val="tx1"/>
            </a:solidFill>
          </a:ln>
        </p:spPr>
        <p:txBody>
          <a:bodyPr wrap="square" rtlCol="0" anchor="ctr">
            <a:spAutoFit/>
          </a:bodyPr>
          <a:lstStyle/>
          <a:p>
            <a:pPr algn="ctr"/>
            <a:r>
              <a:rPr lang="sv-SE" sz="1200" dirty="0"/>
              <a:t>Det finns störande ljud</a:t>
            </a:r>
          </a:p>
        </p:txBody>
      </p:sp>
      <p:sp>
        <p:nvSpPr>
          <p:cNvPr id="19" name="textruta 18">
            <a:extLst>
              <a:ext uri="{FF2B5EF4-FFF2-40B4-BE49-F238E27FC236}">
                <a16:creationId xmlns:a16="http://schemas.microsoft.com/office/drawing/2014/main" id="{A31C28D2-B327-BDF9-59C9-2AEC840B4797}"/>
              </a:ext>
            </a:extLst>
          </p:cNvPr>
          <p:cNvSpPr txBox="1"/>
          <p:nvPr/>
        </p:nvSpPr>
        <p:spPr>
          <a:xfrm>
            <a:off x="5343834" y="5873550"/>
            <a:ext cx="2278465" cy="461665"/>
          </a:xfrm>
          <a:prstGeom prst="rect">
            <a:avLst/>
          </a:prstGeom>
          <a:noFill/>
          <a:ln>
            <a:solidFill>
              <a:schemeClr val="tx1"/>
            </a:solidFill>
          </a:ln>
        </p:spPr>
        <p:txBody>
          <a:bodyPr wrap="square" rtlCol="0" anchor="ctr">
            <a:spAutoFit/>
          </a:bodyPr>
          <a:lstStyle/>
          <a:p>
            <a:pPr algn="ctr"/>
            <a:r>
              <a:rPr lang="sv-SE" sz="1200" dirty="0"/>
              <a:t>Vissa barn har svårt med koncentration</a:t>
            </a:r>
          </a:p>
        </p:txBody>
      </p:sp>
      <p:sp>
        <p:nvSpPr>
          <p:cNvPr id="22" name="textruta 21">
            <a:extLst>
              <a:ext uri="{FF2B5EF4-FFF2-40B4-BE49-F238E27FC236}">
                <a16:creationId xmlns:a16="http://schemas.microsoft.com/office/drawing/2014/main" id="{7B3431C8-BC0A-432B-9580-F96D9C5EBC95}"/>
              </a:ext>
            </a:extLst>
          </p:cNvPr>
          <p:cNvSpPr txBox="1"/>
          <p:nvPr/>
        </p:nvSpPr>
        <p:spPr>
          <a:xfrm>
            <a:off x="5993051" y="360184"/>
            <a:ext cx="2905556" cy="646331"/>
          </a:xfrm>
          <a:prstGeom prst="rect">
            <a:avLst/>
          </a:prstGeom>
          <a:noFill/>
          <a:ln>
            <a:solidFill>
              <a:schemeClr val="tx1"/>
            </a:solidFill>
          </a:ln>
        </p:spPr>
        <p:txBody>
          <a:bodyPr wrap="square" rtlCol="0" anchor="ctr">
            <a:spAutoFit/>
          </a:bodyPr>
          <a:lstStyle/>
          <a:p>
            <a:pPr algn="ctr"/>
            <a:r>
              <a:rPr lang="sv-SE" sz="1200" b="1" dirty="0"/>
              <a:t>Konsekvens lång sikt</a:t>
            </a:r>
          </a:p>
          <a:p>
            <a:pPr algn="ctr"/>
            <a:r>
              <a:rPr lang="sv-SE" sz="1200" dirty="0"/>
              <a:t>Risk för att inte hitta en </a:t>
            </a:r>
            <a:r>
              <a:rPr lang="sv-SE" sz="1200" dirty="0" err="1"/>
              <a:t>syssesättning</a:t>
            </a:r>
            <a:endParaRPr lang="sv-SE" sz="1200" dirty="0"/>
          </a:p>
        </p:txBody>
      </p:sp>
      <p:sp>
        <p:nvSpPr>
          <p:cNvPr id="23" name="textruta 22">
            <a:extLst>
              <a:ext uri="{FF2B5EF4-FFF2-40B4-BE49-F238E27FC236}">
                <a16:creationId xmlns:a16="http://schemas.microsoft.com/office/drawing/2014/main" id="{CF95C480-0FF1-5681-390A-1DC79DE93247}"/>
              </a:ext>
            </a:extLst>
          </p:cNvPr>
          <p:cNvSpPr txBox="1"/>
          <p:nvPr/>
        </p:nvSpPr>
        <p:spPr>
          <a:xfrm>
            <a:off x="8987054" y="360184"/>
            <a:ext cx="2905556" cy="646331"/>
          </a:xfrm>
          <a:prstGeom prst="rect">
            <a:avLst/>
          </a:prstGeom>
          <a:noFill/>
          <a:ln>
            <a:solidFill>
              <a:schemeClr val="tx1"/>
            </a:solidFill>
          </a:ln>
        </p:spPr>
        <p:txBody>
          <a:bodyPr wrap="square" rtlCol="0" anchor="ctr">
            <a:spAutoFit/>
          </a:bodyPr>
          <a:lstStyle/>
          <a:p>
            <a:pPr algn="ctr"/>
            <a:r>
              <a:rPr lang="sv-SE" sz="1200" b="1" dirty="0"/>
              <a:t>Konsekvens lång sikt</a:t>
            </a:r>
          </a:p>
          <a:p>
            <a:pPr algn="ctr"/>
            <a:r>
              <a:rPr lang="sv-SE" sz="1200" dirty="0"/>
              <a:t>Risk för att inte vara delaktig och inkluderad i samhället</a:t>
            </a:r>
          </a:p>
        </p:txBody>
      </p:sp>
    </p:spTree>
    <p:extLst>
      <p:ext uri="{BB962C8B-B14F-4D97-AF65-F5344CB8AC3E}">
        <p14:creationId xmlns:p14="http://schemas.microsoft.com/office/powerpoint/2010/main" val="15522079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6"/>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12"/>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32"/>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4"/>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2"/>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17"/>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18"/>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19"/>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22"/>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animBg="1"/>
      <p:bldP spid="16" grpId="0" animBg="1"/>
      <p:bldP spid="20" grpId="0" animBg="1"/>
      <p:bldP spid="21" grpId="0" animBg="1"/>
      <p:bldP spid="24" grpId="0" animBg="1"/>
      <p:bldP spid="26" grpId="0" animBg="1"/>
      <p:bldP spid="12" grpId="0" animBg="1"/>
      <p:bldP spid="15" grpId="0" animBg="1"/>
      <p:bldP spid="3" grpId="0" animBg="1"/>
      <p:bldP spid="4" grpId="0" animBg="1"/>
      <p:bldP spid="32" grpId="0" animBg="1"/>
      <p:bldP spid="2" grpId="0" animBg="1"/>
      <p:bldP spid="17" grpId="0" animBg="1"/>
      <p:bldP spid="18" grpId="0" animBg="1"/>
      <p:bldP spid="19" grpId="0" animBg="1"/>
      <p:bldP spid="22" grpId="0" animBg="1"/>
      <p:bldP spid="2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D6F7C4-EC4A-AD2B-169D-007F351F444B}"/>
            </a:ext>
          </a:extLst>
        </p:cNvPr>
        <p:cNvGrpSpPr/>
        <p:nvPr/>
      </p:nvGrpSpPr>
      <p:grpSpPr>
        <a:xfrm>
          <a:off x="0" y="0"/>
          <a:ext cx="0" cy="0"/>
          <a:chOff x="0" y="0"/>
          <a:chExt cx="0" cy="0"/>
        </a:xfrm>
      </p:grpSpPr>
      <p:sp>
        <p:nvSpPr>
          <p:cNvPr id="7" name="Rubrik 6">
            <a:extLst>
              <a:ext uri="{FF2B5EF4-FFF2-40B4-BE49-F238E27FC236}">
                <a16:creationId xmlns:a16="http://schemas.microsoft.com/office/drawing/2014/main" id="{DE410FFC-5A39-A6D3-5519-D5578F9174DA}"/>
              </a:ext>
            </a:extLst>
          </p:cNvPr>
          <p:cNvSpPr>
            <a:spLocks noGrp="1"/>
          </p:cNvSpPr>
          <p:nvPr>
            <p:ph type="title" idx="4294967295"/>
          </p:nvPr>
        </p:nvSpPr>
        <p:spPr>
          <a:xfrm>
            <a:off x="285750" y="294821"/>
            <a:ext cx="5919107" cy="1346200"/>
          </a:xfrm>
        </p:spPr>
        <p:txBody>
          <a:bodyPr anchor="ctr"/>
          <a:lstStyle/>
          <a:p>
            <a:r>
              <a:rPr lang="sv-SE" dirty="0"/>
              <a:t>Problemanalys steg 1</a:t>
            </a:r>
          </a:p>
        </p:txBody>
      </p:sp>
      <p:sp>
        <p:nvSpPr>
          <p:cNvPr id="8" name="Platshållare för innehåll 7">
            <a:extLst>
              <a:ext uri="{FF2B5EF4-FFF2-40B4-BE49-F238E27FC236}">
                <a16:creationId xmlns:a16="http://schemas.microsoft.com/office/drawing/2014/main" id="{29BA4944-7B52-6CC5-4A60-D669BD69DA94}"/>
              </a:ext>
            </a:extLst>
          </p:cNvPr>
          <p:cNvSpPr>
            <a:spLocks noGrp="1"/>
          </p:cNvSpPr>
          <p:nvPr>
            <p:ph sz="quarter" idx="4294967295"/>
          </p:nvPr>
        </p:nvSpPr>
        <p:spPr>
          <a:xfrm>
            <a:off x="211408" y="1497407"/>
            <a:ext cx="4109245" cy="5215909"/>
          </a:xfrm>
        </p:spPr>
        <p:txBody>
          <a:bodyPr>
            <a:normAutofit fontScale="55000" lnSpcReduction="20000"/>
          </a:bodyPr>
          <a:lstStyle/>
          <a:p>
            <a:r>
              <a:rPr lang="sv-SE" dirty="0"/>
              <a:t>Förslag på problemanalys om ni som gör problemanalysen representerar olika organisationer/verksamheter: </a:t>
            </a:r>
          </a:p>
          <a:p>
            <a:pPr marL="266700" lvl="1" indent="0">
              <a:buNone/>
            </a:pPr>
            <a:r>
              <a:rPr lang="sv-SE" dirty="0"/>
              <a:t>Steg 1: </a:t>
            </a:r>
          </a:p>
          <a:p>
            <a:pPr lvl="1">
              <a:buFontTx/>
              <a:buChar char="-"/>
            </a:pPr>
            <a:r>
              <a:rPr lang="sv-SE" dirty="0"/>
              <a:t>Alt 1: Utgångspunkten är ett gemensamt utpekat huvudproblem: Välj ut ett huvudproblem som ni alla ser som ett viktigt problemområde relevant för barn och ungas möjligheter att fullfölja sina studier.</a:t>
            </a:r>
          </a:p>
          <a:p>
            <a:pPr lvl="1"/>
            <a:r>
              <a:rPr lang="sv-SE" dirty="0"/>
              <a:t>Alt 2: Utgångspunkten är en gemensamt utpekad målgrupp: Välj ut en målgrupp som ni ser att ni behöver arbeta med. Varje aktör identifierar vad som är huvudproblemet för den aktuella målgruppen.</a:t>
            </a:r>
          </a:p>
          <a:p>
            <a:pPr marL="266700" lvl="1" indent="0">
              <a:buNone/>
            </a:pPr>
            <a:r>
              <a:rPr lang="sv-SE" dirty="0"/>
              <a:t>Steg 2: Varje verksamhet fyller i ett eget problemträd. Börja med  huvudproblem och konsekvenser</a:t>
            </a:r>
          </a:p>
          <a:p>
            <a:r>
              <a:rPr lang="sv-SE" dirty="0"/>
              <a:t>3. Identifiera rotorsakerna. </a:t>
            </a:r>
            <a:br>
              <a:rPr lang="sv-SE" dirty="0"/>
            </a:br>
            <a:r>
              <a:rPr lang="sv-SE" dirty="0"/>
              <a:t>Rotorsakerna har ofta flera nivåer, dvs. en rotorsak orsakas av en annan rotorsak som i sin tur orsakas av ytterligare en rotorsak. Hjälpfrågor: Varför är det såhär? Vad är orsaken till detta? Fortsätt ställa dessa frågor fyra-fem gånger! </a:t>
            </a:r>
          </a:p>
        </p:txBody>
      </p:sp>
      <p:pic>
        <p:nvPicPr>
          <p:cNvPr id="1026" name="Picture 2">
            <a:extLst>
              <a:ext uri="{FF2B5EF4-FFF2-40B4-BE49-F238E27FC236}">
                <a16:creationId xmlns:a16="http://schemas.microsoft.com/office/drawing/2014/main" id="{6E0FC07C-18B1-95E4-66D6-EB97CE2E4FB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09242" y="717548"/>
            <a:ext cx="2844718" cy="2479158"/>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4AE9C727-164E-60D3-477A-ABE8C4B4DE5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38892" y="4964633"/>
            <a:ext cx="1435527" cy="1251054"/>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a:extLst>
              <a:ext uri="{FF2B5EF4-FFF2-40B4-BE49-F238E27FC236}">
                <a16:creationId xmlns:a16="http://schemas.microsoft.com/office/drawing/2014/main" id="{C5426145-ECF0-24A1-53C4-87DBA4620E8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35337" y="4963725"/>
            <a:ext cx="1425897" cy="124266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a:extLst>
              <a:ext uri="{FF2B5EF4-FFF2-40B4-BE49-F238E27FC236}">
                <a16:creationId xmlns:a16="http://schemas.microsoft.com/office/drawing/2014/main" id="{EB86AB57-9174-90A2-E72A-BE69C80C982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62106" y="4973024"/>
            <a:ext cx="1435527" cy="1251054"/>
          </a:xfrm>
          <a:prstGeom prst="rect">
            <a:avLst/>
          </a:prstGeom>
          <a:noFill/>
          <a:extLst>
            <a:ext uri="{909E8E84-426E-40DD-AFC4-6F175D3DCCD1}">
              <a14:hiddenFill xmlns:a14="http://schemas.microsoft.com/office/drawing/2010/main">
                <a:solidFill>
                  <a:srgbClr val="FFFFFF"/>
                </a:solidFill>
              </a14:hiddenFill>
            </a:ext>
          </a:extLst>
        </p:spPr>
      </p:pic>
      <p:sp>
        <p:nvSpPr>
          <p:cNvPr id="21" name="Rektangel 20">
            <a:extLst>
              <a:ext uri="{FF2B5EF4-FFF2-40B4-BE49-F238E27FC236}">
                <a16:creationId xmlns:a16="http://schemas.microsoft.com/office/drawing/2014/main" id="{F7204033-2A2B-E578-D29C-65629E64E72F}"/>
              </a:ext>
            </a:extLst>
          </p:cNvPr>
          <p:cNvSpPr/>
          <p:nvPr/>
        </p:nvSpPr>
        <p:spPr>
          <a:xfrm>
            <a:off x="4438892" y="4307038"/>
            <a:ext cx="1435527" cy="385168"/>
          </a:xfrm>
          <a:prstGeom prst="rect">
            <a:avLst/>
          </a:prstGeom>
          <a:ln/>
        </p:spPr>
        <p:style>
          <a:lnRef idx="2">
            <a:schemeClr val="dk1"/>
          </a:lnRef>
          <a:fillRef idx="1">
            <a:schemeClr val="lt1"/>
          </a:fillRef>
          <a:effectRef idx="0">
            <a:schemeClr val="dk1"/>
          </a:effectRef>
          <a:fontRef idx="minor">
            <a:schemeClr val="dk1"/>
          </a:fontRef>
        </p:style>
        <p:txBody>
          <a:bodyPr rtlCol="0" anchor="ctr"/>
          <a:lstStyle/>
          <a:p>
            <a:pPr algn="ctr"/>
            <a:r>
              <a:rPr lang="sv-SE" sz="1000"/>
              <a:t>Skola</a:t>
            </a:r>
          </a:p>
        </p:txBody>
      </p:sp>
      <p:sp>
        <p:nvSpPr>
          <p:cNvPr id="22" name="Rektangel 21">
            <a:extLst>
              <a:ext uri="{FF2B5EF4-FFF2-40B4-BE49-F238E27FC236}">
                <a16:creationId xmlns:a16="http://schemas.microsoft.com/office/drawing/2014/main" id="{EC2DF515-E1E8-4571-0435-C5A6197DC8F2}"/>
              </a:ext>
            </a:extLst>
          </p:cNvPr>
          <p:cNvSpPr/>
          <p:nvPr/>
        </p:nvSpPr>
        <p:spPr>
          <a:xfrm>
            <a:off x="6257831" y="4307038"/>
            <a:ext cx="947410" cy="385168"/>
          </a:xfrm>
          <a:prstGeom prst="rect">
            <a:avLst/>
          </a:prstGeom>
          <a:ln/>
        </p:spPr>
        <p:style>
          <a:lnRef idx="2">
            <a:schemeClr val="dk1"/>
          </a:lnRef>
          <a:fillRef idx="1">
            <a:schemeClr val="lt1"/>
          </a:fillRef>
          <a:effectRef idx="0">
            <a:schemeClr val="dk1"/>
          </a:effectRef>
          <a:fontRef idx="minor">
            <a:schemeClr val="dk1"/>
          </a:fontRef>
        </p:style>
        <p:txBody>
          <a:bodyPr rtlCol="0" anchor="ctr"/>
          <a:lstStyle/>
          <a:p>
            <a:pPr algn="ctr"/>
            <a:endParaRPr lang="sv-SE" sz="1000"/>
          </a:p>
          <a:p>
            <a:pPr algn="ctr"/>
            <a:r>
              <a:rPr lang="sv-SE" sz="1000"/>
              <a:t>Socialtjänst</a:t>
            </a:r>
          </a:p>
          <a:p>
            <a:pPr algn="ctr"/>
            <a:endParaRPr lang="sv-SE" sz="1000"/>
          </a:p>
        </p:txBody>
      </p:sp>
      <p:sp>
        <p:nvSpPr>
          <p:cNvPr id="23" name="Rektangel 22">
            <a:extLst>
              <a:ext uri="{FF2B5EF4-FFF2-40B4-BE49-F238E27FC236}">
                <a16:creationId xmlns:a16="http://schemas.microsoft.com/office/drawing/2014/main" id="{F0173A86-A073-219F-C99D-74756FC5C4BA}"/>
              </a:ext>
            </a:extLst>
          </p:cNvPr>
          <p:cNvSpPr/>
          <p:nvPr/>
        </p:nvSpPr>
        <p:spPr>
          <a:xfrm>
            <a:off x="7801901" y="4357451"/>
            <a:ext cx="947410" cy="385168"/>
          </a:xfrm>
          <a:prstGeom prst="rect">
            <a:avLst/>
          </a:prstGeom>
          <a:ln/>
        </p:spPr>
        <p:style>
          <a:lnRef idx="2">
            <a:schemeClr val="dk1"/>
          </a:lnRef>
          <a:fillRef idx="1">
            <a:schemeClr val="lt1"/>
          </a:fillRef>
          <a:effectRef idx="0">
            <a:schemeClr val="dk1"/>
          </a:effectRef>
          <a:fontRef idx="minor">
            <a:schemeClr val="dk1"/>
          </a:fontRef>
        </p:style>
        <p:txBody>
          <a:bodyPr rtlCol="0" anchor="ctr"/>
          <a:lstStyle/>
          <a:p>
            <a:pPr algn="ctr"/>
            <a:endParaRPr lang="sv-SE" sz="1000"/>
          </a:p>
          <a:p>
            <a:pPr algn="ctr"/>
            <a:r>
              <a:rPr lang="sv-SE" sz="1000"/>
              <a:t>Vårdcentral </a:t>
            </a:r>
          </a:p>
          <a:p>
            <a:pPr algn="ctr"/>
            <a:endParaRPr lang="sv-SE" sz="1000"/>
          </a:p>
        </p:txBody>
      </p:sp>
      <p:pic>
        <p:nvPicPr>
          <p:cNvPr id="24" name="Picture 2">
            <a:extLst>
              <a:ext uri="{FF2B5EF4-FFF2-40B4-BE49-F238E27FC236}">
                <a16:creationId xmlns:a16="http://schemas.microsoft.com/office/drawing/2014/main" id="{A85BFAD6-F8A0-D337-EEBE-46FDC6A2DF3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25219" y="4981415"/>
            <a:ext cx="1425897" cy="1242663"/>
          </a:xfrm>
          <a:prstGeom prst="rect">
            <a:avLst/>
          </a:prstGeom>
          <a:noFill/>
          <a:extLst>
            <a:ext uri="{909E8E84-426E-40DD-AFC4-6F175D3DCCD1}">
              <a14:hiddenFill xmlns:a14="http://schemas.microsoft.com/office/drawing/2010/main">
                <a:solidFill>
                  <a:srgbClr val="FFFFFF"/>
                </a:solidFill>
              </a14:hiddenFill>
            </a:ext>
          </a:extLst>
        </p:spPr>
      </p:pic>
      <p:sp>
        <p:nvSpPr>
          <p:cNvPr id="25" name="Rektangel 24">
            <a:extLst>
              <a:ext uri="{FF2B5EF4-FFF2-40B4-BE49-F238E27FC236}">
                <a16:creationId xmlns:a16="http://schemas.microsoft.com/office/drawing/2014/main" id="{0348F96B-BADD-26B4-33CE-D9C132DC580F}"/>
              </a:ext>
            </a:extLst>
          </p:cNvPr>
          <p:cNvSpPr/>
          <p:nvPr/>
        </p:nvSpPr>
        <p:spPr>
          <a:xfrm>
            <a:off x="9325668" y="4360033"/>
            <a:ext cx="1224655" cy="376798"/>
          </a:xfrm>
          <a:prstGeom prst="rect">
            <a:avLst/>
          </a:prstGeom>
          <a:ln/>
        </p:spPr>
        <p:style>
          <a:lnRef idx="2">
            <a:schemeClr val="dk1"/>
          </a:lnRef>
          <a:fillRef idx="1">
            <a:schemeClr val="lt1"/>
          </a:fillRef>
          <a:effectRef idx="0">
            <a:schemeClr val="dk1"/>
          </a:effectRef>
          <a:fontRef idx="minor">
            <a:schemeClr val="dk1"/>
          </a:fontRef>
        </p:style>
        <p:txBody>
          <a:bodyPr rtlCol="0" anchor="ctr"/>
          <a:lstStyle/>
          <a:p>
            <a:pPr algn="ctr"/>
            <a:endParaRPr lang="sv-SE" sz="1000"/>
          </a:p>
          <a:p>
            <a:pPr algn="ctr"/>
            <a:r>
              <a:rPr lang="sv-SE" sz="1000"/>
              <a:t>Idrottsförening</a:t>
            </a:r>
          </a:p>
          <a:p>
            <a:pPr algn="ctr"/>
            <a:endParaRPr lang="sv-SE" sz="1000"/>
          </a:p>
        </p:txBody>
      </p:sp>
      <p:sp>
        <p:nvSpPr>
          <p:cNvPr id="26" name="Pratbubbla: nedåtpil 25">
            <a:extLst>
              <a:ext uri="{FF2B5EF4-FFF2-40B4-BE49-F238E27FC236}">
                <a16:creationId xmlns:a16="http://schemas.microsoft.com/office/drawing/2014/main" id="{08A0BB33-6C1E-6558-B4B7-2D074F183034}"/>
              </a:ext>
            </a:extLst>
          </p:cNvPr>
          <p:cNvSpPr/>
          <p:nvPr/>
        </p:nvSpPr>
        <p:spPr>
          <a:xfrm>
            <a:off x="4541514" y="3576149"/>
            <a:ext cx="7349165" cy="663734"/>
          </a:xfrm>
          <a:prstGeom prst="downArrowCallout">
            <a:avLst>
              <a:gd name="adj1" fmla="val 25000"/>
              <a:gd name="adj2" fmla="val 25000"/>
              <a:gd name="adj3" fmla="val 21000"/>
              <a:gd name="adj4" fmla="val 55362"/>
            </a:avLst>
          </a:prstGeom>
          <a:ln/>
        </p:spPr>
        <p:style>
          <a:lnRef idx="2">
            <a:schemeClr val="dk1"/>
          </a:lnRef>
          <a:fillRef idx="1">
            <a:schemeClr val="lt1"/>
          </a:fillRef>
          <a:effectRef idx="0">
            <a:schemeClr val="dk1"/>
          </a:effectRef>
          <a:fontRef idx="minor">
            <a:schemeClr val="dk1"/>
          </a:fontRef>
        </p:style>
        <p:txBody>
          <a:bodyPr rtlCol="0" anchor="ctr"/>
          <a:lstStyle/>
          <a:p>
            <a:pPr algn="ctr"/>
            <a:r>
              <a:rPr lang="sv-SE" sz="1000"/>
              <a:t>Problemanalys med olika aktörer utifrån en gemensamt utpekad målgrupp alt ett gemensamt utpekat huvudproblem</a:t>
            </a:r>
          </a:p>
        </p:txBody>
      </p:sp>
      <p:pic>
        <p:nvPicPr>
          <p:cNvPr id="12" name="Picture 2">
            <a:extLst>
              <a:ext uri="{FF2B5EF4-FFF2-40B4-BE49-F238E27FC236}">
                <a16:creationId xmlns:a16="http://schemas.microsoft.com/office/drawing/2014/main" id="{497791E6-0B16-E7E1-A461-2C486C8D5B0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88820" y="4963725"/>
            <a:ext cx="1425897" cy="1242663"/>
          </a:xfrm>
          <a:prstGeom prst="rect">
            <a:avLst/>
          </a:prstGeom>
          <a:noFill/>
          <a:extLst>
            <a:ext uri="{909E8E84-426E-40DD-AFC4-6F175D3DCCD1}">
              <a14:hiddenFill xmlns:a14="http://schemas.microsoft.com/office/drawing/2010/main">
                <a:solidFill>
                  <a:srgbClr val="FFFFFF"/>
                </a:solidFill>
              </a14:hiddenFill>
            </a:ext>
          </a:extLst>
        </p:spPr>
      </p:pic>
      <p:sp>
        <p:nvSpPr>
          <p:cNvPr id="13" name="Rektangel 12">
            <a:extLst>
              <a:ext uri="{FF2B5EF4-FFF2-40B4-BE49-F238E27FC236}">
                <a16:creationId xmlns:a16="http://schemas.microsoft.com/office/drawing/2014/main" id="{2F2EDA84-DDAC-BACB-C9B4-6FB94138AFC7}"/>
              </a:ext>
            </a:extLst>
          </p:cNvPr>
          <p:cNvSpPr/>
          <p:nvPr/>
        </p:nvSpPr>
        <p:spPr>
          <a:xfrm>
            <a:off x="10755937" y="4360033"/>
            <a:ext cx="1224655" cy="376798"/>
          </a:xfrm>
          <a:prstGeom prst="rect">
            <a:avLst/>
          </a:prstGeom>
          <a:ln/>
        </p:spPr>
        <p:style>
          <a:lnRef idx="2">
            <a:schemeClr val="dk1"/>
          </a:lnRef>
          <a:fillRef idx="1">
            <a:schemeClr val="lt1"/>
          </a:fillRef>
          <a:effectRef idx="0">
            <a:schemeClr val="dk1"/>
          </a:effectRef>
          <a:fontRef idx="minor">
            <a:schemeClr val="dk1"/>
          </a:fontRef>
        </p:style>
        <p:txBody>
          <a:bodyPr rtlCol="0" anchor="ctr"/>
          <a:lstStyle/>
          <a:p>
            <a:pPr algn="ctr"/>
            <a:endParaRPr lang="sv-SE" sz="1000"/>
          </a:p>
          <a:p>
            <a:pPr algn="ctr"/>
            <a:r>
              <a:rPr lang="sv-SE" sz="1000"/>
              <a:t>Målgrupp</a:t>
            </a:r>
          </a:p>
          <a:p>
            <a:pPr algn="ctr"/>
            <a:endParaRPr lang="sv-SE" sz="1000"/>
          </a:p>
        </p:txBody>
      </p:sp>
    </p:spTree>
    <p:extLst>
      <p:ext uri="{BB962C8B-B14F-4D97-AF65-F5344CB8AC3E}">
        <p14:creationId xmlns:p14="http://schemas.microsoft.com/office/powerpoint/2010/main" val="36079455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F80E94-9DA3-556D-9639-86DCFCDD64D8}"/>
            </a:ext>
          </a:extLst>
        </p:cNvPr>
        <p:cNvGrpSpPr/>
        <p:nvPr/>
      </p:nvGrpSpPr>
      <p:grpSpPr>
        <a:xfrm>
          <a:off x="0" y="0"/>
          <a:ext cx="0" cy="0"/>
          <a:chOff x="0" y="0"/>
          <a:chExt cx="0" cy="0"/>
        </a:xfrm>
      </p:grpSpPr>
      <p:sp>
        <p:nvSpPr>
          <p:cNvPr id="7" name="Rubrik 6">
            <a:extLst>
              <a:ext uri="{FF2B5EF4-FFF2-40B4-BE49-F238E27FC236}">
                <a16:creationId xmlns:a16="http://schemas.microsoft.com/office/drawing/2014/main" id="{B83DD01F-F046-FFC8-5E85-2BAC34DF0C21}"/>
              </a:ext>
            </a:extLst>
          </p:cNvPr>
          <p:cNvSpPr>
            <a:spLocks noGrp="1"/>
          </p:cNvSpPr>
          <p:nvPr>
            <p:ph type="title" idx="4294967295"/>
          </p:nvPr>
        </p:nvSpPr>
        <p:spPr>
          <a:xfrm>
            <a:off x="285750" y="294821"/>
            <a:ext cx="5919107" cy="1346200"/>
          </a:xfrm>
        </p:spPr>
        <p:txBody>
          <a:bodyPr anchor="ctr"/>
          <a:lstStyle/>
          <a:p>
            <a:r>
              <a:rPr lang="sv-SE" sz="2400"/>
              <a:t>Formulera och testa idén: </a:t>
            </a:r>
            <a:r>
              <a:rPr lang="sv-SE"/>
              <a:t>Problemanalys steg 2</a:t>
            </a:r>
          </a:p>
        </p:txBody>
      </p:sp>
      <p:sp>
        <p:nvSpPr>
          <p:cNvPr id="8" name="Platshållare för innehåll 7">
            <a:extLst>
              <a:ext uri="{FF2B5EF4-FFF2-40B4-BE49-F238E27FC236}">
                <a16:creationId xmlns:a16="http://schemas.microsoft.com/office/drawing/2014/main" id="{A27A6474-C163-9F8A-1FEA-6BEED26936C8}"/>
              </a:ext>
            </a:extLst>
          </p:cNvPr>
          <p:cNvSpPr>
            <a:spLocks noGrp="1"/>
          </p:cNvSpPr>
          <p:nvPr>
            <p:ph sz="quarter" idx="4294967295"/>
          </p:nvPr>
        </p:nvSpPr>
        <p:spPr>
          <a:xfrm>
            <a:off x="285752" y="1969695"/>
            <a:ext cx="3678578" cy="4784133"/>
          </a:xfrm>
        </p:spPr>
        <p:txBody>
          <a:bodyPr>
            <a:normAutofit fontScale="92500" lnSpcReduction="10000"/>
          </a:bodyPr>
          <a:lstStyle/>
          <a:p>
            <a:pPr marL="0" indent="0">
              <a:buNone/>
            </a:pPr>
            <a:r>
              <a:rPr lang="sv-SE"/>
              <a:t>Problemanalys:</a:t>
            </a:r>
          </a:p>
          <a:p>
            <a:r>
              <a:rPr lang="sv-SE"/>
              <a:t>När ni känner er färdiga med ert problemträd- vänd det upp och ned.</a:t>
            </a:r>
          </a:p>
          <a:p>
            <a:r>
              <a:rPr lang="sv-SE"/>
              <a:t>Det som nu är högst upp är troligen det ni behöver hantera för att komma åt problemen och dess konsekvenser.</a:t>
            </a:r>
          </a:p>
          <a:p>
            <a:r>
              <a:rPr lang="sv-SE"/>
              <a:t>Granska era problemträd- tycker ni att de speglar verkligheten/är rimliga?</a:t>
            </a:r>
          </a:p>
          <a:p>
            <a:pPr marL="0" indent="0">
              <a:buNone/>
            </a:pPr>
            <a:endParaRPr lang="sv-SE"/>
          </a:p>
          <a:p>
            <a:endParaRPr lang="sv-SE"/>
          </a:p>
        </p:txBody>
      </p:sp>
      <p:pic>
        <p:nvPicPr>
          <p:cNvPr id="1026" name="Picture 2">
            <a:extLst>
              <a:ext uri="{FF2B5EF4-FFF2-40B4-BE49-F238E27FC236}">
                <a16:creationId xmlns:a16="http://schemas.microsoft.com/office/drawing/2014/main" id="{346B83BC-F155-C3D7-818C-FC22F76F8E4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0800000">
            <a:off x="6805313" y="1027116"/>
            <a:ext cx="2844718" cy="2479158"/>
          </a:xfrm>
          <a:prstGeom prst="rect">
            <a:avLst/>
          </a:prstGeom>
          <a:noFill/>
          <a:extLst>
            <a:ext uri="{909E8E84-426E-40DD-AFC4-6F175D3DCCD1}">
              <a14:hiddenFill xmlns:a14="http://schemas.microsoft.com/office/drawing/2010/main">
                <a:solidFill>
                  <a:srgbClr val="FFFFFF"/>
                </a:solidFill>
              </a14:hiddenFill>
            </a:ext>
          </a:extLst>
        </p:spPr>
      </p:pic>
      <p:sp>
        <p:nvSpPr>
          <p:cNvPr id="26" name="Pratbubbla: nedåtpil 25">
            <a:extLst>
              <a:ext uri="{FF2B5EF4-FFF2-40B4-BE49-F238E27FC236}">
                <a16:creationId xmlns:a16="http://schemas.microsoft.com/office/drawing/2014/main" id="{0037266D-8BD8-6468-7D14-6077C4935DD2}"/>
              </a:ext>
            </a:extLst>
          </p:cNvPr>
          <p:cNvSpPr/>
          <p:nvPr/>
        </p:nvSpPr>
        <p:spPr>
          <a:xfrm>
            <a:off x="4549915" y="3717764"/>
            <a:ext cx="7352339" cy="569063"/>
          </a:xfrm>
          <a:prstGeom prst="downArrowCallout">
            <a:avLst>
              <a:gd name="adj1" fmla="val 25000"/>
              <a:gd name="adj2" fmla="val 25000"/>
              <a:gd name="adj3" fmla="val 21000"/>
              <a:gd name="adj4" fmla="val 55362"/>
            </a:avLst>
          </a:prstGeom>
          <a:ln/>
        </p:spPr>
        <p:style>
          <a:lnRef idx="2">
            <a:schemeClr val="dk1"/>
          </a:lnRef>
          <a:fillRef idx="1">
            <a:schemeClr val="lt1"/>
          </a:fillRef>
          <a:effectRef idx="0">
            <a:schemeClr val="dk1"/>
          </a:effectRef>
          <a:fontRef idx="minor">
            <a:schemeClr val="dk1"/>
          </a:fontRef>
        </p:style>
        <p:txBody>
          <a:bodyPr rtlCol="0" anchor="ctr"/>
          <a:lstStyle/>
          <a:p>
            <a:pPr algn="ctr"/>
            <a:r>
              <a:rPr lang="sv-SE" sz="1000"/>
              <a:t>Problemanalys med olika aktörer utifrån ett gemensamt utpekat huvudproblem alt en gemensamt utpekad målgrupp </a:t>
            </a:r>
          </a:p>
        </p:txBody>
      </p:sp>
      <p:sp>
        <p:nvSpPr>
          <p:cNvPr id="2" name="Rektangel 1">
            <a:extLst>
              <a:ext uri="{FF2B5EF4-FFF2-40B4-BE49-F238E27FC236}">
                <a16:creationId xmlns:a16="http://schemas.microsoft.com/office/drawing/2014/main" id="{338372F9-8B7E-35BD-55D3-048AE740DB28}"/>
              </a:ext>
            </a:extLst>
          </p:cNvPr>
          <p:cNvSpPr/>
          <p:nvPr/>
        </p:nvSpPr>
        <p:spPr>
          <a:xfrm>
            <a:off x="6460144" y="935857"/>
            <a:ext cx="3326250" cy="476563"/>
          </a:xfrm>
          <a:prstGeom prst="rect">
            <a:avLst/>
          </a:prstGeom>
          <a:noFill/>
          <a:ln w="2857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6" name="Picture 2">
            <a:extLst>
              <a:ext uri="{FF2B5EF4-FFF2-40B4-BE49-F238E27FC236}">
                <a16:creationId xmlns:a16="http://schemas.microsoft.com/office/drawing/2014/main" id="{9BC8B4AC-A2A6-6BFB-98B0-09C5BA4154B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0800000">
            <a:off x="4438892" y="4964633"/>
            <a:ext cx="1435527" cy="1251054"/>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a:extLst>
              <a:ext uri="{FF2B5EF4-FFF2-40B4-BE49-F238E27FC236}">
                <a16:creationId xmlns:a16="http://schemas.microsoft.com/office/drawing/2014/main" id="{55C14D3C-0193-1CF9-CCCB-712F983F279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0800000">
            <a:off x="7635337" y="4963725"/>
            <a:ext cx="1425897" cy="1242663"/>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a:extLst>
              <a:ext uri="{FF2B5EF4-FFF2-40B4-BE49-F238E27FC236}">
                <a16:creationId xmlns:a16="http://schemas.microsoft.com/office/drawing/2014/main" id="{45DABD4C-990B-DEE4-6952-86820D950F4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0800000">
            <a:off x="6062106" y="4973024"/>
            <a:ext cx="1435527" cy="1251054"/>
          </a:xfrm>
          <a:prstGeom prst="rect">
            <a:avLst/>
          </a:prstGeom>
          <a:noFill/>
          <a:extLst>
            <a:ext uri="{909E8E84-426E-40DD-AFC4-6F175D3DCCD1}">
              <a14:hiddenFill xmlns:a14="http://schemas.microsoft.com/office/drawing/2010/main">
                <a:solidFill>
                  <a:srgbClr val="FFFFFF"/>
                </a:solidFill>
              </a14:hiddenFill>
            </a:ext>
          </a:extLst>
        </p:spPr>
      </p:pic>
      <p:sp>
        <p:nvSpPr>
          <p:cNvPr id="12" name="Rektangel 11">
            <a:extLst>
              <a:ext uri="{FF2B5EF4-FFF2-40B4-BE49-F238E27FC236}">
                <a16:creationId xmlns:a16="http://schemas.microsoft.com/office/drawing/2014/main" id="{A69796DF-61F7-6A1B-718D-1C0826382053}"/>
              </a:ext>
            </a:extLst>
          </p:cNvPr>
          <p:cNvSpPr/>
          <p:nvPr/>
        </p:nvSpPr>
        <p:spPr>
          <a:xfrm>
            <a:off x="4438892" y="4307038"/>
            <a:ext cx="1435527" cy="385168"/>
          </a:xfrm>
          <a:prstGeom prst="rect">
            <a:avLst/>
          </a:prstGeom>
          <a:ln/>
        </p:spPr>
        <p:style>
          <a:lnRef idx="2">
            <a:schemeClr val="dk1"/>
          </a:lnRef>
          <a:fillRef idx="1">
            <a:schemeClr val="lt1"/>
          </a:fillRef>
          <a:effectRef idx="0">
            <a:schemeClr val="dk1"/>
          </a:effectRef>
          <a:fontRef idx="minor">
            <a:schemeClr val="dk1"/>
          </a:fontRef>
        </p:style>
        <p:txBody>
          <a:bodyPr rtlCol="0" anchor="ctr"/>
          <a:lstStyle/>
          <a:p>
            <a:pPr algn="ctr"/>
            <a:r>
              <a:rPr lang="sv-SE" sz="1000"/>
              <a:t>Skola</a:t>
            </a:r>
          </a:p>
        </p:txBody>
      </p:sp>
      <p:sp>
        <p:nvSpPr>
          <p:cNvPr id="13" name="Rektangel 12">
            <a:extLst>
              <a:ext uri="{FF2B5EF4-FFF2-40B4-BE49-F238E27FC236}">
                <a16:creationId xmlns:a16="http://schemas.microsoft.com/office/drawing/2014/main" id="{FAB59EDB-9A3B-A3B6-2EF7-2143F6D705AF}"/>
              </a:ext>
            </a:extLst>
          </p:cNvPr>
          <p:cNvSpPr/>
          <p:nvPr/>
        </p:nvSpPr>
        <p:spPr>
          <a:xfrm>
            <a:off x="6257831" y="4307038"/>
            <a:ext cx="947410" cy="385168"/>
          </a:xfrm>
          <a:prstGeom prst="rect">
            <a:avLst/>
          </a:prstGeom>
          <a:ln/>
        </p:spPr>
        <p:style>
          <a:lnRef idx="2">
            <a:schemeClr val="dk1"/>
          </a:lnRef>
          <a:fillRef idx="1">
            <a:schemeClr val="lt1"/>
          </a:fillRef>
          <a:effectRef idx="0">
            <a:schemeClr val="dk1"/>
          </a:effectRef>
          <a:fontRef idx="minor">
            <a:schemeClr val="dk1"/>
          </a:fontRef>
        </p:style>
        <p:txBody>
          <a:bodyPr rtlCol="0" anchor="ctr"/>
          <a:lstStyle/>
          <a:p>
            <a:pPr algn="ctr"/>
            <a:endParaRPr lang="sv-SE" sz="1000"/>
          </a:p>
          <a:p>
            <a:pPr algn="ctr"/>
            <a:r>
              <a:rPr lang="sv-SE" sz="1000"/>
              <a:t>Socialtjänst</a:t>
            </a:r>
          </a:p>
          <a:p>
            <a:pPr algn="ctr"/>
            <a:endParaRPr lang="sv-SE" sz="1000"/>
          </a:p>
        </p:txBody>
      </p:sp>
      <p:sp>
        <p:nvSpPr>
          <p:cNvPr id="14" name="Rektangel 13">
            <a:extLst>
              <a:ext uri="{FF2B5EF4-FFF2-40B4-BE49-F238E27FC236}">
                <a16:creationId xmlns:a16="http://schemas.microsoft.com/office/drawing/2014/main" id="{C49741EB-D996-291B-F920-E4247C941C13}"/>
              </a:ext>
            </a:extLst>
          </p:cNvPr>
          <p:cNvSpPr/>
          <p:nvPr/>
        </p:nvSpPr>
        <p:spPr>
          <a:xfrm>
            <a:off x="7801901" y="4357451"/>
            <a:ext cx="947410" cy="385168"/>
          </a:xfrm>
          <a:prstGeom prst="rect">
            <a:avLst/>
          </a:prstGeom>
          <a:ln/>
        </p:spPr>
        <p:style>
          <a:lnRef idx="2">
            <a:schemeClr val="dk1"/>
          </a:lnRef>
          <a:fillRef idx="1">
            <a:schemeClr val="lt1"/>
          </a:fillRef>
          <a:effectRef idx="0">
            <a:schemeClr val="dk1"/>
          </a:effectRef>
          <a:fontRef idx="minor">
            <a:schemeClr val="dk1"/>
          </a:fontRef>
        </p:style>
        <p:txBody>
          <a:bodyPr rtlCol="0" anchor="ctr"/>
          <a:lstStyle/>
          <a:p>
            <a:pPr algn="ctr"/>
            <a:endParaRPr lang="sv-SE" sz="1000"/>
          </a:p>
          <a:p>
            <a:pPr algn="ctr"/>
            <a:r>
              <a:rPr lang="sv-SE" sz="1000"/>
              <a:t>Vårdcentral </a:t>
            </a:r>
          </a:p>
          <a:p>
            <a:pPr algn="ctr"/>
            <a:endParaRPr lang="sv-SE" sz="1000"/>
          </a:p>
        </p:txBody>
      </p:sp>
      <p:pic>
        <p:nvPicPr>
          <p:cNvPr id="15" name="Picture 2">
            <a:extLst>
              <a:ext uri="{FF2B5EF4-FFF2-40B4-BE49-F238E27FC236}">
                <a16:creationId xmlns:a16="http://schemas.microsoft.com/office/drawing/2014/main" id="{8C2EDA17-860B-78B9-135B-B90ECD7019E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0800000">
            <a:off x="9125219" y="4981415"/>
            <a:ext cx="1425897" cy="1242663"/>
          </a:xfrm>
          <a:prstGeom prst="rect">
            <a:avLst/>
          </a:prstGeom>
          <a:noFill/>
          <a:extLst>
            <a:ext uri="{909E8E84-426E-40DD-AFC4-6F175D3DCCD1}">
              <a14:hiddenFill xmlns:a14="http://schemas.microsoft.com/office/drawing/2010/main">
                <a:solidFill>
                  <a:srgbClr val="FFFFFF"/>
                </a:solidFill>
              </a14:hiddenFill>
            </a:ext>
          </a:extLst>
        </p:spPr>
      </p:pic>
      <p:sp>
        <p:nvSpPr>
          <p:cNvPr id="16" name="Rektangel 15">
            <a:extLst>
              <a:ext uri="{FF2B5EF4-FFF2-40B4-BE49-F238E27FC236}">
                <a16:creationId xmlns:a16="http://schemas.microsoft.com/office/drawing/2014/main" id="{4DBE06BD-0C73-907A-6754-1355D7E3D782}"/>
              </a:ext>
            </a:extLst>
          </p:cNvPr>
          <p:cNvSpPr/>
          <p:nvPr/>
        </p:nvSpPr>
        <p:spPr>
          <a:xfrm>
            <a:off x="9325668" y="4360033"/>
            <a:ext cx="1224655" cy="376798"/>
          </a:xfrm>
          <a:prstGeom prst="rect">
            <a:avLst/>
          </a:prstGeom>
          <a:ln/>
        </p:spPr>
        <p:style>
          <a:lnRef idx="2">
            <a:schemeClr val="dk1"/>
          </a:lnRef>
          <a:fillRef idx="1">
            <a:schemeClr val="lt1"/>
          </a:fillRef>
          <a:effectRef idx="0">
            <a:schemeClr val="dk1"/>
          </a:effectRef>
          <a:fontRef idx="minor">
            <a:schemeClr val="dk1"/>
          </a:fontRef>
        </p:style>
        <p:txBody>
          <a:bodyPr rtlCol="0" anchor="ctr"/>
          <a:lstStyle/>
          <a:p>
            <a:pPr algn="ctr"/>
            <a:endParaRPr lang="sv-SE" sz="1000"/>
          </a:p>
          <a:p>
            <a:pPr algn="ctr"/>
            <a:r>
              <a:rPr lang="sv-SE" sz="1000"/>
              <a:t>Idrottsförening</a:t>
            </a:r>
          </a:p>
          <a:p>
            <a:pPr algn="ctr"/>
            <a:endParaRPr lang="sv-SE" sz="1000"/>
          </a:p>
        </p:txBody>
      </p:sp>
      <p:pic>
        <p:nvPicPr>
          <p:cNvPr id="17" name="Picture 2">
            <a:extLst>
              <a:ext uri="{FF2B5EF4-FFF2-40B4-BE49-F238E27FC236}">
                <a16:creationId xmlns:a16="http://schemas.microsoft.com/office/drawing/2014/main" id="{0922B993-138E-629B-1805-300DA5B10B1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0800000">
            <a:off x="10688820" y="4963725"/>
            <a:ext cx="1425897" cy="1242663"/>
          </a:xfrm>
          <a:prstGeom prst="rect">
            <a:avLst/>
          </a:prstGeom>
          <a:noFill/>
          <a:extLst>
            <a:ext uri="{909E8E84-426E-40DD-AFC4-6F175D3DCCD1}">
              <a14:hiddenFill xmlns:a14="http://schemas.microsoft.com/office/drawing/2010/main">
                <a:solidFill>
                  <a:srgbClr val="FFFFFF"/>
                </a:solidFill>
              </a14:hiddenFill>
            </a:ext>
          </a:extLst>
        </p:spPr>
      </p:pic>
      <p:sp>
        <p:nvSpPr>
          <p:cNvPr id="18" name="Rektangel 17">
            <a:extLst>
              <a:ext uri="{FF2B5EF4-FFF2-40B4-BE49-F238E27FC236}">
                <a16:creationId xmlns:a16="http://schemas.microsoft.com/office/drawing/2014/main" id="{47B2EE0A-18B4-B549-02AD-C08CA8A5648A}"/>
              </a:ext>
            </a:extLst>
          </p:cNvPr>
          <p:cNvSpPr/>
          <p:nvPr/>
        </p:nvSpPr>
        <p:spPr>
          <a:xfrm>
            <a:off x="10755937" y="4360033"/>
            <a:ext cx="1224655" cy="376798"/>
          </a:xfrm>
          <a:prstGeom prst="rect">
            <a:avLst/>
          </a:prstGeom>
          <a:ln/>
        </p:spPr>
        <p:style>
          <a:lnRef idx="2">
            <a:schemeClr val="dk1"/>
          </a:lnRef>
          <a:fillRef idx="1">
            <a:schemeClr val="lt1"/>
          </a:fillRef>
          <a:effectRef idx="0">
            <a:schemeClr val="dk1"/>
          </a:effectRef>
          <a:fontRef idx="minor">
            <a:schemeClr val="dk1"/>
          </a:fontRef>
        </p:style>
        <p:txBody>
          <a:bodyPr rtlCol="0" anchor="ctr"/>
          <a:lstStyle/>
          <a:p>
            <a:pPr algn="ctr"/>
            <a:endParaRPr lang="sv-SE" sz="1000"/>
          </a:p>
          <a:p>
            <a:pPr algn="ctr"/>
            <a:r>
              <a:rPr lang="sv-SE" sz="1000"/>
              <a:t>Målgrupp</a:t>
            </a:r>
          </a:p>
          <a:p>
            <a:pPr algn="ctr"/>
            <a:endParaRPr lang="sv-SE" sz="1000"/>
          </a:p>
        </p:txBody>
      </p:sp>
      <p:sp>
        <p:nvSpPr>
          <p:cNvPr id="19" name="Rektangel 18">
            <a:extLst>
              <a:ext uri="{FF2B5EF4-FFF2-40B4-BE49-F238E27FC236}">
                <a16:creationId xmlns:a16="http://schemas.microsoft.com/office/drawing/2014/main" id="{0ACA10D1-7E67-23C3-9C36-24BA5263ED8B}"/>
              </a:ext>
            </a:extLst>
          </p:cNvPr>
          <p:cNvSpPr/>
          <p:nvPr/>
        </p:nvSpPr>
        <p:spPr>
          <a:xfrm>
            <a:off x="4334719" y="4936790"/>
            <a:ext cx="7735945" cy="450004"/>
          </a:xfrm>
          <a:prstGeom prst="rect">
            <a:avLst/>
          </a:prstGeom>
          <a:noFill/>
          <a:ln w="2857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Tree>
    <p:extLst>
      <p:ext uri="{BB962C8B-B14F-4D97-AF65-F5344CB8AC3E}">
        <p14:creationId xmlns:p14="http://schemas.microsoft.com/office/powerpoint/2010/main" val="15008872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53CF12-7127-8424-F174-72E8BEACA5F3}"/>
            </a:ext>
          </a:extLst>
        </p:cNvPr>
        <p:cNvGrpSpPr/>
        <p:nvPr/>
      </p:nvGrpSpPr>
      <p:grpSpPr>
        <a:xfrm>
          <a:off x="0" y="0"/>
          <a:ext cx="0" cy="0"/>
          <a:chOff x="0" y="0"/>
          <a:chExt cx="0" cy="0"/>
        </a:xfrm>
      </p:grpSpPr>
      <p:sp>
        <p:nvSpPr>
          <p:cNvPr id="7" name="Rubrik 6">
            <a:extLst>
              <a:ext uri="{FF2B5EF4-FFF2-40B4-BE49-F238E27FC236}">
                <a16:creationId xmlns:a16="http://schemas.microsoft.com/office/drawing/2014/main" id="{1DF7DE2D-0BAD-B9AE-927F-75B1121AA150}"/>
              </a:ext>
            </a:extLst>
          </p:cNvPr>
          <p:cNvSpPr>
            <a:spLocks noGrp="1"/>
          </p:cNvSpPr>
          <p:nvPr>
            <p:ph type="title" idx="4294967295"/>
          </p:nvPr>
        </p:nvSpPr>
        <p:spPr>
          <a:xfrm>
            <a:off x="285750" y="294821"/>
            <a:ext cx="5919107" cy="1346200"/>
          </a:xfrm>
        </p:spPr>
        <p:txBody>
          <a:bodyPr anchor="ctr"/>
          <a:lstStyle/>
          <a:p>
            <a:r>
              <a:rPr lang="sv-SE" sz="2400"/>
              <a:t>Formulera och testa idén: </a:t>
            </a:r>
            <a:r>
              <a:rPr lang="sv-SE"/>
              <a:t>Problemanalys steg 3</a:t>
            </a:r>
          </a:p>
        </p:txBody>
      </p:sp>
      <p:pic>
        <p:nvPicPr>
          <p:cNvPr id="1026" name="Picture 2">
            <a:extLst>
              <a:ext uri="{FF2B5EF4-FFF2-40B4-BE49-F238E27FC236}">
                <a16:creationId xmlns:a16="http://schemas.microsoft.com/office/drawing/2014/main" id="{075F266B-1007-0AF8-3BE3-5ED748D86D6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0800000">
            <a:off x="6805313" y="1027116"/>
            <a:ext cx="2844718" cy="2479158"/>
          </a:xfrm>
          <a:prstGeom prst="rect">
            <a:avLst/>
          </a:prstGeom>
          <a:noFill/>
          <a:extLst>
            <a:ext uri="{909E8E84-426E-40DD-AFC4-6F175D3DCCD1}">
              <a14:hiddenFill xmlns:a14="http://schemas.microsoft.com/office/drawing/2010/main">
                <a:solidFill>
                  <a:srgbClr val="FFFFFF"/>
                </a:solidFill>
              </a14:hiddenFill>
            </a:ext>
          </a:extLst>
        </p:spPr>
      </p:pic>
      <p:sp>
        <p:nvSpPr>
          <p:cNvPr id="26" name="Pratbubbla: nedåtpil 25">
            <a:extLst>
              <a:ext uri="{FF2B5EF4-FFF2-40B4-BE49-F238E27FC236}">
                <a16:creationId xmlns:a16="http://schemas.microsoft.com/office/drawing/2014/main" id="{4CF85DC3-BE79-3A81-2173-1275F71F6BF2}"/>
              </a:ext>
            </a:extLst>
          </p:cNvPr>
          <p:cNvSpPr/>
          <p:nvPr/>
        </p:nvSpPr>
        <p:spPr>
          <a:xfrm>
            <a:off x="4549915" y="3717764"/>
            <a:ext cx="7352339" cy="569063"/>
          </a:xfrm>
          <a:prstGeom prst="downArrowCallout">
            <a:avLst>
              <a:gd name="adj1" fmla="val 25000"/>
              <a:gd name="adj2" fmla="val 25000"/>
              <a:gd name="adj3" fmla="val 21000"/>
              <a:gd name="adj4" fmla="val 55362"/>
            </a:avLst>
          </a:prstGeom>
          <a:ln/>
        </p:spPr>
        <p:style>
          <a:lnRef idx="2">
            <a:schemeClr val="dk1"/>
          </a:lnRef>
          <a:fillRef idx="1">
            <a:schemeClr val="lt1"/>
          </a:fillRef>
          <a:effectRef idx="0">
            <a:schemeClr val="dk1"/>
          </a:effectRef>
          <a:fontRef idx="minor">
            <a:schemeClr val="dk1"/>
          </a:fontRef>
        </p:style>
        <p:txBody>
          <a:bodyPr rtlCol="0" anchor="ctr"/>
          <a:lstStyle/>
          <a:p>
            <a:pPr algn="ctr"/>
            <a:r>
              <a:rPr lang="sv-SE" sz="1000"/>
              <a:t>Problemanalys med olika aktörer utifrån ett gemensamt utpekat huvudproblem alt en gemensamt utpekad målgrupp </a:t>
            </a:r>
          </a:p>
        </p:txBody>
      </p:sp>
      <p:sp>
        <p:nvSpPr>
          <p:cNvPr id="2" name="Rektangel 1">
            <a:extLst>
              <a:ext uri="{FF2B5EF4-FFF2-40B4-BE49-F238E27FC236}">
                <a16:creationId xmlns:a16="http://schemas.microsoft.com/office/drawing/2014/main" id="{173E1945-EAEE-3FE2-86E0-7BA285E449BC}"/>
              </a:ext>
            </a:extLst>
          </p:cNvPr>
          <p:cNvSpPr/>
          <p:nvPr/>
        </p:nvSpPr>
        <p:spPr>
          <a:xfrm>
            <a:off x="6460144" y="935857"/>
            <a:ext cx="3326250" cy="476563"/>
          </a:xfrm>
          <a:prstGeom prst="rect">
            <a:avLst/>
          </a:prstGeom>
          <a:noFill/>
          <a:ln w="2857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6" name="Platshållare för innehåll 7">
            <a:extLst>
              <a:ext uri="{FF2B5EF4-FFF2-40B4-BE49-F238E27FC236}">
                <a16:creationId xmlns:a16="http://schemas.microsoft.com/office/drawing/2014/main" id="{972282E5-C387-0C18-7973-2E33D4112DAA}"/>
              </a:ext>
            </a:extLst>
          </p:cNvPr>
          <p:cNvSpPr txBox="1">
            <a:spLocks/>
          </p:cNvSpPr>
          <p:nvPr/>
        </p:nvSpPr>
        <p:spPr>
          <a:xfrm>
            <a:off x="351064" y="1820637"/>
            <a:ext cx="3780065" cy="4742542"/>
          </a:xfrm>
          <a:prstGeom prst="rect">
            <a:avLst/>
          </a:prstGeom>
        </p:spPr>
        <p:txBody>
          <a:bodyPr vert="horz" lIns="0" tIns="0" rIns="0" bIns="0" rtlCol="0">
            <a:normAutofit fontScale="62500" lnSpcReduction="20000"/>
          </a:bodyPr>
          <a:lst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a:buFont typeface="Verdana" panose="020B0604030504040204" pitchFamily="34" charset="0"/>
              <a:buNone/>
            </a:pPr>
            <a:r>
              <a:rPr lang="sv-SE"/>
              <a:t>Fortsatt problemanalys:</a:t>
            </a:r>
          </a:p>
          <a:p>
            <a:pPr marL="0" indent="0">
              <a:buNone/>
            </a:pPr>
            <a:r>
              <a:rPr lang="sv-SE"/>
              <a:t>När problem och orsaker är tydliggjorda för var och en av er, titta på varandras problemträd och fundera över följande:</a:t>
            </a:r>
          </a:p>
          <a:p>
            <a:r>
              <a:rPr lang="sv-SE"/>
              <a:t>På vilket sätt påverkar problemet/problemen oss? </a:t>
            </a:r>
          </a:p>
          <a:p>
            <a:pPr lvl="1"/>
            <a:r>
              <a:rPr lang="sv-SE"/>
              <a:t>Skiljer de sig åt mellan aktörerna?</a:t>
            </a:r>
          </a:p>
          <a:p>
            <a:pPr lvl="1"/>
            <a:r>
              <a:rPr lang="sv-SE"/>
              <a:t>Vad är gemensamt?</a:t>
            </a:r>
          </a:p>
          <a:p>
            <a:r>
              <a:rPr lang="sv-SE"/>
              <a:t>Hur försöker vi idag att lösa problemet och orsakerna? Var och en för sig? Tillsammans? </a:t>
            </a:r>
          </a:p>
          <a:p>
            <a:r>
              <a:rPr lang="sv-SE"/>
              <a:t>Vad är det som gör att problemet trots detta kvarstår? </a:t>
            </a:r>
          </a:p>
          <a:p>
            <a:r>
              <a:rPr lang="sv-SE"/>
              <a:t>Varför har vi inte löst problemet/problemen tidigare? Vad är det som hindrar oss?</a:t>
            </a:r>
          </a:p>
          <a:p>
            <a:endParaRPr lang="sv-SE"/>
          </a:p>
          <a:p>
            <a:endParaRPr lang="sv-SE"/>
          </a:p>
        </p:txBody>
      </p:sp>
      <p:pic>
        <p:nvPicPr>
          <p:cNvPr id="8" name="Picture 2">
            <a:extLst>
              <a:ext uri="{FF2B5EF4-FFF2-40B4-BE49-F238E27FC236}">
                <a16:creationId xmlns:a16="http://schemas.microsoft.com/office/drawing/2014/main" id="{8582F1CB-E331-6EE0-9321-82B3B83B597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0800000">
            <a:off x="4430375" y="5116860"/>
            <a:ext cx="1435527" cy="1251054"/>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a:extLst>
              <a:ext uri="{FF2B5EF4-FFF2-40B4-BE49-F238E27FC236}">
                <a16:creationId xmlns:a16="http://schemas.microsoft.com/office/drawing/2014/main" id="{921E2C77-24BC-0A80-5FE8-79C949C2A0E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0800000">
            <a:off x="7626820" y="5115952"/>
            <a:ext cx="1425897" cy="1242663"/>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a:extLst>
              <a:ext uri="{FF2B5EF4-FFF2-40B4-BE49-F238E27FC236}">
                <a16:creationId xmlns:a16="http://schemas.microsoft.com/office/drawing/2014/main" id="{956D3D60-7491-C3F6-0FFD-AE9574D291E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0800000">
            <a:off x="6053589" y="5125251"/>
            <a:ext cx="1435527" cy="1251054"/>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
            <a:extLst>
              <a:ext uri="{FF2B5EF4-FFF2-40B4-BE49-F238E27FC236}">
                <a16:creationId xmlns:a16="http://schemas.microsoft.com/office/drawing/2014/main" id="{80323C7D-69B6-8714-A76D-1F3D4C03AE2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0800000">
            <a:off x="9116702" y="5133642"/>
            <a:ext cx="1425897" cy="1242663"/>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
            <a:extLst>
              <a:ext uri="{FF2B5EF4-FFF2-40B4-BE49-F238E27FC236}">
                <a16:creationId xmlns:a16="http://schemas.microsoft.com/office/drawing/2014/main" id="{EC8C96C3-A28B-5322-B9CA-7ADBB80329B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0800000">
            <a:off x="10680303" y="5115952"/>
            <a:ext cx="1425897" cy="1242663"/>
          </a:xfrm>
          <a:prstGeom prst="rect">
            <a:avLst/>
          </a:prstGeom>
          <a:noFill/>
          <a:extLst>
            <a:ext uri="{909E8E84-426E-40DD-AFC4-6F175D3DCCD1}">
              <a14:hiddenFill xmlns:a14="http://schemas.microsoft.com/office/drawing/2010/main">
                <a:solidFill>
                  <a:srgbClr val="FFFFFF"/>
                </a:solidFill>
              </a14:hiddenFill>
            </a:ext>
          </a:extLst>
        </p:spPr>
      </p:pic>
      <p:sp>
        <p:nvSpPr>
          <p:cNvPr id="14" name="Rektangel 13">
            <a:extLst>
              <a:ext uri="{FF2B5EF4-FFF2-40B4-BE49-F238E27FC236}">
                <a16:creationId xmlns:a16="http://schemas.microsoft.com/office/drawing/2014/main" id="{104A3F41-5309-23E3-5DD0-D5B0604855E1}"/>
              </a:ext>
            </a:extLst>
          </p:cNvPr>
          <p:cNvSpPr/>
          <p:nvPr/>
        </p:nvSpPr>
        <p:spPr>
          <a:xfrm>
            <a:off x="4326202" y="5089017"/>
            <a:ext cx="7735945" cy="450004"/>
          </a:xfrm>
          <a:prstGeom prst="rect">
            <a:avLst/>
          </a:prstGeom>
          <a:noFill/>
          <a:ln w="2857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5" name="Rektangel 14">
            <a:extLst>
              <a:ext uri="{FF2B5EF4-FFF2-40B4-BE49-F238E27FC236}">
                <a16:creationId xmlns:a16="http://schemas.microsoft.com/office/drawing/2014/main" id="{82BCC2E0-A81C-DA41-EB4F-04EEEC57D1D8}"/>
              </a:ext>
            </a:extLst>
          </p:cNvPr>
          <p:cNvSpPr/>
          <p:nvPr/>
        </p:nvSpPr>
        <p:spPr>
          <a:xfrm>
            <a:off x="4434168" y="4495338"/>
            <a:ext cx="1356383" cy="385168"/>
          </a:xfrm>
          <a:prstGeom prst="rect">
            <a:avLst/>
          </a:prstGeom>
          <a:ln/>
        </p:spPr>
        <p:style>
          <a:lnRef idx="2">
            <a:schemeClr val="dk1"/>
          </a:lnRef>
          <a:fillRef idx="1">
            <a:schemeClr val="lt1"/>
          </a:fillRef>
          <a:effectRef idx="0">
            <a:schemeClr val="dk1"/>
          </a:effectRef>
          <a:fontRef idx="minor">
            <a:schemeClr val="dk1"/>
          </a:fontRef>
        </p:style>
        <p:txBody>
          <a:bodyPr rtlCol="0" anchor="ctr"/>
          <a:lstStyle/>
          <a:p>
            <a:pPr algn="ctr"/>
            <a:r>
              <a:rPr lang="sv-SE" sz="1000"/>
              <a:t>Skola</a:t>
            </a:r>
          </a:p>
        </p:txBody>
      </p:sp>
      <p:sp>
        <p:nvSpPr>
          <p:cNvPr id="16" name="Rektangel 15">
            <a:extLst>
              <a:ext uri="{FF2B5EF4-FFF2-40B4-BE49-F238E27FC236}">
                <a16:creationId xmlns:a16="http://schemas.microsoft.com/office/drawing/2014/main" id="{F6346A67-AD9B-2429-B5D6-F3D4BFE309A1}"/>
              </a:ext>
            </a:extLst>
          </p:cNvPr>
          <p:cNvSpPr/>
          <p:nvPr/>
        </p:nvSpPr>
        <p:spPr>
          <a:xfrm>
            <a:off x="6253107" y="4495338"/>
            <a:ext cx="947410" cy="385168"/>
          </a:xfrm>
          <a:prstGeom prst="rect">
            <a:avLst/>
          </a:prstGeom>
          <a:ln/>
        </p:spPr>
        <p:style>
          <a:lnRef idx="2">
            <a:schemeClr val="dk1"/>
          </a:lnRef>
          <a:fillRef idx="1">
            <a:schemeClr val="lt1"/>
          </a:fillRef>
          <a:effectRef idx="0">
            <a:schemeClr val="dk1"/>
          </a:effectRef>
          <a:fontRef idx="minor">
            <a:schemeClr val="dk1"/>
          </a:fontRef>
        </p:style>
        <p:txBody>
          <a:bodyPr rtlCol="0" anchor="ctr"/>
          <a:lstStyle/>
          <a:p>
            <a:pPr algn="ctr"/>
            <a:endParaRPr lang="sv-SE" sz="1000"/>
          </a:p>
          <a:p>
            <a:pPr algn="ctr"/>
            <a:r>
              <a:rPr lang="sv-SE" sz="1000"/>
              <a:t>Socialtjänst</a:t>
            </a:r>
          </a:p>
          <a:p>
            <a:pPr algn="ctr"/>
            <a:endParaRPr lang="sv-SE" sz="1000"/>
          </a:p>
        </p:txBody>
      </p:sp>
      <p:sp>
        <p:nvSpPr>
          <p:cNvPr id="17" name="Rektangel 16">
            <a:extLst>
              <a:ext uri="{FF2B5EF4-FFF2-40B4-BE49-F238E27FC236}">
                <a16:creationId xmlns:a16="http://schemas.microsoft.com/office/drawing/2014/main" id="{E7EC9C78-364B-40F1-6A90-A1EAE373D6FD}"/>
              </a:ext>
            </a:extLst>
          </p:cNvPr>
          <p:cNvSpPr/>
          <p:nvPr/>
        </p:nvSpPr>
        <p:spPr>
          <a:xfrm>
            <a:off x="7797177" y="4545751"/>
            <a:ext cx="947410" cy="385168"/>
          </a:xfrm>
          <a:prstGeom prst="rect">
            <a:avLst/>
          </a:prstGeom>
          <a:ln/>
        </p:spPr>
        <p:style>
          <a:lnRef idx="2">
            <a:schemeClr val="dk1"/>
          </a:lnRef>
          <a:fillRef idx="1">
            <a:schemeClr val="lt1"/>
          </a:fillRef>
          <a:effectRef idx="0">
            <a:schemeClr val="dk1"/>
          </a:effectRef>
          <a:fontRef idx="minor">
            <a:schemeClr val="dk1"/>
          </a:fontRef>
        </p:style>
        <p:txBody>
          <a:bodyPr rtlCol="0" anchor="ctr"/>
          <a:lstStyle/>
          <a:p>
            <a:pPr algn="ctr"/>
            <a:endParaRPr lang="sv-SE" sz="1000"/>
          </a:p>
          <a:p>
            <a:pPr algn="ctr"/>
            <a:r>
              <a:rPr lang="sv-SE" sz="1000"/>
              <a:t>Vårdcentral </a:t>
            </a:r>
          </a:p>
          <a:p>
            <a:pPr algn="ctr"/>
            <a:endParaRPr lang="sv-SE" sz="1000"/>
          </a:p>
        </p:txBody>
      </p:sp>
      <p:sp>
        <p:nvSpPr>
          <p:cNvPr id="18" name="Rektangel 17">
            <a:extLst>
              <a:ext uri="{FF2B5EF4-FFF2-40B4-BE49-F238E27FC236}">
                <a16:creationId xmlns:a16="http://schemas.microsoft.com/office/drawing/2014/main" id="{E350C9E3-51A4-A91E-3753-C9E82CBDA4C2}"/>
              </a:ext>
            </a:extLst>
          </p:cNvPr>
          <p:cNvSpPr/>
          <p:nvPr/>
        </p:nvSpPr>
        <p:spPr>
          <a:xfrm>
            <a:off x="9320944" y="4548333"/>
            <a:ext cx="1224655" cy="376798"/>
          </a:xfrm>
          <a:prstGeom prst="rect">
            <a:avLst/>
          </a:prstGeom>
          <a:ln/>
        </p:spPr>
        <p:style>
          <a:lnRef idx="2">
            <a:schemeClr val="dk1"/>
          </a:lnRef>
          <a:fillRef idx="1">
            <a:schemeClr val="lt1"/>
          </a:fillRef>
          <a:effectRef idx="0">
            <a:schemeClr val="dk1"/>
          </a:effectRef>
          <a:fontRef idx="minor">
            <a:schemeClr val="dk1"/>
          </a:fontRef>
        </p:style>
        <p:txBody>
          <a:bodyPr rtlCol="0" anchor="ctr"/>
          <a:lstStyle/>
          <a:p>
            <a:pPr algn="ctr"/>
            <a:endParaRPr lang="sv-SE" sz="1000"/>
          </a:p>
          <a:p>
            <a:pPr algn="ctr"/>
            <a:r>
              <a:rPr lang="sv-SE" sz="1000"/>
              <a:t>Idrottsförening</a:t>
            </a:r>
          </a:p>
          <a:p>
            <a:pPr algn="ctr"/>
            <a:endParaRPr lang="sv-SE" sz="1000"/>
          </a:p>
        </p:txBody>
      </p:sp>
      <p:sp>
        <p:nvSpPr>
          <p:cNvPr id="19" name="Rektangel 18">
            <a:extLst>
              <a:ext uri="{FF2B5EF4-FFF2-40B4-BE49-F238E27FC236}">
                <a16:creationId xmlns:a16="http://schemas.microsoft.com/office/drawing/2014/main" id="{5C9D6F70-3E96-0A09-C49D-7E3B7C5BF228}"/>
              </a:ext>
            </a:extLst>
          </p:cNvPr>
          <p:cNvSpPr/>
          <p:nvPr/>
        </p:nvSpPr>
        <p:spPr>
          <a:xfrm>
            <a:off x="10751213" y="4548333"/>
            <a:ext cx="1224655" cy="376798"/>
          </a:xfrm>
          <a:prstGeom prst="rect">
            <a:avLst/>
          </a:prstGeom>
          <a:ln/>
        </p:spPr>
        <p:style>
          <a:lnRef idx="2">
            <a:schemeClr val="dk1"/>
          </a:lnRef>
          <a:fillRef idx="1">
            <a:schemeClr val="lt1"/>
          </a:fillRef>
          <a:effectRef idx="0">
            <a:schemeClr val="dk1"/>
          </a:effectRef>
          <a:fontRef idx="minor">
            <a:schemeClr val="dk1"/>
          </a:fontRef>
        </p:style>
        <p:txBody>
          <a:bodyPr rtlCol="0" anchor="ctr"/>
          <a:lstStyle/>
          <a:p>
            <a:pPr algn="ctr"/>
            <a:endParaRPr lang="sv-SE" sz="1000"/>
          </a:p>
          <a:p>
            <a:pPr algn="ctr"/>
            <a:r>
              <a:rPr lang="sv-SE" sz="1000"/>
              <a:t>Målgrupp</a:t>
            </a:r>
          </a:p>
          <a:p>
            <a:pPr algn="ctr"/>
            <a:endParaRPr lang="sv-SE" sz="1000"/>
          </a:p>
        </p:txBody>
      </p:sp>
    </p:spTree>
    <p:extLst>
      <p:ext uri="{BB962C8B-B14F-4D97-AF65-F5344CB8AC3E}">
        <p14:creationId xmlns:p14="http://schemas.microsoft.com/office/powerpoint/2010/main" val="18181565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F05A20-A027-D0DE-3B01-C0BA313D85CC}"/>
            </a:ext>
          </a:extLst>
        </p:cNvPr>
        <p:cNvGrpSpPr/>
        <p:nvPr/>
      </p:nvGrpSpPr>
      <p:grpSpPr>
        <a:xfrm>
          <a:off x="0" y="0"/>
          <a:ext cx="0" cy="0"/>
          <a:chOff x="0" y="0"/>
          <a:chExt cx="0" cy="0"/>
        </a:xfrm>
      </p:grpSpPr>
      <p:sp>
        <p:nvSpPr>
          <p:cNvPr id="7" name="Rubrik 6">
            <a:extLst>
              <a:ext uri="{FF2B5EF4-FFF2-40B4-BE49-F238E27FC236}">
                <a16:creationId xmlns:a16="http://schemas.microsoft.com/office/drawing/2014/main" id="{791EC9D1-88C4-2CE9-038D-01917C017A75}"/>
              </a:ext>
            </a:extLst>
          </p:cNvPr>
          <p:cNvSpPr>
            <a:spLocks noGrp="1"/>
          </p:cNvSpPr>
          <p:nvPr>
            <p:ph type="title" idx="4294967295"/>
          </p:nvPr>
        </p:nvSpPr>
        <p:spPr>
          <a:xfrm>
            <a:off x="285750" y="294821"/>
            <a:ext cx="5919107" cy="1346200"/>
          </a:xfrm>
        </p:spPr>
        <p:txBody>
          <a:bodyPr anchor="ctr"/>
          <a:lstStyle/>
          <a:p>
            <a:r>
              <a:rPr lang="sv-SE" sz="2400"/>
              <a:t>Formulera och testa idén: </a:t>
            </a:r>
            <a:r>
              <a:rPr lang="sv-SE"/>
              <a:t>Problemanalys steg 4</a:t>
            </a:r>
          </a:p>
        </p:txBody>
      </p:sp>
      <p:sp>
        <p:nvSpPr>
          <p:cNvPr id="8" name="Platshållare för innehåll 7">
            <a:extLst>
              <a:ext uri="{FF2B5EF4-FFF2-40B4-BE49-F238E27FC236}">
                <a16:creationId xmlns:a16="http://schemas.microsoft.com/office/drawing/2014/main" id="{31628713-83AE-3E6E-A9E8-A61378385955}"/>
              </a:ext>
            </a:extLst>
          </p:cNvPr>
          <p:cNvSpPr>
            <a:spLocks noGrp="1"/>
          </p:cNvSpPr>
          <p:nvPr>
            <p:ph sz="quarter" idx="4294967295"/>
          </p:nvPr>
        </p:nvSpPr>
        <p:spPr>
          <a:xfrm>
            <a:off x="285751" y="1969695"/>
            <a:ext cx="6221186" cy="4529075"/>
          </a:xfrm>
        </p:spPr>
        <p:txBody>
          <a:bodyPr>
            <a:normAutofit fontScale="47500" lnSpcReduction="20000"/>
          </a:bodyPr>
          <a:lstStyle/>
          <a:p>
            <a:pPr marL="0" indent="0">
              <a:buNone/>
            </a:pPr>
            <a:r>
              <a:rPr lang="sv-SE"/>
              <a:t>Påverkan, rådighet och prioritering</a:t>
            </a:r>
          </a:p>
          <a:p>
            <a:pPr marL="0" indent="0">
              <a:buNone/>
            </a:pPr>
            <a:r>
              <a:rPr lang="sv-SE"/>
              <a:t>Fundera över vad ni tror kan påverka rotorsakerna därmed påverka huvudproblemet och konsekvenserna?</a:t>
            </a:r>
          </a:p>
          <a:p>
            <a:r>
              <a:rPr lang="sv-SE"/>
              <a:t>Har ni rådighet att påverka rotorsakerna?</a:t>
            </a:r>
          </a:p>
          <a:p>
            <a:pPr lvl="1"/>
            <a:r>
              <a:rPr lang="sv-SE"/>
              <a:t>Är ni flera som har rådighet i en och samma rotorsak? </a:t>
            </a:r>
          </a:p>
          <a:p>
            <a:pPr lvl="1"/>
            <a:r>
              <a:rPr lang="sv-SE"/>
              <a:t>Finns det andra aktörer än ni som har rådighet i frågan och som behöver involveras?</a:t>
            </a:r>
          </a:p>
          <a:p>
            <a:r>
              <a:rPr lang="sv-SE"/>
              <a:t>Bedömer ni att ni kan påverka rotorsakerna så att det kan göra skillnad för målgruppen?</a:t>
            </a:r>
          </a:p>
          <a:p>
            <a:r>
              <a:rPr lang="sv-SE"/>
              <a:t>Vilken/vilka rotorsaker bör ni, utifrån er analys såhär långt, prioritera att arbeta vidare med?</a:t>
            </a:r>
          </a:p>
          <a:p>
            <a:pPr lvl="1"/>
            <a:r>
              <a:rPr lang="sv-SE"/>
              <a:t>Vilka problem och vilka orsaker är viktigast att arbeta med? </a:t>
            </a:r>
          </a:p>
          <a:p>
            <a:pPr lvl="2"/>
            <a:r>
              <a:rPr lang="sv-SE"/>
              <a:t>Det med störst nytta? Det som bedöms vara möjligt att uppnå på kort sikt? De som ryms inom budget? </a:t>
            </a:r>
          </a:p>
          <a:p>
            <a:r>
              <a:rPr lang="sv-SE"/>
              <a:t>Finns det risker med att inte ta tag i det bortsållade problemet/problemen? </a:t>
            </a:r>
          </a:p>
          <a:p>
            <a:r>
              <a:rPr lang="sv-SE"/>
              <a:t>Vad av detta kan hanteras ramen för den egna organisationens </a:t>
            </a:r>
            <a:br>
              <a:rPr lang="sv-SE"/>
            </a:br>
            <a:r>
              <a:rPr lang="sv-SE"/>
              <a:t>verksamhetsutveckling (ständiga förbättringsarbete)?</a:t>
            </a:r>
          </a:p>
          <a:p>
            <a:r>
              <a:rPr lang="sv-SE"/>
              <a:t>Vad behöver vi testa tillsammans som inte är möjligt inom ramen </a:t>
            </a:r>
            <a:br>
              <a:rPr lang="sv-SE"/>
            </a:br>
            <a:r>
              <a:rPr lang="sv-SE"/>
              <a:t>för verksamhetsutveckling?</a:t>
            </a:r>
          </a:p>
          <a:p>
            <a:endParaRPr lang="sv-SE"/>
          </a:p>
        </p:txBody>
      </p:sp>
      <p:pic>
        <p:nvPicPr>
          <p:cNvPr id="16" name="Bild 15" descr="Två prat bubblor">
            <a:extLst>
              <a:ext uri="{FF2B5EF4-FFF2-40B4-BE49-F238E27FC236}">
                <a16:creationId xmlns:a16="http://schemas.microsoft.com/office/drawing/2014/main" id="{D3408DD5-2DE1-6F13-05DD-517F375EF91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flipH="1">
            <a:off x="9826899" y="3574426"/>
            <a:ext cx="1788283" cy="1788283"/>
          </a:xfrm>
          <a:prstGeom prst="rect">
            <a:avLst/>
          </a:prstGeom>
        </p:spPr>
      </p:pic>
      <p:pic>
        <p:nvPicPr>
          <p:cNvPr id="18" name="Bild 17" descr="Två prat bubblor">
            <a:extLst>
              <a:ext uri="{FF2B5EF4-FFF2-40B4-BE49-F238E27FC236}">
                <a16:creationId xmlns:a16="http://schemas.microsoft.com/office/drawing/2014/main" id="{7F51A7D8-C02D-E93D-B79F-E0DD5797720F}"/>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373023" y="2085067"/>
            <a:ext cx="1805382" cy="1805382"/>
          </a:xfrm>
          <a:prstGeom prst="rect">
            <a:avLst/>
          </a:prstGeom>
        </p:spPr>
      </p:pic>
      <p:sp>
        <p:nvSpPr>
          <p:cNvPr id="19" name="Pratbubbla: rektangel med rundade hörn 18">
            <a:extLst>
              <a:ext uri="{FF2B5EF4-FFF2-40B4-BE49-F238E27FC236}">
                <a16:creationId xmlns:a16="http://schemas.microsoft.com/office/drawing/2014/main" id="{4A2E16E5-DEC9-1958-54FC-5711F735FD85}"/>
              </a:ext>
            </a:extLst>
          </p:cNvPr>
          <p:cNvSpPr/>
          <p:nvPr/>
        </p:nvSpPr>
        <p:spPr>
          <a:xfrm>
            <a:off x="7998543" y="2475432"/>
            <a:ext cx="1828356" cy="1815869"/>
          </a:xfrm>
          <a:prstGeom prst="wedgeRoundRectCallout">
            <a:avLst>
              <a:gd name="adj1" fmla="val -9327"/>
              <a:gd name="adj2" fmla="val 70701"/>
              <a:gd name="adj3" fmla="val 16667"/>
            </a:avLst>
          </a:prstGeom>
          <a:ln/>
        </p:spPr>
        <p:style>
          <a:lnRef idx="2">
            <a:schemeClr val="dk1"/>
          </a:lnRef>
          <a:fillRef idx="1">
            <a:schemeClr val="lt1"/>
          </a:fillRef>
          <a:effectRef idx="0">
            <a:schemeClr val="dk1"/>
          </a:effectRef>
          <a:fontRef idx="minor">
            <a:schemeClr val="dk1"/>
          </a:fontRef>
        </p:style>
        <p:txBody>
          <a:bodyPr rtlCol="0" anchor="ctr"/>
          <a:lstStyle/>
          <a:p>
            <a:pPr algn="ctr"/>
            <a:r>
              <a:rPr lang="sv-SE" sz="1200"/>
              <a:t>Dialoger internt och tillsammans för att identifiera påverkan, rådighet och prioritering</a:t>
            </a:r>
          </a:p>
        </p:txBody>
      </p:sp>
      <p:sp>
        <p:nvSpPr>
          <p:cNvPr id="4" name="Pratbubbla: nedåtpil 3">
            <a:extLst>
              <a:ext uri="{FF2B5EF4-FFF2-40B4-BE49-F238E27FC236}">
                <a16:creationId xmlns:a16="http://schemas.microsoft.com/office/drawing/2014/main" id="{541925C6-BC81-5A9A-B9F3-7EC0F031E1F8}"/>
              </a:ext>
            </a:extLst>
          </p:cNvPr>
          <p:cNvSpPr/>
          <p:nvPr/>
        </p:nvSpPr>
        <p:spPr>
          <a:xfrm>
            <a:off x="5501112" y="1782164"/>
            <a:ext cx="6611794" cy="465734"/>
          </a:xfrm>
          <a:prstGeom prst="downArrowCallout">
            <a:avLst>
              <a:gd name="adj1" fmla="val 25000"/>
              <a:gd name="adj2" fmla="val 25000"/>
              <a:gd name="adj3" fmla="val 21000"/>
              <a:gd name="adj4" fmla="val 27981"/>
            </a:avLst>
          </a:prstGeom>
          <a:ln/>
        </p:spPr>
        <p:style>
          <a:lnRef idx="2">
            <a:schemeClr val="dk1"/>
          </a:lnRef>
          <a:fillRef idx="1">
            <a:schemeClr val="lt1"/>
          </a:fillRef>
          <a:effectRef idx="0">
            <a:schemeClr val="dk1"/>
          </a:effectRef>
          <a:fontRef idx="minor">
            <a:schemeClr val="dk1"/>
          </a:fontRef>
        </p:style>
        <p:txBody>
          <a:bodyPr rtlCol="0" anchor="ctr"/>
          <a:lstStyle/>
          <a:p>
            <a:pPr algn="ctr"/>
            <a:endParaRPr lang="sv-SE"/>
          </a:p>
        </p:txBody>
      </p:sp>
      <p:sp>
        <p:nvSpPr>
          <p:cNvPr id="6" name="Rektangel 5">
            <a:extLst>
              <a:ext uri="{FF2B5EF4-FFF2-40B4-BE49-F238E27FC236}">
                <a16:creationId xmlns:a16="http://schemas.microsoft.com/office/drawing/2014/main" id="{CE0014F6-F30F-A2A7-CD25-19633A421914}"/>
              </a:ext>
            </a:extLst>
          </p:cNvPr>
          <p:cNvSpPr/>
          <p:nvPr/>
        </p:nvSpPr>
        <p:spPr>
          <a:xfrm>
            <a:off x="7731889" y="5631084"/>
            <a:ext cx="2928389" cy="1018572"/>
          </a:xfrm>
          <a:prstGeom prst="rect">
            <a:avLst/>
          </a:prstGeom>
          <a:ln/>
        </p:spPr>
        <p:style>
          <a:lnRef idx="2">
            <a:schemeClr val="dk1"/>
          </a:lnRef>
          <a:fillRef idx="1">
            <a:schemeClr val="lt1"/>
          </a:fillRef>
          <a:effectRef idx="0">
            <a:schemeClr val="dk1"/>
          </a:effectRef>
          <a:fontRef idx="minor">
            <a:schemeClr val="dk1"/>
          </a:fontRef>
        </p:style>
        <p:txBody>
          <a:bodyPr rtlCol="0" anchor="ctr"/>
          <a:lstStyle/>
          <a:p>
            <a:pPr algn="ctr"/>
            <a:r>
              <a:rPr lang="sv-SE" sz="1400"/>
              <a:t>1-2 problemformuleringar att gå vidare med</a:t>
            </a:r>
          </a:p>
        </p:txBody>
      </p:sp>
      <p:sp>
        <p:nvSpPr>
          <p:cNvPr id="11" name="Pil: nedåt 10">
            <a:extLst>
              <a:ext uri="{FF2B5EF4-FFF2-40B4-BE49-F238E27FC236}">
                <a16:creationId xmlns:a16="http://schemas.microsoft.com/office/drawing/2014/main" id="{FAE306E8-46CE-1F75-9E5F-5F65DDEDBC14}"/>
              </a:ext>
            </a:extLst>
          </p:cNvPr>
          <p:cNvSpPr/>
          <p:nvPr/>
        </p:nvSpPr>
        <p:spPr>
          <a:xfrm>
            <a:off x="8945855" y="4967246"/>
            <a:ext cx="364066" cy="483351"/>
          </a:xfrm>
          <a:prstGeom prst="downArrow">
            <a:avLst/>
          </a:prstGeom>
          <a:ln/>
        </p:spPr>
        <p:style>
          <a:lnRef idx="2">
            <a:schemeClr val="dk1"/>
          </a:lnRef>
          <a:fillRef idx="1">
            <a:schemeClr val="lt1"/>
          </a:fillRef>
          <a:effectRef idx="0">
            <a:schemeClr val="dk1"/>
          </a:effectRef>
          <a:fontRef idx="minor">
            <a:schemeClr val="dk1"/>
          </a:fontRef>
        </p:style>
        <p:txBody>
          <a:bodyPr rtlCol="0" anchor="ctr"/>
          <a:lstStyle/>
          <a:p>
            <a:pPr algn="ctr"/>
            <a:endParaRPr lang="sv-SE"/>
          </a:p>
        </p:txBody>
      </p:sp>
      <p:pic>
        <p:nvPicPr>
          <p:cNvPr id="10" name="Picture 2">
            <a:extLst>
              <a:ext uri="{FF2B5EF4-FFF2-40B4-BE49-F238E27FC236}">
                <a16:creationId xmlns:a16="http://schemas.microsoft.com/office/drawing/2014/main" id="{1D9A511E-188C-4435-36D0-89732E3B249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10800000">
            <a:off x="5501112" y="617443"/>
            <a:ext cx="1189775" cy="1036882"/>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
            <a:extLst>
              <a:ext uri="{FF2B5EF4-FFF2-40B4-BE49-F238E27FC236}">
                <a16:creationId xmlns:a16="http://schemas.microsoft.com/office/drawing/2014/main" id="{AB46436A-BF5A-CF41-023B-9547201CEE5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10800000">
            <a:off x="8159095" y="607615"/>
            <a:ext cx="1181793" cy="1029928"/>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
            <a:extLst>
              <a:ext uri="{FF2B5EF4-FFF2-40B4-BE49-F238E27FC236}">
                <a16:creationId xmlns:a16="http://schemas.microsoft.com/office/drawing/2014/main" id="{FAC66E7C-EA89-1AC1-765C-D8DF092AC39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10800000">
            <a:off x="6855088" y="611093"/>
            <a:ext cx="1189775" cy="1036882"/>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2">
            <a:extLst>
              <a:ext uri="{FF2B5EF4-FFF2-40B4-BE49-F238E27FC236}">
                <a16:creationId xmlns:a16="http://schemas.microsoft.com/office/drawing/2014/main" id="{81B81724-9EC7-204C-1003-9094A6F303D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10800000">
            <a:off x="9509767" y="620920"/>
            <a:ext cx="1181793" cy="1029928"/>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a:extLst>
              <a:ext uri="{FF2B5EF4-FFF2-40B4-BE49-F238E27FC236}">
                <a16:creationId xmlns:a16="http://schemas.microsoft.com/office/drawing/2014/main" id="{6D0D0C65-5C58-E057-7AD5-B0C7EEEDDDF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10800000">
            <a:off x="10860439" y="611093"/>
            <a:ext cx="1181793" cy="1029928"/>
          </a:xfrm>
          <a:prstGeom prst="rect">
            <a:avLst/>
          </a:prstGeom>
          <a:noFill/>
          <a:extLst>
            <a:ext uri="{909E8E84-426E-40DD-AFC4-6F175D3DCCD1}">
              <a14:hiddenFill xmlns:a14="http://schemas.microsoft.com/office/drawing/2010/main">
                <a:solidFill>
                  <a:srgbClr val="FFFFFF"/>
                </a:solidFill>
              </a14:hiddenFill>
            </a:ext>
          </a:extLst>
        </p:spPr>
      </p:pic>
      <p:sp>
        <p:nvSpPr>
          <p:cNvPr id="17" name="Rektangel 16">
            <a:extLst>
              <a:ext uri="{FF2B5EF4-FFF2-40B4-BE49-F238E27FC236}">
                <a16:creationId xmlns:a16="http://schemas.microsoft.com/office/drawing/2014/main" id="{1FF3E8BB-CB3E-357E-041F-D80FB2246AD2}"/>
              </a:ext>
            </a:extLst>
          </p:cNvPr>
          <p:cNvSpPr/>
          <p:nvPr/>
        </p:nvSpPr>
        <p:spPr>
          <a:xfrm>
            <a:off x="5434315" y="576298"/>
            <a:ext cx="6678592" cy="465734"/>
          </a:xfrm>
          <a:prstGeom prst="rect">
            <a:avLst/>
          </a:prstGeom>
          <a:noFill/>
          <a:ln w="2857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Tree>
    <p:extLst>
      <p:ext uri="{BB962C8B-B14F-4D97-AF65-F5344CB8AC3E}">
        <p14:creationId xmlns:p14="http://schemas.microsoft.com/office/powerpoint/2010/main" val="15686297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204A6E-FD12-3D8F-3606-4B131591A4C4}"/>
            </a:ext>
          </a:extLst>
        </p:cNvPr>
        <p:cNvGrpSpPr/>
        <p:nvPr/>
      </p:nvGrpSpPr>
      <p:grpSpPr>
        <a:xfrm>
          <a:off x="0" y="0"/>
          <a:ext cx="0" cy="0"/>
          <a:chOff x="0" y="0"/>
          <a:chExt cx="0" cy="0"/>
        </a:xfrm>
      </p:grpSpPr>
      <p:sp>
        <p:nvSpPr>
          <p:cNvPr id="6" name="Rubrik 5">
            <a:extLst>
              <a:ext uri="{FF2B5EF4-FFF2-40B4-BE49-F238E27FC236}">
                <a16:creationId xmlns:a16="http://schemas.microsoft.com/office/drawing/2014/main" id="{C6FF8B41-C216-8923-BCB8-16E40A88238D}"/>
              </a:ext>
            </a:extLst>
          </p:cNvPr>
          <p:cNvSpPr>
            <a:spLocks noGrp="1"/>
          </p:cNvSpPr>
          <p:nvPr>
            <p:ph type="title"/>
          </p:nvPr>
        </p:nvSpPr>
        <p:spPr>
          <a:xfrm>
            <a:off x="1101600" y="506381"/>
            <a:ext cx="10046304" cy="1047750"/>
          </a:xfrm>
        </p:spPr>
        <p:txBody>
          <a:bodyPr anchor="t"/>
          <a:lstStyle/>
          <a:p>
            <a:r>
              <a:rPr lang="sv-SE"/>
              <a:t>Checklista: Problemanalys </a:t>
            </a:r>
          </a:p>
        </p:txBody>
      </p:sp>
      <p:sp>
        <p:nvSpPr>
          <p:cNvPr id="7" name="Platshållare för innehåll 6">
            <a:extLst>
              <a:ext uri="{FF2B5EF4-FFF2-40B4-BE49-F238E27FC236}">
                <a16:creationId xmlns:a16="http://schemas.microsoft.com/office/drawing/2014/main" id="{C0248742-915E-5F4B-6F06-9998CFD6A2D4}"/>
              </a:ext>
            </a:extLst>
          </p:cNvPr>
          <p:cNvSpPr>
            <a:spLocks noGrp="1"/>
          </p:cNvSpPr>
          <p:nvPr>
            <p:ph sz="quarter" idx="13"/>
          </p:nvPr>
        </p:nvSpPr>
        <p:spPr>
          <a:xfrm>
            <a:off x="578734" y="1326816"/>
            <a:ext cx="9022466" cy="5016111"/>
          </a:xfrm>
        </p:spPr>
        <p:txBody>
          <a:bodyPr>
            <a:normAutofit/>
          </a:bodyPr>
          <a:lstStyle/>
          <a:p>
            <a:pPr marL="285750" indent="-285750">
              <a:buFont typeface="Arial" panose="020B0604020202020204" pitchFamily="34" charset="0"/>
              <a:buChar char="•"/>
            </a:pPr>
            <a:r>
              <a:rPr lang="sv-SE" sz="1400"/>
              <a:t>Har ni identifierat problem/hinder (kan vara flera problem/hinder) som bidrar till att barn och unga riskerar en ohälsosam utveckling inom utpekade områden? </a:t>
            </a:r>
          </a:p>
          <a:p>
            <a:pPr marL="342900" indent="-342900">
              <a:buFont typeface="Arial" panose="020B0604020202020204" pitchFamily="34" charset="0"/>
              <a:buChar char="•"/>
            </a:pPr>
            <a:r>
              <a:rPr lang="sv-SE" sz="1400"/>
              <a:t>Är det fler som delar er problembild: </a:t>
            </a:r>
          </a:p>
          <a:p>
            <a:pPr marL="876300" lvl="1" indent="-342900">
              <a:buFont typeface="Arial" panose="020B0604020202020204" pitchFamily="34" charset="0"/>
              <a:buChar char="•"/>
            </a:pPr>
            <a:r>
              <a:rPr lang="sv-SE" sz="1400"/>
              <a:t>Aktörer på lokal nivå (kommun)?</a:t>
            </a:r>
          </a:p>
          <a:p>
            <a:pPr marL="876300" lvl="1" indent="-342900">
              <a:buFont typeface="Arial" panose="020B0604020202020204" pitchFamily="34" charset="0"/>
              <a:buChar char="•"/>
            </a:pPr>
            <a:r>
              <a:rPr lang="sv-SE" sz="1400"/>
              <a:t>Aktörer på andra platser i Västra Götaland?</a:t>
            </a:r>
          </a:p>
          <a:p>
            <a:pPr marL="876300" lvl="1" indent="-342900">
              <a:buFont typeface="Arial" panose="020B0604020202020204" pitchFamily="34" charset="0"/>
              <a:buChar char="•"/>
            </a:pPr>
            <a:r>
              <a:rPr lang="sv-SE" sz="1400"/>
              <a:t>Målgruppen?</a:t>
            </a:r>
          </a:p>
          <a:p>
            <a:pPr marL="285750" indent="-285750">
              <a:buFont typeface="Arial" panose="020B0604020202020204" pitchFamily="34" charset="0"/>
              <a:buChar char="•"/>
            </a:pPr>
            <a:r>
              <a:rPr lang="sv-SE" sz="1400"/>
              <a:t>Har ni valt ut ett- två problem att går vidare med för problemanalys? </a:t>
            </a:r>
          </a:p>
          <a:p>
            <a:pPr marL="285750" indent="-285750">
              <a:buFont typeface="Arial" panose="020B0604020202020204" pitchFamily="34" charset="0"/>
              <a:buChar char="•"/>
            </a:pPr>
            <a:r>
              <a:rPr lang="sv-SE" sz="1400"/>
              <a:t>Har ni gjort en problemanalys (ett för varje valt problem) och kommit fram till rotorsakerna; vad är det som gör att problemet uppstår?</a:t>
            </a:r>
          </a:p>
          <a:p>
            <a:pPr marL="342900" indent="-342900">
              <a:buFont typeface="Arial" panose="020B0604020202020204" pitchFamily="34" charset="0"/>
              <a:buChar char="•"/>
            </a:pPr>
            <a:r>
              <a:rPr lang="sv-SE" sz="1400"/>
              <a:t>Har ni identifierat vilka aktörer, organisationer och verksamheter som utöver er kan påverka problemet och vara en del av lösningen? Dvs. vilka andra aktörer har ansvar och rådighet i det utpekade problemet? </a:t>
            </a:r>
          </a:p>
          <a:p>
            <a:pPr marL="342900" indent="-342900">
              <a:buFont typeface="Arial" panose="020B0604020202020204" pitchFamily="34" charset="0"/>
              <a:buChar char="•"/>
            </a:pPr>
            <a:r>
              <a:rPr lang="sv-SE" sz="1400"/>
              <a:t>Har ni rådighet att påverka orsakerna till problemet </a:t>
            </a:r>
            <a:br>
              <a:rPr lang="sv-SE" sz="1400"/>
            </a:br>
            <a:r>
              <a:rPr lang="sv-SE" sz="1400"/>
              <a:t>Kan er påverkan göra skillnad för målgruppen? </a:t>
            </a:r>
          </a:p>
          <a:p>
            <a:pPr marL="342900" indent="-342900">
              <a:buFont typeface="Arial" panose="020B0604020202020204" pitchFamily="34" charset="0"/>
              <a:buChar char="•"/>
            </a:pPr>
            <a:endParaRPr lang="sv-SE" sz="1400"/>
          </a:p>
          <a:p>
            <a:pPr marL="342900" indent="-342900">
              <a:buFont typeface="Arial" panose="020B0604020202020204" pitchFamily="34" charset="0"/>
              <a:buChar char="•"/>
            </a:pPr>
            <a:endParaRPr lang="sv-SE"/>
          </a:p>
          <a:p>
            <a:pPr marL="342900" indent="-342900">
              <a:buFont typeface="Arial" panose="020B0604020202020204" pitchFamily="34" charset="0"/>
              <a:buChar char="•"/>
            </a:pPr>
            <a:endParaRPr lang="sv-SE"/>
          </a:p>
          <a:p>
            <a:pPr marL="342900" indent="-342900">
              <a:buFont typeface="Arial" panose="020B0604020202020204" pitchFamily="34" charset="0"/>
              <a:buChar char="•"/>
            </a:pPr>
            <a:endParaRPr lang="sv-SE"/>
          </a:p>
        </p:txBody>
      </p:sp>
      <p:sp>
        <p:nvSpPr>
          <p:cNvPr id="8" name="textruta 7">
            <a:extLst>
              <a:ext uri="{FF2B5EF4-FFF2-40B4-BE49-F238E27FC236}">
                <a16:creationId xmlns:a16="http://schemas.microsoft.com/office/drawing/2014/main" id="{9C966DC7-754B-6933-00C6-12F43F7C75C1}"/>
              </a:ext>
            </a:extLst>
          </p:cNvPr>
          <p:cNvSpPr txBox="1"/>
          <p:nvPr/>
        </p:nvSpPr>
        <p:spPr>
          <a:xfrm>
            <a:off x="9991460" y="604158"/>
            <a:ext cx="1921397" cy="678006"/>
          </a:xfrm>
          <a:prstGeom prst="rect">
            <a:avLst/>
          </a:prstGeom>
          <a:noFill/>
        </p:spPr>
        <p:txBody>
          <a:bodyPr wrap="square" lIns="0" tIns="0" rIns="0" bIns="0" numCol="1" rtlCol="0">
            <a:spAutoFit/>
          </a:bodyPr>
          <a:lstStyle/>
          <a:p>
            <a:pPr algn="l">
              <a:lnSpc>
                <a:spcPct val="130000"/>
              </a:lnSpc>
            </a:pPr>
            <a:r>
              <a:rPr lang="sv-SE"/>
              <a:t>Ja	Nej</a:t>
            </a:r>
          </a:p>
          <a:p>
            <a:pPr algn="l">
              <a:lnSpc>
                <a:spcPct val="130000"/>
              </a:lnSpc>
            </a:pPr>
            <a:endParaRPr lang="sv-SE"/>
          </a:p>
        </p:txBody>
      </p:sp>
      <p:sp>
        <p:nvSpPr>
          <p:cNvPr id="10" name="Rektangel 9">
            <a:extLst>
              <a:ext uri="{FF2B5EF4-FFF2-40B4-BE49-F238E27FC236}">
                <a16:creationId xmlns:a16="http://schemas.microsoft.com/office/drawing/2014/main" id="{24F6CEC5-542F-41F5-3668-93524B2D6333}"/>
              </a:ext>
            </a:extLst>
          </p:cNvPr>
          <p:cNvSpPr/>
          <p:nvPr/>
        </p:nvSpPr>
        <p:spPr>
          <a:xfrm>
            <a:off x="10055121" y="1465495"/>
            <a:ext cx="237391" cy="25338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4" name="Rektangel 33">
            <a:extLst>
              <a:ext uri="{FF2B5EF4-FFF2-40B4-BE49-F238E27FC236}">
                <a16:creationId xmlns:a16="http://schemas.microsoft.com/office/drawing/2014/main" id="{159F1665-2925-0E82-BD16-0DE9652FEDF8}"/>
              </a:ext>
            </a:extLst>
          </p:cNvPr>
          <p:cNvSpPr/>
          <p:nvPr/>
        </p:nvSpPr>
        <p:spPr>
          <a:xfrm>
            <a:off x="11015819" y="1465494"/>
            <a:ext cx="237391" cy="25338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43" name="Rektangel 42">
            <a:extLst>
              <a:ext uri="{FF2B5EF4-FFF2-40B4-BE49-F238E27FC236}">
                <a16:creationId xmlns:a16="http://schemas.microsoft.com/office/drawing/2014/main" id="{79FF09CF-41C7-53FE-F983-8AA44F35FB0F}"/>
              </a:ext>
            </a:extLst>
          </p:cNvPr>
          <p:cNvSpPr/>
          <p:nvPr/>
        </p:nvSpPr>
        <p:spPr>
          <a:xfrm>
            <a:off x="10098911" y="2399152"/>
            <a:ext cx="126661" cy="12103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44" name="Rektangel 43">
            <a:extLst>
              <a:ext uri="{FF2B5EF4-FFF2-40B4-BE49-F238E27FC236}">
                <a16:creationId xmlns:a16="http://schemas.microsoft.com/office/drawing/2014/main" id="{25B043BA-F02C-5E0B-0907-743250C3AB1C}"/>
              </a:ext>
            </a:extLst>
          </p:cNvPr>
          <p:cNvSpPr/>
          <p:nvPr/>
        </p:nvSpPr>
        <p:spPr>
          <a:xfrm>
            <a:off x="11059609" y="2399152"/>
            <a:ext cx="126661" cy="12103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49" name="Rektangel 48">
            <a:extLst>
              <a:ext uri="{FF2B5EF4-FFF2-40B4-BE49-F238E27FC236}">
                <a16:creationId xmlns:a16="http://schemas.microsoft.com/office/drawing/2014/main" id="{3DAF535A-FA59-4EF3-974A-615117FCDDB9}"/>
              </a:ext>
            </a:extLst>
          </p:cNvPr>
          <p:cNvSpPr/>
          <p:nvPr/>
        </p:nvSpPr>
        <p:spPr>
          <a:xfrm>
            <a:off x="10055121" y="3370966"/>
            <a:ext cx="237391" cy="25338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50" name="Rektangel 49">
            <a:extLst>
              <a:ext uri="{FF2B5EF4-FFF2-40B4-BE49-F238E27FC236}">
                <a16:creationId xmlns:a16="http://schemas.microsoft.com/office/drawing/2014/main" id="{A24DED81-6FE4-C720-E3C2-443DD62766ED}"/>
              </a:ext>
            </a:extLst>
          </p:cNvPr>
          <p:cNvSpPr/>
          <p:nvPr/>
        </p:nvSpPr>
        <p:spPr>
          <a:xfrm>
            <a:off x="11015819" y="3370965"/>
            <a:ext cx="237391" cy="25338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51" name="Rektangel 50">
            <a:extLst>
              <a:ext uri="{FF2B5EF4-FFF2-40B4-BE49-F238E27FC236}">
                <a16:creationId xmlns:a16="http://schemas.microsoft.com/office/drawing/2014/main" id="{7150A075-EA94-1D24-6F4F-D46279260992}"/>
              </a:ext>
            </a:extLst>
          </p:cNvPr>
          <p:cNvSpPr/>
          <p:nvPr/>
        </p:nvSpPr>
        <p:spPr>
          <a:xfrm>
            <a:off x="10055121" y="3872811"/>
            <a:ext cx="237391" cy="25338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52" name="Rektangel 51">
            <a:extLst>
              <a:ext uri="{FF2B5EF4-FFF2-40B4-BE49-F238E27FC236}">
                <a16:creationId xmlns:a16="http://schemas.microsoft.com/office/drawing/2014/main" id="{BB49DAF8-9A14-8E9F-031F-882B4F0B564F}"/>
              </a:ext>
            </a:extLst>
          </p:cNvPr>
          <p:cNvSpPr/>
          <p:nvPr/>
        </p:nvSpPr>
        <p:spPr>
          <a:xfrm>
            <a:off x="11015819" y="3872810"/>
            <a:ext cx="237391" cy="25338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63" name="Rektangel 62">
            <a:extLst>
              <a:ext uri="{FF2B5EF4-FFF2-40B4-BE49-F238E27FC236}">
                <a16:creationId xmlns:a16="http://schemas.microsoft.com/office/drawing/2014/main" id="{F38A809B-AD48-634E-38DE-91408E4A9784}"/>
              </a:ext>
            </a:extLst>
          </p:cNvPr>
          <p:cNvSpPr/>
          <p:nvPr/>
        </p:nvSpPr>
        <p:spPr>
          <a:xfrm>
            <a:off x="10054460" y="4659316"/>
            <a:ext cx="237391" cy="25338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64" name="Rektangel 63">
            <a:extLst>
              <a:ext uri="{FF2B5EF4-FFF2-40B4-BE49-F238E27FC236}">
                <a16:creationId xmlns:a16="http://schemas.microsoft.com/office/drawing/2014/main" id="{FF9D9125-7C53-1B89-02D1-E1CAA91711F9}"/>
              </a:ext>
            </a:extLst>
          </p:cNvPr>
          <p:cNvSpPr/>
          <p:nvPr/>
        </p:nvSpPr>
        <p:spPr>
          <a:xfrm>
            <a:off x="11015158" y="4659315"/>
            <a:ext cx="237391" cy="25338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 name="Rektangel 1">
            <a:extLst>
              <a:ext uri="{FF2B5EF4-FFF2-40B4-BE49-F238E27FC236}">
                <a16:creationId xmlns:a16="http://schemas.microsoft.com/office/drawing/2014/main" id="{88E55DBD-EA32-A3DF-1C0D-EFC4EC5DEA50}"/>
              </a:ext>
            </a:extLst>
          </p:cNvPr>
          <p:cNvSpPr/>
          <p:nvPr/>
        </p:nvSpPr>
        <p:spPr>
          <a:xfrm>
            <a:off x="10055121" y="1997810"/>
            <a:ext cx="237391" cy="25338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 name="Rektangel 2">
            <a:extLst>
              <a:ext uri="{FF2B5EF4-FFF2-40B4-BE49-F238E27FC236}">
                <a16:creationId xmlns:a16="http://schemas.microsoft.com/office/drawing/2014/main" id="{3DD5A157-03EF-95FA-5C21-54A3CF71F78E}"/>
              </a:ext>
            </a:extLst>
          </p:cNvPr>
          <p:cNvSpPr/>
          <p:nvPr/>
        </p:nvSpPr>
        <p:spPr>
          <a:xfrm>
            <a:off x="11015819" y="1997809"/>
            <a:ext cx="237391" cy="25338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4" name="Rektangel 3">
            <a:extLst>
              <a:ext uri="{FF2B5EF4-FFF2-40B4-BE49-F238E27FC236}">
                <a16:creationId xmlns:a16="http://schemas.microsoft.com/office/drawing/2014/main" id="{528EB765-75E5-16AA-9DAA-285CC48CFD76}"/>
              </a:ext>
            </a:extLst>
          </p:cNvPr>
          <p:cNvSpPr/>
          <p:nvPr/>
        </p:nvSpPr>
        <p:spPr>
          <a:xfrm>
            <a:off x="10062095" y="5460617"/>
            <a:ext cx="237391" cy="25338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5" name="Rektangel 4">
            <a:extLst>
              <a:ext uri="{FF2B5EF4-FFF2-40B4-BE49-F238E27FC236}">
                <a16:creationId xmlns:a16="http://schemas.microsoft.com/office/drawing/2014/main" id="{E2E87109-AE47-9E82-1FAF-E38AA27F530C}"/>
              </a:ext>
            </a:extLst>
          </p:cNvPr>
          <p:cNvSpPr/>
          <p:nvPr/>
        </p:nvSpPr>
        <p:spPr>
          <a:xfrm>
            <a:off x="11022793" y="5460616"/>
            <a:ext cx="237391" cy="25338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9" name="Rektangel 8">
            <a:extLst>
              <a:ext uri="{FF2B5EF4-FFF2-40B4-BE49-F238E27FC236}">
                <a16:creationId xmlns:a16="http://schemas.microsoft.com/office/drawing/2014/main" id="{69330D61-1C92-660E-9A69-749835180EC5}"/>
              </a:ext>
            </a:extLst>
          </p:cNvPr>
          <p:cNvSpPr/>
          <p:nvPr/>
        </p:nvSpPr>
        <p:spPr>
          <a:xfrm>
            <a:off x="10098911" y="2739284"/>
            <a:ext cx="126661" cy="12983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1" name="Rektangel 10">
            <a:extLst>
              <a:ext uri="{FF2B5EF4-FFF2-40B4-BE49-F238E27FC236}">
                <a16:creationId xmlns:a16="http://schemas.microsoft.com/office/drawing/2014/main" id="{1BC83FF6-0147-85F7-EDAC-E9D6817C8489}"/>
              </a:ext>
            </a:extLst>
          </p:cNvPr>
          <p:cNvSpPr/>
          <p:nvPr/>
        </p:nvSpPr>
        <p:spPr>
          <a:xfrm>
            <a:off x="11059609" y="2739283"/>
            <a:ext cx="126661" cy="12103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2" name="Rektangel 11">
            <a:extLst>
              <a:ext uri="{FF2B5EF4-FFF2-40B4-BE49-F238E27FC236}">
                <a16:creationId xmlns:a16="http://schemas.microsoft.com/office/drawing/2014/main" id="{F8AB27EC-8B70-AF52-22E4-D3B6166DBD16}"/>
              </a:ext>
            </a:extLst>
          </p:cNvPr>
          <p:cNvSpPr/>
          <p:nvPr/>
        </p:nvSpPr>
        <p:spPr>
          <a:xfrm>
            <a:off x="10098911" y="3008272"/>
            <a:ext cx="126661" cy="12103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3" name="Rektangel 12">
            <a:extLst>
              <a:ext uri="{FF2B5EF4-FFF2-40B4-BE49-F238E27FC236}">
                <a16:creationId xmlns:a16="http://schemas.microsoft.com/office/drawing/2014/main" id="{AAA85EDA-4E74-4E81-34C6-AA1D5595DFBB}"/>
              </a:ext>
            </a:extLst>
          </p:cNvPr>
          <p:cNvSpPr/>
          <p:nvPr/>
        </p:nvSpPr>
        <p:spPr>
          <a:xfrm>
            <a:off x="11059609" y="3008271"/>
            <a:ext cx="126661" cy="12103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4" name="Rektangel 13">
            <a:extLst>
              <a:ext uri="{FF2B5EF4-FFF2-40B4-BE49-F238E27FC236}">
                <a16:creationId xmlns:a16="http://schemas.microsoft.com/office/drawing/2014/main" id="{624B5D52-9F1A-6E60-9033-32B262794DEA}"/>
              </a:ext>
            </a:extLst>
          </p:cNvPr>
          <p:cNvSpPr/>
          <p:nvPr/>
        </p:nvSpPr>
        <p:spPr>
          <a:xfrm>
            <a:off x="10054460" y="5813863"/>
            <a:ext cx="237391" cy="25338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5" name="Rektangel 14">
            <a:extLst>
              <a:ext uri="{FF2B5EF4-FFF2-40B4-BE49-F238E27FC236}">
                <a16:creationId xmlns:a16="http://schemas.microsoft.com/office/drawing/2014/main" id="{4487AF52-4083-E4D3-7463-B1C25E722E51}"/>
              </a:ext>
            </a:extLst>
          </p:cNvPr>
          <p:cNvSpPr/>
          <p:nvPr/>
        </p:nvSpPr>
        <p:spPr>
          <a:xfrm>
            <a:off x="11004243" y="5820970"/>
            <a:ext cx="237391" cy="25338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Tree>
    <p:extLst>
      <p:ext uri="{BB962C8B-B14F-4D97-AF65-F5344CB8AC3E}">
        <p14:creationId xmlns:p14="http://schemas.microsoft.com/office/powerpoint/2010/main" val="34841223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00146E-51DA-9BDE-C167-9CF0D061AFBE}"/>
            </a:ext>
          </a:extLst>
        </p:cNvPr>
        <p:cNvGrpSpPr/>
        <p:nvPr/>
      </p:nvGrpSpPr>
      <p:grpSpPr>
        <a:xfrm>
          <a:off x="0" y="0"/>
          <a:ext cx="0" cy="0"/>
          <a:chOff x="0" y="0"/>
          <a:chExt cx="0" cy="0"/>
        </a:xfrm>
      </p:grpSpPr>
      <p:sp>
        <p:nvSpPr>
          <p:cNvPr id="4" name="Rubrik 3">
            <a:extLst>
              <a:ext uri="{FF2B5EF4-FFF2-40B4-BE49-F238E27FC236}">
                <a16:creationId xmlns:a16="http://schemas.microsoft.com/office/drawing/2014/main" id="{A42D6E85-03A9-DABC-3886-95FF03980BFB}"/>
              </a:ext>
            </a:extLst>
          </p:cNvPr>
          <p:cNvSpPr>
            <a:spLocks noGrp="1"/>
          </p:cNvSpPr>
          <p:nvPr>
            <p:ph type="title"/>
          </p:nvPr>
        </p:nvSpPr>
        <p:spPr/>
        <p:txBody>
          <a:bodyPr/>
          <a:lstStyle/>
          <a:p>
            <a:r>
              <a:rPr lang="sv-SE"/>
              <a:t>Önskat framtida läge</a:t>
            </a:r>
          </a:p>
        </p:txBody>
      </p:sp>
    </p:spTree>
    <p:extLst>
      <p:ext uri="{BB962C8B-B14F-4D97-AF65-F5344CB8AC3E}">
        <p14:creationId xmlns:p14="http://schemas.microsoft.com/office/powerpoint/2010/main" val="191590478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ubrik 6">
            <a:extLst>
              <a:ext uri="{FF2B5EF4-FFF2-40B4-BE49-F238E27FC236}">
                <a16:creationId xmlns:a16="http://schemas.microsoft.com/office/drawing/2014/main" id="{9DAA3B25-1F5A-8DF2-F719-DEC58B032C9C}"/>
              </a:ext>
            </a:extLst>
          </p:cNvPr>
          <p:cNvSpPr>
            <a:spLocks noGrp="1"/>
          </p:cNvSpPr>
          <p:nvPr>
            <p:ph type="title"/>
          </p:nvPr>
        </p:nvSpPr>
        <p:spPr/>
        <p:txBody>
          <a:bodyPr anchor="ctr"/>
          <a:lstStyle/>
          <a:p>
            <a:br>
              <a:rPr lang="sv-SE"/>
            </a:br>
            <a:r>
              <a:rPr lang="sv-SE"/>
              <a:t>Önskat framtida läge</a:t>
            </a:r>
          </a:p>
        </p:txBody>
      </p:sp>
      <p:sp>
        <p:nvSpPr>
          <p:cNvPr id="8" name="Platshållare för innehåll 7">
            <a:extLst>
              <a:ext uri="{FF2B5EF4-FFF2-40B4-BE49-F238E27FC236}">
                <a16:creationId xmlns:a16="http://schemas.microsoft.com/office/drawing/2014/main" id="{6E2E921D-8F1D-3D60-4719-3563C3D4C4BC}"/>
              </a:ext>
            </a:extLst>
          </p:cNvPr>
          <p:cNvSpPr>
            <a:spLocks noGrp="1"/>
          </p:cNvSpPr>
          <p:nvPr>
            <p:ph sz="quarter" idx="13"/>
          </p:nvPr>
        </p:nvSpPr>
        <p:spPr/>
        <p:txBody>
          <a:bodyPr>
            <a:normAutofit fontScale="55000" lnSpcReduction="20000"/>
          </a:bodyPr>
          <a:lstStyle/>
          <a:p>
            <a:pPr marL="0" indent="0">
              <a:buNone/>
            </a:pPr>
            <a:r>
              <a:rPr lang="sv-SE"/>
              <a:t>Önskat framtida läge:</a:t>
            </a:r>
          </a:p>
          <a:p>
            <a:pPr marL="0" indent="0">
              <a:buNone/>
            </a:pPr>
            <a:r>
              <a:rPr lang="sv-SE"/>
              <a:t>Utifrån identifierat problem: </a:t>
            </a:r>
          </a:p>
          <a:p>
            <a:r>
              <a:rPr lang="sv-SE"/>
              <a:t>Hur tror ni att det kommer se ut i framtiden? Finns det tecken på förändringar som kommer att påverka hur ni om 5 år arbetar och hur problemet ser ut? </a:t>
            </a:r>
          </a:p>
          <a:p>
            <a:pPr marL="0" indent="0">
              <a:buNone/>
            </a:pPr>
            <a:r>
              <a:rPr lang="sv-SE"/>
              <a:t>Utifrån identifierat problem och framtidsspaning:</a:t>
            </a:r>
          </a:p>
          <a:p>
            <a:r>
              <a:rPr lang="sv-SE"/>
              <a:t>Vad är det önskade läget, hur vill ni att det ska vara om några år?</a:t>
            </a:r>
          </a:p>
          <a:p>
            <a:pPr lvl="1"/>
            <a:r>
              <a:rPr lang="sv-SE"/>
              <a:t>För organisationerna/verksamheterna? Hur arbetar organisationerna i det önskade läget?</a:t>
            </a:r>
          </a:p>
          <a:p>
            <a:pPr lvl="1"/>
            <a:r>
              <a:rPr lang="sv-SE"/>
              <a:t>För målgruppen? Hur har målgruppen det i det framtida önskade läget? </a:t>
            </a:r>
          </a:p>
          <a:p>
            <a:r>
              <a:rPr lang="sv-SE"/>
              <a:t>Vad är det hindrar er från att uppnå det önskade läget idag?</a:t>
            </a:r>
          </a:p>
          <a:p>
            <a:pPr lvl="1"/>
            <a:r>
              <a:rPr lang="sv-SE"/>
              <a:t>För organisationen/verksamheterna?</a:t>
            </a:r>
          </a:p>
          <a:p>
            <a:pPr lvl="1"/>
            <a:r>
              <a:rPr lang="sv-SE"/>
              <a:t>För målgruppen</a:t>
            </a:r>
          </a:p>
          <a:p>
            <a:pPr lvl="1"/>
            <a:endParaRPr lang="sv-SE"/>
          </a:p>
          <a:p>
            <a:endParaRPr lang="sv-SE"/>
          </a:p>
        </p:txBody>
      </p:sp>
      <p:pic>
        <p:nvPicPr>
          <p:cNvPr id="12" name="Bild 11" descr="Måltavla kontur">
            <a:extLst>
              <a:ext uri="{FF2B5EF4-FFF2-40B4-BE49-F238E27FC236}">
                <a16:creationId xmlns:a16="http://schemas.microsoft.com/office/drawing/2014/main" id="{DE2CD304-568A-7765-0E54-BAD549F4FCD6}"/>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953963" y="324196"/>
            <a:ext cx="1956120" cy="1956120"/>
          </a:xfrm>
          <a:prstGeom prst="rect">
            <a:avLst/>
          </a:prstGeom>
        </p:spPr>
      </p:pic>
      <p:sp>
        <p:nvSpPr>
          <p:cNvPr id="13" name="Pratbubbla: rektangel med rundade hörn 12">
            <a:extLst>
              <a:ext uri="{FF2B5EF4-FFF2-40B4-BE49-F238E27FC236}">
                <a16:creationId xmlns:a16="http://schemas.microsoft.com/office/drawing/2014/main" id="{C9D82F00-292E-34C8-A194-65A0DC35DC26}"/>
              </a:ext>
            </a:extLst>
          </p:cNvPr>
          <p:cNvSpPr/>
          <p:nvPr/>
        </p:nvSpPr>
        <p:spPr>
          <a:xfrm>
            <a:off x="9525964" y="3851146"/>
            <a:ext cx="2233916" cy="1956120"/>
          </a:xfrm>
          <a:prstGeom prst="wedgeRoundRectCallout">
            <a:avLst>
              <a:gd name="adj1" fmla="val -39047"/>
              <a:gd name="adj2" fmla="val 76800"/>
              <a:gd name="adj3" fmla="val 16667"/>
            </a:avLst>
          </a:prstGeom>
          <a:solidFill>
            <a:srgbClr val="FFC1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a:solidFill>
                  <a:schemeClr val="tx1"/>
                </a:solidFill>
              </a:rPr>
              <a:t>Tips! </a:t>
            </a:r>
            <a:br>
              <a:rPr lang="sv-SE">
                <a:solidFill>
                  <a:schemeClr val="tx1"/>
                </a:solidFill>
              </a:rPr>
            </a:br>
            <a:r>
              <a:rPr lang="sv-SE" sz="1000">
                <a:solidFill>
                  <a:schemeClr val="tx1"/>
                </a:solidFill>
              </a:rPr>
              <a:t>Försök att fritt tänka när ni föreställer er ett önskat framtida läge. </a:t>
            </a:r>
          </a:p>
          <a:p>
            <a:pPr algn="ctr"/>
            <a:r>
              <a:rPr lang="sv-SE" sz="1000">
                <a:solidFill>
                  <a:schemeClr val="tx1"/>
                </a:solidFill>
              </a:rPr>
              <a:t>Tänk inte på verksamhetens formulerade mål, hur ni arbetar idag eller vad som är möjligt inom befintliga ramar. </a:t>
            </a:r>
          </a:p>
          <a:p>
            <a:pPr algn="ctr"/>
            <a:r>
              <a:rPr lang="sv-SE" sz="1000">
                <a:solidFill>
                  <a:schemeClr val="tx1"/>
                </a:solidFill>
              </a:rPr>
              <a:t>Våga att tänka bredare och nytt – våga vara visionär!</a:t>
            </a:r>
          </a:p>
        </p:txBody>
      </p:sp>
    </p:spTree>
    <p:extLst>
      <p:ext uri="{BB962C8B-B14F-4D97-AF65-F5344CB8AC3E}">
        <p14:creationId xmlns:p14="http://schemas.microsoft.com/office/powerpoint/2010/main" val="5029597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B9A5610C-C48B-DC12-EAF5-D26330390F03}"/>
              </a:ext>
            </a:extLst>
          </p:cNvPr>
          <p:cNvSpPr>
            <a:spLocks noGrp="1"/>
          </p:cNvSpPr>
          <p:nvPr>
            <p:ph type="title"/>
          </p:nvPr>
        </p:nvSpPr>
        <p:spPr/>
        <p:txBody>
          <a:bodyPr/>
          <a:lstStyle/>
          <a:p>
            <a:r>
              <a:rPr lang="sv-SE"/>
              <a:t>Om innehållet</a:t>
            </a:r>
          </a:p>
        </p:txBody>
      </p:sp>
      <p:sp>
        <p:nvSpPr>
          <p:cNvPr id="3" name="Platshållare för innehåll 2">
            <a:extLst>
              <a:ext uri="{FF2B5EF4-FFF2-40B4-BE49-F238E27FC236}">
                <a16:creationId xmlns:a16="http://schemas.microsoft.com/office/drawing/2014/main" id="{B00CA696-AEFE-37CF-C233-2424D3AC6AAF}"/>
              </a:ext>
            </a:extLst>
          </p:cNvPr>
          <p:cNvSpPr>
            <a:spLocks noGrp="1"/>
          </p:cNvSpPr>
          <p:nvPr>
            <p:ph sz="quarter" idx="13"/>
          </p:nvPr>
        </p:nvSpPr>
        <p:spPr/>
        <p:txBody>
          <a:bodyPr>
            <a:normAutofit/>
          </a:bodyPr>
          <a:lstStyle/>
          <a:p>
            <a:r>
              <a:rPr lang="sv-SE" dirty="0"/>
              <a:t>Innehållet i det här bildspelet är tänkt att vara ett stöd i början av ett förändringsarbete. </a:t>
            </a:r>
          </a:p>
          <a:p>
            <a:r>
              <a:rPr lang="sv-SE" dirty="0"/>
              <a:t>Utgångspunkten är utvecklingsarbete inom kraftsamlingsarbete för att Framtidsrusta barn och unga men kan användas även för annat utvecklingsarbete</a:t>
            </a:r>
          </a:p>
          <a:p>
            <a:r>
              <a:rPr lang="sv-SE" dirty="0"/>
              <a:t>Fokus är på processen med problemanalys och önskat framtida läge som utgångspunkter för ett systematiskt förändringsarbete.</a:t>
            </a:r>
          </a:p>
        </p:txBody>
      </p:sp>
    </p:spTree>
    <p:extLst>
      <p:ext uri="{BB962C8B-B14F-4D97-AF65-F5344CB8AC3E}">
        <p14:creationId xmlns:p14="http://schemas.microsoft.com/office/powerpoint/2010/main" val="34086015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4540CA-E6D2-13FD-8086-7B4A50391439}"/>
            </a:ext>
          </a:extLst>
        </p:cNvPr>
        <p:cNvGrpSpPr/>
        <p:nvPr/>
      </p:nvGrpSpPr>
      <p:grpSpPr>
        <a:xfrm>
          <a:off x="0" y="0"/>
          <a:ext cx="0" cy="0"/>
          <a:chOff x="0" y="0"/>
          <a:chExt cx="0" cy="0"/>
        </a:xfrm>
      </p:grpSpPr>
      <p:sp>
        <p:nvSpPr>
          <p:cNvPr id="6" name="Rubrik 5">
            <a:extLst>
              <a:ext uri="{FF2B5EF4-FFF2-40B4-BE49-F238E27FC236}">
                <a16:creationId xmlns:a16="http://schemas.microsoft.com/office/drawing/2014/main" id="{55686BF3-71A3-0D13-803F-17E972B3DF92}"/>
              </a:ext>
            </a:extLst>
          </p:cNvPr>
          <p:cNvSpPr>
            <a:spLocks noGrp="1"/>
          </p:cNvSpPr>
          <p:nvPr>
            <p:ph type="title"/>
          </p:nvPr>
        </p:nvSpPr>
        <p:spPr>
          <a:xfrm>
            <a:off x="1101600" y="506381"/>
            <a:ext cx="10046304" cy="1047750"/>
          </a:xfrm>
        </p:spPr>
        <p:txBody>
          <a:bodyPr anchor="t"/>
          <a:lstStyle/>
          <a:p>
            <a:r>
              <a:rPr lang="sv-SE"/>
              <a:t>Checklista: Önskat framtida läge</a:t>
            </a:r>
          </a:p>
        </p:txBody>
      </p:sp>
      <p:sp>
        <p:nvSpPr>
          <p:cNvPr id="7" name="Platshållare för innehåll 6">
            <a:extLst>
              <a:ext uri="{FF2B5EF4-FFF2-40B4-BE49-F238E27FC236}">
                <a16:creationId xmlns:a16="http://schemas.microsoft.com/office/drawing/2014/main" id="{2F39CA80-AE14-F556-3CBD-426201513F8B}"/>
              </a:ext>
            </a:extLst>
          </p:cNvPr>
          <p:cNvSpPr>
            <a:spLocks noGrp="1"/>
          </p:cNvSpPr>
          <p:nvPr>
            <p:ph sz="quarter" idx="13"/>
          </p:nvPr>
        </p:nvSpPr>
        <p:spPr>
          <a:xfrm>
            <a:off x="578733" y="1554132"/>
            <a:ext cx="9068765" cy="4314234"/>
          </a:xfrm>
        </p:spPr>
        <p:txBody>
          <a:bodyPr>
            <a:normAutofit/>
          </a:bodyPr>
          <a:lstStyle/>
          <a:p>
            <a:pPr marL="285750" indent="-285750">
              <a:buFont typeface="Arial" panose="020B0604020202020204" pitchFamily="34" charset="0"/>
              <a:buChar char="•"/>
            </a:pPr>
            <a:r>
              <a:rPr lang="sv-SE" sz="1400"/>
              <a:t>Har ni, utifrån det identifierade problemet/problemet funderat över hur det kan komma att se ut i framtiden (5-7 år framåt) och hur det kan komma att påverka</a:t>
            </a:r>
          </a:p>
          <a:p>
            <a:pPr marL="819150" lvl="1" indent="-285750">
              <a:buFont typeface="Arial" panose="020B0604020202020204" pitchFamily="34" charset="0"/>
              <a:buChar char="•"/>
            </a:pPr>
            <a:r>
              <a:rPr lang="sv-SE" sz="1200"/>
              <a:t>Organisationerna/verksamheterna </a:t>
            </a:r>
          </a:p>
          <a:p>
            <a:pPr marL="819150" lvl="1" indent="-285750">
              <a:buFont typeface="Arial" panose="020B0604020202020204" pitchFamily="34" charset="0"/>
              <a:buChar char="•"/>
            </a:pPr>
            <a:r>
              <a:rPr lang="sv-SE" sz="1200"/>
              <a:t>Målgruppen</a:t>
            </a:r>
            <a:endParaRPr lang="sv-SE" sz="1400"/>
          </a:p>
          <a:p>
            <a:pPr marL="285750" indent="-285750">
              <a:buFont typeface="Arial" panose="020B0604020202020204" pitchFamily="34" charset="0"/>
              <a:buChar char="•"/>
            </a:pPr>
            <a:r>
              <a:rPr lang="sv-SE" sz="1400"/>
              <a:t>Har ni, utifrån det identifierade problemet/problemen + framtidsspaning formulerat ett framtida önskat läge, hur ni vill att de ska vara för</a:t>
            </a:r>
          </a:p>
          <a:p>
            <a:pPr marL="819150" lvl="1" indent="-285750">
              <a:buFont typeface="Arial" panose="020B0604020202020204" pitchFamily="34" charset="0"/>
              <a:buChar char="•"/>
            </a:pPr>
            <a:r>
              <a:rPr lang="sv-SE" sz="1200"/>
              <a:t>Organisationerna/verksamheterna </a:t>
            </a:r>
          </a:p>
          <a:p>
            <a:pPr marL="819150" lvl="1" indent="-285750">
              <a:buFont typeface="Arial" panose="020B0604020202020204" pitchFamily="34" charset="0"/>
              <a:buChar char="•"/>
            </a:pPr>
            <a:r>
              <a:rPr lang="sv-SE" sz="1200"/>
              <a:t>Målgruppen</a:t>
            </a:r>
          </a:p>
          <a:p>
            <a:endParaRPr lang="sv-SE"/>
          </a:p>
          <a:p>
            <a:pPr marL="342900" indent="-342900">
              <a:buFont typeface="Arial" panose="020B0604020202020204" pitchFamily="34" charset="0"/>
              <a:buChar char="•"/>
            </a:pPr>
            <a:endParaRPr lang="sv-SE"/>
          </a:p>
          <a:p>
            <a:pPr marL="342900" indent="-342900">
              <a:buFont typeface="Arial" panose="020B0604020202020204" pitchFamily="34" charset="0"/>
              <a:buChar char="•"/>
            </a:pPr>
            <a:endParaRPr lang="sv-SE"/>
          </a:p>
        </p:txBody>
      </p:sp>
      <p:sp>
        <p:nvSpPr>
          <p:cNvPr id="8" name="textruta 7">
            <a:extLst>
              <a:ext uri="{FF2B5EF4-FFF2-40B4-BE49-F238E27FC236}">
                <a16:creationId xmlns:a16="http://schemas.microsoft.com/office/drawing/2014/main" id="{60B44FBA-833E-4024-A69D-D5150EEAD4AD}"/>
              </a:ext>
            </a:extLst>
          </p:cNvPr>
          <p:cNvSpPr txBox="1"/>
          <p:nvPr/>
        </p:nvSpPr>
        <p:spPr>
          <a:xfrm>
            <a:off x="9922012" y="1143218"/>
            <a:ext cx="1921397" cy="678006"/>
          </a:xfrm>
          <a:prstGeom prst="rect">
            <a:avLst/>
          </a:prstGeom>
          <a:noFill/>
        </p:spPr>
        <p:txBody>
          <a:bodyPr wrap="square" lIns="0" tIns="0" rIns="0" bIns="0" numCol="1" rtlCol="0">
            <a:spAutoFit/>
          </a:bodyPr>
          <a:lstStyle/>
          <a:p>
            <a:pPr algn="l">
              <a:lnSpc>
                <a:spcPct val="130000"/>
              </a:lnSpc>
            </a:pPr>
            <a:r>
              <a:rPr lang="sv-SE"/>
              <a:t>Ja	Nej</a:t>
            </a:r>
          </a:p>
          <a:p>
            <a:pPr algn="l">
              <a:lnSpc>
                <a:spcPct val="130000"/>
              </a:lnSpc>
            </a:pPr>
            <a:endParaRPr lang="sv-SE"/>
          </a:p>
        </p:txBody>
      </p:sp>
      <p:sp>
        <p:nvSpPr>
          <p:cNvPr id="2" name="Rektangel 1">
            <a:extLst>
              <a:ext uri="{FF2B5EF4-FFF2-40B4-BE49-F238E27FC236}">
                <a16:creationId xmlns:a16="http://schemas.microsoft.com/office/drawing/2014/main" id="{704C6AF3-0D9F-14C9-7D7B-87EEF3835686}"/>
              </a:ext>
            </a:extLst>
          </p:cNvPr>
          <p:cNvSpPr/>
          <p:nvPr/>
        </p:nvSpPr>
        <p:spPr>
          <a:xfrm>
            <a:off x="10057440" y="2204543"/>
            <a:ext cx="138062" cy="15854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 name="Rektangel 2">
            <a:extLst>
              <a:ext uri="{FF2B5EF4-FFF2-40B4-BE49-F238E27FC236}">
                <a16:creationId xmlns:a16="http://schemas.microsoft.com/office/drawing/2014/main" id="{3EF2AD13-769F-B506-7B66-8D36D36A413B}"/>
              </a:ext>
            </a:extLst>
          </p:cNvPr>
          <p:cNvSpPr/>
          <p:nvPr/>
        </p:nvSpPr>
        <p:spPr>
          <a:xfrm>
            <a:off x="11009842" y="2204543"/>
            <a:ext cx="138062" cy="15854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4" name="Rektangel 13">
            <a:extLst>
              <a:ext uri="{FF2B5EF4-FFF2-40B4-BE49-F238E27FC236}">
                <a16:creationId xmlns:a16="http://schemas.microsoft.com/office/drawing/2014/main" id="{26728904-B0C9-2CEE-5E77-53D075A732CB}"/>
              </a:ext>
            </a:extLst>
          </p:cNvPr>
          <p:cNvSpPr/>
          <p:nvPr/>
        </p:nvSpPr>
        <p:spPr>
          <a:xfrm>
            <a:off x="10057440" y="2448346"/>
            <a:ext cx="138062" cy="15854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5" name="Rektangel 14">
            <a:extLst>
              <a:ext uri="{FF2B5EF4-FFF2-40B4-BE49-F238E27FC236}">
                <a16:creationId xmlns:a16="http://schemas.microsoft.com/office/drawing/2014/main" id="{764AB151-D79E-2377-D880-4B3033513A61}"/>
              </a:ext>
            </a:extLst>
          </p:cNvPr>
          <p:cNvSpPr/>
          <p:nvPr/>
        </p:nvSpPr>
        <p:spPr>
          <a:xfrm>
            <a:off x="11009842" y="2448346"/>
            <a:ext cx="138062" cy="15854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2" name="Rektangel 21">
            <a:extLst>
              <a:ext uri="{FF2B5EF4-FFF2-40B4-BE49-F238E27FC236}">
                <a16:creationId xmlns:a16="http://schemas.microsoft.com/office/drawing/2014/main" id="{CB734D42-90DF-0FE5-863D-7B6833058B32}"/>
              </a:ext>
            </a:extLst>
          </p:cNvPr>
          <p:cNvSpPr/>
          <p:nvPr/>
        </p:nvSpPr>
        <p:spPr>
          <a:xfrm>
            <a:off x="10057440" y="3573011"/>
            <a:ext cx="138062" cy="15854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3" name="Rektangel 22">
            <a:extLst>
              <a:ext uri="{FF2B5EF4-FFF2-40B4-BE49-F238E27FC236}">
                <a16:creationId xmlns:a16="http://schemas.microsoft.com/office/drawing/2014/main" id="{2CA9C45E-084C-E979-03C9-E2BD505D9223}"/>
              </a:ext>
            </a:extLst>
          </p:cNvPr>
          <p:cNvSpPr/>
          <p:nvPr/>
        </p:nvSpPr>
        <p:spPr>
          <a:xfrm>
            <a:off x="11009842" y="3573011"/>
            <a:ext cx="138062" cy="15854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4" name="Rektangel 23">
            <a:extLst>
              <a:ext uri="{FF2B5EF4-FFF2-40B4-BE49-F238E27FC236}">
                <a16:creationId xmlns:a16="http://schemas.microsoft.com/office/drawing/2014/main" id="{6A6A0A81-19D7-F917-01A1-A5D0E7F4D7BD}"/>
              </a:ext>
            </a:extLst>
          </p:cNvPr>
          <p:cNvSpPr/>
          <p:nvPr/>
        </p:nvSpPr>
        <p:spPr>
          <a:xfrm>
            <a:off x="10057440" y="3816814"/>
            <a:ext cx="138062" cy="15854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5" name="Rektangel 24">
            <a:extLst>
              <a:ext uri="{FF2B5EF4-FFF2-40B4-BE49-F238E27FC236}">
                <a16:creationId xmlns:a16="http://schemas.microsoft.com/office/drawing/2014/main" id="{F68035C9-F637-55D1-D1E2-4D397DAF4338}"/>
              </a:ext>
            </a:extLst>
          </p:cNvPr>
          <p:cNvSpPr/>
          <p:nvPr/>
        </p:nvSpPr>
        <p:spPr>
          <a:xfrm>
            <a:off x="11009842" y="3816814"/>
            <a:ext cx="138062" cy="15854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Tree>
    <p:extLst>
      <p:ext uri="{BB962C8B-B14F-4D97-AF65-F5344CB8AC3E}">
        <p14:creationId xmlns:p14="http://schemas.microsoft.com/office/powerpoint/2010/main" val="308842348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2F9C084B-6493-F1E4-FE9A-8CDE1F220E97}"/>
              </a:ext>
            </a:extLst>
          </p:cNvPr>
          <p:cNvSpPr>
            <a:spLocks noGrp="1"/>
          </p:cNvSpPr>
          <p:nvPr>
            <p:ph type="title"/>
          </p:nvPr>
        </p:nvSpPr>
        <p:spPr/>
        <p:txBody>
          <a:bodyPr/>
          <a:lstStyle/>
          <a:p>
            <a:r>
              <a:rPr lang="sv-SE"/>
              <a:t>Vad behöver göras?</a:t>
            </a:r>
          </a:p>
        </p:txBody>
      </p:sp>
      <p:sp>
        <p:nvSpPr>
          <p:cNvPr id="4" name="Platshållare för innehåll 3">
            <a:extLst>
              <a:ext uri="{FF2B5EF4-FFF2-40B4-BE49-F238E27FC236}">
                <a16:creationId xmlns:a16="http://schemas.microsoft.com/office/drawing/2014/main" id="{1E05A986-8C0E-195E-3B3B-3942F6EA8DF6}"/>
              </a:ext>
            </a:extLst>
          </p:cNvPr>
          <p:cNvSpPr>
            <a:spLocks noGrp="1"/>
          </p:cNvSpPr>
          <p:nvPr>
            <p:ph sz="quarter" idx="13"/>
          </p:nvPr>
        </p:nvSpPr>
        <p:spPr/>
        <p:txBody>
          <a:bodyPr>
            <a:normAutofit fontScale="55000" lnSpcReduction="20000"/>
          </a:bodyPr>
          <a:lstStyle/>
          <a:p>
            <a:pPr marL="0" indent="0">
              <a:buNone/>
            </a:pPr>
            <a:r>
              <a:rPr lang="sv-SE"/>
              <a:t>Utifrån identifierat problem och önskat framtida läge: </a:t>
            </a:r>
          </a:p>
          <a:p>
            <a:r>
              <a:rPr lang="sv-SE"/>
              <a:t>Vad behöver göras för att uppnå det önskade framtida läget </a:t>
            </a:r>
          </a:p>
          <a:p>
            <a:pPr lvl="1"/>
            <a:r>
              <a:rPr lang="sv-SE"/>
              <a:t>Vad behöver målgruppen?</a:t>
            </a:r>
          </a:p>
          <a:p>
            <a:pPr lvl="1"/>
            <a:r>
              <a:rPr lang="sv-SE"/>
              <a:t>Vad behöver organisationerna/verksamheterna göra för att tillgodose målgruppens behov?</a:t>
            </a:r>
          </a:p>
          <a:p>
            <a:r>
              <a:rPr lang="sv-SE"/>
              <a:t>Från listan som ni arbetat fram (vad behöver göras):</a:t>
            </a:r>
          </a:p>
          <a:p>
            <a:pPr lvl="1"/>
            <a:r>
              <a:rPr lang="sv-SE"/>
              <a:t>Vad av detta kan ni göra inom era respektive uppdrag/ansvar/kompetens?</a:t>
            </a:r>
          </a:p>
          <a:p>
            <a:pPr lvl="1"/>
            <a:r>
              <a:rPr lang="sv-SE"/>
              <a:t>Vad behöva ni göra tillsammans? </a:t>
            </a:r>
          </a:p>
          <a:p>
            <a:pPr lvl="2"/>
            <a:r>
              <a:rPr lang="sv-SE"/>
              <a:t>Fundera över: Vad blir er verksamhets ”pusselbit” och bidrag i ett gemensamt arbete? </a:t>
            </a:r>
          </a:p>
          <a:p>
            <a:pPr lvl="1"/>
            <a:r>
              <a:rPr lang="sv-SE"/>
              <a:t>Finns det ytterligare aktörer som ni behöver involvera i arbetet?</a:t>
            </a:r>
          </a:p>
          <a:p>
            <a:r>
              <a:rPr lang="sv-SE"/>
              <a:t>Hur kommer det sig att ni inte arbetar på det här sättet idag? </a:t>
            </a:r>
          </a:p>
          <a:p>
            <a:pPr lvl="1"/>
            <a:r>
              <a:rPr lang="sv-SE"/>
              <a:t>Finns det hinder och vad handlar hindren om? </a:t>
            </a:r>
          </a:p>
          <a:p>
            <a:pPr lvl="1"/>
            <a:r>
              <a:rPr lang="sv-SE"/>
              <a:t>Vem kan påverka dessa? Är det jag som medarbetare/chef? Mitt team? Min avdelning? Min förvaltning? Politik?</a:t>
            </a:r>
          </a:p>
          <a:p>
            <a:pPr marL="266700" lvl="1" indent="0">
              <a:buNone/>
            </a:pPr>
            <a:endParaRPr lang="sv-SE"/>
          </a:p>
          <a:p>
            <a:pPr lvl="1"/>
            <a:endParaRPr lang="sv-SE"/>
          </a:p>
          <a:p>
            <a:pPr marL="0" indent="0">
              <a:buNone/>
            </a:pPr>
            <a:endParaRPr lang="sv-SE"/>
          </a:p>
          <a:p>
            <a:pPr marL="0" indent="0">
              <a:buNone/>
            </a:pPr>
            <a:endParaRPr lang="sv-SE"/>
          </a:p>
          <a:p>
            <a:endParaRPr lang="sv-SE"/>
          </a:p>
        </p:txBody>
      </p:sp>
      <p:sp>
        <p:nvSpPr>
          <p:cNvPr id="6" name="Pratbubbla: rektangel med rundade hörn 5">
            <a:extLst>
              <a:ext uri="{FF2B5EF4-FFF2-40B4-BE49-F238E27FC236}">
                <a16:creationId xmlns:a16="http://schemas.microsoft.com/office/drawing/2014/main" id="{F57A7935-70C0-5488-C634-9E75AF28DA9D}"/>
              </a:ext>
            </a:extLst>
          </p:cNvPr>
          <p:cNvSpPr/>
          <p:nvPr/>
        </p:nvSpPr>
        <p:spPr>
          <a:xfrm>
            <a:off x="9624350" y="313100"/>
            <a:ext cx="2313008" cy="2106009"/>
          </a:xfrm>
          <a:prstGeom prst="wedgeRoundRectCallout">
            <a:avLst>
              <a:gd name="adj1" fmla="val -48762"/>
              <a:gd name="adj2" fmla="val 86179"/>
              <a:gd name="adj3" fmla="val 16667"/>
            </a:avLst>
          </a:prstGeom>
          <a:solidFill>
            <a:srgbClr val="FFC1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a:solidFill>
                  <a:schemeClr val="tx1"/>
                </a:solidFill>
              </a:rPr>
              <a:t>Tips! </a:t>
            </a:r>
            <a:br>
              <a:rPr lang="sv-SE">
                <a:solidFill>
                  <a:schemeClr val="tx1"/>
                </a:solidFill>
              </a:rPr>
            </a:br>
            <a:r>
              <a:rPr lang="sv-SE" sz="1000">
                <a:solidFill>
                  <a:schemeClr val="tx1"/>
                </a:solidFill>
              </a:rPr>
              <a:t>Försök att fritt tänka när ni tänker på vad som behöver göras!</a:t>
            </a:r>
          </a:p>
          <a:p>
            <a:pPr algn="ctr"/>
            <a:r>
              <a:rPr lang="sv-SE" sz="1000">
                <a:solidFill>
                  <a:schemeClr val="tx1"/>
                </a:solidFill>
              </a:rPr>
              <a:t>Tänk inte på hur ni arbetar idag, befintlig kompetens eller vad som är möjligt inom dagens befintliga ramar. </a:t>
            </a:r>
          </a:p>
          <a:p>
            <a:pPr algn="ctr"/>
            <a:r>
              <a:rPr lang="sv-SE" sz="1000">
                <a:solidFill>
                  <a:schemeClr val="tx1"/>
                </a:solidFill>
              </a:rPr>
              <a:t>Våga att tänka bredare och nytt!</a:t>
            </a:r>
          </a:p>
        </p:txBody>
      </p:sp>
    </p:spTree>
    <p:extLst>
      <p:ext uri="{BB962C8B-B14F-4D97-AF65-F5344CB8AC3E}">
        <p14:creationId xmlns:p14="http://schemas.microsoft.com/office/powerpoint/2010/main" val="357927722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E59FF9B-5880-11D9-5188-FFD6D4EE6742}"/>
              </a:ext>
            </a:extLst>
          </p:cNvPr>
          <p:cNvSpPr>
            <a:spLocks noGrp="1"/>
          </p:cNvSpPr>
          <p:nvPr>
            <p:ph type="title"/>
          </p:nvPr>
        </p:nvSpPr>
        <p:spPr>
          <a:xfrm>
            <a:off x="1101600" y="425716"/>
            <a:ext cx="10046304" cy="1047750"/>
          </a:xfrm>
        </p:spPr>
        <p:txBody>
          <a:bodyPr anchor="b">
            <a:normAutofit/>
          </a:bodyPr>
          <a:lstStyle/>
          <a:p>
            <a:r>
              <a:rPr lang="sv-SE"/>
              <a:t>Omvärldsbevakning</a:t>
            </a:r>
          </a:p>
        </p:txBody>
      </p:sp>
      <p:sp>
        <p:nvSpPr>
          <p:cNvPr id="3" name="Platshållare för innehåll 2">
            <a:extLst>
              <a:ext uri="{FF2B5EF4-FFF2-40B4-BE49-F238E27FC236}">
                <a16:creationId xmlns:a16="http://schemas.microsoft.com/office/drawing/2014/main" id="{CA66E868-D27A-123B-F892-AFC4FC28B28D}"/>
              </a:ext>
            </a:extLst>
          </p:cNvPr>
          <p:cNvSpPr>
            <a:spLocks noGrp="1"/>
          </p:cNvSpPr>
          <p:nvPr>
            <p:ph sz="quarter" idx="13"/>
          </p:nvPr>
        </p:nvSpPr>
        <p:spPr>
          <a:xfrm>
            <a:off x="1092200" y="2113722"/>
            <a:ext cx="10046304" cy="3311526"/>
          </a:xfrm>
        </p:spPr>
        <p:txBody>
          <a:bodyPr>
            <a:normAutofit/>
          </a:bodyPr>
          <a:lstStyle/>
          <a:p>
            <a:r>
              <a:rPr lang="sv-SE"/>
              <a:t>Har den här typen av arbete/liknande arbete genomförts? </a:t>
            </a:r>
          </a:p>
          <a:p>
            <a:pPr lvl="1"/>
            <a:r>
              <a:rPr lang="sv-SE" sz="2200"/>
              <a:t>Vilka resultat och lärdomar genererades? </a:t>
            </a:r>
          </a:p>
          <a:p>
            <a:pPr lvl="1"/>
            <a:r>
              <a:rPr lang="sv-SE" sz="2200"/>
              <a:t>Vad har hänt efter att förändringsarbetet testades/utvecklades?</a:t>
            </a:r>
          </a:p>
          <a:p>
            <a:pPr lvl="1"/>
            <a:r>
              <a:rPr lang="sv-SE" sz="2200"/>
              <a:t>Kan ni ta en kontakt med dem för att få med er värdefull information såsom framgångsfaktorer och utmaningar?</a:t>
            </a:r>
          </a:p>
        </p:txBody>
      </p:sp>
      <p:sp>
        <p:nvSpPr>
          <p:cNvPr id="4" name="Platshållare för datum 3" hidden="1">
            <a:extLst>
              <a:ext uri="{FF2B5EF4-FFF2-40B4-BE49-F238E27FC236}">
                <a16:creationId xmlns:a16="http://schemas.microsoft.com/office/drawing/2014/main" id="{3BEB2801-AF93-9386-DBE5-41F39301A553}"/>
              </a:ext>
            </a:extLst>
          </p:cNvPr>
          <p:cNvSpPr>
            <a:spLocks noGrp="1"/>
          </p:cNvSpPr>
          <p:nvPr>
            <p:ph type="dt" sz="half" idx="4294967295"/>
          </p:nvPr>
        </p:nvSpPr>
        <p:spPr>
          <a:xfrm>
            <a:off x="10901364" y="136525"/>
            <a:ext cx="900071" cy="141687"/>
          </a:xfrm>
        </p:spPr>
        <p:txBody>
          <a:bodyPr/>
          <a:lstStyle/>
          <a:p>
            <a:pPr>
              <a:spcAft>
                <a:spcPts val="600"/>
              </a:spcAft>
            </a:pPr>
            <a:fld id="{094EC4B8-68CD-44A3-B172-19A87347D395}" type="datetime1">
              <a:rPr lang="sv-SE" smtClean="0"/>
              <a:pPr>
                <a:spcAft>
                  <a:spcPts val="600"/>
                </a:spcAft>
              </a:pPr>
              <a:t>2026-06-02</a:t>
            </a:fld>
            <a:endParaRPr lang="sv-SE"/>
          </a:p>
        </p:txBody>
      </p:sp>
    </p:spTree>
    <p:extLst>
      <p:ext uri="{BB962C8B-B14F-4D97-AF65-F5344CB8AC3E}">
        <p14:creationId xmlns:p14="http://schemas.microsoft.com/office/powerpoint/2010/main" val="249803386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CC8811-C62F-8752-681B-2EB86AE82AEC}"/>
            </a:ext>
          </a:extLst>
        </p:cNvPr>
        <p:cNvGrpSpPr/>
        <p:nvPr/>
      </p:nvGrpSpPr>
      <p:grpSpPr>
        <a:xfrm>
          <a:off x="0" y="0"/>
          <a:ext cx="0" cy="0"/>
          <a:chOff x="0" y="0"/>
          <a:chExt cx="0" cy="0"/>
        </a:xfrm>
      </p:grpSpPr>
      <p:sp>
        <p:nvSpPr>
          <p:cNvPr id="4" name="Rubrik 3">
            <a:extLst>
              <a:ext uri="{FF2B5EF4-FFF2-40B4-BE49-F238E27FC236}">
                <a16:creationId xmlns:a16="http://schemas.microsoft.com/office/drawing/2014/main" id="{72749AFB-FB8D-141F-09A5-B7D3581BDF5D}"/>
              </a:ext>
            </a:extLst>
          </p:cNvPr>
          <p:cNvSpPr>
            <a:spLocks noGrp="1"/>
          </p:cNvSpPr>
          <p:nvPr>
            <p:ph type="title"/>
          </p:nvPr>
        </p:nvSpPr>
        <p:spPr/>
        <p:txBody>
          <a:bodyPr/>
          <a:lstStyle/>
          <a:p>
            <a:r>
              <a:rPr lang="sv-SE" dirty="0"/>
              <a:t>Frågor om det tänkta förändringsarbetet</a:t>
            </a:r>
          </a:p>
        </p:txBody>
      </p:sp>
    </p:spTree>
    <p:extLst>
      <p:ext uri="{BB962C8B-B14F-4D97-AF65-F5344CB8AC3E}">
        <p14:creationId xmlns:p14="http://schemas.microsoft.com/office/powerpoint/2010/main" val="118323405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B5EB8559-BCAA-16C6-EC61-54E92B240EDA}"/>
              </a:ext>
            </a:extLst>
          </p:cNvPr>
          <p:cNvSpPr>
            <a:spLocks noGrp="1"/>
          </p:cNvSpPr>
          <p:nvPr>
            <p:ph type="title"/>
          </p:nvPr>
        </p:nvSpPr>
        <p:spPr>
          <a:xfrm>
            <a:off x="1101600" y="425716"/>
            <a:ext cx="10046304" cy="1047750"/>
          </a:xfrm>
        </p:spPr>
        <p:txBody>
          <a:bodyPr anchor="b">
            <a:normAutofit/>
          </a:bodyPr>
          <a:lstStyle/>
          <a:p>
            <a:r>
              <a:rPr lang="sv-SE"/>
              <a:t>Hur bidrar vårt tänkta förändringsarbete till verksamheten?</a:t>
            </a:r>
          </a:p>
        </p:txBody>
      </p:sp>
      <p:sp>
        <p:nvSpPr>
          <p:cNvPr id="3" name="Platshållare för innehåll 2">
            <a:extLst>
              <a:ext uri="{FF2B5EF4-FFF2-40B4-BE49-F238E27FC236}">
                <a16:creationId xmlns:a16="http://schemas.microsoft.com/office/drawing/2014/main" id="{DCEEEA67-2CFD-5AF1-A5BC-A5518D84C825}"/>
              </a:ext>
            </a:extLst>
          </p:cNvPr>
          <p:cNvSpPr>
            <a:spLocks noGrp="1"/>
          </p:cNvSpPr>
          <p:nvPr>
            <p:ph sz="quarter" idx="13"/>
          </p:nvPr>
        </p:nvSpPr>
        <p:spPr>
          <a:xfrm>
            <a:off x="1092200" y="2113722"/>
            <a:ext cx="10046304" cy="3311526"/>
          </a:xfrm>
        </p:spPr>
        <p:txBody>
          <a:bodyPr>
            <a:normAutofit/>
          </a:bodyPr>
          <a:lstStyle/>
          <a:p>
            <a:r>
              <a:rPr lang="sv-SE"/>
              <a:t>Bidrar vårt tänkta förändringsarbete till</a:t>
            </a:r>
          </a:p>
          <a:p>
            <a:pPr lvl="1"/>
            <a:r>
              <a:rPr lang="sv-SE" sz="2200"/>
              <a:t>Verksamhetens mål?</a:t>
            </a:r>
          </a:p>
          <a:p>
            <a:pPr lvl="1"/>
            <a:r>
              <a:rPr lang="sv-SE" sz="2200"/>
              <a:t>Verksamhetens och organisationens strategiska mål</a:t>
            </a:r>
          </a:p>
          <a:p>
            <a:r>
              <a:rPr lang="sv-SE"/>
              <a:t>Hur/på vilket</a:t>
            </a:r>
            <a:r>
              <a:rPr lang="sv-SE" i="1"/>
              <a:t> </a:t>
            </a:r>
            <a:r>
              <a:rPr lang="sv-SE"/>
              <a:t>sätt bidrar de till dessa mål? </a:t>
            </a:r>
          </a:p>
          <a:p>
            <a:endParaRPr lang="sv-SE"/>
          </a:p>
        </p:txBody>
      </p:sp>
      <p:sp>
        <p:nvSpPr>
          <p:cNvPr id="4" name="Platshållare för datum 3" hidden="1">
            <a:extLst>
              <a:ext uri="{FF2B5EF4-FFF2-40B4-BE49-F238E27FC236}">
                <a16:creationId xmlns:a16="http://schemas.microsoft.com/office/drawing/2014/main" id="{AE39D1C1-2BE2-003B-AB30-A0F75AA9D8CB}"/>
              </a:ext>
            </a:extLst>
          </p:cNvPr>
          <p:cNvSpPr>
            <a:spLocks noGrp="1"/>
          </p:cNvSpPr>
          <p:nvPr>
            <p:ph type="dt" sz="half" idx="4294967295"/>
          </p:nvPr>
        </p:nvSpPr>
        <p:spPr>
          <a:xfrm>
            <a:off x="10901364" y="136525"/>
            <a:ext cx="900071" cy="141687"/>
          </a:xfrm>
        </p:spPr>
        <p:txBody>
          <a:bodyPr/>
          <a:lstStyle/>
          <a:p>
            <a:pPr>
              <a:spcAft>
                <a:spcPts val="600"/>
              </a:spcAft>
            </a:pPr>
            <a:fld id="{094EC4B8-68CD-44A3-B172-19A87347D395}" type="datetime1">
              <a:rPr lang="sv-SE" smtClean="0"/>
              <a:pPr>
                <a:spcAft>
                  <a:spcPts val="600"/>
                </a:spcAft>
              </a:pPr>
              <a:t>2026-06-02</a:t>
            </a:fld>
            <a:endParaRPr lang="sv-SE"/>
          </a:p>
        </p:txBody>
      </p:sp>
    </p:spTree>
    <p:extLst>
      <p:ext uri="{BB962C8B-B14F-4D97-AF65-F5344CB8AC3E}">
        <p14:creationId xmlns:p14="http://schemas.microsoft.com/office/powerpoint/2010/main" val="190538169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9F93587C-0D9F-DDF2-C303-D53567080868}"/>
              </a:ext>
            </a:extLst>
          </p:cNvPr>
          <p:cNvSpPr>
            <a:spLocks noGrp="1"/>
          </p:cNvSpPr>
          <p:nvPr>
            <p:ph type="title"/>
          </p:nvPr>
        </p:nvSpPr>
        <p:spPr>
          <a:xfrm>
            <a:off x="1101600" y="425716"/>
            <a:ext cx="10046304" cy="1047750"/>
          </a:xfrm>
        </p:spPr>
        <p:txBody>
          <a:bodyPr anchor="b">
            <a:normAutofit/>
          </a:bodyPr>
          <a:lstStyle/>
          <a:p>
            <a:r>
              <a:rPr lang="sv-SE"/>
              <a:t>Vilken typ av förändring? </a:t>
            </a:r>
          </a:p>
        </p:txBody>
      </p:sp>
      <p:sp>
        <p:nvSpPr>
          <p:cNvPr id="4" name="Platshållare för innehåll 3">
            <a:extLst>
              <a:ext uri="{FF2B5EF4-FFF2-40B4-BE49-F238E27FC236}">
                <a16:creationId xmlns:a16="http://schemas.microsoft.com/office/drawing/2014/main" id="{ECCF849A-57FD-D937-2677-599E3B77838D}"/>
              </a:ext>
            </a:extLst>
          </p:cNvPr>
          <p:cNvSpPr>
            <a:spLocks noGrp="1"/>
          </p:cNvSpPr>
          <p:nvPr>
            <p:ph sz="quarter" idx="13"/>
          </p:nvPr>
        </p:nvSpPr>
        <p:spPr>
          <a:xfrm>
            <a:off x="1092200" y="2113722"/>
            <a:ext cx="10046304" cy="3311526"/>
          </a:xfrm>
        </p:spPr>
        <p:txBody>
          <a:bodyPr>
            <a:normAutofit/>
          </a:bodyPr>
          <a:lstStyle/>
          <a:p>
            <a:pPr>
              <a:lnSpc>
                <a:spcPct val="120000"/>
              </a:lnSpc>
            </a:pPr>
            <a:r>
              <a:rPr lang="sv-SE" sz="1700"/>
              <a:t>Handlar förändringsarbetet om att optimera nuvarande sätt att arbeta? Dvs. en förbättring av nuvarande arbetssätt för att kunna genomföra sitt uppdrag och vara relevanta</a:t>
            </a:r>
          </a:p>
          <a:p>
            <a:pPr marL="0" indent="0">
              <a:lnSpc>
                <a:spcPct val="120000"/>
              </a:lnSpc>
              <a:buNone/>
            </a:pPr>
            <a:r>
              <a:rPr lang="sv-SE" sz="1700"/>
              <a:t> eller…</a:t>
            </a:r>
          </a:p>
          <a:p>
            <a:pPr>
              <a:lnSpc>
                <a:spcPct val="120000"/>
              </a:lnSpc>
            </a:pPr>
            <a:r>
              <a:rPr lang="sv-SE" sz="1700"/>
              <a:t>…handlar förändringsarbetet om att testa nya sätt att möta det identifierade problemet? Dvs. det räcker inte att endast optimera befintlig arbetssätt? </a:t>
            </a:r>
          </a:p>
          <a:p>
            <a:pPr>
              <a:lnSpc>
                <a:spcPct val="120000"/>
              </a:lnSpc>
            </a:pPr>
            <a:r>
              <a:rPr lang="sv-SE" sz="1700"/>
              <a:t>Kan förändringsarbetet vara en del i verksamhetens ständiga förbättringsarbete?</a:t>
            </a:r>
          </a:p>
          <a:p>
            <a:pPr marL="0" indent="0">
              <a:lnSpc>
                <a:spcPct val="120000"/>
              </a:lnSpc>
              <a:buNone/>
            </a:pPr>
            <a:r>
              <a:rPr lang="sv-SE" sz="1700"/>
              <a:t>eller </a:t>
            </a:r>
          </a:p>
          <a:p>
            <a:pPr>
              <a:lnSpc>
                <a:spcPct val="120000"/>
              </a:lnSpc>
            </a:pPr>
            <a:r>
              <a:rPr lang="sv-SE" sz="1700"/>
              <a:t>…bedöms arbetet falla helt eller delvis utanför ramen för detta ?</a:t>
            </a:r>
          </a:p>
        </p:txBody>
      </p:sp>
    </p:spTree>
    <p:extLst>
      <p:ext uri="{BB962C8B-B14F-4D97-AF65-F5344CB8AC3E}">
        <p14:creationId xmlns:p14="http://schemas.microsoft.com/office/powerpoint/2010/main" val="45339734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ubrik 7">
            <a:extLst>
              <a:ext uri="{FF2B5EF4-FFF2-40B4-BE49-F238E27FC236}">
                <a16:creationId xmlns:a16="http://schemas.microsoft.com/office/drawing/2014/main" id="{C7D36448-CB4B-71FC-3743-868E0B6B3BD0}"/>
              </a:ext>
            </a:extLst>
          </p:cNvPr>
          <p:cNvSpPr>
            <a:spLocks noGrp="1"/>
          </p:cNvSpPr>
          <p:nvPr>
            <p:ph type="title"/>
          </p:nvPr>
        </p:nvSpPr>
        <p:spPr>
          <a:xfrm>
            <a:off x="1101600" y="425716"/>
            <a:ext cx="10046304" cy="1047750"/>
          </a:xfrm>
        </p:spPr>
        <p:txBody>
          <a:bodyPr anchor="b">
            <a:normAutofit/>
          </a:bodyPr>
          <a:lstStyle/>
          <a:p>
            <a:r>
              <a:rPr lang="sv-SE"/>
              <a:t>Förutsättningar för förändringsarbete</a:t>
            </a:r>
          </a:p>
        </p:txBody>
      </p:sp>
      <p:sp>
        <p:nvSpPr>
          <p:cNvPr id="9" name="Platshållare för innehåll 8">
            <a:extLst>
              <a:ext uri="{FF2B5EF4-FFF2-40B4-BE49-F238E27FC236}">
                <a16:creationId xmlns:a16="http://schemas.microsoft.com/office/drawing/2014/main" id="{49B92436-7ABE-E9B4-286C-EBAFC5DA1640}"/>
              </a:ext>
            </a:extLst>
          </p:cNvPr>
          <p:cNvSpPr>
            <a:spLocks noGrp="1"/>
          </p:cNvSpPr>
          <p:nvPr>
            <p:ph sz="quarter" idx="13"/>
          </p:nvPr>
        </p:nvSpPr>
        <p:spPr>
          <a:xfrm>
            <a:off x="1092200" y="2113722"/>
            <a:ext cx="10046304" cy="3311526"/>
          </a:xfrm>
        </p:spPr>
        <p:txBody>
          <a:bodyPr>
            <a:normAutofit/>
          </a:bodyPr>
          <a:lstStyle/>
          <a:p>
            <a:r>
              <a:rPr lang="sv-SE"/>
              <a:t>Finns det förutsättningar för förändringsarbete i verksamheten? </a:t>
            </a:r>
          </a:p>
          <a:p>
            <a:r>
              <a:rPr lang="sv-SE"/>
              <a:t>Vilka förutsättningar finns för förändringsarbete i samverkan med andra verksamheter?</a:t>
            </a:r>
          </a:p>
        </p:txBody>
      </p:sp>
    </p:spTree>
    <p:extLst>
      <p:ext uri="{BB962C8B-B14F-4D97-AF65-F5344CB8AC3E}">
        <p14:creationId xmlns:p14="http://schemas.microsoft.com/office/powerpoint/2010/main" val="129469880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6E77DD0E-6CB1-5A1C-5926-EBF2CEAFC014}"/>
              </a:ext>
            </a:extLst>
          </p:cNvPr>
          <p:cNvSpPr>
            <a:spLocks noGrp="1"/>
          </p:cNvSpPr>
          <p:nvPr>
            <p:ph type="title"/>
          </p:nvPr>
        </p:nvSpPr>
        <p:spPr>
          <a:xfrm>
            <a:off x="1101600" y="425716"/>
            <a:ext cx="10046304" cy="1047750"/>
          </a:xfrm>
        </p:spPr>
        <p:txBody>
          <a:bodyPr anchor="b">
            <a:normAutofit/>
          </a:bodyPr>
          <a:lstStyle/>
          <a:p>
            <a:r>
              <a:rPr lang="sv-SE"/>
              <a:t>Vilka behöver vi prata med? </a:t>
            </a:r>
          </a:p>
        </p:txBody>
      </p:sp>
      <p:sp>
        <p:nvSpPr>
          <p:cNvPr id="3" name="Platshållare för innehåll 2">
            <a:extLst>
              <a:ext uri="{FF2B5EF4-FFF2-40B4-BE49-F238E27FC236}">
                <a16:creationId xmlns:a16="http://schemas.microsoft.com/office/drawing/2014/main" id="{8EAF0415-87E2-D09B-1F11-13EAD1E5C146}"/>
              </a:ext>
            </a:extLst>
          </p:cNvPr>
          <p:cNvSpPr>
            <a:spLocks noGrp="1"/>
          </p:cNvSpPr>
          <p:nvPr>
            <p:ph sz="quarter" idx="13"/>
          </p:nvPr>
        </p:nvSpPr>
        <p:spPr>
          <a:xfrm>
            <a:off x="1092200" y="2113722"/>
            <a:ext cx="10046304" cy="3311526"/>
          </a:xfrm>
        </p:spPr>
        <p:txBody>
          <a:bodyPr>
            <a:normAutofit/>
          </a:bodyPr>
          <a:lstStyle/>
          <a:p>
            <a:r>
              <a:rPr lang="sv-SE"/>
              <a:t>Vilka behöver involveras och vilka behöver vi förankra förändringsarbetet med för att det ska </a:t>
            </a:r>
          </a:p>
          <a:p>
            <a:pPr lvl="1"/>
            <a:r>
              <a:rPr lang="sv-SE" sz="2200"/>
              <a:t>Kunna genomföras?</a:t>
            </a:r>
          </a:p>
          <a:p>
            <a:pPr lvl="1"/>
            <a:r>
              <a:rPr lang="sv-SE" sz="2200"/>
              <a:t>Knytas till organisationens strategiska arbete?</a:t>
            </a:r>
          </a:p>
          <a:p>
            <a:pPr lvl="1"/>
            <a:r>
              <a:rPr lang="sv-SE" sz="2200"/>
              <a:t>För att det ska kunna bli långsiktigt?</a:t>
            </a:r>
          </a:p>
          <a:p>
            <a:pPr marL="266700" lvl="1" indent="0">
              <a:buNone/>
            </a:pPr>
            <a:endParaRPr lang="sv-SE" sz="2200"/>
          </a:p>
          <a:p>
            <a:endParaRPr lang="sv-SE"/>
          </a:p>
        </p:txBody>
      </p:sp>
    </p:spTree>
    <p:extLst>
      <p:ext uri="{BB962C8B-B14F-4D97-AF65-F5344CB8AC3E}">
        <p14:creationId xmlns:p14="http://schemas.microsoft.com/office/powerpoint/2010/main" val="116862818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B78088D2-17A1-8763-6CB8-66CBDEB7B895}"/>
              </a:ext>
            </a:extLst>
          </p:cNvPr>
          <p:cNvSpPr>
            <a:spLocks noGrp="1"/>
          </p:cNvSpPr>
          <p:nvPr>
            <p:ph type="title"/>
          </p:nvPr>
        </p:nvSpPr>
        <p:spPr>
          <a:xfrm>
            <a:off x="1101600" y="425716"/>
            <a:ext cx="10046304" cy="1047750"/>
          </a:xfrm>
        </p:spPr>
        <p:txBody>
          <a:bodyPr anchor="b">
            <a:normAutofit/>
          </a:bodyPr>
          <a:lstStyle/>
          <a:p>
            <a:r>
              <a:rPr lang="sv-SE"/>
              <a:t>Hur kan vi följa upp och utvärdera</a:t>
            </a:r>
          </a:p>
        </p:txBody>
      </p:sp>
      <p:sp>
        <p:nvSpPr>
          <p:cNvPr id="3" name="Platshållare för innehåll 2">
            <a:extLst>
              <a:ext uri="{FF2B5EF4-FFF2-40B4-BE49-F238E27FC236}">
                <a16:creationId xmlns:a16="http://schemas.microsoft.com/office/drawing/2014/main" id="{2BBF1E9C-7670-9088-EC0A-16BF68B28443}"/>
              </a:ext>
            </a:extLst>
          </p:cNvPr>
          <p:cNvSpPr>
            <a:spLocks noGrp="1"/>
          </p:cNvSpPr>
          <p:nvPr>
            <p:ph sz="quarter" idx="13"/>
          </p:nvPr>
        </p:nvSpPr>
        <p:spPr>
          <a:xfrm>
            <a:off x="1092200" y="2113722"/>
            <a:ext cx="10046304" cy="3311526"/>
          </a:xfrm>
        </p:spPr>
        <p:txBody>
          <a:bodyPr>
            <a:normAutofit/>
          </a:bodyPr>
          <a:lstStyle/>
          <a:p>
            <a:r>
              <a:rPr lang="sv-SE" sz="2000"/>
              <a:t>Hur kan vi följa upp och utvärdera vårt förändringsarbete? </a:t>
            </a:r>
          </a:p>
          <a:p>
            <a:pPr lvl="1"/>
            <a:r>
              <a:rPr lang="sv-SE"/>
              <a:t>Kan det göras inom ramen för arbetet eller behövs resurs avsättas?</a:t>
            </a:r>
          </a:p>
          <a:p>
            <a:r>
              <a:rPr lang="sv-SE" sz="2000"/>
              <a:t>Hur kan vi visa att förändringsarbetet verkar bidra till det önskade framtida läget </a:t>
            </a:r>
          </a:p>
          <a:p>
            <a:pPr lvl="1"/>
            <a:r>
              <a:rPr lang="sv-SE"/>
              <a:t>För målgruppen?</a:t>
            </a:r>
          </a:p>
          <a:p>
            <a:pPr lvl="1"/>
            <a:r>
              <a:rPr lang="sv-SE"/>
              <a:t>För verksamheten?</a:t>
            </a:r>
          </a:p>
          <a:p>
            <a:pPr lvl="1"/>
            <a:r>
              <a:rPr lang="sv-SE"/>
              <a:t>För det strategiska arbetet</a:t>
            </a:r>
          </a:p>
        </p:txBody>
      </p:sp>
      <p:sp>
        <p:nvSpPr>
          <p:cNvPr id="4" name="Platshållare för datum 3" hidden="1">
            <a:extLst>
              <a:ext uri="{FF2B5EF4-FFF2-40B4-BE49-F238E27FC236}">
                <a16:creationId xmlns:a16="http://schemas.microsoft.com/office/drawing/2014/main" id="{B4FA97EF-77EE-5788-9BFA-F98F9FBA7040}"/>
              </a:ext>
            </a:extLst>
          </p:cNvPr>
          <p:cNvSpPr>
            <a:spLocks noGrp="1"/>
          </p:cNvSpPr>
          <p:nvPr>
            <p:ph type="dt" sz="half" idx="4294967295"/>
          </p:nvPr>
        </p:nvSpPr>
        <p:spPr>
          <a:xfrm>
            <a:off x="10901364" y="136525"/>
            <a:ext cx="900071" cy="141687"/>
          </a:xfrm>
        </p:spPr>
        <p:txBody>
          <a:bodyPr/>
          <a:lstStyle/>
          <a:p>
            <a:pPr>
              <a:spcAft>
                <a:spcPts val="600"/>
              </a:spcAft>
            </a:pPr>
            <a:fld id="{094EC4B8-68CD-44A3-B172-19A87347D395}" type="datetime1">
              <a:rPr lang="sv-SE" smtClean="0"/>
              <a:pPr>
                <a:spcAft>
                  <a:spcPts val="600"/>
                </a:spcAft>
              </a:pPr>
              <a:t>2026-06-02</a:t>
            </a:fld>
            <a:endParaRPr lang="sv-SE"/>
          </a:p>
        </p:txBody>
      </p:sp>
    </p:spTree>
    <p:extLst>
      <p:ext uri="{BB962C8B-B14F-4D97-AF65-F5344CB8AC3E}">
        <p14:creationId xmlns:p14="http://schemas.microsoft.com/office/powerpoint/2010/main" val="186628662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1038342F-2DDC-32EC-64DB-E76C07E60760}"/>
              </a:ext>
            </a:extLst>
          </p:cNvPr>
          <p:cNvSpPr>
            <a:spLocks noGrp="1"/>
          </p:cNvSpPr>
          <p:nvPr>
            <p:ph type="title"/>
          </p:nvPr>
        </p:nvSpPr>
        <p:spPr>
          <a:xfrm>
            <a:off x="1101600" y="425716"/>
            <a:ext cx="10046304" cy="1047750"/>
          </a:xfrm>
        </p:spPr>
        <p:txBody>
          <a:bodyPr anchor="b">
            <a:normAutofit/>
          </a:bodyPr>
          <a:lstStyle/>
          <a:p>
            <a:r>
              <a:rPr lang="sv-SE"/>
              <a:t>Vad behöver vi sluta göra?</a:t>
            </a:r>
          </a:p>
        </p:txBody>
      </p:sp>
      <p:sp>
        <p:nvSpPr>
          <p:cNvPr id="3" name="Platshållare för innehåll 2">
            <a:extLst>
              <a:ext uri="{FF2B5EF4-FFF2-40B4-BE49-F238E27FC236}">
                <a16:creationId xmlns:a16="http://schemas.microsoft.com/office/drawing/2014/main" id="{B7986B34-BB2D-5F7E-B06C-F2E091230B34}"/>
              </a:ext>
            </a:extLst>
          </p:cNvPr>
          <p:cNvSpPr>
            <a:spLocks noGrp="1"/>
          </p:cNvSpPr>
          <p:nvPr>
            <p:ph sz="quarter" idx="13"/>
          </p:nvPr>
        </p:nvSpPr>
        <p:spPr>
          <a:xfrm>
            <a:off x="1092200" y="2113722"/>
            <a:ext cx="10046304" cy="3311526"/>
          </a:xfrm>
        </p:spPr>
        <p:txBody>
          <a:bodyPr>
            <a:normAutofit/>
          </a:bodyPr>
          <a:lstStyle/>
          <a:p>
            <a:pPr>
              <a:lnSpc>
                <a:spcPct val="120000"/>
              </a:lnSpc>
            </a:pPr>
            <a:r>
              <a:rPr lang="sv-SE" sz="2000"/>
              <a:t>Om förbättrade eller ny arbetssätt ska utvecklas och på sikt implementeras i verksamheten behöver arbetssätt som fungerar sämre/inte fungerar fasas ut/tas bort. </a:t>
            </a:r>
          </a:p>
          <a:p>
            <a:pPr>
              <a:lnSpc>
                <a:spcPct val="120000"/>
              </a:lnSpc>
            </a:pPr>
            <a:r>
              <a:rPr lang="sv-SE" sz="2000"/>
              <a:t>Vad är det ni gör idag som ni behöver sluta göra/göra mindre av om ni ska kunna arbeta på ett annat sätt?</a:t>
            </a:r>
          </a:p>
          <a:p>
            <a:pPr>
              <a:lnSpc>
                <a:spcPct val="120000"/>
              </a:lnSpc>
            </a:pPr>
            <a:r>
              <a:rPr lang="sv-SE" sz="2000"/>
              <a:t>Vad blir konsekvenserna av att ta bort dessa arbetssätt?  </a:t>
            </a:r>
          </a:p>
          <a:p>
            <a:pPr>
              <a:lnSpc>
                <a:spcPct val="120000"/>
              </a:lnSpc>
            </a:pPr>
            <a:r>
              <a:rPr lang="sv-SE" sz="2000"/>
              <a:t>Vilka påverkas om vi förändrar våra arbetssätt? Andra verksamheter? Målgruppen?</a:t>
            </a:r>
          </a:p>
        </p:txBody>
      </p:sp>
    </p:spTree>
    <p:extLst>
      <p:ext uri="{BB962C8B-B14F-4D97-AF65-F5344CB8AC3E}">
        <p14:creationId xmlns:p14="http://schemas.microsoft.com/office/powerpoint/2010/main" val="20975058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D222D2-3976-DEC7-9A25-2C4DC2B238CF}"/>
            </a:ext>
          </a:extLst>
        </p:cNvPr>
        <p:cNvGrpSpPr/>
        <p:nvPr/>
      </p:nvGrpSpPr>
      <p:grpSpPr>
        <a:xfrm>
          <a:off x="0" y="0"/>
          <a:ext cx="0" cy="0"/>
          <a:chOff x="0" y="0"/>
          <a:chExt cx="0" cy="0"/>
        </a:xfrm>
      </p:grpSpPr>
      <p:sp>
        <p:nvSpPr>
          <p:cNvPr id="2" name="Rubrik 1">
            <a:extLst>
              <a:ext uri="{FF2B5EF4-FFF2-40B4-BE49-F238E27FC236}">
                <a16:creationId xmlns:a16="http://schemas.microsoft.com/office/drawing/2014/main" id="{E5F50295-B5F6-9AFF-18FA-7BC15400FA31}"/>
              </a:ext>
            </a:extLst>
          </p:cNvPr>
          <p:cNvSpPr>
            <a:spLocks noGrp="1"/>
          </p:cNvSpPr>
          <p:nvPr>
            <p:ph type="title"/>
          </p:nvPr>
        </p:nvSpPr>
        <p:spPr/>
        <p:txBody>
          <a:bodyPr/>
          <a:lstStyle/>
          <a:p>
            <a:r>
              <a:rPr lang="sv-SE"/>
              <a:t>Förändringsarbete</a:t>
            </a:r>
          </a:p>
        </p:txBody>
      </p:sp>
      <p:sp>
        <p:nvSpPr>
          <p:cNvPr id="3" name="Platshållare för innehåll 2">
            <a:extLst>
              <a:ext uri="{FF2B5EF4-FFF2-40B4-BE49-F238E27FC236}">
                <a16:creationId xmlns:a16="http://schemas.microsoft.com/office/drawing/2014/main" id="{754DBD3E-43F3-B0A0-235F-86B3DC00D10A}"/>
              </a:ext>
            </a:extLst>
          </p:cNvPr>
          <p:cNvSpPr>
            <a:spLocks noGrp="1"/>
          </p:cNvSpPr>
          <p:nvPr>
            <p:ph sz="quarter" idx="13"/>
          </p:nvPr>
        </p:nvSpPr>
        <p:spPr>
          <a:xfrm>
            <a:off x="821803" y="1851678"/>
            <a:ext cx="4878729" cy="4311841"/>
          </a:xfrm>
        </p:spPr>
        <p:txBody>
          <a:bodyPr>
            <a:normAutofit fontScale="77500" lnSpcReduction="20000"/>
          </a:bodyPr>
          <a:lstStyle/>
          <a:p>
            <a:r>
              <a:rPr lang="sv-SE"/>
              <a:t>Förändringsarbete startar ofta med en önskan om att vilja förbättra samt idéer om ett bättre framtida läge.</a:t>
            </a:r>
          </a:p>
          <a:p>
            <a:r>
              <a:rPr lang="sv-SE"/>
              <a:t>VGR:s sociala investeringar är en metod för strategiskt förändringsarbete</a:t>
            </a:r>
          </a:p>
          <a:p>
            <a:r>
              <a:rPr lang="sv-SE"/>
              <a:t>Följande bilder kan användas för att komma igång med ett förändringsarbete, oavsett om det blir en social investering eller inte. Bilderna kan också ses som ett stöd för att arbeta med den första fasen i processen för sociala investeringar: ”Formulera och testa idén”</a:t>
            </a:r>
          </a:p>
        </p:txBody>
      </p:sp>
      <p:pic>
        <p:nvPicPr>
          <p:cNvPr id="13" name="Bildobjekt 12">
            <a:extLst>
              <a:ext uri="{FF2B5EF4-FFF2-40B4-BE49-F238E27FC236}">
                <a16:creationId xmlns:a16="http://schemas.microsoft.com/office/drawing/2014/main" id="{C82EB933-5F19-16A4-DF91-CA22C6146C3B}"/>
              </a:ext>
            </a:extLst>
          </p:cNvPr>
          <p:cNvPicPr>
            <a:picLocks noChangeAspect="1"/>
          </p:cNvPicPr>
          <p:nvPr/>
        </p:nvPicPr>
        <p:blipFill>
          <a:blip r:embed="rId2"/>
          <a:stretch>
            <a:fillRect/>
          </a:stretch>
        </p:blipFill>
        <p:spPr>
          <a:xfrm>
            <a:off x="5792887" y="1829606"/>
            <a:ext cx="5686732" cy="3198787"/>
          </a:xfrm>
          <a:prstGeom prst="rect">
            <a:avLst/>
          </a:prstGeom>
        </p:spPr>
      </p:pic>
    </p:spTree>
    <p:extLst>
      <p:ext uri="{BB962C8B-B14F-4D97-AF65-F5344CB8AC3E}">
        <p14:creationId xmlns:p14="http://schemas.microsoft.com/office/powerpoint/2010/main" val="282040078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5BF71C64-51BD-B542-B612-FA23AF0D884A}"/>
              </a:ext>
            </a:extLst>
          </p:cNvPr>
          <p:cNvSpPr>
            <a:spLocks noGrp="1"/>
          </p:cNvSpPr>
          <p:nvPr>
            <p:ph type="title"/>
          </p:nvPr>
        </p:nvSpPr>
        <p:spPr>
          <a:xfrm>
            <a:off x="1101600" y="425716"/>
            <a:ext cx="10046304" cy="1047750"/>
          </a:xfrm>
        </p:spPr>
        <p:txBody>
          <a:bodyPr anchor="b">
            <a:normAutofit/>
          </a:bodyPr>
          <a:lstStyle/>
          <a:p>
            <a:r>
              <a:rPr lang="sv-SE"/>
              <a:t>Avslutande ord </a:t>
            </a:r>
          </a:p>
        </p:txBody>
      </p:sp>
      <p:sp>
        <p:nvSpPr>
          <p:cNvPr id="3" name="Platshållare för innehåll 2">
            <a:extLst>
              <a:ext uri="{FF2B5EF4-FFF2-40B4-BE49-F238E27FC236}">
                <a16:creationId xmlns:a16="http://schemas.microsoft.com/office/drawing/2014/main" id="{E2AB0B84-4049-EBA2-5515-84051CCD8AA7}"/>
              </a:ext>
            </a:extLst>
          </p:cNvPr>
          <p:cNvSpPr>
            <a:spLocks noGrp="1"/>
          </p:cNvSpPr>
          <p:nvPr>
            <p:ph sz="quarter" idx="13"/>
          </p:nvPr>
        </p:nvSpPr>
        <p:spPr>
          <a:xfrm>
            <a:off x="951221" y="2113722"/>
            <a:ext cx="10187283" cy="3654976"/>
          </a:xfrm>
        </p:spPr>
        <p:txBody>
          <a:bodyPr>
            <a:normAutofit fontScale="92500" lnSpcReduction="10000"/>
          </a:bodyPr>
          <a:lstStyle/>
          <a:p>
            <a:pPr>
              <a:lnSpc>
                <a:spcPct val="120000"/>
              </a:lnSpc>
            </a:pPr>
            <a:r>
              <a:rPr lang="sv-SE" sz="1900" dirty="0"/>
              <a:t>Ett bra förändringsarbete behöver vara grundat på en bred problemanalys som sedan på ett genomtänkt sätt snävats av.</a:t>
            </a:r>
          </a:p>
          <a:p>
            <a:pPr>
              <a:lnSpc>
                <a:spcPct val="120000"/>
              </a:lnSpc>
            </a:pPr>
            <a:r>
              <a:rPr lang="sv-SE" sz="1900" dirty="0"/>
              <a:t>Involvera målgruppen!</a:t>
            </a:r>
          </a:p>
          <a:p>
            <a:pPr>
              <a:lnSpc>
                <a:spcPct val="120000"/>
              </a:lnSpc>
            </a:pPr>
            <a:r>
              <a:rPr lang="sv-SE" sz="1900" dirty="0"/>
              <a:t>Er problemanalys och ert formulerade önskade läge = grund för er förändringsteori (effektlogikkedja) </a:t>
            </a:r>
          </a:p>
          <a:p>
            <a:pPr>
              <a:lnSpc>
                <a:spcPct val="120000"/>
              </a:lnSpc>
            </a:pPr>
            <a:r>
              <a:rPr lang="sv-SE" sz="1900" dirty="0"/>
              <a:t>Våga tänka önskat framtida läge för målgrupp och organisation – börja inte med organisationens nuvarande sätt att arbeta och organisera sig!</a:t>
            </a:r>
          </a:p>
          <a:p>
            <a:pPr>
              <a:lnSpc>
                <a:spcPct val="120000"/>
              </a:lnSpc>
            </a:pPr>
            <a:r>
              <a:rPr lang="sv-SE" sz="1900" dirty="0"/>
              <a:t>Fundera över vad ni kan sluta göra/ göra annorlunda om det ni testar bättre möter målgruppens behov! </a:t>
            </a:r>
          </a:p>
          <a:p>
            <a:pPr>
              <a:lnSpc>
                <a:spcPct val="120000"/>
              </a:lnSpc>
            </a:pPr>
            <a:r>
              <a:rPr lang="sv-SE" sz="1900" dirty="0"/>
              <a:t>Våga testa, ta vara på lärdomar och skruva på arbetssätt längs arbetets gång!</a:t>
            </a:r>
          </a:p>
          <a:p>
            <a:pPr>
              <a:lnSpc>
                <a:spcPct val="120000"/>
              </a:lnSpc>
            </a:pPr>
            <a:endParaRPr lang="sv-SE" sz="1900" dirty="0"/>
          </a:p>
        </p:txBody>
      </p:sp>
      <p:sp>
        <p:nvSpPr>
          <p:cNvPr id="4" name="Platshållare för datum 3" hidden="1">
            <a:extLst>
              <a:ext uri="{FF2B5EF4-FFF2-40B4-BE49-F238E27FC236}">
                <a16:creationId xmlns:a16="http://schemas.microsoft.com/office/drawing/2014/main" id="{AF13C0A3-E2AB-B289-1A50-387B332E0C4D}"/>
              </a:ext>
            </a:extLst>
          </p:cNvPr>
          <p:cNvSpPr>
            <a:spLocks noGrp="1"/>
          </p:cNvSpPr>
          <p:nvPr>
            <p:ph type="dt" sz="half" idx="4294967295"/>
          </p:nvPr>
        </p:nvSpPr>
        <p:spPr>
          <a:xfrm>
            <a:off x="10901364" y="136525"/>
            <a:ext cx="900071" cy="141687"/>
          </a:xfrm>
        </p:spPr>
        <p:txBody>
          <a:bodyPr/>
          <a:lstStyle/>
          <a:p>
            <a:pPr>
              <a:spcAft>
                <a:spcPts val="600"/>
              </a:spcAft>
            </a:pPr>
            <a:fld id="{094EC4B8-68CD-44A3-B172-19A87347D395}" type="datetime1">
              <a:rPr lang="sv-SE" smtClean="0"/>
              <a:pPr>
                <a:spcAft>
                  <a:spcPts val="600"/>
                </a:spcAft>
              </a:pPr>
              <a:t>2026-06-02</a:t>
            </a:fld>
            <a:endParaRPr lang="sv-SE"/>
          </a:p>
        </p:txBody>
      </p:sp>
    </p:spTree>
    <p:extLst>
      <p:ext uri="{BB962C8B-B14F-4D97-AF65-F5344CB8AC3E}">
        <p14:creationId xmlns:p14="http://schemas.microsoft.com/office/powerpoint/2010/main" val="356630850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946D5834-834C-BB9E-D117-036D3EAC36AA}"/>
              </a:ext>
            </a:extLst>
          </p:cNvPr>
          <p:cNvSpPr>
            <a:spLocks noGrp="1"/>
          </p:cNvSpPr>
          <p:nvPr>
            <p:ph type="title"/>
          </p:nvPr>
        </p:nvSpPr>
        <p:spPr>
          <a:xfrm>
            <a:off x="1092200" y="1747837"/>
            <a:ext cx="10007600" cy="1614312"/>
          </a:xfrm>
        </p:spPr>
        <p:txBody>
          <a:bodyPr anchor="b">
            <a:normAutofit/>
          </a:bodyPr>
          <a:lstStyle/>
          <a:p>
            <a:r>
              <a:rPr lang="sv-SE"/>
              <a:t>Lycka till! </a:t>
            </a:r>
          </a:p>
        </p:txBody>
      </p:sp>
      <p:sp>
        <p:nvSpPr>
          <p:cNvPr id="3" name="Platshållare för innehåll 2">
            <a:extLst>
              <a:ext uri="{FF2B5EF4-FFF2-40B4-BE49-F238E27FC236}">
                <a16:creationId xmlns:a16="http://schemas.microsoft.com/office/drawing/2014/main" id="{1D249D7C-E7D7-4818-8AB2-6A5EC667FE1D}"/>
              </a:ext>
            </a:extLst>
          </p:cNvPr>
          <p:cNvSpPr>
            <a:spLocks noGrp="1"/>
          </p:cNvSpPr>
          <p:nvPr>
            <p:ph type="body" idx="1"/>
          </p:nvPr>
        </p:nvSpPr>
        <p:spPr>
          <a:xfrm>
            <a:off x="1092200" y="3559879"/>
            <a:ext cx="10024267" cy="1500187"/>
          </a:xfrm>
        </p:spPr>
        <p:txBody>
          <a:bodyPr>
            <a:normAutofit/>
          </a:bodyPr>
          <a:lstStyle/>
          <a:p>
            <a:r>
              <a:rPr lang="sv-SE"/>
              <a:t>Hör av dig om du har tankar och funderingar! </a:t>
            </a:r>
          </a:p>
        </p:txBody>
      </p:sp>
      <p:sp>
        <p:nvSpPr>
          <p:cNvPr id="4" name="Platshållare för datum 3">
            <a:extLst>
              <a:ext uri="{FF2B5EF4-FFF2-40B4-BE49-F238E27FC236}">
                <a16:creationId xmlns:a16="http://schemas.microsoft.com/office/drawing/2014/main" id="{AF7E87B8-658C-F55D-56F0-80B6E12DF19E}"/>
              </a:ext>
            </a:extLst>
          </p:cNvPr>
          <p:cNvSpPr>
            <a:spLocks noGrp="1"/>
          </p:cNvSpPr>
          <p:nvPr>
            <p:ph type="dt" sz="half" idx="10"/>
          </p:nvPr>
        </p:nvSpPr>
        <p:spPr>
          <a:xfrm>
            <a:off x="10901364" y="136525"/>
            <a:ext cx="900071" cy="141687"/>
          </a:xfrm>
        </p:spPr>
        <p:txBody>
          <a:bodyPr anchor="ctr">
            <a:normAutofit/>
          </a:bodyPr>
          <a:lstStyle/>
          <a:p>
            <a:pPr>
              <a:spcAft>
                <a:spcPts val="600"/>
              </a:spcAft>
            </a:pPr>
            <a:fld id="{094EC4B8-68CD-44A3-B172-19A87347D395}" type="datetime1">
              <a:rPr lang="sv-SE" smtClean="0"/>
              <a:pPr>
                <a:spcAft>
                  <a:spcPts val="600"/>
                </a:spcAft>
              </a:pPr>
              <a:t>2026-06-02</a:t>
            </a:fld>
            <a:endParaRPr lang="sv-SE"/>
          </a:p>
        </p:txBody>
      </p:sp>
    </p:spTree>
    <p:extLst>
      <p:ext uri="{BB962C8B-B14F-4D97-AF65-F5344CB8AC3E}">
        <p14:creationId xmlns:p14="http://schemas.microsoft.com/office/powerpoint/2010/main" val="7565141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83E9B27E-16CF-41D8-5E44-C2330A181AA0}"/>
              </a:ext>
            </a:extLst>
          </p:cNvPr>
          <p:cNvSpPr>
            <a:spLocks noGrp="1"/>
          </p:cNvSpPr>
          <p:nvPr>
            <p:ph type="title"/>
          </p:nvPr>
        </p:nvSpPr>
        <p:spPr>
          <a:xfrm>
            <a:off x="1100667" y="425716"/>
            <a:ext cx="8642350" cy="1047750"/>
          </a:xfrm>
        </p:spPr>
        <p:txBody>
          <a:bodyPr anchor="b">
            <a:normAutofit/>
          </a:bodyPr>
          <a:lstStyle/>
          <a:p>
            <a:pPr algn="ctr"/>
            <a:r>
              <a:rPr lang="sv-SE"/>
              <a:t>Sociala investeringar som metod</a:t>
            </a:r>
          </a:p>
        </p:txBody>
      </p:sp>
      <p:pic>
        <p:nvPicPr>
          <p:cNvPr id="7" name="Platshållare för innehåll 3">
            <a:extLst>
              <a:ext uri="{FF2B5EF4-FFF2-40B4-BE49-F238E27FC236}">
                <a16:creationId xmlns:a16="http://schemas.microsoft.com/office/drawing/2014/main" id="{4D4005C7-76F9-0DE4-A39B-E280DAC366BF}"/>
              </a:ext>
            </a:extLst>
          </p:cNvPr>
          <p:cNvPicPr>
            <a:picLocks noGrp="1" noChangeAspect="1"/>
          </p:cNvPicPr>
          <p:nvPr>
            <p:ph idx="1"/>
          </p:nvPr>
        </p:nvPicPr>
        <p:blipFill rotWithShape="1">
          <a:blip r:embed="rId2"/>
          <a:srcRect t="26790" r="-2457"/>
          <a:stretch/>
        </p:blipFill>
        <p:spPr>
          <a:xfrm>
            <a:off x="1100667" y="1787450"/>
            <a:ext cx="9283553" cy="4776361"/>
          </a:xfrm>
          <a:prstGeom prst="rect">
            <a:avLst/>
          </a:prstGeom>
        </p:spPr>
      </p:pic>
    </p:spTree>
    <p:extLst>
      <p:ext uri="{BB962C8B-B14F-4D97-AF65-F5344CB8AC3E}">
        <p14:creationId xmlns:p14="http://schemas.microsoft.com/office/powerpoint/2010/main" val="16240529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ubrik 1">
            <a:extLst>
              <a:ext uri="{FF2B5EF4-FFF2-40B4-BE49-F238E27FC236}">
                <a16:creationId xmlns:a16="http://schemas.microsoft.com/office/drawing/2014/main" id="{DBA32E09-0670-C4D4-2A14-75B6230E601C}"/>
              </a:ext>
            </a:extLst>
          </p:cNvPr>
          <p:cNvSpPr txBox="1">
            <a:spLocks/>
          </p:cNvSpPr>
          <p:nvPr/>
        </p:nvSpPr>
        <p:spPr>
          <a:xfrm>
            <a:off x="465826" y="399170"/>
            <a:ext cx="9913502" cy="809149"/>
          </a:xfrm>
          <a:prstGeom prst="rect">
            <a:avLst/>
          </a:prstGeom>
          <a:solidFill>
            <a:schemeClr val="bg1"/>
          </a:solidFill>
        </p:spPr>
        <p:txBody>
          <a:bodyPr vert="horz" lIns="0" tIns="0" rIns="0" bIns="0" rtlCol="0" anchor="t">
            <a:noAutofit/>
          </a:bodyPr>
          <a:lstStyle>
            <a:lvl1pPr algn="l" defTabSz="914400" rtl="0" eaLnBrk="1" latinLnBrk="0" hangingPunct="1">
              <a:lnSpc>
                <a:spcPct val="110000"/>
              </a:lnSpc>
              <a:spcBef>
                <a:spcPct val="0"/>
              </a:spcBef>
              <a:buNone/>
              <a:defRPr sz="3300" kern="1200">
                <a:solidFill>
                  <a:schemeClr val="tx1"/>
                </a:solidFill>
                <a:latin typeface="+mj-lt"/>
                <a:ea typeface="+mj-ea"/>
                <a:cs typeface="+mj-cs"/>
              </a:defRPr>
            </a:lvl1pPr>
          </a:lstStyle>
          <a:p>
            <a:r>
              <a:rPr lang="sv-SE" sz="2400"/>
              <a:t>Exempel på en social investeringsprocess</a:t>
            </a:r>
            <a:br>
              <a:rPr lang="sv-SE" sz="2000"/>
            </a:br>
            <a:br>
              <a:rPr lang="sv-SE" sz="2000"/>
            </a:br>
            <a:endParaRPr lang="sv-SE" sz="2000"/>
          </a:p>
        </p:txBody>
      </p:sp>
      <p:pic>
        <p:nvPicPr>
          <p:cNvPr id="4" name="Platshållare för innehåll 3">
            <a:extLst>
              <a:ext uri="{FF2B5EF4-FFF2-40B4-BE49-F238E27FC236}">
                <a16:creationId xmlns:a16="http://schemas.microsoft.com/office/drawing/2014/main" id="{4A74CEAD-E45E-733E-68F1-6EC3A8F76B79}"/>
              </a:ext>
            </a:extLst>
          </p:cNvPr>
          <p:cNvPicPr>
            <a:picLocks noChangeAspect="1"/>
          </p:cNvPicPr>
          <p:nvPr/>
        </p:nvPicPr>
        <p:blipFill rotWithShape="1">
          <a:blip r:embed="rId3"/>
          <a:srcRect t="26790" r="-2457"/>
          <a:stretch/>
        </p:blipFill>
        <p:spPr>
          <a:xfrm>
            <a:off x="1795799" y="1284691"/>
            <a:ext cx="7972559" cy="4101889"/>
          </a:xfrm>
          <a:prstGeom prst="rect">
            <a:avLst/>
          </a:prstGeom>
        </p:spPr>
      </p:pic>
      <p:sp>
        <p:nvSpPr>
          <p:cNvPr id="14" name="Pil: femhörning 13">
            <a:extLst>
              <a:ext uri="{FF2B5EF4-FFF2-40B4-BE49-F238E27FC236}">
                <a16:creationId xmlns:a16="http://schemas.microsoft.com/office/drawing/2014/main" id="{B4BAE518-D45A-A884-D918-EC4942EA846C}"/>
              </a:ext>
            </a:extLst>
          </p:cNvPr>
          <p:cNvSpPr/>
          <p:nvPr/>
        </p:nvSpPr>
        <p:spPr>
          <a:xfrm>
            <a:off x="126588" y="5344230"/>
            <a:ext cx="5624287" cy="1166809"/>
          </a:xfrm>
          <a:prstGeom prst="homePlate">
            <a:avLst/>
          </a:prstGeom>
          <a:solidFill>
            <a:srgbClr val="FFC1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5" name="Rektangel 14">
            <a:extLst>
              <a:ext uri="{FF2B5EF4-FFF2-40B4-BE49-F238E27FC236}">
                <a16:creationId xmlns:a16="http://schemas.microsoft.com/office/drawing/2014/main" id="{C9BD70DE-F774-6084-D086-31632BF17D70}"/>
              </a:ext>
            </a:extLst>
          </p:cNvPr>
          <p:cNvSpPr/>
          <p:nvPr/>
        </p:nvSpPr>
        <p:spPr>
          <a:xfrm>
            <a:off x="1095624" y="5411602"/>
            <a:ext cx="1829250" cy="109283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100">
                <a:solidFill>
                  <a:schemeClr val="tx1"/>
                </a:solidFill>
                <a:cs typeface="Dreaming Outloud Pro" panose="03050502040302030504" pitchFamily="66" charset="0"/>
              </a:rPr>
              <a:t>…utveckla läsfrämjande arbetssätt anpassade för målgrupp och  verksamheterna</a:t>
            </a:r>
          </a:p>
        </p:txBody>
      </p:sp>
      <p:sp>
        <p:nvSpPr>
          <p:cNvPr id="16" name="Rektangel 15">
            <a:extLst>
              <a:ext uri="{FF2B5EF4-FFF2-40B4-BE49-F238E27FC236}">
                <a16:creationId xmlns:a16="http://schemas.microsoft.com/office/drawing/2014/main" id="{B1802485-5073-DC18-6FCA-97B5DDACDDB3}"/>
              </a:ext>
            </a:extLst>
          </p:cNvPr>
          <p:cNvSpPr/>
          <p:nvPr/>
        </p:nvSpPr>
        <p:spPr>
          <a:xfrm>
            <a:off x="95384" y="5633728"/>
            <a:ext cx="1044990" cy="73055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100">
                <a:solidFill>
                  <a:schemeClr val="tx1"/>
                </a:solidFill>
                <a:cs typeface="Dreaming Outloud Pro" panose="03050502040302030504" pitchFamily="66" charset="0"/>
              </a:rPr>
              <a:t>Resurser för att… </a:t>
            </a:r>
          </a:p>
        </p:txBody>
      </p:sp>
      <p:sp>
        <p:nvSpPr>
          <p:cNvPr id="17" name="Rektangel 16">
            <a:extLst>
              <a:ext uri="{FF2B5EF4-FFF2-40B4-BE49-F238E27FC236}">
                <a16:creationId xmlns:a16="http://schemas.microsoft.com/office/drawing/2014/main" id="{7C86B1AF-DF0F-997A-52A1-4242463171B3}"/>
              </a:ext>
            </a:extLst>
          </p:cNvPr>
          <p:cNvSpPr/>
          <p:nvPr/>
        </p:nvSpPr>
        <p:spPr>
          <a:xfrm>
            <a:off x="2725584" y="5445484"/>
            <a:ext cx="1504828" cy="98918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100">
                <a:solidFill>
                  <a:schemeClr val="tx1"/>
                </a:solidFill>
                <a:cs typeface="Dreaming Outloud Pro" panose="03050502040302030504" pitchFamily="66" charset="0"/>
              </a:rPr>
              <a:t>Nya läsfrämjande arbetssätt används</a:t>
            </a:r>
          </a:p>
        </p:txBody>
      </p:sp>
      <p:sp>
        <p:nvSpPr>
          <p:cNvPr id="18" name="textruta 17">
            <a:extLst>
              <a:ext uri="{FF2B5EF4-FFF2-40B4-BE49-F238E27FC236}">
                <a16:creationId xmlns:a16="http://schemas.microsoft.com/office/drawing/2014/main" id="{FC070226-741C-203D-4E01-AAC8C5CB9547}"/>
              </a:ext>
            </a:extLst>
          </p:cNvPr>
          <p:cNvSpPr txBox="1"/>
          <p:nvPr/>
        </p:nvSpPr>
        <p:spPr>
          <a:xfrm>
            <a:off x="4122242" y="5634190"/>
            <a:ext cx="1562709" cy="507831"/>
          </a:xfrm>
          <a:prstGeom prst="rect">
            <a:avLst/>
          </a:prstGeom>
          <a:noFill/>
        </p:spPr>
        <p:txBody>
          <a:bodyPr wrap="square" lIns="0" tIns="0" rIns="0" bIns="0" rtlCol="0">
            <a:spAutoFit/>
          </a:bodyPr>
          <a:lstStyle/>
          <a:p>
            <a:pPr algn="l"/>
            <a:endParaRPr lang="sv-SE" sz="1100"/>
          </a:p>
          <a:p>
            <a:pPr algn="ctr"/>
            <a:r>
              <a:rPr lang="sv-SE" sz="1100">
                <a:cs typeface="Dreaming Outloud Pro" panose="03050502040302030504" pitchFamily="66" charset="0"/>
              </a:rPr>
              <a:t>Insatserna antas </a:t>
            </a:r>
            <a:br>
              <a:rPr lang="sv-SE" sz="1100">
                <a:cs typeface="Dreaming Outloud Pro" panose="03050502040302030504" pitchFamily="66" charset="0"/>
              </a:rPr>
            </a:br>
            <a:r>
              <a:rPr lang="sv-SE" sz="1100">
                <a:cs typeface="Dreaming Outloud Pro" panose="03050502040302030504" pitchFamily="66" charset="0"/>
              </a:rPr>
              <a:t>leda till:</a:t>
            </a:r>
          </a:p>
        </p:txBody>
      </p:sp>
      <p:sp>
        <p:nvSpPr>
          <p:cNvPr id="19" name="Pil: sparr 18">
            <a:extLst>
              <a:ext uri="{FF2B5EF4-FFF2-40B4-BE49-F238E27FC236}">
                <a16:creationId xmlns:a16="http://schemas.microsoft.com/office/drawing/2014/main" id="{579DD90A-6C5A-E490-A7CE-7F80A0174B68}"/>
              </a:ext>
            </a:extLst>
          </p:cNvPr>
          <p:cNvSpPr/>
          <p:nvPr/>
        </p:nvSpPr>
        <p:spPr>
          <a:xfrm>
            <a:off x="5215466" y="5344230"/>
            <a:ext cx="6933008" cy="1166810"/>
          </a:xfrm>
          <a:prstGeom prst="chevron">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chemeClr val="tx1"/>
              </a:solidFill>
            </a:endParaRPr>
          </a:p>
        </p:txBody>
      </p:sp>
      <p:sp>
        <p:nvSpPr>
          <p:cNvPr id="21" name="Rektangel 20">
            <a:extLst>
              <a:ext uri="{FF2B5EF4-FFF2-40B4-BE49-F238E27FC236}">
                <a16:creationId xmlns:a16="http://schemas.microsoft.com/office/drawing/2014/main" id="{4B3C447F-08A0-AA02-B41C-FB0B32518181}"/>
              </a:ext>
            </a:extLst>
          </p:cNvPr>
          <p:cNvSpPr/>
          <p:nvPr/>
        </p:nvSpPr>
        <p:spPr>
          <a:xfrm>
            <a:off x="5655317" y="5595994"/>
            <a:ext cx="1520478" cy="72930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100">
                <a:solidFill>
                  <a:schemeClr val="tx1"/>
                </a:solidFill>
                <a:cs typeface="Dreaming Outloud Pro" panose="03050502040302030504" pitchFamily="66" charset="0"/>
              </a:rPr>
              <a:t>Förbättrad språkutveckling och läsförmåga hos målgruppen</a:t>
            </a:r>
          </a:p>
        </p:txBody>
      </p:sp>
      <p:sp>
        <p:nvSpPr>
          <p:cNvPr id="22" name="Pil: höger 21">
            <a:extLst>
              <a:ext uri="{FF2B5EF4-FFF2-40B4-BE49-F238E27FC236}">
                <a16:creationId xmlns:a16="http://schemas.microsoft.com/office/drawing/2014/main" id="{B1894D9F-8683-E466-8F32-2A0C8F9713C5}"/>
              </a:ext>
            </a:extLst>
          </p:cNvPr>
          <p:cNvSpPr/>
          <p:nvPr/>
        </p:nvSpPr>
        <p:spPr>
          <a:xfrm>
            <a:off x="7255977" y="5763058"/>
            <a:ext cx="679300" cy="215004"/>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200"/>
          </a:p>
        </p:txBody>
      </p:sp>
      <p:sp>
        <p:nvSpPr>
          <p:cNvPr id="23" name="Rektangel 22">
            <a:extLst>
              <a:ext uri="{FF2B5EF4-FFF2-40B4-BE49-F238E27FC236}">
                <a16:creationId xmlns:a16="http://schemas.microsoft.com/office/drawing/2014/main" id="{F701EF15-41AA-0279-39FD-9D5B3D59092A}"/>
              </a:ext>
            </a:extLst>
          </p:cNvPr>
          <p:cNvSpPr/>
          <p:nvPr/>
        </p:nvSpPr>
        <p:spPr>
          <a:xfrm>
            <a:off x="7937083" y="5558385"/>
            <a:ext cx="1578774" cy="79926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100">
                <a:solidFill>
                  <a:schemeClr val="tx1"/>
                </a:solidFill>
                <a:cs typeface="Dreaming Outloud Pro" panose="03050502040302030504" pitchFamily="66" charset="0"/>
              </a:rPr>
              <a:t>Förbättrade förutsättningar för målgruppen att klara skolan</a:t>
            </a:r>
          </a:p>
        </p:txBody>
      </p:sp>
      <p:sp>
        <p:nvSpPr>
          <p:cNvPr id="24" name="Pil: höger 23">
            <a:extLst>
              <a:ext uri="{FF2B5EF4-FFF2-40B4-BE49-F238E27FC236}">
                <a16:creationId xmlns:a16="http://schemas.microsoft.com/office/drawing/2014/main" id="{9B77A6CB-3F19-3C6E-5BEE-56C20281218F}"/>
              </a:ext>
            </a:extLst>
          </p:cNvPr>
          <p:cNvSpPr/>
          <p:nvPr/>
        </p:nvSpPr>
        <p:spPr>
          <a:xfrm>
            <a:off x="9554239" y="5757612"/>
            <a:ext cx="652782" cy="241392"/>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200"/>
          </a:p>
        </p:txBody>
      </p:sp>
      <p:sp>
        <p:nvSpPr>
          <p:cNvPr id="25" name="Rektangel 24">
            <a:extLst>
              <a:ext uri="{FF2B5EF4-FFF2-40B4-BE49-F238E27FC236}">
                <a16:creationId xmlns:a16="http://schemas.microsoft.com/office/drawing/2014/main" id="{C0D5F315-BD26-4034-FA3D-07F7AA511A51}"/>
              </a:ext>
            </a:extLst>
          </p:cNvPr>
          <p:cNvSpPr/>
          <p:nvPr/>
        </p:nvSpPr>
        <p:spPr>
          <a:xfrm>
            <a:off x="10121470" y="5558385"/>
            <a:ext cx="1640726" cy="9858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100">
                <a:solidFill>
                  <a:schemeClr val="tx1"/>
                </a:solidFill>
                <a:cs typeface="Dreaming Outloud Pro" panose="03050502040302030504" pitchFamily="66" charset="0"/>
              </a:rPr>
              <a:t>Vinster för individ och samhälle om fler klarar skolan </a:t>
            </a:r>
          </a:p>
          <a:p>
            <a:pPr algn="ctr"/>
            <a:endParaRPr lang="sv-SE" sz="1100">
              <a:solidFill>
                <a:schemeClr val="tx1"/>
              </a:solidFill>
              <a:cs typeface="Dreaming Outloud Pro" panose="03050502040302030504" pitchFamily="66" charset="0"/>
            </a:endParaRPr>
          </a:p>
        </p:txBody>
      </p:sp>
    </p:spTree>
    <p:extLst>
      <p:ext uri="{BB962C8B-B14F-4D97-AF65-F5344CB8AC3E}">
        <p14:creationId xmlns:p14="http://schemas.microsoft.com/office/powerpoint/2010/main" val="38257608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B5EFC0BD-BA6D-AF45-BA85-BDBD5FF6AF4B}"/>
              </a:ext>
            </a:extLst>
          </p:cNvPr>
          <p:cNvSpPr>
            <a:spLocks noGrp="1"/>
          </p:cNvSpPr>
          <p:nvPr>
            <p:ph type="title"/>
          </p:nvPr>
        </p:nvSpPr>
        <p:spPr>
          <a:xfrm>
            <a:off x="1644132" y="2242046"/>
            <a:ext cx="8642350" cy="1047750"/>
          </a:xfrm>
        </p:spPr>
        <p:txBody>
          <a:bodyPr anchor="ctr"/>
          <a:lstStyle/>
          <a:p>
            <a:pPr algn="ctr"/>
            <a:r>
              <a:rPr lang="sv-SE" sz="2800"/>
              <a:t>Områden för utvecklingsarbete inom Framtidsrusta barn och unga </a:t>
            </a:r>
          </a:p>
        </p:txBody>
      </p:sp>
      <p:pic>
        <p:nvPicPr>
          <p:cNvPr id="3" name="Bildobjekt 2">
            <a:extLst>
              <a:ext uri="{FF2B5EF4-FFF2-40B4-BE49-F238E27FC236}">
                <a16:creationId xmlns:a16="http://schemas.microsoft.com/office/drawing/2014/main" id="{35E8C2C0-6814-5B4B-00DA-FFEB9C152135}"/>
              </a:ext>
            </a:extLst>
          </p:cNvPr>
          <p:cNvPicPr>
            <a:picLocks noChangeAspect="1"/>
          </p:cNvPicPr>
          <p:nvPr/>
        </p:nvPicPr>
        <p:blipFill>
          <a:blip r:embed="rId3"/>
          <a:stretch>
            <a:fillRect/>
          </a:stretch>
        </p:blipFill>
        <p:spPr>
          <a:xfrm>
            <a:off x="0" y="0"/>
            <a:ext cx="12192000" cy="1999352"/>
          </a:xfrm>
          <a:prstGeom prst="rect">
            <a:avLst/>
          </a:prstGeom>
        </p:spPr>
      </p:pic>
      <p:sp>
        <p:nvSpPr>
          <p:cNvPr id="30" name="Rektangel 29">
            <a:extLst>
              <a:ext uri="{FF2B5EF4-FFF2-40B4-BE49-F238E27FC236}">
                <a16:creationId xmlns:a16="http://schemas.microsoft.com/office/drawing/2014/main" id="{4D77F7B0-2C51-C781-0600-AA93EDFB714A}"/>
              </a:ext>
            </a:extLst>
          </p:cNvPr>
          <p:cNvSpPr/>
          <p:nvPr/>
        </p:nvSpPr>
        <p:spPr>
          <a:xfrm>
            <a:off x="1644132" y="3763735"/>
            <a:ext cx="2498271" cy="922565"/>
          </a:xfrm>
          <a:prstGeom prst="rect">
            <a:avLst/>
          </a:prstGeom>
          <a:ln/>
        </p:spPr>
        <p:style>
          <a:lnRef idx="1">
            <a:schemeClr val="accent4"/>
          </a:lnRef>
          <a:fillRef idx="2">
            <a:schemeClr val="accent4"/>
          </a:fillRef>
          <a:effectRef idx="1">
            <a:schemeClr val="accent4"/>
          </a:effectRef>
          <a:fontRef idx="minor">
            <a:schemeClr val="dk1"/>
          </a:fontRef>
        </p:style>
        <p:txBody>
          <a:bodyPr rtlCol="0" anchor="ctr"/>
          <a:lstStyle/>
          <a:p>
            <a:pPr algn="ctr"/>
            <a:r>
              <a:rPr lang="sv-SE" sz="1400"/>
              <a:t>God och jämlik hälsa </a:t>
            </a:r>
          </a:p>
        </p:txBody>
      </p:sp>
      <p:sp>
        <p:nvSpPr>
          <p:cNvPr id="31" name="Rektangel 30">
            <a:extLst>
              <a:ext uri="{FF2B5EF4-FFF2-40B4-BE49-F238E27FC236}">
                <a16:creationId xmlns:a16="http://schemas.microsoft.com/office/drawing/2014/main" id="{AE1B4A21-4C28-0003-CAC4-624E0EBAAF67}"/>
              </a:ext>
            </a:extLst>
          </p:cNvPr>
          <p:cNvSpPr/>
          <p:nvPr/>
        </p:nvSpPr>
        <p:spPr>
          <a:xfrm>
            <a:off x="4447203" y="3763735"/>
            <a:ext cx="2498271" cy="922565"/>
          </a:xfrm>
          <a:prstGeom prst="rect">
            <a:avLst/>
          </a:prstGeom>
          <a:ln/>
        </p:spPr>
        <p:style>
          <a:lnRef idx="1">
            <a:schemeClr val="accent4"/>
          </a:lnRef>
          <a:fillRef idx="2">
            <a:schemeClr val="accent4"/>
          </a:fillRef>
          <a:effectRef idx="1">
            <a:schemeClr val="accent4"/>
          </a:effectRef>
          <a:fontRef idx="minor">
            <a:schemeClr val="dk1"/>
          </a:fontRef>
        </p:style>
        <p:txBody>
          <a:bodyPr rtlCol="0" anchor="ctr"/>
          <a:lstStyle/>
          <a:p>
            <a:pPr algn="ctr"/>
            <a:r>
              <a:rPr lang="sv-SE" sz="1400"/>
              <a:t>Språkutveckling och läsfrämjande </a:t>
            </a:r>
          </a:p>
        </p:txBody>
      </p:sp>
      <p:sp>
        <p:nvSpPr>
          <p:cNvPr id="32" name="Rektangel 31">
            <a:extLst>
              <a:ext uri="{FF2B5EF4-FFF2-40B4-BE49-F238E27FC236}">
                <a16:creationId xmlns:a16="http://schemas.microsoft.com/office/drawing/2014/main" id="{136439C4-6BA9-EB0F-E3F5-974095748CDA}"/>
              </a:ext>
            </a:extLst>
          </p:cNvPr>
          <p:cNvSpPr/>
          <p:nvPr/>
        </p:nvSpPr>
        <p:spPr>
          <a:xfrm>
            <a:off x="7250274" y="3763734"/>
            <a:ext cx="2498271" cy="922565"/>
          </a:xfrm>
          <a:prstGeom prst="rect">
            <a:avLst/>
          </a:prstGeom>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sv-SE" sz="1400"/>
          </a:p>
          <a:p>
            <a:pPr algn="ctr"/>
            <a:r>
              <a:rPr lang="sv-SE" sz="1400"/>
              <a:t>Vårdnadshavare och andra vuxna som resurs och förebilder ​</a:t>
            </a:r>
          </a:p>
          <a:p>
            <a:pPr algn="ctr"/>
            <a:endParaRPr lang="sv-SE" sz="1400"/>
          </a:p>
        </p:txBody>
      </p:sp>
      <p:sp>
        <p:nvSpPr>
          <p:cNvPr id="33" name="Rektangel 32">
            <a:extLst>
              <a:ext uri="{FF2B5EF4-FFF2-40B4-BE49-F238E27FC236}">
                <a16:creationId xmlns:a16="http://schemas.microsoft.com/office/drawing/2014/main" id="{2985EEB0-AC18-8E3D-1E11-8A429222BE52}"/>
              </a:ext>
            </a:extLst>
          </p:cNvPr>
          <p:cNvSpPr/>
          <p:nvPr/>
        </p:nvSpPr>
        <p:spPr>
          <a:xfrm>
            <a:off x="3040225" y="5037772"/>
            <a:ext cx="2498271" cy="922565"/>
          </a:xfrm>
          <a:prstGeom prst="rect">
            <a:avLst/>
          </a:prstGeom>
          <a:ln/>
        </p:spPr>
        <p:style>
          <a:lnRef idx="1">
            <a:schemeClr val="accent4"/>
          </a:lnRef>
          <a:fillRef idx="2">
            <a:schemeClr val="accent4"/>
          </a:fillRef>
          <a:effectRef idx="1">
            <a:schemeClr val="accent4"/>
          </a:effectRef>
          <a:fontRef idx="minor">
            <a:schemeClr val="dk1"/>
          </a:fontRef>
        </p:style>
        <p:txBody>
          <a:bodyPr rtlCol="0" anchor="ctr"/>
          <a:lstStyle/>
          <a:p>
            <a:pPr algn="ctr"/>
            <a:r>
              <a:rPr lang="sv-SE" sz="1400"/>
              <a:t>Delaktighet och egenmakt​</a:t>
            </a:r>
          </a:p>
        </p:txBody>
      </p:sp>
      <p:sp>
        <p:nvSpPr>
          <p:cNvPr id="34" name="Rektangel 33">
            <a:extLst>
              <a:ext uri="{FF2B5EF4-FFF2-40B4-BE49-F238E27FC236}">
                <a16:creationId xmlns:a16="http://schemas.microsoft.com/office/drawing/2014/main" id="{E8402119-2661-E8E4-1594-01F28D33834B}"/>
              </a:ext>
            </a:extLst>
          </p:cNvPr>
          <p:cNvSpPr/>
          <p:nvPr/>
        </p:nvSpPr>
        <p:spPr>
          <a:xfrm>
            <a:off x="6335875" y="5037773"/>
            <a:ext cx="2498271" cy="922565"/>
          </a:xfrm>
          <a:prstGeom prst="rect">
            <a:avLst/>
          </a:prstGeom>
          <a:ln/>
        </p:spPr>
        <p:style>
          <a:lnRef idx="1">
            <a:schemeClr val="accent4"/>
          </a:lnRef>
          <a:fillRef idx="2">
            <a:schemeClr val="accent4"/>
          </a:fillRef>
          <a:effectRef idx="1">
            <a:schemeClr val="accent4"/>
          </a:effectRef>
          <a:fontRef idx="minor">
            <a:schemeClr val="dk1"/>
          </a:fontRef>
        </p:style>
        <p:txBody>
          <a:bodyPr rtlCol="0" anchor="ctr"/>
          <a:lstStyle/>
          <a:p>
            <a:pPr algn="ctr"/>
            <a:r>
              <a:rPr lang="sv-SE" sz="1400"/>
              <a:t>Meningsfull fritid och tidig kontakt med arbetslivet</a:t>
            </a:r>
          </a:p>
        </p:txBody>
      </p:sp>
    </p:spTree>
    <p:extLst>
      <p:ext uri="{BB962C8B-B14F-4D97-AF65-F5344CB8AC3E}">
        <p14:creationId xmlns:p14="http://schemas.microsoft.com/office/powerpoint/2010/main" val="31206540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ubrik 3">
            <a:extLst>
              <a:ext uri="{FF2B5EF4-FFF2-40B4-BE49-F238E27FC236}">
                <a16:creationId xmlns:a16="http://schemas.microsoft.com/office/drawing/2014/main" id="{9D6B3E04-64D0-7101-0FF4-A39890DDECEB}"/>
              </a:ext>
            </a:extLst>
          </p:cNvPr>
          <p:cNvSpPr>
            <a:spLocks noGrp="1"/>
          </p:cNvSpPr>
          <p:nvPr>
            <p:ph type="title"/>
          </p:nvPr>
        </p:nvSpPr>
        <p:spPr/>
        <p:txBody>
          <a:bodyPr/>
          <a:lstStyle/>
          <a:p>
            <a:r>
              <a:rPr lang="sv-SE"/>
              <a:t>Problemanalys</a:t>
            </a:r>
          </a:p>
        </p:txBody>
      </p:sp>
    </p:spTree>
    <p:extLst>
      <p:ext uri="{BB962C8B-B14F-4D97-AF65-F5344CB8AC3E}">
        <p14:creationId xmlns:p14="http://schemas.microsoft.com/office/powerpoint/2010/main" val="4269196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819FCAC-A85B-0D45-364E-83839EE84FA4}"/>
              </a:ext>
            </a:extLst>
          </p:cNvPr>
          <p:cNvSpPr>
            <a:spLocks noGrp="1"/>
          </p:cNvSpPr>
          <p:nvPr>
            <p:ph type="title"/>
          </p:nvPr>
        </p:nvSpPr>
        <p:spPr/>
        <p:txBody>
          <a:bodyPr/>
          <a:lstStyle/>
          <a:p>
            <a:r>
              <a:rPr lang="sv-SE" dirty="0"/>
              <a:t>Ett citat om komplexa problem…</a:t>
            </a:r>
          </a:p>
        </p:txBody>
      </p:sp>
      <p:sp>
        <p:nvSpPr>
          <p:cNvPr id="4" name="Pratbubbla: oval 3">
            <a:extLst>
              <a:ext uri="{FF2B5EF4-FFF2-40B4-BE49-F238E27FC236}">
                <a16:creationId xmlns:a16="http://schemas.microsoft.com/office/drawing/2014/main" id="{21CE3CEA-923F-D210-3C00-6941B3117BC5}"/>
              </a:ext>
            </a:extLst>
          </p:cNvPr>
          <p:cNvSpPr/>
          <p:nvPr/>
        </p:nvSpPr>
        <p:spPr>
          <a:xfrm>
            <a:off x="1753126" y="1891862"/>
            <a:ext cx="9174290" cy="3972910"/>
          </a:xfrm>
          <a:prstGeom prst="wedgeEllipseCallout">
            <a:avLst/>
          </a:prstGeom>
          <a:solidFill>
            <a:srgbClr val="FFC1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dirty="0">
                <a:solidFill>
                  <a:schemeClr val="tx1"/>
                </a:solidFill>
                <a:latin typeface="Dreaming Outloud Pro" panose="03050502040302030504" pitchFamily="66" charset="0"/>
                <a:cs typeface="Dreaming Outloud Pro" panose="03050502040302030504" pitchFamily="66" charset="0"/>
              </a:rPr>
              <a:t>”Det är i det lokala man finner komplexiteten…” </a:t>
            </a:r>
          </a:p>
          <a:p>
            <a:pPr algn="ctr"/>
            <a:endParaRPr lang="sv-SE" dirty="0">
              <a:solidFill>
                <a:schemeClr val="tx1"/>
              </a:solidFill>
              <a:latin typeface="Dreaming Outloud Pro" panose="03050502040302030504" pitchFamily="66" charset="0"/>
              <a:cs typeface="Dreaming Outloud Pro" panose="03050502040302030504" pitchFamily="66" charset="0"/>
            </a:endParaRPr>
          </a:p>
          <a:p>
            <a:pPr algn="ctr"/>
            <a:endParaRPr lang="sv-SE" dirty="0">
              <a:solidFill>
                <a:schemeClr val="tx1"/>
              </a:solidFill>
              <a:latin typeface="Dreaming Outloud Pro" panose="03050502040302030504" pitchFamily="66" charset="0"/>
              <a:cs typeface="Dreaming Outloud Pro" panose="03050502040302030504" pitchFamily="66" charset="0"/>
            </a:endParaRPr>
          </a:p>
          <a:p>
            <a:pPr algn="ctr"/>
            <a:r>
              <a:rPr lang="sv-SE" dirty="0">
                <a:solidFill>
                  <a:schemeClr val="tx1"/>
                </a:solidFill>
                <a:latin typeface="Dreaming Outloud Pro" panose="03050502040302030504" pitchFamily="66" charset="0"/>
                <a:cs typeface="Dreaming Outloud Pro" panose="03050502040302030504" pitchFamily="66" charset="0"/>
              </a:rPr>
              <a:t>”….vi behöver förbättra vår förmåga att förhålla oss till komplexa problem. Bland annat innebär det en insikt om att svaret på frågan om hur man löser ett stort problem är att göra problemet större – att reflektera över varför problemet uppstår.”</a:t>
            </a:r>
          </a:p>
          <a:p>
            <a:pPr algn="ctr"/>
            <a:endParaRPr lang="sv-SE" dirty="0">
              <a:solidFill>
                <a:schemeClr val="tx1"/>
              </a:solidFill>
            </a:endParaRPr>
          </a:p>
          <a:p>
            <a:pPr algn="ctr"/>
            <a:endParaRPr lang="sv-SE" sz="1200" dirty="0">
              <a:solidFill>
                <a:schemeClr val="tx1"/>
              </a:solidFill>
            </a:endParaRPr>
          </a:p>
          <a:p>
            <a:pPr algn="ctr"/>
            <a:r>
              <a:rPr lang="sv-SE" sz="1200" dirty="0">
                <a:solidFill>
                  <a:schemeClr val="tx1"/>
                </a:solidFill>
              </a:rPr>
              <a:t>John Holmberg, </a:t>
            </a:r>
            <a:br>
              <a:rPr lang="sv-SE" sz="1200" dirty="0">
                <a:solidFill>
                  <a:schemeClr val="tx1"/>
                </a:solidFill>
              </a:rPr>
            </a:br>
            <a:r>
              <a:rPr lang="sv-SE" sz="1200" dirty="0">
                <a:solidFill>
                  <a:schemeClr val="tx1"/>
                </a:solidFill>
              </a:rPr>
              <a:t>Chalmers Tekniska Högskola i Göteborg, forskare inom hållbar omställning. </a:t>
            </a:r>
          </a:p>
        </p:txBody>
      </p:sp>
    </p:spTree>
    <p:extLst>
      <p:ext uri="{BB962C8B-B14F-4D97-AF65-F5344CB8AC3E}">
        <p14:creationId xmlns:p14="http://schemas.microsoft.com/office/powerpoint/2010/main" val="3919677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2BCFF6C-1D16-8EBA-CFD1-98E1171D6B92}"/>
            </a:ext>
          </a:extLst>
        </p:cNvPr>
        <p:cNvGrpSpPr/>
        <p:nvPr/>
      </p:nvGrpSpPr>
      <p:grpSpPr>
        <a:xfrm>
          <a:off x="0" y="0"/>
          <a:ext cx="0" cy="0"/>
          <a:chOff x="0" y="0"/>
          <a:chExt cx="0" cy="0"/>
        </a:xfrm>
      </p:grpSpPr>
      <p:sp>
        <p:nvSpPr>
          <p:cNvPr id="2" name="Rubrik 1">
            <a:extLst>
              <a:ext uri="{FF2B5EF4-FFF2-40B4-BE49-F238E27FC236}">
                <a16:creationId xmlns:a16="http://schemas.microsoft.com/office/drawing/2014/main" id="{4B062159-9C07-41F0-7BD9-52CB5E59E22B}"/>
              </a:ext>
            </a:extLst>
          </p:cNvPr>
          <p:cNvSpPr>
            <a:spLocks noGrp="1"/>
          </p:cNvSpPr>
          <p:nvPr>
            <p:ph type="title"/>
          </p:nvPr>
        </p:nvSpPr>
        <p:spPr/>
        <p:txBody>
          <a:bodyPr>
            <a:normAutofit fontScale="90000"/>
          </a:bodyPr>
          <a:lstStyle/>
          <a:p>
            <a:r>
              <a:rPr lang="sv-SE"/>
              <a:t>Börja förändringsarbetet med problemanalys</a:t>
            </a:r>
          </a:p>
        </p:txBody>
      </p:sp>
      <p:sp>
        <p:nvSpPr>
          <p:cNvPr id="3" name="Platshållare för innehåll 2">
            <a:extLst>
              <a:ext uri="{FF2B5EF4-FFF2-40B4-BE49-F238E27FC236}">
                <a16:creationId xmlns:a16="http://schemas.microsoft.com/office/drawing/2014/main" id="{18F976F1-59DC-5A7F-0FBF-1226E43A8196}"/>
              </a:ext>
            </a:extLst>
          </p:cNvPr>
          <p:cNvSpPr>
            <a:spLocks noGrp="1"/>
          </p:cNvSpPr>
          <p:nvPr>
            <p:ph sz="quarter" idx="14"/>
          </p:nvPr>
        </p:nvSpPr>
        <p:spPr/>
        <p:txBody>
          <a:bodyPr>
            <a:normAutofit fontScale="77500" lnSpcReduction="20000"/>
          </a:bodyPr>
          <a:lstStyle/>
          <a:p>
            <a:r>
              <a:rPr lang="sv-SE"/>
              <a:t>Grunden till ett systematiskt förbättringsarbete är att tydliggöra vilket problem/vilka problem ni vill lösa och göra en problemanalys. </a:t>
            </a:r>
          </a:p>
          <a:p>
            <a:r>
              <a:rPr lang="sv-SE"/>
              <a:t>Identifiera vilka som ska vara med i problemanalysen.</a:t>
            </a:r>
          </a:p>
          <a:p>
            <a:pPr lvl="1"/>
            <a:r>
              <a:rPr lang="sv-SE"/>
              <a:t>Vilka berörs av frågan ni vill arbeta med?</a:t>
            </a:r>
          </a:p>
          <a:p>
            <a:pPr lvl="1"/>
            <a:r>
              <a:rPr lang="sv-SE"/>
              <a:t>Vilka träffar målgruppen som är föremål för er fråga?</a:t>
            </a:r>
          </a:p>
          <a:p>
            <a:pPr marL="346075" indent="-342900"/>
            <a:r>
              <a:rPr lang="sv-SE"/>
              <a:t>Om ni vet målgruppen: Involvera målgruppen i er analys!</a:t>
            </a:r>
          </a:p>
        </p:txBody>
      </p:sp>
      <p:sp>
        <p:nvSpPr>
          <p:cNvPr id="4" name="Platshållare för bild 3">
            <a:extLst>
              <a:ext uri="{FF2B5EF4-FFF2-40B4-BE49-F238E27FC236}">
                <a16:creationId xmlns:a16="http://schemas.microsoft.com/office/drawing/2014/main" id="{AB09D2D7-6770-8F4B-9974-F36003A9E4A0}"/>
              </a:ext>
            </a:extLst>
          </p:cNvPr>
          <p:cNvSpPr>
            <a:spLocks noGrp="1"/>
          </p:cNvSpPr>
          <p:nvPr>
            <p:ph type="pic" sz="quarter" idx="13"/>
          </p:nvPr>
        </p:nvSpPr>
        <p:spPr>
          <a:xfrm>
            <a:off x="7060962" y="425716"/>
            <a:ext cx="5002954" cy="6091200"/>
          </a:xfrm>
        </p:spPr>
        <p:txBody>
          <a:bodyPr/>
          <a:lstStyle/>
          <a:p>
            <a:pPr algn="ctr"/>
            <a:r>
              <a:rPr lang="sv-SE"/>
              <a:t>Vilka aktörer finns runt målgruppen?</a:t>
            </a:r>
          </a:p>
        </p:txBody>
      </p:sp>
      <p:pic>
        <p:nvPicPr>
          <p:cNvPr id="5" name="Bild 4" descr="Barn med ballong kontur">
            <a:extLst>
              <a:ext uri="{FF2B5EF4-FFF2-40B4-BE49-F238E27FC236}">
                <a16:creationId xmlns:a16="http://schemas.microsoft.com/office/drawing/2014/main" id="{D7BE1D6B-9478-F52B-5D68-E11D2AB92D2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9166416" y="3129733"/>
            <a:ext cx="945620" cy="945620"/>
          </a:xfrm>
          <a:prstGeom prst="rect">
            <a:avLst/>
          </a:prstGeom>
        </p:spPr>
      </p:pic>
      <p:sp>
        <p:nvSpPr>
          <p:cNvPr id="7" name="Ellips 6">
            <a:extLst>
              <a:ext uri="{FF2B5EF4-FFF2-40B4-BE49-F238E27FC236}">
                <a16:creationId xmlns:a16="http://schemas.microsoft.com/office/drawing/2014/main" id="{30B83CCA-85B7-0571-234E-024A41C8A4EA}"/>
              </a:ext>
            </a:extLst>
          </p:cNvPr>
          <p:cNvSpPr/>
          <p:nvPr/>
        </p:nvSpPr>
        <p:spPr>
          <a:xfrm>
            <a:off x="8427146" y="3015543"/>
            <a:ext cx="689637" cy="677389"/>
          </a:xfrm>
          <a:prstGeom prst="ellipse">
            <a:avLst/>
          </a:prstGeom>
          <a:ln/>
        </p:spPr>
        <p:style>
          <a:lnRef idx="2">
            <a:schemeClr val="dk1"/>
          </a:lnRef>
          <a:fillRef idx="1">
            <a:schemeClr val="lt1"/>
          </a:fillRef>
          <a:effectRef idx="0">
            <a:schemeClr val="dk1"/>
          </a:effectRef>
          <a:fontRef idx="minor">
            <a:schemeClr val="dk1"/>
          </a:fontRef>
        </p:style>
        <p:txBody>
          <a:bodyPr rtlCol="0" anchor="ctr"/>
          <a:lstStyle/>
          <a:p>
            <a:pPr algn="ctr"/>
            <a:r>
              <a:rPr lang="sv-SE"/>
              <a:t>?</a:t>
            </a:r>
          </a:p>
        </p:txBody>
      </p:sp>
      <p:sp>
        <p:nvSpPr>
          <p:cNvPr id="8" name="Ellips 7">
            <a:extLst>
              <a:ext uri="{FF2B5EF4-FFF2-40B4-BE49-F238E27FC236}">
                <a16:creationId xmlns:a16="http://schemas.microsoft.com/office/drawing/2014/main" id="{D731F3CF-6764-C892-8882-95D0A59F7445}"/>
              </a:ext>
            </a:extLst>
          </p:cNvPr>
          <p:cNvSpPr/>
          <p:nvPr/>
        </p:nvSpPr>
        <p:spPr>
          <a:xfrm>
            <a:off x="9177962" y="2486002"/>
            <a:ext cx="689637" cy="677389"/>
          </a:xfrm>
          <a:prstGeom prst="ellipse">
            <a:avLst/>
          </a:prstGeom>
          <a:ln/>
        </p:spPr>
        <p:style>
          <a:lnRef idx="2">
            <a:schemeClr val="dk1"/>
          </a:lnRef>
          <a:fillRef idx="1">
            <a:schemeClr val="lt1"/>
          </a:fillRef>
          <a:effectRef idx="0">
            <a:schemeClr val="dk1"/>
          </a:effectRef>
          <a:fontRef idx="minor">
            <a:schemeClr val="dk1"/>
          </a:fontRef>
        </p:style>
        <p:txBody>
          <a:bodyPr rtlCol="0" anchor="ctr"/>
          <a:lstStyle/>
          <a:p>
            <a:pPr algn="ctr"/>
            <a:r>
              <a:rPr lang="sv-SE"/>
              <a:t>?</a:t>
            </a:r>
          </a:p>
        </p:txBody>
      </p:sp>
      <p:sp>
        <p:nvSpPr>
          <p:cNvPr id="9" name="Ellips 8">
            <a:extLst>
              <a:ext uri="{FF2B5EF4-FFF2-40B4-BE49-F238E27FC236}">
                <a16:creationId xmlns:a16="http://schemas.microsoft.com/office/drawing/2014/main" id="{F70767FD-6A24-700C-D4A6-CA4CFBAC185A}"/>
              </a:ext>
            </a:extLst>
          </p:cNvPr>
          <p:cNvSpPr/>
          <p:nvPr/>
        </p:nvSpPr>
        <p:spPr>
          <a:xfrm>
            <a:off x="9978411" y="3015544"/>
            <a:ext cx="689637" cy="677389"/>
          </a:xfrm>
          <a:prstGeom prst="ellipse">
            <a:avLst/>
          </a:prstGeom>
          <a:ln/>
        </p:spPr>
        <p:style>
          <a:lnRef idx="2">
            <a:schemeClr val="dk1"/>
          </a:lnRef>
          <a:fillRef idx="1">
            <a:schemeClr val="lt1"/>
          </a:fillRef>
          <a:effectRef idx="0">
            <a:schemeClr val="dk1"/>
          </a:effectRef>
          <a:fontRef idx="minor">
            <a:schemeClr val="dk1"/>
          </a:fontRef>
        </p:style>
        <p:txBody>
          <a:bodyPr rtlCol="0" anchor="ctr"/>
          <a:lstStyle/>
          <a:p>
            <a:pPr algn="ctr"/>
            <a:r>
              <a:rPr lang="sv-SE"/>
              <a:t>?</a:t>
            </a:r>
          </a:p>
        </p:txBody>
      </p:sp>
      <p:sp>
        <p:nvSpPr>
          <p:cNvPr id="10" name="Ellips 9">
            <a:extLst>
              <a:ext uri="{FF2B5EF4-FFF2-40B4-BE49-F238E27FC236}">
                <a16:creationId xmlns:a16="http://schemas.microsoft.com/office/drawing/2014/main" id="{E6B0EDDD-8F92-D777-3A45-E9068D34E6B4}"/>
              </a:ext>
            </a:extLst>
          </p:cNvPr>
          <p:cNvSpPr/>
          <p:nvPr/>
        </p:nvSpPr>
        <p:spPr>
          <a:xfrm>
            <a:off x="8484243" y="3773076"/>
            <a:ext cx="689637" cy="677389"/>
          </a:xfrm>
          <a:prstGeom prst="ellipse">
            <a:avLst/>
          </a:prstGeom>
          <a:ln/>
        </p:spPr>
        <p:style>
          <a:lnRef idx="2">
            <a:schemeClr val="dk1"/>
          </a:lnRef>
          <a:fillRef idx="1">
            <a:schemeClr val="lt1"/>
          </a:fillRef>
          <a:effectRef idx="0">
            <a:schemeClr val="dk1"/>
          </a:effectRef>
          <a:fontRef idx="minor">
            <a:schemeClr val="dk1"/>
          </a:fontRef>
        </p:style>
        <p:txBody>
          <a:bodyPr rtlCol="0" anchor="ctr"/>
          <a:lstStyle/>
          <a:p>
            <a:pPr algn="ctr"/>
            <a:r>
              <a:rPr lang="sv-SE"/>
              <a:t>?</a:t>
            </a:r>
          </a:p>
        </p:txBody>
      </p:sp>
      <p:sp>
        <p:nvSpPr>
          <p:cNvPr id="11" name="Ellips 10">
            <a:extLst>
              <a:ext uri="{FF2B5EF4-FFF2-40B4-BE49-F238E27FC236}">
                <a16:creationId xmlns:a16="http://schemas.microsoft.com/office/drawing/2014/main" id="{F7E364DE-5D72-38BF-EB76-202ECE930416}"/>
              </a:ext>
            </a:extLst>
          </p:cNvPr>
          <p:cNvSpPr/>
          <p:nvPr/>
        </p:nvSpPr>
        <p:spPr>
          <a:xfrm>
            <a:off x="9217621" y="4302618"/>
            <a:ext cx="689637" cy="677389"/>
          </a:xfrm>
          <a:prstGeom prst="ellipse">
            <a:avLst/>
          </a:prstGeom>
          <a:ln/>
        </p:spPr>
        <p:style>
          <a:lnRef idx="2">
            <a:schemeClr val="dk1"/>
          </a:lnRef>
          <a:fillRef idx="1">
            <a:schemeClr val="lt1"/>
          </a:fillRef>
          <a:effectRef idx="0">
            <a:schemeClr val="dk1"/>
          </a:effectRef>
          <a:fontRef idx="minor">
            <a:schemeClr val="dk1"/>
          </a:fontRef>
        </p:style>
        <p:txBody>
          <a:bodyPr rtlCol="0" anchor="ctr"/>
          <a:lstStyle/>
          <a:p>
            <a:pPr algn="ctr"/>
            <a:r>
              <a:rPr lang="sv-SE"/>
              <a:t>?</a:t>
            </a:r>
          </a:p>
        </p:txBody>
      </p:sp>
      <p:sp>
        <p:nvSpPr>
          <p:cNvPr id="12" name="Ellips 11">
            <a:extLst>
              <a:ext uri="{FF2B5EF4-FFF2-40B4-BE49-F238E27FC236}">
                <a16:creationId xmlns:a16="http://schemas.microsoft.com/office/drawing/2014/main" id="{95595F05-8F1D-A8CC-0BEF-39533C10EF40}"/>
              </a:ext>
            </a:extLst>
          </p:cNvPr>
          <p:cNvSpPr/>
          <p:nvPr/>
        </p:nvSpPr>
        <p:spPr>
          <a:xfrm>
            <a:off x="9978411" y="3819761"/>
            <a:ext cx="689637" cy="677389"/>
          </a:xfrm>
          <a:prstGeom prst="ellipse">
            <a:avLst/>
          </a:prstGeom>
          <a:ln/>
        </p:spPr>
        <p:style>
          <a:lnRef idx="2">
            <a:schemeClr val="dk1"/>
          </a:lnRef>
          <a:fillRef idx="1">
            <a:schemeClr val="lt1"/>
          </a:fillRef>
          <a:effectRef idx="0">
            <a:schemeClr val="dk1"/>
          </a:effectRef>
          <a:fontRef idx="minor">
            <a:schemeClr val="dk1"/>
          </a:fontRef>
        </p:style>
        <p:txBody>
          <a:bodyPr rtlCol="0" anchor="ctr"/>
          <a:lstStyle/>
          <a:p>
            <a:pPr algn="ctr"/>
            <a:r>
              <a:rPr lang="sv-SE"/>
              <a:t>?</a:t>
            </a:r>
          </a:p>
        </p:txBody>
      </p:sp>
    </p:spTree>
    <p:extLst>
      <p:ext uri="{BB962C8B-B14F-4D97-AF65-F5344CB8AC3E}">
        <p14:creationId xmlns:p14="http://schemas.microsoft.com/office/powerpoint/2010/main" val="671162727"/>
      </p:ext>
    </p:extLst>
  </p:cSld>
  <p:clrMapOvr>
    <a:masterClrMapping/>
  </p:clrMapOvr>
</p:sld>
</file>

<file path=ppt/theme/theme1.xml><?xml version="1.0" encoding="utf-8"?>
<a:theme xmlns:a="http://schemas.openxmlformats.org/drawingml/2006/main" name="VGR">
  <a:themeElements>
    <a:clrScheme name="VGR_Grunden_Färg">
      <a:dk1>
        <a:sysClr val="windowText" lastClr="000000"/>
      </a:dk1>
      <a:lt1>
        <a:sysClr val="window" lastClr="FFFFFF"/>
      </a:lt1>
      <a:dk2>
        <a:srgbClr val="000000"/>
      </a:dk2>
      <a:lt2>
        <a:srgbClr val="E7E1DF"/>
      </a:lt2>
      <a:accent1>
        <a:srgbClr val="37474F"/>
      </a:accent1>
      <a:accent2>
        <a:srgbClr val="9575CD"/>
      </a:accent2>
      <a:accent3>
        <a:srgbClr val="A1887F"/>
      </a:accent3>
      <a:accent4>
        <a:srgbClr val="1A9FB3"/>
      </a:accent4>
      <a:accent5>
        <a:srgbClr val="ED5F8C"/>
      </a:accent5>
      <a:accent6>
        <a:srgbClr val="43A447"/>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l">
          <a:lnSpc>
            <a:spcPct val="130000"/>
          </a:lnSpc>
          <a:defRPr dirty="0"/>
        </a:defPPr>
      </a:lstStyle>
    </a:txDef>
  </a:objectDefaults>
  <a:extraClrSchemeLst/>
  <a:custClrLst>
    <a:custClr>
      <a:srgbClr val="FFC107"/>
    </a:custClr>
    <a:custClr>
      <a:srgbClr val="CCDB49"/>
    </a:custClr>
    <a:custClr>
      <a:srgbClr val="FD5930"/>
    </a:custClr>
    <a:custClr>
      <a:srgbClr val="FFECB3"/>
    </a:custClr>
    <a:custClr>
      <a:srgbClr val="F7BBD0"/>
    </a:custClr>
    <a:custClr>
      <a:srgbClr val="D1C4E9"/>
    </a:custClr>
    <a:custClr>
      <a:srgbClr val="EFF4C6"/>
    </a:custClr>
    <a:custClr>
      <a:srgbClr val="C0EEC2"/>
    </a:custClr>
    <a:custClr>
      <a:srgbClr val="FECCBF"/>
    </a:custClr>
    <a:custClr>
      <a:srgbClr val="B3EBF2"/>
    </a:custClr>
    <a:custClr>
      <a:srgbClr val="E7E1DF"/>
    </a:custClr>
  </a:custClrLst>
  <a:extLst>
    <a:ext uri="{05A4C25C-085E-4340-85A3-A5531E510DB2}">
      <thm15:themeFamily xmlns:thm15="http://schemas.microsoft.com/office/thememl/2012/main" name="Presentation1" id="{0504319F-418A-4D74-A53E-28C88C74D940}" vid="{F694C6A9-C24E-48D2-B327-10F5CB2A3C88}"/>
    </a:ext>
  </a:extLst>
</a:theme>
</file>

<file path=ppt/theme/theme2.xml><?xml version="1.0" encoding="utf-8"?>
<a:theme xmlns:a="http://schemas.openxmlformats.org/drawingml/2006/main" name="Office-tema">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E6492"/>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tema">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E6492"/>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RU_ppt-mall</Template>
  <TotalTime>2</TotalTime>
  <Words>2578</Words>
  <Application>Microsoft Office PowerPoint</Application>
  <PresentationFormat>Bredbild</PresentationFormat>
  <Paragraphs>299</Paragraphs>
  <Slides>31</Slides>
  <Notes>5</Notes>
  <HiddenSlides>0</HiddenSlides>
  <MMClips>0</MMClips>
  <ScaleCrop>false</ScaleCrop>
  <HeadingPairs>
    <vt:vector size="6" baseType="variant">
      <vt:variant>
        <vt:lpstr>Använt teckensnitt</vt:lpstr>
      </vt:variant>
      <vt:variant>
        <vt:i4>4</vt:i4>
      </vt:variant>
      <vt:variant>
        <vt:lpstr>Tema</vt:lpstr>
      </vt:variant>
      <vt:variant>
        <vt:i4>1</vt:i4>
      </vt:variant>
      <vt:variant>
        <vt:lpstr>Bildrubriker</vt:lpstr>
      </vt:variant>
      <vt:variant>
        <vt:i4>31</vt:i4>
      </vt:variant>
    </vt:vector>
  </HeadingPairs>
  <TitlesOfParts>
    <vt:vector size="36" baseType="lpstr">
      <vt:lpstr>Arial</vt:lpstr>
      <vt:lpstr>Calibri</vt:lpstr>
      <vt:lpstr>Dreaming Outloud Pro</vt:lpstr>
      <vt:lpstr>Verdana</vt:lpstr>
      <vt:lpstr>VGR</vt:lpstr>
      <vt:lpstr>Stöd i problemanalys och önskat framtida läge för att Framtidsrusta barn och unga</vt:lpstr>
      <vt:lpstr>Om innehållet</vt:lpstr>
      <vt:lpstr>Förändringsarbete</vt:lpstr>
      <vt:lpstr>Sociala investeringar som metod</vt:lpstr>
      <vt:lpstr>PowerPoint-presentation</vt:lpstr>
      <vt:lpstr>Områden för utvecklingsarbete inom Framtidsrusta barn och unga </vt:lpstr>
      <vt:lpstr>Problemanalys</vt:lpstr>
      <vt:lpstr>Ett citat om komplexa problem…</vt:lpstr>
      <vt:lpstr>Börja förändringsarbetet med problemanalys</vt:lpstr>
      <vt:lpstr>Bakomliggande mekanismer och faktorer </vt:lpstr>
      <vt:lpstr>Problemträd - ett sätt att analysera problem </vt:lpstr>
      <vt:lpstr>PowerPoint-presentation</vt:lpstr>
      <vt:lpstr>Problemanalys steg 1</vt:lpstr>
      <vt:lpstr>Formulera och testa idén: Problemanalys steg 2</vt:lpstr>
      <vt:lpstr>Formulera och testa idén: Problemanalys steg 3</vt:lpstr>
      <vt:lpstr>Formulera och testa idén: Problemanalys steg 4</vt:lpstr>
      <vt:lpstr>Checklista: Problemanalys </vt:lpstr>
      <vt:lpstr>Önskat framtida läge</vt:lpstr>
      <vt:lpstr> Önskat framtida läge</vt:lpstr>
      <vt:lpstr>Checklista: Önskat framtida läge</vt:lpstr>
      <vt:lpstr>Vad behöver göras?</vt:lpstr>
      <vt:lpstr>Omvärldsbevakning</vt:lpstr>
      <vt:lpstr>Frågor om det tänkta förändringsarbetet</vt:lpstr>
      <vt:lpstr>Hur bidrar vårt tänkta förändringsarbete till verksamheten?</vt:lpstr>
      <vt:lpstr>Vilken typ av förändring? </vt:lpstr>
      <vt:lpstr>Förutsättningar för förändringsarbete</vt:lpstr>
      <vt:lpstr>Vilka behöver vi prata med? </vt:lpstr>
      <vt:lpstr>Hur kan vi följa upp och utvärdera</vt:lpstr>
      <vt:lpstr>Vad behöver vi sluta göra?</vt:lpstr>
      <vt:lpstr>Avslutande ord </vt:lpstr>
      <vt:lpstr>Lycka till! </vt:lpstr>
    </vt:vector>
  </TitlesOfParts>
  <Company/>
  <LinksUpToDate>false</LinksUpToDate>
  <SharedDoc>false</SharedDoc>
  <HyperlinksChanged>false</HyperlinksChanged>
  <AppVersion>16.0000</AppVersion>
</Properties>
</file>

<file path=docProps/core.xml><?xml version="1.0" encoding="utf-8"?>
<coreProperties xmlns:dc="http://purl.org/dc/elements/1.1/" xmlns:dcterms="http://purl.org/dc/terms/" xmlns:xsi="http://www.w3.org/2001/XMLSchema-instance" xmlns="http://schemas.openxmlformats.org/package/2006/metadata/core-properties">
  <dc:title>Stödmaterial Problemanalys och önskat framtida läge</dc:title>
  <dc:creator>Marie Ahlberg</dc:creator>
  <keywords/>
  <lastModifiedBy>Marie Ahlberg</lastModifiedBy>
  <revision>5</revision>
  <dcterms:created xsi:type="dcterms:W3CDTF">2024-04-11T07:50:58.0000000Z</dcterms:created>
  <dcterms:modified xsi:type="dcterms:W3CDTF">2026-06-02T09:01:11.0000000Z</dcterms:modified>
</coreProperties>
</file>