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1" r:id="rId6"/>
  </p:sldMasterIdLst>
  <p:notesMasterIdLst>
    <p:notesMasterId r:id="rId20"/>
  </p:notesMasterIdLst>
  <p:handoutMasterIdLst>
    <p:handoutMasterId r:id="rId21"/>
  </p:handoutMasterIdLst>
  <p:sldIdLst>
    <p:sldId id="298" r:id="rId7"/>
    <p:sldId id="2147481497" r:id="rId8"/>
    <p:sldId id="2147481521" r:id="rId9"/>
    <p:sldId id="2147481500" r:id="rId10"/>
    <p:sldId id="2147481484" r:id="rId11"/>
    <p:sldId id="2147481511" r:id="rId12"/>
    <p:sldId id="2147481477" r:id="rId13"/>
    <p:sldId id="2147481503" r:id="rId14"/>
    <p:sldId id="8704" r:id="rId15"/>
    <p:sldId id="2147481495" r:id="rId16"/>
    <p:sldId id="320" r:id="rId17"/>
    <p:sldId id="8680" r:id="rId18"/>
    <p:sldId id="8707"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B972C155-D5BF-46A7-B591-A42909CFC1FA}">
          <p14:sldIdLst>
            <p14:sldId id="298"/>
            <p14:sldId id="2147481497"/>
            <p14:sldId id="2147481521"/>
            <p14:sldId id="2147481500"/>
            <p14:sldId id="2147481484"/>
            <p14:sldId id="2147481511"/>
            <p14:sldId id="2147481477"/>
            <p14:sldId id="2147481503"/>
            <p14:sldId id="8704"/>
            <p14:sldId id="2147481495"/>
            <p14:sldId id="320"/>
            <p14:sldId id="8680"/>
            <p14:sldId id="870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188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CDE96C-B22B-4452-9FC8-C6EAC79D60DF}" v="1" dt="2026-10-13T11:11:03.992"/>
  </p1510:revLst>
</p1510:revInfo>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2.xml" Id="rId8" /><Relationship Type="http://schemas.openxmlformats.org/officeDocument/2006/relationships/slide" Target="slides/slide7.xml" Id="rId13" /><Relationship Type="http://schemas.openxmlformats.org/officeDocument/2006/relationships/slide" Target="slides/slide12.xml" Id="rId18" /><Relationship Type="http://schemas.microsoft.com/office/2016/11/relationships/changesInfo" Target="changesInfos/changesInfo1.xml" Id="rId26" /><Relationship Type="http://schemas.openxmlformats.org/officeDocument/2006/relationships/handoutMaster" Target="handoutMasters/handoutMaster1.xml" Id="rId21" /><Relationship Type="http://schemas.openxmlformats.org/officeDocument/2006/relationships/slide" Target="slides/slide1.xml" Id="rId7" /><Relationship Type="http://schemas.openxmlformats.org/officeDocument/2006/relationships/slide" Target="slides/slide6.xml" Id="rId12" /><Relationship Type="http://schemas.openxmlformats.org/officeDocument/2006/relationships/slide" Target="slides/slide11.xml" Id="rId17" /><Relationship Type="http://schemas.openxmlformats.org/officeDocument/2006/relationships/tableStyles" Target="tableStyles.xml" Id="rId25" /><Relationship Type="http://schemas.openxmlformats.org/officeDocument/2006/relationships/slide" Target="slides/slide10.xml" Id="rId16" /><Relationship Type="http://schemas.openxmlformats.org/officeDocument/2006/relationships/notesMaster" Target="notesMasters/notesMaster1.xml" Id="rId20" /><Relationship Type="http://schemas.openxmlformats.org/officeDocument/2006/relationships/slideMaster" Target="slideMasters/slideMaster2.xml" Id="rId6" /><Relationship Type="http://schemas.openxmlformats.org/officeDocument/2006/relationships/slide" Target="slides/slide5.xml" Id="rId11" /><Relationship Type="http://schemas.openxmlformats.org/officeDocument/2006/relationships/theme" Target="theme/theme1.xml" Id="rId24" /><Relationship Type="http://schemas.openxmlformats.org/officeDocument/2006/relationships/slideMaster" Target="slideMasters/slideMaster1.xml" Id="rId5" /><Relationship Type="http://schemas.openxmlformats.org/officeDocument/2006/relationships/slide" Target="slides/slide9.xml" Id="rId15" /><Relationship Type="http://schemas.openxmlformats.org/officeDocument/2006/relationships/viewProps" Target="viewProps.xml" Id="rId23" /><Relationship Type="http://schemas.openxmlformats.org/officeDocument/2006/relationships/slide" Target="slides/slide4.xml" Id="rId10" /><Relationship Type="http://schemas.openxmlformats.org/officeDocument/2006/relationships/slide" Target="slides/slide13.xml" Id="rId19" /><Relationship Type="http://schemas.openxmlformats.org/officeDocument/2006/relationships/slide" Target="slides/slide3.xml" Id="rId9" /><Relationship Type="http://schemas.openxmlformats.org/officeDocument/2006/relationships/slide" Target="slides/slide8.xml" Id="rId14" /><Relationship Type="http://schemas.openxmlformats.org/officeDocument/2006/relationships/presProps" Target="presProps.xml" Id="rId22" /><Relationship Type="http://schemas.microsoft.com/office/2015/10/relationships/revisionInfo" Target="revisionInfo.xml" Id="rId27"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 Jönsson" userId="94648184-57b8-4b2f-b4d8-f465ea651431" providerId="ADAL" clId="{F00DE384-9056-4372-A4CD-1A6355C8878A}"/>
    <pc:docChg chg="delSld modSld modSection">
      <pc:chgData name="Hanna Jönsson" userId="94648184-57b8-4b2f-b4d8-f465ea651431" providerId="ADAL" clId="{F00DE384-9056-4372-A4CD-1A6355C8878A}" dt="2026-10-13T11:11:03.992" v="1" actId="20577"/>
      <pc:docMkLst>
        <pc:docMk/>
      </pc:docMkLst>
      <pc:sldChg chg="modSp mod">
        <pc:chgData name="Hanna Jönsson" userId="94648184-57b8-4b2f-b4d8-f465ea651431" providerId="ADAL" clId="{F00DE384-9056-4372-A4CD-1A6355C8878A}" dt="2026-10-13T11:11:03.992" v="1" actId="20577"/>
        <pc:sldMkLst>
          <pc:docMk/>
          <pc:sldMk cId="893289726" sldId="2147481484"/>
        </pc:sldMkLst>
        <pc:spChg chg="mod">
          <ac:chgData name="Hanna Jönsson" userId="94648184-57b8-4b2f-b4d8-f465ea651431" providerId="ADAL" clId="{F00DE384-9056-4372-A4CD-1A6355C8878A}" dt="2026-10-13T11:11:03.992" v="1" actId="20577"/>
          <ac:spMkLst>
            <pc:docMk/>
            <pc:sldMk cId="893289726" sldId="2147481484"/>
            <ac:spMk id="2" creationId="{B21A4FED-96B9-2751-0B59-14653EB697C7}"/>
          </ac:spMkLst>
        </pc:spChg>
      </pc:sldChg>
      <pc:sldMasterChg chg="delSldLayout">
        <pc:chgData name="Hanna Jönsson" userId="94648184-57b8-4b2f-b4d8-f465ea651431" providerId="ADAL" clId="{F00DE384-9056-4372-A4CD-1A6355C8878A}" dt="2026-10-05T08:55:33.296" v="0" actId="47"/>
        <pc:sldMasterMkLst>
          <pc:docMk/>
          <pc:sldMasterMk cId="149138282"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A9C0E35-84B6-7F5A-0DF4-954D903BFE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9C67742-94E7-A406-2FD2-37F9B6E3C9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95CB1-8D9E-4D39-BD5A-3714F899CBAC}" type="datetimeFigureOut">
              <a:rPr lang="sv-SE" smtClean="0"/>
              <a:t>2026-10-13</a:t>
            </a:fld>
            <a:endParaRPr lang="sv-SE"/>
          </a:p>
        </p:txBody>
      </p:sp>
      <p:sp>
        <p:nvSpPr>
          <p:cNvPr id="4" name="Platshållare för sidfot 3">
            <a:extLst>
              <a:ext uri="{FF2B5EF4-FFF2-40B4-BE49-F238E27FC236}">
                <a16:creationId xmlns:a16="http://schemas.microsoft.com/office/drawing/2014/main" id="{BEA470E6-6438-A282-EB64-049EBCB70A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6DED696-253C-AAC0-DB7E-65090849E0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B10E5F-6630-4A69-9755-6CD736F11B39}" type="slidenum">
              <a:rPr lang="sv-SE" smtClean="0"/>
              <a:t>‹#›</a:t>
            </a:fld>
            <a:endParaRPr lang="sv-SE"/>
          </a:p>
        </p:txBody>
      </p:sp>
    </p:spTree>
    <p:extLst>
      <p:ext uri="{BB962C8B-B14F-4D97-AF65-F5344CB8AC3E}">
        <p14:creationId xmlns:p14="http://schemas.microsoft.com/office/powerpoint/2010/main" val="41059029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9FF5E-32DB-4A63-9882-8F301C111A15}" type="datetimeFigureOut">
              <a:rPr lang="sv-SE" smtClean="0"/>
              <a:t>2026-10-13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BFA82-BD73-4185-B828-63168F0B5499}" type="slidenum">
              <a:rPr lang="sv-SE" smtClean="0"/>
              <a:t>‹#›</a:t>
            </a:fld>
            <a:endParaRPr lang="sv-SE"/>
          </a:p>
        </p:txBody>
      </p:sp>
    </p:spTree>
    <p:extLst>
      <p:ext uri="{BB962C8B-B14F-4D97-AF65-F5344CB8AC3E}">
        <p14:creationId xmlns:p14="http://schemas.microsoft.com/office/powerpoint/2010/main" val="213942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The Regional Development Strategy is the shared strategy for regional development in the Västra </a:t>
            </a:r>
            <a:r>
              <a:rPr lang="en-US" err="1"/>
              <a:t>Götaland</a:t>
            </a:r>
            <a:r>
              <a:rPr lang="en-US"/>
              <a:t> region. The Strategy is based on the mandate given to Region Västra </a:t>
            </a:r>
            <a:r>
              <a:rPr lang="en-US" err="1"/>
              <a:t>Götaland</a:t>
            </a:r>
            <a:r>
              <a:rPr lang="en-US"/>
              <a:t> by the Government to develop and adopt a regional development strategy for the region, as well as to coordinate its implementation and follow-up. This mandate is set out in the Act (2010:630) and the Ordinance (2017:583) on Regional Development Responsibility.</a:t>
            </a:r>
          </a:p>
          <a:p>
            <a:endParaRPr lang="en-US"/>
          </a:p>
          <a:p>
            <a:r>
              <a:rPr lang="en-US"/>
              <a:t>The Regional Development Strategy guides and brings together municipalities, municipal federations, the business sector, academia and research institutes, civil society </a:t>
            </a:r>
            <a:r>
              <a:rPr lang="en-US" err="1"/>
              <a:t>organisations</a:t>
            </a:r>
            <a:r>
              <a:rPr lang="en-US"/>
              <a:t>, as well as the County Administrative Board and other government agencies in a shared effort to promote regional development. Together with the regional budget adopted by the Regional Council, the Strategy governs Region Västra </a:t>
            </a:r>
            <a:r>
              <a:rPr lang="en-US" err="1"/>
              <a:t>Götaland’s</a:t>
            </a:r>
            <a:r>
              <a:rPr lang="en-US"/>
              <a:t> investments in regional development. </a:t>
            </a:r>
          </a:p>
          <a:p>
            <a:endParaRPr lang="en-US"/>
          </a:p>
          <a:p>
            <a:r>
              <a:rPr lang="en-US"/>
              <a:t>The Strategy is based on Vision Västra </a:t>
            </a:r>
            <a:r>
              <a:rPr lang="en-US" err="1"/>
              <a:t>Götaland</a:t>
            </a:r>
            <a:r>
              <a:rPr lang="en-US"/>
              <a:t> – A Good Life. A good life includes good health for residents, employment and education, sustainable development, safety, community and participation in social life, a good environment where renewable systems are safeguarded, a vibrant cultural life, and a society that meets the needs of children and young people.</a:t>
            </a:r>
          </a:p>
          <a:p>
            <a:r>
              <a:rPr lang="en-US"/>
              <a:t>A good life presupposes sustainable development, where economic, social and environmental sustainability are interdependent and mutually reinforcing.</a:t>
            </a:r>
          </a:p>
          <a:p>
            <a:endParaRPr lang="en-US"/>
          </a:p>
          <a:p>
            <a:r>
              <a:rPr lang="en-US"/>
              <a:t>The Regional Development Strategy contributes to the regional implementation of international, European, and national development strategies.</a:t>
            </a:r>
          </a:p>
          <a:p>
            <a:r>
              <a:rPr lang="en-US"/>
              <a:t>At the global level, the 2030 Agenda with its 17 Sustainable Development Goals provides the overarching framework.</a:t>
            </a:r>
          </a:p>
          <a:p>
            <a:r>
              <a:rPr lang="en-US"/>
              <a:t>At the national level, the Regional Development Strategy contributes to the National Strategy for Sustainable Regional Development throughout Sweden 2021–2030.</a:t>
            </a:r>
          </a:p>
          <a:p>
            <a:r>
              <a:rPr lang="en-US"/>
              <a:t>Regional policy documents</a:t>
            </a:r>
          </a:p>
          <a:p>
            <a:r>
              <a:rPr lang="en-US"/>
              <a:t>2</a:t>
            </a:r>
          </a:p>
          <a:p>
            <a:r>
              <a:rPr lang="en-US"/>
              <a:t>The Regional Development Strategy is aligned with three other regional policy documents adopted by the Regional Council. Together, they will contribute to </a:t>
            </a:r>
            <a:r>
              <a:rPr lang="en-US" err="1"/>
              <a:t>realising</a:t>
            </a:r>
            <a:r>
              <a:rPr lang="en-US"/>
              <a:t> our shared Vision Västra </a:t>
            </a:r>
            <a:r>
              <a:rPr lang="en-US" err="1"/>
              <a:t>Götaland</a:t>
            </a:r>
            <a:r>
              <a:rPr lang="en-US"/>
              <a:t> – A Good Life. The policy documents are:</a:t>
            </a:r>
          </a:p>
          <a:p>
            <a:pPr marL="171450" indent="-171450">
              <a:buFont typeface="Arial" panose="020B0604020202020204" pitchFamily="34" charset="0"/>
              <a:buChar char="•"/>
            </a:pPr>
            <a:r>
              <a:rPr lang="en-US"/>
              <a:t>The Västra </a:t>
            </a:r>
            <a:r>
              <a:rPr lang="en-US" err="1"/>
              <a:t>Götaland</a:t>
            </a:r>
            <a:r>
              <a:rPr lang="en-US"/>
              <a:t> Cultural Strategy and Cultural Plan is the overarching policy document for culture, democratic development and civil society issues. </a:t>
            </a:r>
          </a:p>
          <a:p>
            <a:pPr marL="171450" indent="-171450">
              <a:buFont typeface="Arial" panose="020B0604020202020204" pitchFamily="34" charset="0"/>
              <a:buChar char="•"/>
            </a:pPr>
            <a:r>
              <a:rPr lang="en-US"/>
              <a:t>The Transport Provision </a:t>
            </a:r>
            <a:r>
              <a:rPr lang="en-US" err="1"/>
              <a:t>Programme</a:t>
            </a:r>
            <a:r>
              <a:rPr lang="en-US"/>
              <a:t> 2026–2029 – Public Transport Strategy for Västra </a:t>
            </a:r>
            <a:r>
              <a:rPr lang="en-US" err="1"/>
              <a:t>Götaland</a:t>
            </a:r>
            <a:r>
              <a:rPr lang="en-US"/>
              <a:t> is the overarching policy document for the development of public transport. </a:t>
            </a:r>
          </a:p>
          <a:p>
            <a:pPr marL="171450" indent="-171450">
              <a:buFont typeface="Arial" panose="020B0604020202020204" pitchFamily="34" charset="0"/>
              <a:buChar char="•"/>
            </a:pPr>
            <a:r>
              <a:rPr lang="en-US"/>
              <a:t>The Strategy for the Transformation of the Healthcare System in Region Västra </a:t>
            </a:r>
            <a:r>
              <a:rPr lang="en-US" err="1"/>
              <a:t>Götaland</a:t>
            </a:r>
            <a:r>
              <a:rPr lang="en-US"/>
              <a:t> is the overarching policy document for the development of healthcare towards person-</a:t>
            </a:r>
            <a:r>
              <a:rPr lang="en-US" err="1"/>
              <a:t>centred</a:t>
            </a:r>
            <a:r>
              <a:rPr lang="en-US"/>
              <a:t> and integrated care, </a:t>
            </a:r>
          </a:p>
          <a:p>
            <a:r>
              <a:rPr lang="en-US"/>
              <a:t> </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a:t>
            </a:fld>
            <a:endParaRPr lang="sv-SE"/>
          </a:p>
        </p:txBody>
      </p:sp>
    </p:spTree>
    <p:extLst>
      <p:ext uri="{BB962C8B-B14F-4D97-AF65-F5344CB8AC3E}">
        <p14:creationId xmlns:p14="http://schemas.microsoft.com/office/powerpoint/2010/main" val="2580693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en-US"/>
              <a:t>The Regional Development Strategy is our shared strategy for regional development in the Västra </a:t>
            </a:r>
            <a:r>
              <a:rPr lang="en-US" err="1"/>
              <a:t>Götaland</a:t>
            </a:r>
            <a:r>
              <a:rPr lang="en-US"/>
              <a:t> region. </a:t>
            </a:r>
          </a:p>
          <a:p>
            <a:pPr lvl="0"/>
            <a:endParaRPr lang="en-US"/>
          </a:p>
          <a:p>
            <a:pPr lvl="0"/>
            <a:r>
              <a:rPr lang="en-US"/>
              <a:t>The Strategy is based on the mandate given to Region Västra </a:t>
            </a:r>
            <a:r>
              <a:rPr lang="en-US" err="1"/>
              <a:t>Götaland</a:t>
            </a:r>
            <a:r>
              <a:rPr lang="en-US"/>
              <a:t> by the Government to develop and adopt a regional development strategy for the region, as well as to coordinate its implementation and follow-up. This mandate is set out in the Act (2010:630) and the Ordinance (2017:583) on Regional Development Responsibility.</a:t>
            </a:r>
          </a:p>
          <a:p>
            <a:pPr lvl="0"/>
            <a:endParaRPr lang="en-US"/>
          </a:p>
          <a:p>
            <a:pPr lvl="0"/>
            <a:r>
              <a:rPr lang="en-US"/>
              <a:t>The Regional Development Strategy guides and brings together municipalities, municipal federations, the business sector, academia and research institutes, civil society </a:t>
            </a:r>
            <a:r>
              <a:rPr lang="en-US" err="1"/>
              <a:t>organisations</a:t>
            </a:r>
            <a:r>
              <a:rPr lang="en-US"/>
              <a:t>, as well as the County Administrative Board and other government agencies in a shared effort to promote regional development.</a:t>
            </a:r>
          </a:p>
          <a:p>
            <a:pPr lvl="0"/>
            <a:endParaRPr lang="en-US"/>
          </a:p>
          <a:p>
            <a:pPr lvl="0"/>
            <a:r>
              <a:rPr lang="en-US"/>
              <a:t>Together with the regional budget adopted by the Regional Council, the Strategy governs Region Västra </a:t>
            </a:r>
            <a:r>
              <a:rPr lang="en-US" err="1"/>
              <a:t>Götaland’s</a:t>
            </a:r>
            <a:r>
              <a:rPr lang="en-US"/>
              <a:t> investments in regional development. </a:t>
            </a:r>
          </a:p>
          <a:p>
            <a:pPr lvl="0"/>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a:t>
            </a:fld>
            <a:endParaRPr lang="sv-SE"/>
          </a:p>
        </p:txBody>
      </p:sp>
    </p:spTree>
    <p:extLst>
      <p:ext uri="{BB962C8B-B14F-4D97-AF65-F5344CB8AC3E}">
        <p14:creationId xmlns:p14="http://schemas.microsoft.com/office/powerpoint/2010/main" val="2686415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The Regional Development Strategy sets out our shared direction for the transition to a sustainable and competitive society. To achieve impact, we need many actors working together to drive development in the same direction. While we all have different mandates and resources at our disposal, responsibility is shared. Together, we can accelerate the pace of the transition through strengthened dialogue and collaboration, sustained commitment, and joint initiatives. </a:t>
            </a:r>
          </a:p>
          <a:p>
            <a:endParaRPr lang="sv-SE"/>
          </a:p>
          <a:p>
            <a:r>
              <a:rPr lang="en-US"/>
              <a:t>The Regional Development Strategy guides and brings together municipalities, municipal federations, the business sector, academia and research institutes, civil society </a:t>
            </a:r>
            <a:r>
              <a:rPr lang="en-US" err="1"/>
              <a:t>organisations</a:t>
            </a:r>
            <a:r>
              <a:rPr lang="en-US"/>
              <a:t>, as well as the County Administrative Board and other government agencies in a shared effort to promote regional development.</a:t>
            </a:r>
          </a:p>
          <a:p>
            <a:endParaRPr lang="en-US"/>
          </a:p>
          <a:p>
            <a:r>
              <a:rPr lang="en-US"/>
              <a:t>Together with the regional budget adopted by the Regional Council, the Strategy governs Region Västra </a:t>
            </a:r>
            <a:r>
              <a:rPr lang="en-US" err="1"/>
              <a:t>Götaland’s</a:t>
            </a:r>
            <a:r>
              <a:rPr lang="en-US"/>
              <a:t> investments in regional development. </a:t>
            </a:r>
            <a:endParaRPr lang="sv-SE"/>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3</a:t>
            </a:fld>
            <a:endParaRPr lang="sv-SE"/>
          </a:p>
        </p:txBody>
      </p:sp>
    </p:spTree>
    <p:extLst>
      <p:ext uri="{BB962C8B-B14F-4D97-AF65-F5344CB8AC3E}">
        <p14:creationId xmlns:p14="http://schemas.microsoft.com/office/powerpoint/2010/main" val="1692865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699AC-922C-56F8-29C0-BF821261820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99CD131-5B11-5F72-A070-F8A69D1E9D9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1A3BA3D-8910-5B49-A2DF-D26F0AD1ABA5}"/>
              </a:ext>
            </a:extLst>
          </p:cNvPr>
          <p:cNvSpPr>
            <a:spLocks noGrp="1"/>
          </p:cNvSpPr>
          <p:nvPr>
            <p:ph type="body" idx="1"/>
          </p:nvPr>
        </p:nvSpPr>
        <p:spPr/>
        <p:txBody>
          <a:bodyPr/>
          <a:lstStyle/>
          <a:p>
            <a:r>
              <a:rPr lang="en-US"/>
              <a:t>The Strategy </a:t>
            </a:r>
            <a:r>
              <a:rPr lang="en-US" err="1"/>
              <a:t>prioritises</a:t>
            </a:r>
            <a:r>
              <a:rPr lang="en-US"/>
              <a:t> areas that are of long-term strategic importance for the development of Västra </a:t>
            </a:r>
            <a:r>
              <a:rPr lang="en-US" err="1"/>
              <a:t>Götaland</a:t>
            </a:r>
            <a:r>
              <a:rPr lang="en-US"/>
              <a:t> and where collaboration between different actors and joint efforts are required to successfully transition to an economically, socially, and environmentally sustainable and competitive society.</a:t>
            </a:r>
            <a:endParaRPr lang="sv-SE"/>
          </a:p>
        </p:txBody>
      </p:sp>
      <p:sp>
        <p:nvSpPr>
          <p:cNvPr id="4" name="Platshållare för bildnummer 3">
            <a:extLst>
              <a:ext uri="{FF2B5EF4-FFF2-40B4-BE49-F238E27FC236}">
                <a16:creationId xmlns:a16="http://schemas.microsoft.com/office/drawing/2014/main" id="{1A784275-A887-8607-4C75-08B1DF17C6F4}"/>
              </a:ext>
            </a:extLst>
          </p:cNvPr>
          <p:cNvSpPr>
            <a:spLocks noGrp="1"/>
          </p:cNvSpPr>
          <p:nvPr>
            <p:ph type="sldNum" sz="quarter" idx="5"/>
          </p:nvPr>
        </p:nvSpPr>
        <p:spPr/>
        <p:txBody>
          <a:bodyPr/>
          <a:lstStyle/>
          <a:p>
            <a:fld id="{055BFA82-BD73-4185-B828-63168F0B5499}" type="slidenum">
              <a:rPr lang="sv-SE" smtClean="0"/>
              <a:t>4</a:t>
            </a:fld>
            <a:endParaRPr lang="sv-SE"/>
          </a:p>
        </p:txBody>
      </p:sp>
    </p:spTree>
    <p:extLst>
      <p:ext uri="{BB962C8B-B14F-4D97-AF65-F5344CB8AC3E}">
        <p14:creationId xmlns:p14="http://schemas.microsoft.com/office/powerpoint/2010/main" val="1444283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kern="1200">
                <a:solidFill>
                  <a:schemeClr val="tx1"/>
                </a:solidFill>
                <a:effectLst/>
                <a:latin typeface="+mn-lt"/>
                <a:ea typeface="+mn-ea"/>
                <a:cs typeface="+mn-cs"/>
              </a:rPr>
              <a:t>Västra </a:t>
            </a:r>
            <a:r>
              <a:rPr lang="en-US" sz="1200" b="0" kern="1200" err="1">
                <a:solidFill>
                  <a:schemeClr val="tx1"/>
                </a:solidFill>
                <a:effectLst/>
                <a:latin typeface="+mn-lt"/>
                <a:ea typeface="+mn-ea"/>
                <a:cs typeface="+mn-cs"/>
              </a:rPr>
              <a:t>Götaland</a:t>
            </a:r>
            <a:r>
              <a:rPr lang="en-US" sz="1200" b="0" kern="1200">
                <a:solidFill>
                  <a:schemeClr val="tx1"/>
                </a:solidFill>
                <a:effectLst/>
                <a:latin typeface="+mn-lt"/>
                <a:ea typeface="+mn-ea"/>
                <a:cs typeface="+mn-cs"/>
              </a:rPr>
              <a:t> has a strong starting point, but we also need to address several regional and global challenges. This means that major societal systems need to be transformed and fundamentally restructured, not least to limit global warming and the rapid loss of biodiversity.</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The complexity of most societal challenges means that innovative solutions need to be developed collaboratively across sectors, drawing on Västra </a:t>
            </a:r>
            <a:r>
              <a:rPr lang="en-US" sz="1200" b="0" kern="1200" err="1">
                <a:solidFill>
                  <a:schemeClr val="tx1"/>
                </a:solidFill>
                <a:effectLst/>
                <a:latin typeface="+mn-lt"/>
                <a:ea typeface="+mn-ea"/>
                <a:cs typeface="+mn-cs"/>
              </a:rPr>
              <a:t>Götaland’s</a:t>
            </a:r>
            <a:r>
              <a:rPr lang="en-US" sz="1200" b="0" kern="1200">
                <a:solidFill>
                  <a:schemeClr val="tx1"/>
                </a:solidFill>
                <a:effectLst/>
                <a:latin typeface="+mn-lt"/>
                <a:ea typeface="+mn-ea"/>
                <a:cs typeface="+mn-cs"/>
              </a:rPr>
              <a:t> overall capacity for transition and the region’s unique conditions and strengths.</a:t>
            </a:r>
          </a:p>
          <a:p>
            <a:endParaRPr lang="sv-SE" sz="1200" b="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err="1">
                <a:solidFill>
                  <a:schemeClr val="tx1"/>
                </a:solidFill>
                <a:effectLst/>
                <a:latin typeface="+mn-lt"/>
                <a:ea typeface="+mn-ea"/>
                <a:cs typeface="+mn-cs"/>
              </a:rPr>
              <a:t>During</a:t>
            </a:r>
            <a:r>
              <a:rPr lang="sv-SE" sz="1200" b="0" kern="1200">
                <a:solidFill>
                  <a:schemeClr val="tx1"/>
                </a:solidFill>
                <a:effectLst/>
                <a:latin typeface="+mn-lt"/>
                <a:ea typeface="+mn-ea"/>
                <a:cs typeface="+mn-cs"/>
              </a:rPr>
              <a:t> 2024-2025 </a:t>
            </a:r>
            <a:r>
              <a:rPr lang="sv-SE" sz="1200" b="0" kern="1200" err="1">
                <a:solidFill>
                  <a:schemeClr val="tx1"/>
                </a:solidFill>
                <a:effectLst/>
                <a:latin typeface="+mn-lt"/>
                <a:ea typeface="+mn-ea"/>
                <a:cs typeface="+mn-cs"/>
              </a:rPr>
              <a:t>yhe</a:t>
            </a:r>
            <a:r>
              <a:rPr lang="sv-SE" sz="1200" b="0" kern="1200">
                <a:solidFill>
                  <a:schemeClr val="tx1"/>
                </a:solidFill>
                <a:effectLst/>
                <a:latin typeface="+mn-lt"/>
                <a:ea typeface="+mn-ea"/>
                <a:cs typeface="+mn-cs"/>
              </a:rPr>
              <a:t> Strategy </a:t>
            </a:r>
            <a:r>
              <a:rPr lang="sv-SE" sz="1200" b="0" kern="1200" err="1">
                <a:solidFill>
                  <a:schemeClr val="tx1"/>
                </a:solidFill>
                <a:effectLst/>
                <a:latin typeface="+mn-lt"/>
                <a:ea typeface="+mn-ea"/>
                <a:cs typeface="+mn-cs"/>
              </a:rPr>
              <a:t>was</a:t>
            </a:r>
            <a:r>
              <a:rPr lang="sv-SE" sz="1200" b="0" kern="1200">
                <a:solidFill>
                  <a:schemeClr val="tx1"/>
                </a:solidFill>
                <a:effectLst/>
                <a:latin typeface="+mn-lt"/>
                <a:ea typeface="+mn-ea"/>
                <a:cs typeface="+mn-cs"/>
              </a:rPr>
              <a:t> </a:t>
            </a:r>
            <a:r>
              <a:rPr lang="sv-SE" sz="1200" b="0" kern="1200" err="1">
                <a:solidFill>
                  <a:schemeClr val="tx1"/>
                </a:solidFill>
                <a:effectLst/>
                <a:latin typeface="+mn-lt"/>
                <a:ea typeface="+mn-ea"/>
                <a:cs typeface="+mn-cs"/>
              </a:rPr>
              <a:t>updated</a:t>
            </a:r>
            <a:r>
              <a:rPr lang="sv-SE" sz="1200" b="0" kern="1200">
                <a:solidFill>
                  <a:schemeClr val="tx1"/>
                </a:solidFill>
                <a:effectLst/>
                <a:latin typeface="+mn-lt"/>
                <a:ea typeface="+mn-ea"/>
                <a:cs typeface="+mn-cs"/>
              </a:rPr>
              <a:t> to </a:t>
            </a:r>
            <a:r>
              <a:rPr lang="sv-SE" sz="1200" b="0" kern="1200" err="1">
                <a:solidFill>
                  <a:schemeClr val="tx1"/>
                </a:solidFill>
                <a:effectLst/>
                <a:latin typeface="+mn-lt"/>
                <a:ea typeface="+mn-ea"/>
                <a:cs typeface="+mn-cs"/>
              </a:rPr>
              <a:t>reflect</a:t>
            </a:r>
            <a:r>
              <a:rPr lang="sv-SE" sz="1200" b="0" kern="1200">
                <a:solidFill>
                  <a:schemeClr val="tx1"/>
                </a:solidFill>
                <a:effectLst/>
                <a:latin typeface="+mn-lt"/>
                <a:ea typeface="+mn-ea"/>
                <a:cs typeface="+mn-cs"/>
              </a:rPr>
              <a:t> </a:t>
            </a:r>
            <a:r>
              <a:rPr lang="sv-SE" sz="1200" b="0" i="0" kern="1200">
                <a:solidFill>
                  <a:schemeClr val="tx1"/>
                </a:solidFill>
                <a:effectLst/>
                <a:latin typeface="+mn-lt"/>
                <a:ea typeface="+mn-ea"/>
                <a:cs typeface="+mn-cs"/>
              </a:rPr>
              <a:t>recent global </a:t>
            </a:r>
            <a:r>
              <a:rPr lang="sv-SE" sz="1200" b="0" i="0" kern="1200" err="1">
                <a:solidFill>
                  <a:schemeClr val="tx1"/>
                </a:solidFill>
                <a:effectLst/>
                <a:latin typeface="+mn-lt"/>
                <a:ea typeface="+mn-ea"/>
                <a:cs typeface="+mn-cs"/>
              </a:rPr>
              <a:t>developments</a:t>
            </a:r>
            <a:r>
              <a:rPr lang="sv-SE" sz="1200" b="0" i="0" kern="1200">
                <a:solidFill>
                  <a:schemeClr val="tx1"/>
                </a:solidFill>
                <a:effectLst/>
                <a:latin typeface="+mn-lt"/>
                <a:ea typeface="+mn-ea"/>
                <a:cs typeface="+mn-cs"/>
              </a:rPr>
              <a:t> and </a:t>
            </a:r>
            <a:r>
              <a:rPr lang="sv-SE" sz="1200" b="0" i="0" kern="1200" err="1">
                <a:solidFill>
                  <a:schemeClr val="tx1"/>
                </a:solidFill>
                <a:effectLst/>
                <a:latin typeface="+mn-lt"/>
                <a:ea typeface="+mn-ea"/>
                <a:cs typeface="+mn-cs"/>
              </a:rPr>
              <a:t>changes</a:t>
            </a:r>
            <a:r>
              <a:rPr lang="sv-SE" sz="1200" b="0" i="0" kern="1200">
                <a:solidFill>
                  <a:schemeClr val="tx1"/>
                </a:solidFill>
                <a:effectLst/>
                <a:latin typeface="+mn-lt"/>
                <a:ea typeface="+mn-ea"/>
                <a:cs typeface="+mn-cs"/>
              </a:rPr>
              <a:t> in the </a:t>
            </a:r>
            <a:r>
              <a:rPr lang="sv-SE" sz="1200" b="0" i="0" kern="1200" err="1">
                <a:solidFill>
                  <a:schemeClr val="tx1"/>
                </a:solidFill>
                <a:effectLst/>
                <a:latin typeface="+mn-lt"/>
                <a:ea typeface="+mn-ea"/>
                <a:cs typeface="+mn-cs"/>
              </a:rPr>
              <a:t>conditions</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shaping</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development</a:t>
            </a:r>
            <a:r>
              <a:rPr lang="sv-SE" sz="1200" b="0" i="0" kern="1200">
                <a:solidFill>
                  <a:schemeClr val="tx1"/>
                </a:solidFill>
                <a:effectLst/>
                <a:latin typeface="+mn-lt"/>
                <a:ea typeface="+mn-ea"/>
                <a:cs typeface="+mn-cs"/>
              </a:rPr>
              <a:t> in Västra Götaland, </a:t>
            </a:r>
            <a:r>
              <a:rPr lang="en-US" sz="1200" b="0" i="0" kern="1200">
                <a:solidFill>
                  <a:schemeClr val="tx1"/>
                </a:solidFill>
                <a:effectLst/>
                <a:latin typeface="+mn-lt"/>
                <a:ea typeface="+mn-ea"/>
                <a:cs typeface="+mn-cs"/>
              </a:rPr>
              <a:t>drawing on sources such as evidence-based analyses, environmental scanning, and stakeholder dialogues. The revised strategy highlights challenges related to </a:t>
            </a:r>
            <a:r>
              <a:rPr lang="sv-SE" sz="1200" b="0" i="0" kern="1200">
                <a:solidFill>
                  <a:schemeClr val="tx1"/>
                </a:solidFill>
                <a:effectLst/>
                <a:latin typeface="+mn-lt"/>
                <a:ea typeface="+mn-ea"/>
                <a:cs typeface="+mn-cs"/>
              </a:rPr>
              <a:t>a </a:t>
            </a:r>
            <a:r>
              <a:rPr lang="sv-SE" sz="1200" b="0" i="0" kern="1200" err="1">
                <a:solidFill>
                  <a:schemeClr val="tx1"/>
                </a:solidFill>
                <a:effectLst/>
                <a:latin typeface="+mn-lt"/>
                <a:ea typeface="+mn-ea"/>
                <a:cs typeface="+mn-cs"/>
              </a:rPr>
              <a:t>growing</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geopolitical</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uncertainty</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demographic</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change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increasing</a:t>
            </a:r>
            <a:r>
              <a:rPr lang="sv-SE" sz="1200" b="0" i="0" kern="1200">
                <a:solidFill>
                  <a:schemeClr val="tx1"/>
                </a:solidFill>
                <a:effectLst/>
                <a:latin typeface="+mn-lt"/>
                <a:ea typeface="+mn-ea"/>
                <a:cs typeface="+mn-cs"/>
              </a:rPr>
              <a:t> global </a:t>
            </a:r>
            <a:r>
              <a:rPr lang="sv-SE" sz="1200" b="0" i="0" kern="1200" err="1">
                <a:solidFill>
                  <a:schemeClr val="tx1"/>
                </a:solidFill>
                <a:effectLst/>
                <a:latin typeface="+mn-lt"/>
                <a:ea typeface="+mn-ea"/>
                <a:cs typeface="+mn-cs"/>
              </a:rPr>
              <a:t>competition</a:t>
            </a:r>
            <a:r>
              <a:rPr lang="sv-SE" sz="1200" b="0" i="0" kern="1200">
                <a:solidFill>
                  <a:schemeClr val="tx1"/>
                </a:solidFill>
                <a:effectLst/>
                <a:latin typeface="+mn-lt"/>
                <a:ea typeface="+mn-ea"/>
                <a:cs typeface="+mn-cs"/>
              </a:rPr>
              <a:t>, the digital transformation </a:t>
            </a:r>
            <a:r>
              <a:rPr lang="sv-SE" sz="1200" b="0" i="0" kern="1200" err="1">
                <a:solidFill>
                  <a:schemeClr val="tx1"/>
                </a:solidFill>
                <a:effectLst/>
                <a:latin typeface="+mn-lt"/>
                <a:ea typeface="+mn-ea"/>
                <a:cs typeface="+mn-cs"/>
              </a:rPr>
              <a:t>of</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society</a:t>
            </a:r>
            <a:r>
              <a:rPr lang="sv-SE" sz="1200" b="0" i="0" kern="1200">
                <a:solidFill>
                  <a:schemeClr val="tx1"/>
                </a:solidFill>
                <a:effectLst/>
                <a:latin typeface="+mn-lt"/>
                <a:ea typeface="+mn-ea"/>
                <a:cs typeface="+mn-cs"/>
              </a:rPr>
              <a:t>, and the </a:t>
            </a:r>
            <a:r>
              <a:rPr lang="sv-SE" sz="1200" b="0" i="0" kern="1200" err="1">
                <a:solidFill>
                  <a:schemeClr val="tx1"/>
                </a:solidFill>
                <a:effectLst/>
                <a:latin typeface="+mn-lt"/>
                <a:ea typeface="+mn-ea"/>
                <a:cs typeface="+mn-cs"/>
              </a:rPr>
              <a:t>increasingly</a:t>
            </a:r>
            <a:r>
              <a:rPr lang="sv-SE" sz="1200" b="0" i="0" kern="1200">
                <a:solidFill>
                  <a:schemeClr val="tx1"/>
                </a:solidFill>
                <a:effectLst/>
                <a:latin typeface="+mn-lt"/>
                <a:ea typeface="+mn-ea"/>
                <a:cs typeface="+mn-cs"/>
              </a:rPr>
              <a:t> evident </a:t>
            </a:r>
            <a:r>
              <a:rPr lang="sv-SE" sz="1200" b="0" i="0" kern="1200" err="1">
                <a:solidFill>
                  <a:schemeClr val="tx1"/>
                </a:solidFill>
                <a:effectLst/>
                <a:latin typeface="+mn-lt"/>
                <a:ea typeface="+mn-ea"/>
                <a:cs typeface="+mn-cs"/>
              </a:rPr>
              <a:t>societal</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impacts</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of</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climate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change</a:t>
            </a:r>
            <a:r>
              <a:rPr lang="sv-SE" sz="1200" b="0" i="0" kern="1200">
                <a:solidFill>
                  <a:schemeClr val="tx1"/>
                </a:solidFill>
                <a:effectLst/>
                <a:latin typeface="+mn-lt"/>
                <a:ea typeface="+mn-ea"/>
                <a:cs typeface="+mn-cs"/>
              </a:rPr>
              <a:t> and </a:t>
            </a:r>
            <a:r>
              <a:rPr lang="sv-SE" sz="1200" b="0" i="0" kern="1200" err="1">
                <a:solidFill>
                  <a:schemeClr val="tx1"/>
                </a:solidFill>
                <a:effectLst/>
                <a:latin typeface="+mn-lt"/>
                <a:ea typeface="+mn-ea"/>
                <a:cs typeface="+mn-cs"/>
              </a:rPr>
              <a:t>biodiversity</a:t>
            </a:r>
            <a:r>
              <a:rPr lang="sv-SE" sz="1200" b="0" i="0" kern="1200">
                <a:solidFill>
                  <a:schemeClr val="tx1"/>
                </a:solidFill>
                <a:effectLst/>
                <a:latin typeface="+mn-lt"/>
                <a:ea typeface="+mn-ea"/>
                <a:cs typeface="+mn-cs"/>
              </a:rPr>
              <a:t> loss.</a:t>
            </a:r>
          </a:p>
          <a:p>
            <a:endParaRPr lang="sv-SE"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The Strategy is based on the following societal challenges:</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 effects of climate-impacting emissions are increasing, and biodiversity is under acute threat, with increasingly serious consequences at the societal level.</a:t>
            </a:r>
          </a:p>
          <a:p>
            <a:pPr marL="171450" indent="-171450">
              <a:buFont typeface="Arial" panose="020B0604020202020204" pitchFamily="34" charset="0"/>
              <a:buChar char="•"/>
            </a:pPr>
            <a:r>
              <a:rPr lang="en-US" sz="1200" b="0" kern="1200">
                <a:solidFill>
                  <a:schemeClr val="tx1"/>
                </a:solidFill>
                <a:effectLst/>
                <a:latin typeface="+mn-lt"/>
                <a:ea typeface="+mn-ea"/>
                <a:cs typeface="+mn-cs"/>
              </a:rPr>
              <a:t>An uncertain global landscape, marked by a growing number of serious crises and geopolitical conflicts, places new demands on society and the business sector, including the need for enhanced preparedness.</a:t>
            </a:r>
          </a:p>
          <a:p>
            <a:pPr marL="171450" indent="-171450">
              <a:buFont typeface="Arial" panose="020B0604020202020204" pitchFamily="34" charset="0"/>
              <a:buChar char="•"/>
            </a:pPr>
            <a:r>
              <a:rPr lang="en-US" sz="1200" b="0" kern="1200">
                <a:solidFill>
                  <a:schemeClr val="tx1"/>
                </a:solidFill>
                <a:effectLst/>
                <a:latin typeface="+mn-lt"/>
                <a:ea typeface="+mn-ea"/>
                <a:cs typeface="+mn-cs"/>
              </a:rPr>
              <a:t>Demographic developments, including declining birth rates, increased life expectancy, and a smaller proportion of the population of working age, create challenges for maintaining the welfare system and ensuring the business sector’s skills provision.</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There is a significant shortage of certain skills, while many people are unemployed.</a:t>
            </a:r>
          </a:p>
          <a:p>
            <a:pPr marL="171450" indent="-171450">
              <a:buFont typeface="Arial" panose="020B0604020202020204" pitchFamily="34" charset="0"/>
              <a:buChar char="•"/>
            </a:pPr>
            <a:r>
              <a:rPr lang="en-US" sz="1200" b="0" kern="1200">
                <a:solidFill>
                  <a:schemeClr val="tx1"/>
                </a:solidFill>
                <a:effectLst/>
                <a:latin typeface="+mn-lt"/>
                <a:ea typeface="+mn-ea"/>
                <a:cs typeface="+mn-cs"/>
              </a:rPr>
              <a:t>Västra </a:t>
            </a:r>
            <a:r>
              <a:rPr lang="en-US" sz="1200" b="0" kern="1200" err="1">
                <a:solidFill>
                  <a:schemeClr val="tx1"/>
                </a:solidFill>
                <a:effectLst/>
                <a:latin typeface="+mn-lt"/>
                <a:ea typeface="+mn-ea"/>
                <a:cs typeface="+mn-cs"/>
              </a:rPr>
              <a:t>Götaland’s</a:t>
            </a:r>
            <a:r>
              <a:rPr lang="en-US" sz="1200" b="0" kern="1200">
                <a:solidFill>
                  <a:schemeClr val="tx1"/>
                </a:solidFill>
                <a:effectLst/>
                <a:latin typeface="+mn-lt"/>
                <a:ea typeface="+mn-ea"/>
                <a:cs typeface="+mn-cs"/>
              </a:rPr>
              <a:t> economy and its business sector face tougher global competition, rapid changes in value chains, and increased demand for key competencies. Maintaining jobs and the region’s leading position in research, innovation, and development requires both efficiency and increased investment.</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 digital transformation and developments in AI and other breakthrough technologies are advancing rapidly, affecting all parts of society. This creates new opportunities but also entails ethical dilemmas and risks, including in the area of cybersecurity.</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 need to develop transport infrastructure, particularly railways and public transport, remains considerable. Long lead times and a general lack of funding require alternative approaches and solutions.</a:t>
            </a:r>
          </a:p>
          <a:p>
            <a:pPr marL="171450" indent="-171450">
              <a:buFont typeface="Arial" panose="020B0604020202020204" pitchFamily="34" charset="0"/>
              <a:buChar char="•"/>
            </a:pPr>
            <a:r>
              <a:rPr lang="en-US" sz="1200" b="0" kern="1200">
                <a:solidFill>
                  <a:schemeClr val="tx1"/>
                </a:solidFill>
                <a:effectLst/>
                <a:latin typeface="+mn-lt"/>
                <a:ea typeface="+mn-ea"/>
                <a:cs typeface="+mn-cs"/>
              </a:rPr>
              <a:t>Access to employment and public services varies across the region. Socioeconomic disparities need to be reduced, and all residents need to feel included in society.</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Trust in society and democracy risks declining as a result of both the increasing spread of false or misleading information and widespread </a:t>
            </a:r>
            <a:r>
              <a:rPr lang="en-US" sz="1200" b="0" kern="1200" err="1">
                <a:solidFill>
                  <a:schemeClr val="tx1"/>
                </a:solidFill>
                <a:effectLst/>
                <a:latin typeface="+mn-lt"/>
                <a:ea typeface="+mn-ea"/>
                <a:cs typeface="+mn-cs"/>
              </a:rPr>
              <a:t>organised</a:t>
            </a:r>
            <a:r>
              <a:rPr lang="en-US" sz="1200" b="0" kern="1200">
                <a:solidFill>
                  <a:schemeClr val="tx1"/>
                </a:solidFill>
                <a:effectLst/>
                <a:latin typeface="+mn-lt"/>
                <a:ea typeface="+mn-ea"/>
                <a:cs typeface="+mn-cs"/>
              </a:rPr>
              <a:t> crime.</a:t>
            </a:r>
          </a:p>
          <a:p>
            <a:pPr marL="171450" indent="-171450">
              <a:buFont typeface="Arial" panose="020B0604020202020204" pitchFamily="34" charset="0"/>
              <a:buChar char="•"/>
            </a:pPr>
            <a:r>
              <a:rPr lang="en-US" sz="1200" b="0" kern="1200">
                <a:solidFill>
                  <a:schemeClr val="tx1"/>
                </a:solidFill>
                <a:effectLst/>
                <a:latin typeface="+mn-lt"/>
                <a:ea typeface="+mn-ea"/>
                <a:cs typeface="+mn-cs"/>
              </a:rPr>
              <a:t>A growing proportion of young people are worried about the future and dissatisfied with their lives. Too many children and young people experience poor mental health. Many do not complete their education. Children are being recruited into criminal gangs at ever younger ages.</a:t>
            </a:r>
          </a:p>
          <a:p>
            <a:endParaRPr lang="sv-SE" sz="1200" b="1" kern="1200">
              <a:solidFill>
                <a:schemeClr val="tx1"/>
              </a:solidFill>
              <a:effectLst/>
              <a:latin typeface="+mn-lt"/>
              <a:ea typeface="+mn-ea"/>
              <a:cs typeface="+mn-cs"/>
            </a:endParaRPr>
          </a:p>
          <a:p>
            <a:endParaRPr lang="sv-SE" sz="1200" b="1" kern="1200">
              <a:solidFill>
                <a:schemeClr val="tx1"/>
              </a:solidFill>
              <a:effectLst/>
              <a:latin typeface="+mn-lt"/>
              <a:ea typeface="+mn-ea"/>
              <a:cs typeface="+mn-cs"/>
            </a:endParaRPr>
          </a:p>
          <a:p>
            <a:r>
              <a:rPr lang="sv-SE" sz="1200" b="1" kern="1200">
                <a:solidFill>
                  <a:schemeClr val="tx1"/>
                </a:solidFill>
                <a:effectLst/>
                <a:latin typeface="+mn-lt"/>
                <a:ea typeface="+mn-ea"/>
                <a:cs typeface="+mn-cs"/>
              </a:rPr>
              <a:t>Strategin tar sin utgångspunkt i följande samhällsutmaningar:</a:t>
            </a:r>
            <a:endParaRPr lang="sv-SE" sz="1200" kern="120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a:solidFill>
                  <a:schemeClr val="tx1"/>
                </a:solidFill>
                <a:effectLst/>
                <a:latin typeface="+mn-lt"/>
                <a:ea typeface="+mn-ea"/>
                <a:cs typeface="+mn-cs"/>
              </a:rPr>
              <a:t>Effekterna av klimatpåverkande utsläpp ökar och den biologiska mångfalden är akut hotad med alltmer allvarliga konsekvenser på samhällsnivå.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Det osäkra världsläget med fler allvarliga kriser och geopolitiska konflikter ställer nya krav på samhälle och näringsliv, bland annat kring stärkt beredskap.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Den demografiska utvecklingen med minskande födelsetal, ökad medellivslängd och lägre andel befolkning i yrkesverksam ålder leder till utmaningar att klara välfärdens uppdrag och näringslivets kompetensförsörjning. Bristen på vissa kompetenser är stor, samtidigt som många saknar arbete.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Västsveriges ekonomi och näringsliv står inför hårdare global konkurrens, snabb förändring i värdekedjor och ökade krav på nyckelkompetenser. För att behålla jobben och länets ledande position inom forskning, innovation och utveckling krävs effektivitet och stärkta satsningar.</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Den digitala transformationen, utvecklingen inom AI och andra banbrytande teknologier går snabbt och påverkar alla delar i samhället. Det öppnar nya möjligheter men innebär också etiska dilemman samt risker inom exempelvis cybersäkerhet.</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Utvecklingsbehoven för transportinfrastruktur, särskilt för järnväg och kollektivtrafik, är fortsatt stora. Långa ledtider samt en generell brist på finansiering ställer krav på alternativa arbetssätt och lösningar.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Invånarnas tillgång till arbete och samhällsservice skiljer sig åt inom länet. Socioekonomiska klyftor behöver minska och invånare känna sig delaktiga i samhället. </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Tilliten till samhället och demokratin riskerar att minska i takt med dels ökad spridning av falsk eller vilseledande information, dels utbredd organiserad brottslighet.</a:t>
            </a:r>
          </a:p>
          <a:p>
            <a:pPr marL="171450" lvl="0" indent="-171450">
              <a:buFont typeface="Arial" panose="020B0604020202020204" pitchFamily="34" charset="0"/>
              <a:buChar char="•"/>
            </a:pPr>
            <a:r>
              <a:rPr lang="sv-SE" sz="1200" kern="1200">
                <a:solidFill>
                  <a:schemeClr val="tx1"/>
                </a:solidFill>
                <a:effectLst/>
                <a:latin typeface="+mn-lt"/>
                <a:ea typeface="+mn-ea"/>
                <a:cs typeface="+mn-cs"/>
              </a:rPr>
              <a:t>En ökande andel unga känner oro för framtiden och är inte nöjda med livet. Alltför många barn och unga upplever psykisk ohälsa. Många klarar inte skolan. Allt yngre personer rekryteras till kriminella gäng.</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5</a:t>
            </a:fld>
            <a:endParaRPr lang="sv-SE"/>
          </a:p>
        </p:txBody>
      </p:sp>
    </p:spTree>
    <p:extLst>
      <p:ext uri="{BB962C8B-B14F-4D97-AF65-F5344CB8AC3E}">
        <p14:creationId xmlns:p14="http://schemas.microsoft.com/office/powerpoint/2010/main" val="361788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Strategy goal sets out the direction ahead and addresses the need for Västra </a:t>
            </a:r>
            <a:r>
              <a:rPr lang="en-US" err="1"/>
              <a:t>Götaland</a:t>
            </a:r>
            <a:r>
              <a:rPr lang="en-US"/>
              <a:t> to transition towards a sustainable and competitive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6</a:t>
            </a:fld>
            <a:endParaRPr lang="sv-SE"/>
          </a:p>
        </p:txBody>
      </p:sp>
    </p:spTree>
    <p:extLst>
      <p:ext uri="{BB962C8B-B14F-4D97-AF65-F5344CB8AC3E}">
        <p14:creationId xmlns:p14="http://schemas.microsoft.com/office/powerpoint/2010/main" val="2843119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47867">
              <a:defRPr/>
            </a:pPr>
            <a:r>
              <a:rPr lang="en-US"/>
              <a:t>The Strategy goal sets out the direction ahead and addresses the need for Västra </a:t>
            </a:r>
            <a:r>
              <a:rPr lang="en-US" err="1"/>
              <a:t>Götaland</a:t>
            </a:r>
            <a:r>
              <a:rPr lang="en-US"/>
              <a:t> to transition towards a sustainable and competitive society. The key to a competitive and attractive Västra </a:t>
            </a:r>
            <a:r>
              <a:rPr lang="en-US" err="1"/>
              <a:t>Götaland</a:t>
            </a:r>
            <a:r>
              <a:rPr lang="en-US"/>
              <a:t> in the long term is our collective capacity for innovative transition across a wide range of areas. Drawing on the region’s combined strengths, established collaborative structures, and our shared capacity for transition, we have the opportunity to take the lead and serve as a model. This helps ensure that everyone who lives and works in Västra </a:t>
            </a:r>
            <a:r>
              <a:rPr lang="en-US" err="1"/>
              <a:t>Götaland</a:t>
            </a:r>
            <a:r>
              <a:rPr lang="en-US"/>
              <a:t> has the opportunity to live a good life.</a:t>
            </a:r>
          </a:p>
          <a:p>
            <a:pPr defTabSz="947867">
              <a:defRPr/>
            </a:pPr>
            <a:endParaRPr lang="en-US"/>
          </a:p>
          <a:p>
            <a:pPr defTabSz="947867">
              <a:defRPr/>
            </a:pPr>
            <a:r>
              <a:rPr lang="en-US"/>
              <a:t>The Strategy’s goal is stated as follows: “Together, we will make Västra </a:t>
            </a:r>
            <a:r>
              <a:rPr lang="en-US" err="1"/>
              <a:t>Götaland</a:t>
            </a:r>
            <a:r>
              <a:rPr lang="en-US"/>
              <a:t> a model for the transition to a sustainable and competitive society.” The goal sets out the direction for Västra </a:t>
            </a:r>
            <a:r>
              <a:rPr lang="en-US" err="1"/>
              <a:t>Götaland</a:t>
            </a:r>
            <a:r>
              <a:rPr lang="en-US"/>
              <a:t> to 2030, looking ahead to 2045, because long-term commitment is required when collaborating to address complex challenges and support the transition of society.</a:t>
            </a:r>
          </a:p>
          <a:p>
            <a:pPr defTabSz="947867">
              <a:defRPr/>
            </a:pPr>
            <a:endParaRPr lang="sv-SE"/>
          </a:p>
          <a:p>
            <a:pPr defTabSz="473934">
              <a:defRPr/>
            </a:pPr>
            <a:r>
              <a:rPr lang="en-US"/>
              <a:t>The goal clarifies what such a transition entails from an economic, environmental, and social perspective. </a:t>
            </a:r>
            <a:endParaRPr lang="sv-SE"/>
          </a:p>
          <a:p>
            <a:pPr defTabSz="473934">
              <a:defRPr/>
            </a:pPr>
            <a:endParaRPr lang="sv-SE"/>
          </a:p>
          <a:p>
            <a:pPr defTabSz="473934">
              <a:defRPr/>
            </a:pPr>
            <a:r>
              <a:rPr lang="en-US"/>
              <a:t>A Västra </a:t>
            </a:r>
            <a:r>
              <a:rPr lang="en-US" err="1"/>
              <a:t>Götaland</a:t>
            </a:r>
            <a:r>
              <a:rPr lang="en-US"/>
              <a:t> in transition is robust and cohesive, open and equitable, fossil-free and circular.</a:t>
            </a:r>
          </a:p>
          <a:p>
            <a:pPr defTabSz="473934">
              <a:defRPr/>
            </a:pPr>
            <a:endParaRPr lang="sv-SE"/>
          </a:p>
          <a:p>
            <a:pPr defTabSz="473934">
              <a:defRPr/>
            </a:pPr>
            <a:endParaRPr lang="sv-SE"/>
          </a:p>
          <a:p>
            <a:pPr defTabSz="947867">
              <a:defRPr/>
            </a:pPr>
            <a:endParaRPr lang="sv-SE"/>
          </a:p>
        </p:txBody>
      </p:sp>
      <p:sp>
        <p:nvSpPr>
          <p:cNvPr id="4" name="Platshållare för bildnummer 3"/>
          <p:cNvSpPr>
            <a:spLocks noGrp="1"/>
          </p:cNvSpPr>
          <p:nvPr>
            <p:ph type="sldNum" sz="quarter" idx="5"/>
          </p:nvPr>
        </p:nvSpPr>
        <p:spPr/>
        <p:txBody>
          <a:bodyPr/>
          <a:lstStyle/>
          <a:p>
            <a:pPr marL="0" marR="0" lvl="0" indent="0" algn="r" defTabSz="473934" rtl="0" eaLnBrk="1" fontAlgn="auto" latinLnBrk="0" hangingPunct="1">
              <a:lnSpc>
                <a:spcPct val="100000"/>
              </a:lnSpc>
              <a:spcBef>
                <a:spcPts val="0"/>
              </a:spcBef>
              <a:spcAft>
                <a:spcPts val="0"/>
              </a:spcAft>
              <a:buClrTx/>
              <a:buSzTx/>
              <a:buFontTx/>
              <a:buNone/>
              <a:tabLst/>
              <a:defRPr/>
            </a:pPr>
            <a:fld id="{93B88BF1-2A49-9940-BF12-FF0DFE681826}"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3934"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455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69EE1-7384-8DDC-DEED-BBE6F357DF2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D875B5-AEE7-9868-580C-A43A6051528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4CF6D1E-37F2-CD9F-4153-C1ABD673BDD3}"/>
              </a:ext>
            </a:extLst>
          </p:cNvPr>
          <p:cNvSpPr>
            <a:spLocks noGrp="1"/>
          </p:cNvSpPr>
          <p:nvPr>
            <p:ph type="body" idx="1"/>
          </p:nvPr>
        </p:nvSpPr>
        <p:spPr/>
        <p:txBody>
          <a:bodyPr/>
          <a:lstStyle/>
          <a:p>
            <a:r>
              <a:rPr lang="en-US"/>
              <a:t>The Regional Development Strategy sets out the direction for our collective efforts to promote the development of Västra </a:t>
            </a:r>
            <a:r>
              <a:rPr lang="en-US" err="1"/>
              <a:t>Götaland</a:t>
            </a:r>
            <a:r>
              <a:rPr lang="en-US"/>
              <a:t>. The Strategy consists of one goal, four long-term priorities, and three cross-sectoral </a:t>
            </a:r>
            <a:r>
              <a:rPr lang="en-US" err="1"/>
              <a:t>mobilisation</a:t>
            </a:r>
            <a:r>
              <a:rPr lang="en-US"/>
              <a:t> areas.</a:t>
            </a:r>
          </a:p>
          <a:p>
            <a:endParaRPr lang="en-US"/>
          </a:p>
          <a:p>
            <a:r>
              <a:rPr lang="en-US" b="1"/>
              <a:t>The Strategy’s goal </a:t>
            </a:r>
            <a:r>
              <a:rPr lang="en-US"/>
              <a:t>sets the direction to 2030, looking ahead to 2045, and addresses the need for Västra </a:t>
            </a:r>
            <a:r>
              <a:rPr lang="en-US" err="1"/>
              <a:t>Götaland</a:t>
            </a:r>
            <a:r>
              <a:rPr lang="en-US"/>
              <a:t> to transition towards a sustainable and competitive society.  The Strategy’s goal is stated as follows: “Together, we will make Västra </a:t>
            </a:r>
            <a:r>
              <a:rPr lang="en-US" err="1"/>
              <a:t>Götaland</a:t>
            </a:r>
            <a:r>
              <a:rPr lang="en-US"/>
              <a:t> a model for the transition to a sustainable and competitive society.” The goal clarifies what such a transition entails from an economic, environmental, and social perspective.  A Västra </a:t>
            </a:r>
            <a:r>
              <a:rPr lang="en-US" err="1"/>
              <a:t>Götaland</a:t>
            </a:r>
            <a:r>
              <a:rPr lang="en-US"/>
              <a:t> in transition is robust and cohesive, open and equitable, fossil-free and circular.</a:t>
            </a:r>
          </a:p>
          <a:p>
            <a:r>
              <a:rPr lang="en-US"/>
              <a:t>The goal clarifies what such a transition entails from an economic, environmental, and social perspective.</a:t>
            </a:r>
          </a:p>
          <a:p>
            <a:endParaRPr lang="en-US"/>
          </a:p>
          <a:p>
            <a:r>
              <a:rPr lang="en-US" b="1"/>
              <a:t>The four long-term priorities </a:t>
            </a:r>
            <a:r>
              <a:rPr lang="en-US"/>
              <a:t>describe the areas that form the foundation of Västra </a:t>
            </a:r>
            <a:r>
              <a:rPr lang="en-US" err="1"/>
              <a:t>Götaland’s</a:t>
            </a:r>
            <a:r>
              <a:rPr lang="en-US"/>
              <a:t> coordinated and strategic regional development efforts. These areas are interconnected and require strategic collaboration and joint efforts to succeed in the transition to a sustainable and competitive society. They long-term priorities are:</a:t>
            </a:r>
          </a:p>
          <a:p>
            <a:pPr marL="171450" indent="-171450">
              <a:buFont typeface="Arial" panose="020B0604020202020204" pitchFamily="34" charset="0"/>
              <a:buChar char="•"/>
            </a:pPr>
            <a:r>
              <a:rPr lang="en-US"/>
              <a:t>Strengthening innovation – for a competitive business sector at the forefront</a:t>
            </a:r>
          </a:p>
          <a:p>
            <a:pPr marL="171450" indent="-171450">
              <a:buFont typeface="Arial" panose="020B0604020202020204" pitchFamily="34" charset="0"/>
              <a:buChar char="•"/>
            </a:pPr>
            <a:r>
              <a:rPr lang="en-US"/>
              <a:t>Developing skills and competencies – for improved skills provision and lifelong learning</a:t>
            </a:r>
          </a:p>
          <a:p>
            <a:pPr marL="171450" indent="-171450">
              <a:buFont typeface="Arial" panose="020B0604020202020204" pitchFamily="34" charset="0"/>
              <a:buChar char="•"/>
            </a:pPr>
            <a:r>
              <a:rPr lang="en-US"/>
              <a:t>Improving social inclusion – for trust and cohesion</a:t>
            </a:r>
          </a:p>
          <a:p>
            <a:pPr marL="171450" indent="-171450">
              <a:buFont typeface="Arial" panose="020B0604020202020204" pitchFamily="34" charset="0"/>
              <a:buChar char="•"/>
            </a:pPr>
            <a:r>
              <a:rPr lang="en-US"/>
              <a:t>Connecting Västra </a:t>
            </a:r>
            <a:r>
              <a:rPr lang="en-US" err="1"/>
              <a:t>Götaland</a:t>
            </a:r>
            <a:r>
              <a:rPr lang="en-US"/>
              <a:t> – for improved and sustainable accessibility</a:t>
            </a:r>
          </a:p>
          <a:p>
            <a:endParaRPr lang="en-US"/>
          </a:p>
          <a:p>
            <a:r>
              <a:rPr lang="en-US" b="1"/>
              <a:t>The Strategy identifies three </a:t>
            </a:r>
            <a:r>
              <a:rPr lang="en-US" b="1" err="1"/>
              <a:t>mobilisation</a:t>
            </a:r>
            <a:r>
              <a:rPr lang="en-US" b="1"/>
              <a:t> areas for the period 2026–2030</a:t>
            </a:r>
            <a:r>
              <a:rPr lang="en-US"/>
              <a:t>, where we over the coming years particularly need to focus on strengthening collaboration and coordinating development efforts to achieve greater impact. The three mobilization areas are:</a:t>
            </a:r>
          </a:p>
          <a:p>
            <a:pPr marL="171450" indent="-171450">
              <a:buFont typeface="Arial" panose="020B0604020202020204" pitchFamily="34" charset="0"/>
              <a:buChar char="•"/>
            </a:pPr>
            <a:r>
              <a:rPr lang="en-US"/>
              <a:t>Empowering children and young people for the future</a:t>
            </a:r>
          </a:p>
          <a:p>
            <a:pPr marL="171450" indent="-171450">
              <a:buFont typeface="Arial" panose="020B0604020202020204" pitchFamily="34" charset="0"/>
              <a:buChar char="•"/>
            </a:pPr>
            <a:r>
              <a:rPr lang="en-US"/>
              <a:t>Promoting the industrial green transition </a:t>
            </a:r>
          </a:p>
          <a:p>
            <a:pPr marL="171450" indent="-171450">
              <a:buFont typeface="Arial" panose="020B0604020202020204" pitchFamily="34" charset="0"/>
              <a:buChar char="•"/>
            </a:pPr>
            <a:r>
              <a:rPr lang="en-US"/>
              <a:t>Strengthening resilience through collaborative spatial planning</a:t>
            </a:r>
          </a:p>
          <a:p>
            <a:pPr>
              <a:lnSpc>
                <a:spcPct val="107000"/>
              </a:lnSpc>
              <a:spcAft>
                <a:spcPts val="800"/>
              </a:spcAft>
            </a:pPr>
            <a:endParaRPr lang="sv-SE"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v-SE"/>
          </a:p>
          <a:p>
            <a:endParaRPr lang="sv-SE"/>
          </a:p>
          <a:p>
            <a:endParaRPr lang="sv-SE"/>
          </a:p>
        </p:txBody>
      </p:sp>
      <p:sp>
        <p:nvSpPr>
          <p:cNvPr id="4" name="Platshållare för bildnummer 3">
            <a:extLst>
              <a:ext uri="{FF2B5EF4-FFF2-40B4-BE49-F238E27FC236}">
                <a16:creationId xmlns:a16="http://schemas.microsoft.com/office/drawing/2014/main" id="{7C3D220B-2AAE-ED86-47AA-BAB4E4229414}"/>
              </a:ext>
            </a:extLst>
          </p:cNvPr>
          <p:cNvSpPr>
            <a:spLocks noGrp="1"/>
          </p:cNvSpPr>
          <p:nvPr>
            <p:ph type="sldNum" sz="quarter" idx="5"/>
          </p:nvPr>
        </p:nvSpPr>
        <p:spPr/>
        <p:txBody>
          <a:bodyPr/>
          <a:lstStyle/>
          <a:p>
            <a:pPr marL="0" marR="0" lvl="0" indent="0" algn="r" defTabSz="1327389" rtl="0" eaLnBrk="1" fontAlgn="auto" latinLnBrk="0" hangingPunct="1">
              <a:lnSpc>
                <a:spcPct val="100000"/>
              </a:lnSpc>
              <a:spcBef>
                <a:spcPts val="0"/>
              </a:spcBef>
              <a:spcAft>
                <a:spcPts val="0"/>
              </a:spcAft>
              <a:buClrTx/>
              <a:buSzTx/>
              <a:buFontTx/>
              <a:buNone/>
              <a:tabLst/>
              <a:defRPr/>
            </a:pPr>
            <a:fld id="{055BFA82-BD73-4185-B828-63168F0B5499}" type="slidenum">
              <a:rPr kumimoji="0" lang="sv-SE" sz="1900" b="0" i="0" u="none" strike="noStrike" kern="1200" cap="none" spc="0" normalizeH="0" baseline="0" noProof="0">
                <a:ln>
                  <a:noFill/>
                </a:ln>
                <a:solidFill>
                  <a:prstClr val="black"/>
                </a:solidFill>
                <a:effectLst/>
                <a:uLnTx/>
                <a:uFillTx/>
                <a:latin typeface="Verdana"/>
                <a:ea typeface="+mn-ea"/>
                <a:cs typeface="+mn-cs"/>
              </a:rPr>
              <a:pPr marL="0" marR="0" lvl="0" indent="0" algn="r" defTabSz="1327389" rtl="0" eaLnBrk="1" fontAlgn="auto" latinLnBrk="0" hangingPunct="1">
                <a:lnSpc>
                  <a:spcPct val="100000"/>
                </a:lnSpc>
                <a:spcBef>
                  <a:spcPts val="0"/>
                </a:spcBef>
                <a:spcAft>
                  <a:spcPts val="0"/>
                </a:spcAft>
                <a:buClrTx/>
                <a:buSzTx/>
                <a:buFontTx/>
                <a:buNone/>
                <a:tabLst/>
                <a:defRPr/>
              </a:pPr>
              <a:t>8</a:t>
            </a:fld>
            <a:endParaRPr kumimoji="0" lang="sv-SE" sz="1900" b="0" i="0" u="none" strike="noStrike" kern="1200" cap="none" spc="0" normalizeH="0" baseline="0" noProof="0">
              <a:ln>
                <a:noFill/>
              </a:ln>
              <a:solidFill>
                <a:prstClr val="black"/>
              </a:solidFill>
              <a:effectLst/>
              <a:uLnTx/>
              <a:uFillTx/>
              <a:latin typeface="Verdana"/>
              <a:ea typeface="+mn-ea"/>
              <a:cs typeface="+mn-cs"/>
            </a:endParaRPr>
          </a:p>
        </p:txBody>
      </p:sp>
    </p:spTree>
    <p:extLst>
      <p:ext uri="{BB962C8B-B14F-4D97-AF65-F5344CB8AC3E}">
        <p14:creationId xmlns:p14="http://schemas.microsoft.com/office/powerpoint/2010/main" val="3040752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latin typeface="Frutiger 55 Roman"/>
              </a:rPr>
              <a:t>Implementation – through dialogue and collaboration, based on knowledge and learning.</a:t>
            </a:r>
          </a:p>
          <a:p>
            <a:r>
              <a:rPr lang="en-US">
                <a:latin typeface="Frutiger 55 Roman"/>
              </a:rPr>
              <a:t>Four guiding principles challenge and guide us.</a:t>
            </a:r>
          </a:p>
          <a:p>
            <a:endParaRPr lang="en-US">
              <a:latin typeface="Frutiger 55 Roman"/>
            </a:endParaRPr>
          </a:p>
          <a:p>
            <a:r>
              <a:rPr lang="en-US">
                <a:latin typeface="Frutiger 55 Roman"/>
              </a:rPr>
              <a:t>The Strategy is implemented by the business sector and its </a:t>
            </a:r>
            <a:r>
              <a:rPr lang="en-US" err="1">
                <a:latin typeface="Frutiger 55 Roman"/>
              </a:rPr>
              <a:t>organisations</a:t>
            </a:r>
            <a:r>
              <a:rPr lang="en-US">
                <a:latin typeface="Frutiger 55 Roman"/>
              </a:rPr>
              <a:t>, the region’s 49 municipalities and four municipal federations, academia and research institutes, civil society </a:t>
            </a:r>
            <a:r>
              <a:rPr lang="en-US" err="1">
                <a:latin typeface="Frutiger 55 Roman"/>
              </a:rPr>
              <a:t>organisations</a:t>
            </a:r>
            <a:r>
              <a:rPr lang="en-US">
                <a:latin typeface="Frutiger 55 Roman"/>
              </a:rPr>
              <a:t>, Region Västra </a:t>
            </a:r>
            <a:r>
              <a:rPr lang="en-US" err="1">
                <a:latin typeface="Frutiger 55 Roman"/>
              </a:rPr>
              <a:t>Götaland</a:t>
            </a:r>
            <a:r>
              <a:rPr lang="en-US">
                <a:latin typeface="Frutiger 55 Roman"/>
              </a:rPr>
              <a:t>, the County Administrative Board, and other government agencies.</a:t>
            </a:r>
          </a:p>
          <a:p>
            <a:endParaRPr lang="sv-SE">
              <a:latin typeface="Frutiger 55 Roman"/>
            </a:endParaRPr>
          </a:p>
          <a:p>
            <a:r>
              <a:rPr lang="en-US"/>
              <a:t>To achieve impact, we need many actors working together to drive development in the same direction. While we all have different mandates and resources at our disposal, responsibility is shared.</a:t>
            </a:r>
          </a:p>
          <a:p>
            <a:endParaRPr lang="sv-SE"/>
          </a:p>
          <a:p>
            <a:endParaRPr lang="sv-SE"/>
          </a:p>
        </p:txBody>
      </p:sp>
      <p:sp>
        <p:nvSpPr>
          <p:cNvPr id="4" name="Platshållare för bildnummer 3"/>
          <p:cNvSpPr>
            <a:spLocks noGrp="1"/>
          </p:cNvSpPr>
          <p:nvPr>
            <p:ph type="sldNum" sz="quarter" idx="5"/>
          </p:nvPr>
        </p:nvSpPr>
        <p:spPr/>
        <p:txBody>
          <a:bodyPr/>
          <a:lstStyle/>
          <a:p>
            <a:fld id="{93B88BF1-2A49-9940-BF12-FF0DFE681826}" type="slidenum">
              <a:rPr lang="sv-SE" smtClean="0"/>
              <a:t>9</a:t>
            </a:fld>
            <a:endParaRPr lang="sv-SE"/>
          </a:p>
        </p:txBody>
      </p:sp>
    </p:spTree>
    <p:extLst>
      <p:ext uri="{BB962C8B-B14F-4D97-AF65-F5344CB8AC3E}">
        <p14:creationId xmlns:p14="http://schemas.microsoft.com/office/powerpoint/2010/main" val="832797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25280-CFEC-65B5-9FA7-BE0675530C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0A0FE81-DCCC-6163-AE04-3BF01973176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B020B4C-11E3-5DA2-A5C0-7101D593A3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The Regional Development Strategy sets out our shared direction for the transition to a sustainable and competitive society. To achieve impact, we need many actors working together to drive development in the same direction. While we all have different mandates and resources at our disposal, responsibility is shared. Together, we can accelerate the pace of the transition through strengthened dialogue and collaboration, sustained commitment, and joint initiatives. We need to challenge ourselves to work and collaborate in new ways, broaden our perspectives, be courageous, lead the way, and explore uncharted territory.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Strategy is implemented by the business sector and its </a:t>
            </a:r>
            <a:r>
              <a:rPr lang="en-US" sz="1200" b="0" i="0" u="none" strike="noStrike" kern="1200" baseline="0" err="1">
                <a:solidFill>
                  <a:schemeClr val="tx1"/>
                </a:solidFill>
                <a:latin typeface="+mn-lt"/>
                <a:ea typeface="+mn-ea"/>
                <a:cs typeface="+mn-cs"/>
              </a:rPr>
              <a:t>organisations</a:t>
            </a:r>
            <a:r>
              <a:rPr lang="en-US" sz="1200" b="0" i="0" u="none" strike="noStrike" kern="1200" baseline="0">
                <a:solidFill>
                  <a:schemeClr val="tx1"/>
                </a:solidFill>
                <a:latin typeface="+mn-lt"/>
                <a:ea typeface="+mn-ea"/>
                <a:cs typeface="+mn-cs"/>
              </a:rPr>
              <a:t>, the region’s 49 municipalities and four municipal federations, academia and research institutes, civil society </a:t>
            </a:r>
            <a:r>
              <a:rPr lang="en-US" sz="1200" b="0" i="0" u="none" strike="noStrike" kern="1200" baseline="0" err="1">
                <a:solidFill>
                  <a:schemeClr val="tx1"/>
                </a:solidFill>
                <a:latin typeface="+mn-lt"/>
                <a:ea typeface="+mn-ea"/>
                <a:cs typeface="+mn-cs"/>
              </a:rPr>
              <a:t>organisations</a:t>
            </a:r>
            <a:r>
              <a:rPr lang="en-US" sz="1200" b="0" i="0" u="none" strike="noStrike" kern="1200" baseline="0">
                <a:solidFill>
                  <a:schemeClr val="tx1"/>
                </a:solidFill>
                <a:latin typeface="+mn-lt"/>
                <a:ea typeface="+mn-ea"/>
                <a:cs typeface="+mn-cs"/>
              </a:rPr>
              <a:t>, Region Västra </a:t>
            </a:r>
            <a:r>
              <a:rPr lang="en-US" sz="1200" b="0" i="0" u="none" strike="noStrike" kern="1200" baseline="0" err="1">
                <a:solidFill>
                  <a:schemeClr val="tx1"/>
                </a:solidFill>
                <a:latin typeface="+mn-lt"/>
                <a:ea typeface="+mn-ea"/>
                <a:cs typeface="+mn-cs"/>
              </a:rPr>
              <a:t>Götaland</a:t>
            </a:r>
            <a:r>
              <a:rPr lang="en-US" sz="1200" b="0" i="0" u="none" strike="noStrike" kern="1200" baseline="0">
                <a:solidFill>
                  <a:schemeClr val="tx1"/>
                </a:solidFill>
                <a:latin typeface="+mn-lt"/>
                <a:ea typeface="+mn-ea"/>
                <a:cs typeface="+mn-cs"/>
              </a:rPr>
              <a:t>, the County Administrative Board, and other government agencies. We drive development forward based on the challenges we face together, and specify and </a:t>
            </a:r>
            <a:r>
              <a:rPr lang="en-US" sz="1200" b="0" i="0" u="none" strike="noStrike" kern="1200" baseline="0" err="1">
                <a:solidFill>
                  <a:schemeClr val="tx1"/>
                </a:solidFill>
                <a:latin typeface="+mn-lt"/>
                <a:ea typeface="+mn-ea"/>
                <a:cs typeface="+mn-cs"/>
              </a:rPr>
              <a:t>prioritise</a:t>
            </a:r>
            <a:r>
              <a:rPr lang="en-US" sz="1200" b="0" i="0" u="none" strike="noStrike" kern="1200" baseline="0">
                <a:solidFill>
                  <a:schemeClr val="tx1"/>
                </a:solidFill>
                <a:latin typeface="+mn-lt"/>
                <a:ea typeface="+mn-ea"/>
                <a:cs typeface="+mn-cs"/>
              </a:rPr>
              <a:t> the Strategy’s content through sub-strategies, action plans and agreements. This enables active collaboration and partnerships within and across sectors. We need to allocate human and financial resources in our budgets and plans. There is also a need for coordination that links governance at the local, regional, national and European levels.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The figure illustrates the implementation of the Strategy, with continuous dialogue and collaboration at its core. Knowledge and learning interact with and inform the initiatives we undertake using our various resources and tools. The guiding principles below the figure guide us in the implementation.</a:t>
            </a:r>
          </a:p>
          <a:p>
            <a:endParaRPr lang="en-US" sz="1200" b="0" i="0" u="none" strike="noStrike" kern="1200" baseline="0">
              <a:solidFill>
                <a:schemeClr val="tx1"/>
              </a:solidFill>
              <a:latin typeface="+mn-lt"/>
              <a:ea typeface="+mn-ea"/>
              <a:cs typeface="+mn-cs"/>
            </a:endParaRPr>
          </a:p>
          <a:p>
            <a:r>
              <a:rPr lang="en-US"/>
              <a:t>The guiding principles are:</a:t>
            </a:r>
          </a:p>
          <a:p>
            <a:pPr marL="171450" indent="-171450">
              <a:buFont typeface="Arial" panose="020B0604020202020204" pitchFamily="34" charset="0"/>
              <a:buChar char="•"/>
            </a:pPr>
            <a:r>
              <a:rPr lang="en-US"/>
              <a:t>We make the most of the unique conditions and potential of different places.</a:t>
            </a:r>
          </a:p>
          <a:p>
            <a:pPr marL="171450" indent="-171450">
              <a:buFont typeface="Arial" panose="020B0604020202020204" pitchFamily="34" charset="0"/>
              <a:buChar char="•"/>
            </a:pPr>
            <a:r>
              <a:rPr lang="en-US"/>
              <a:t>We increase public engagement and influence in decision-making.</a:t>
            </a:r>
          </a:p>
          <a:p>
            <a:pPr marL="171450" indent="-171450">
              <a:buFont typeface="Arial" panose="020B0604020202020204" pitchFamily="34" charset="0"/>
              <a:buChar char="•"/>
            </a:pPr>
            <a:r>
              <a:rPr lang="en-US"/>
              <a:t>We experiment to learn, scale, and implement</a:t>
            </a:r>
          </a:p>
          <a:p>
            <a:pPr marL="171450" indent="-171450">
              <a:buFont typeface="Arial" panose="020B0604020202020204" pitchFamily="34" charset="0"/>
              <a:buChar char="•"/>
            </a:pPr>
            <a:r>
              <a:rPr lang="en-US"/>
              <a:t>We are all courageous leaders of change.</a:t>
            </a:r>
          </a:p>
          <a:p>
            <a:endParaRPr lang="en-US"/>
          </a:p>
          <a:p>
            <a:r>
              <a:rPr lang="en-US"/>
              <a:t>The principles should guide our dialogue and collaboration in implementing it. These principles help us make the most of opportunities across Västra </a:t>
            </a:r>
            <a:r>
              <a:rPr lang="en-US" err="1"/>
              <a:t>Götaland</a:t>
            </a:r>
            <a:r>
              <a:rPr lang="en-US"/>
              <a:t> by inspiring and challenging us to work and collaborate in new ways.  They should help broaden perspectives, increase participation, and encourage us to lead the way and dare to explore uncharted territory. </a:t>
            </a:r>
          </a:p>
          <a:p>
            <a:endParaRPr lang="en-US"/>
          </a:p>
        </p:txBody>
      </p:sp>
      <p:sp>
        <p:nvSpPr>
          <p:cNvPr id="4" name="Platshållare för bildnummer 3">
            <a:extLst>
              <a:ext uri="{FF2B5EF4-FFF2-40B4-BE49-F238E27FC236}">
                <a16:creationId xmlns:a16="http://schemas.microsoft.com/office/drawing/2014/main" id="{99FE6101-ACFC-BCB0-F28C-9A6C01E53BBD}"/>
              </a:ext>
            </a:extLst>
          </p:cNvPr>
          <p:cNvSpPr>
            <a:spLocks noGrp="1"/>
          </p:cNvSpPr>
          <p:nvPr>
            <p:ph type="sldNum" sz="quarter" idx="5"/>
          </p:nvPr>
        </p:nvSpPr>
        <p:spPr/>
        <p:txBody>
          <a:bodyPr/>
          <a:lstStyle/>
          <a:p>
            <a:fld id="{2E060D78-0732-444B-B0D5-1543BC9666EF}" type="slidenum">
              <a:rPr lang="sv-SE" smtClean="0"/>
              <a:t>10</a:t>
            </a:fld>
            <a:endParaRPr lang="sv-SE"/>
          </a:p>
        </p:txBody>
      </p:sp>
    </p:spTree>
    <p:extLst>
      <p:ext uri="{BB962C8B-B14F-4D97-AF65-F5344CB8AC3E}">
        <p14:creationId xmlns:p14="http://schemas.microsoft.com/office/powerpoint/2010/main" val="442902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The Strategy sets out four principles to guide our dialogue and collaboration in implementing it. These principles help us make the most of opportunities across Västra </a:t>
            </a:r>
            <a:r>
              <a:rPr lang="en-US" err="1"/>
              <a:t>Götaland</a:t>
            </a:r>
            <a:r>
              <a:rPr lang="en-US"/>
              <a:t> by inspiring and challenging us to work and collaborate in new ways.  They should help broaden perspectives, increase participation, and encourage us to lead the way and dare to explore uncharted territory. The guiding principles also support the integration of the 2030 Agenda into implementation.</a:t>
            </a:r>
          </a:p>
          <a:p>
            <a:endParaRPr lang="sv-SE"/>
          </a:p>
          <a:p>
            <a:r>
              <a:rPr lang="en-US" b="1"/>
              <a:t>We make the most of the unique conditions and potential of different places.</a:t>
            </a:r>
          </a:p>
          <a:p>
            <a:r>
              <a:rPr lang="en-US"/>
              <a:t>Västra </a:t>
            </a:r>
            <a:r>
              <a:rPr lang="en-US" err="1"/>
              <a:t>Götaland</a:t>
            </a:r>
            <a:r>
              <a:rPr lang="en-US"/>
              <a:t> is a large region with a range of opportunities and challenges linked to the conditions of different places.  This diversity should be harnessed, which requires making the various development needs visible. We need effective collaboration across territorial boundaries and policy areas, based on the issues we must address together.  This may involve challenging established administrative boundaries. Through collaboration between localities with different strengths and functions, development can take place both locally and across Västra </a:t>
            </a:r>
            <a:r>
              <a:rPr lang="en-US" err="1"/>
              <a:t>Götaland</a:t>
            </a:r>
            <a:r>
              <a:rPr lang="en-US"/>
              <a:t> as a whole.  Cultural life as a unifying force helps bridge boundaries.</a:t>
            </a:r>
          </a:p>
          <a:p>
            <a:endParaRPr lang="en-US"/>
          </a:p>
          <a:p>
            <a:r>
              <a:rPr lang="en-US" b="1"/>
              <a:t>We increase public engagement and influence in decision-making.</a:t>
            </a:r>
          </a:p>
          <a:p>
            <a:r>
              <a:rPr lang="en-US"/>
              <a:t>For the transition efforts to be sustainable in the long term, residents must have the opportunity to participate, have influence and contribute to societal development.  The right to participation also applies to children and young people, who should be given opportunities to be involved in matters that affect them, in ways appropriate to their circumstances. Inclusion promotes people’s health and strengthens democracy.  We work together to ensure that as many people as possible are able to take part in the implementation of the Strategy and make their voices heard.  Only then can our work contribute to the overarching goal of the 2030 Agenda: leaving no one behind.</a:t>
            </a:r>
          </a:p>
          <a:p>
            <a:endParaRPr lang="en-US"/>
          </a:p>
          <a:p>
            <a:r>
              <a:rPr lang="en-US" b="1"/>
              <a:t>We experiment to learn, scale, and implement</a:t>
            </a:r>
          </a:p>
          <a:p>
            <a:r>
              <a:rPr lang="en-US"/>
              <a:t>By experimenting and creating physical and digital testbeds and demonstration platforms, we enable learning and innovation for sustainable development.  Through new ways of working and novel forms of collaboration, we accelerate development in areas where the pace of change needs to increase. To be able to make sound and timely decisions in an increasingly uncertain environment, different approaches to decision-making under controlled conditions are required.  Taking risks and accepting failure are part of the learning process.  At the same time, we must build on what already works well.  This is how we </a:t>
            </a:r>
            <a:r>
              <a:rPr lang="en-US" err="1"/>
              <a:t>mobilise</a:t>
            </a:r>
            <a:r>
              <a:rPr lang="en-US"/>
              <a:t> to implement and disseminate sustainable solutions and scale up initiatives that help accelerate the pace of transition.</a:t>
            </a:r>
          </a:p>
          <a:p>
            <a:endParaRPr lang="en-US"/>
          </a:p>
          <a:p>
            <a:r>
              <a:rPr lang="en-US" b="1"/>
              <a:t>We are all courageous leaders of change.</a:t>
            </a:r>
          </a:p>
          <a:p>
            <a:r>
              <a:rPr lang="en-US"/>
              <a:t>Major changes require courage. To accelerate the pace of transition, we need shared leadership, joint responsibility and strategic collaboration. We all need to be courageous, creative and change-oriented, and develop ways of working that guide us in making difficult trade-offs.  We need to help each other identify, discuss and address synergies and conflicting goals. We must be able to act decisively and quickly despite increasing complexity.  Shared understanding, focus and perseverance are key to long-term results, but we must also trust others and each other, have the courage to challenge what is established, and be prepared to deal with the unexpected.</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BFA82-BD73-4185-B828-63168F0B5499}" type="slidenum">
              <a:rPr kumimoji="0" lang="sv-SE" sz="12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Verdana"/>
              <a:ea typeface="+mn-ea"/>
              <a:cs typeface="+mn-cs"/>
            </a:endParaRPr>
          </a:p>
        </p:txBody>
      </p:sp>
    </p:spTree>
    <p:extLst>
      <p:ext uri="{BB962C8B-B14F-4D97-AF65-F5344CB8AC3E}">
        <p14:creationId xmlns:p14="http://schemas.microsoft.com/office/powerpoint/2010/main" val="941509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The Strategy is based on an adapted integration of Agenda 2030.  This means that regional challenges and conditions have determined the direction and priorities of the Strategy, which in turn determines which of the goals and targets of the 2030 Agenda the Strategy contributes to, both directly and indirectly, in the short and long term.</a:t>
            </a:r>
          </a:p>
          <a:p>
            <a:r>
              <a:rPr lang="en-US"/>
              <a:t> </a:t>
            </a:r>
          </a:p>
          <a:p>
            <a:r>
              <a:rPr lang="en-US"/>
              <a:t>Through initiatives within its long-term priorities and </a:t>
            </a:r>
            <a:r>
              <a:rPr lang="en-US" err="1"/>
              <a:t>mobilisation</a:t>
            </a:r>
            <a:r>
              <a:rPr lang="en-US"/>
              <a:t> areas, the Regional Development Strategy contributes to improved health and well-being, access to education and skills development, as well as increased employment and improved conditions for business development and entrepreneurship.  At the same time, the Strategy is intended to strengthen equal rights for all and increase inclusion, and to contribute to sustainable spatial planning, including the development of physical and digital infrastructure.  It also contributes to reduced climate impact and the transition to sustainable consumption and production through initiatives in sustainable industry, research and innovation, and reliable and renewable energy.</a:t>
            </a:r>
          </a:p>
          <a:p>
            <a:endParaRPr lang="en-US"/>
          </a:p>
          <a:p>
            <a:r>
              <a:rPr lang="en-US"/>
              <a:t>When implementing the Strategy, it is important that we continue the dialogue on, and assessment of, its contribution to the 2030 Agenda. Indicators should be used that relate to economically, socially and environmentally sustainable development.  In this way, we can achieve effective governance and monitoring.  The 2030 Agenda </a:t>
            </a:r>
            <a:r>
              <a:rPr lang="en-US" err="1"/>
              <a:t>emphasises</a:t>
            </a:r>
            <a:r>
              <a:rPr lang="en-US"/>
              <a:t> collaboration, participation and transparency as prerequisites for successful implementation and for achieving the overarching goal of leaving no one behind.  Likewise, the Regional Development Strategy requires continuous dialogue, participation and shared responsibility, with collaboration and partnerships across sectors and between stakeholders as prerequisites. We need to develop approaches that identify potential conflicting goals. This reduces the risk of achieving one goal at the expense of others. </a:t>
            </a:r>
          </a:p>
          <a:p>
            <a:endParaRPr lang="en-US"/>
          </a:p>
          <a:p>
            <a:r>
              <a:rPr lang="en-US"/>
              <a:t>The guiding principles serve as tools for integrating the 2030 Agenda into the implementation of the Strategy.  This integration is informed by the principles of increasing residents’ participation and influence over societal development, and of making the most of the unique conditions and potential of different places to achieve the transition to a sustainable society.</a:t>
            </a:r>
          </a:p>
        </p:txBody>
      </p:sp>
      <p:sp>
        <p:nvSpPr>
          <p:cNvPr id="4" name="Platshållare för bildnummer 3"/>
          <p:cNvSpPr>
            <a:spLocks noGrp="1"/>
          </p:cNvSpPr>
          <p:nvPr>
            <p:ph type="sldNum" sz="quarter" idx="5"/>
          </p:nvPr>
        </p:nvSpPr>
        <p:spPr/>
        <p:txBody>
          <a:bodyPr/>
          <a:lstStyle/>
          <a:p>
            <a:fld id="{93B88BF1-2A49-9940-BF12-FF0DFE681826}" type="slidenum">
              <a:rPr lang="sv-SE" smtClean="0"/>
              <a:t>12</a:t>
            </a:fld>
            <a:endParaRPr lang="sv-SE"/>
          </a:p>
        </p:txBody>
      </p:sp>
    </p:spTree>
    <p:extLst>
      <p:ext uri="{BB962C8B-B14F-4D97-AF65-F5344CB8AC3E}">
        <p14:creationId xmlns:p14="http://schemas.microsoft.com/office/powerpoint/2010/main" val="3135549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93B88BF1-2A49-9940-BF12-FF0DFE681826}" type="slidenum">
              <a:rPr lang="sv-SE" smtClean="0"/>
              <a:t>13</a:t>
            </a:fld>
            <a:endParaRPr lang="sv-SE"/>
          </a:p>
        </p:txBody>
      </p:sp>
    </p:spTree>
    <p:extLst>
      <p:ext uri="{BB962C8B-B14F-4D97-AF65-F5344CB8AC3E}">
        <p14:creationId xmlns:p14="http://schemas.microsoft.com/office/powerpoint/2010/main" val="1680781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5"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pic>
        <p:nvPicPr>
          <p:cNvPr id="8" name="Logo">
            <a:extLst>
              <a:ext uri="{FF2B5EF4-FFF2-40B4-BE49-F238E27FC236}">
                <a16:creationId xmlns:a16="http://schemas.microsoft.com/office/drawing/2014/main" id="{DF4C8F7D-7A28-CB63-79C6-C812735D65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74874" y="6030000"/>
            <a:ext cx="2444204" cy="435600"/>
          </a:xfrm>
          <a:prstGeom prst="rect">
            <a:avLst/>
          </a:prstGeom>
        </p:spPr>
      </p:pic>
      <p:sp>
        <p:nvSpPr>
          <p:cNvPr id="6" name="Platshållare för datum 5">
            <a:extLst>
              <a:ext uri="{FF2B5EF4-FFF2-40B4-BE49-F238E27FC236}">
                <a16:creationId xmlns:a16="http://schemas.microsoft.com/office/drawing/2014/main" id="{30EAE83A-8325-0375-6F9F-906487EE9F55}"/>
              </a:ext>
            </a:extLst>
          </p:cNvPr>
          <p:cNvSpPr>
            <a:spLocks noGrp="1"/>
          </p:cNvSpPr>
          <p:nvPr>
            <p:ph type="dt" sz="half" idx="10"/>
          </p:nvPr>
        </p:nvSpPr>
        <p:spPr>
          <a:xfrm>
            <a:off x="10901363" y="136525"/>
            <a:ext cx="900071" cy="141687"/>
          </a:xfrm>
        </p:spPr>
        <p:txBody>
          <a:bodyPr/>
          <a:lstStyle>
            <a:lvl1pPr>
              <a:defRPr/>
            </a:lvl1pPr>
          </a:lstStyle>
          <a:p>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a:p>
        </p:txBody>
      </p:sp>
      <p:grpSp>
        <p:nvGrpSpPr>
          <p:cNvPr id="4" name="Graphic 4">
            <a:extLst>
              <a:ext uri="{FF2B5EF4-FFF2-40B4-BE49-F238E27FC236}">
                <a16:creationId xmlns:a16="http://schemas.microsoft.com/office/drawing/2014/main" id="{9D40A280-071E-DBFA-6AF0-E13AA8857AE8}"/>
              </a:ext>
            </a:extLst>
          </p:cNvPr>
          <p:cNvGrpSpPr>
            <a:grpSpLocks noChangeAspect="1"/>
          </p:cNvGrpSpPr>
          <p:nvPr userDrawn="1"/>
        </p:nvGrpSpPr>
        <p:grpSpPr>
          <a:xfrm>
            <a:off x="7517606" y="385758"/>
            <a:ext cx="4284000" cy="6092422"/>
            <a:chOff x="6252761" y="1586198"/>
            <a:chExt cx="2409825" cy="3427094"/>
          </a:xfrm>
        </p:grpSpPr>
        <p:sp>
          <p:nvSpPr>
            <p:cNvPr id="5" name="Freeform: Shape 4">
              <a:extLst>
                <a:ext uri="{FF2B5EF4-FFF2-40B4-BE49-F238E27FC236}">
                  <a16:creationId xmlns:a16="http://schemas.microsoft.com/office/drawing/2014/main" id="{32A4BF31-30EF-05CD-0ECC-9436B24E903B}"/>
                </a:ext>
              </a:extLst>
            </p:cNvPr>
            <p:cNvSpPr/>
            <p:nvPr/>
          </p:nvSpPr>
          <p:spPr>
            <a:xfrm>
              <a:off x="6252761" y="1586198"/>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3B8AF72-CBDF-C926-DA6F-8DF1E2515377}"/>
                </a:ext>
              </a:extLst>
            </p:cNvPr>
            <p:cNvSpPr/>
            <p:nvPr/>
          </p:nvSpPr>
          <p:spPr>
            <a:xfrm>
              <a:off x="6252761" y="3299650"/>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10B623-1AA0-2E51-5D24-A3F8564FEF04}"/>
                </a:ext>
              </a:extLst>
            </p:cNvPr>
            <p:cNvSpPr/>
            <p:nvPr/>
          </p:nvSpPr>
          <p:spPr>
            <a:xfrm>
              <a:off x="7056004" y="4442174"/>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F8A131A-FAF8-9F4E-51F8-81F131118D56}"/>
                </a:ext>
              </a:extLst>
            </p:cNvPr>
            <p:cNvSpPr/>
            <p:nvPr/>
          </p:nvSpPr>
          <p:spPr>
            <a:xfrm>
              <a:off x="7859342" y="4442174"/>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76A0DE8-2A34-0828-4EDE-64FCAC43535A}"/>
                </a:ext>
              </a:extLst>
            </p:cNvPr>
            <p:cNvSpPr/>
            <p:nvPr/>
          </p:nvSpPr>
          <p:spPr>
            <a:xfrm>
              <a:off x="6252761" y="2157317"/>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C692DBA-433B-E1DF-76AB-28CA52F11239}"/>
                </a:ext>
              </a:extLst>
            </p:cNvPr>
            <p:cNvSpPr/>
            <p:nvPr/>
          </p:nvSpPr>
          <p:spPr>
            <a:xfrm>
              <a:off x="7056099" y="3299650"/>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3FE4394-782C-744B-C25C-C4C783D578EF}"/>
                </a:ext>
              </a:extLst>
            </p:cNvPr>
            <p:cNvSpPr/>
            <p:nvPr/>
          </p:nvSpPr>
          <p:spPr>
            <a:xfrm>
              <a:off x="6252761" y="3871055"/>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B977C97-9D07-3D8C-062B-F82C8C6D954C}"/>
                </a:ext>
              </a:extLst>
            </p:cNvPr>
            <p:cNvSpPr/>
            <p:nvPr/>
          </p:nvSpPr>
          <p:spPr>
            <a:xfrm>
              <a:off x="7859247" y="3299746"/>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1A89259-9EBE-A46A-79F6-2167FC961C03}"/>
                </a:ext>
              </a:extLst>
            </p:cNvPr>
            <p:cNvSpPr/>
            <p:nvPr/>
          </p:nvSpPr>
          <p:spPr>
            <a:xfrm>
              <a:off x="7056004" y="1586579"/>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grpSp>
      <p:grpSp>
        <p:nvGrpSpPr>
          <p:cNvPr id="30" name="Graphic 28">
            <a:extLst>
              <a:ext uri="{FF2B5EF4-FFF2-40B4-BE49-F238E27FC236}">
                <a16:creationId xmlns:a16="http://schemas.microsoft.com/office/drawing/2014/main" id="{DD5F17FD-CE6D-0742-695D-8101B55BB557}"/>
              </a:ext>
            </a:extLst>
          </p:cNvPr>
          <p:cNvGrpSpPr>
            <a:grpSpLocks noChangeAspect="1"/>
          </p:cNvGrpSpPr>
          <p:nvPr/>
        </p:nvGrpSpPr>
        <p:grpSpPr>
          <a:xfrm>
            <a:off x="7517605" y="385758"/>
            <a:ext cx="4284000" cy="6092422"/>
            <a:chOff x="4833937" y="1810035"/>
            <a:chExt cx="2409825" cy="3427094"/>
          </a:xfrm>
        </p:grpSpPr>
        <p:sp>
          <p:nvSpPr>
            <p:cNvPr id="31" name="Freeform: Shape 30">
              <a:extLst>
                <a:ext uri="{FF2B5EF4-FFF2-40B4-BE49-F238E27FC236}">
                  <a16:creationId xmlns:a16="http://schemas.microsoft.com/office/drawing/2014/main" id="{77264C48-66E8-2088-09BC-BF0E221A53EB}"/>
                </a:ext>
              </a:extLst>
            </p:cNvPr>
            <p:cNvSpPr>
              <a:spLocks noChangeAspect="1"/>
            </p:cNvSpPr>
            <p:nvPr/>
          </p:nvSpPr>
          <p:spPr>
            <a:xfrm>
              <a:off x="4833937" y="1810035"/>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FC10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E9A084D-E645-B811-4393-6E4CD13ED7BE}"/>
                </a:ext>
              </a:extLst>
            </p:cNvPr>
            <p:cNvSpPr>
              <a:spLocks noChangeAspect="1"/>
            </p:cNvSpPr>
            <p:nvPr/>
          </p:nvSpPr>
          <p:spPr>
            <a:xfrm>
              <a:off x="4833937" y="3523487"/>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B3EBF2"/>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03BF9D2-45D1-4DDA-D199-69A472870C45}"/>
                </a:ext>
              </a:extLst>
            </p:cNvPr>
            <p:cNvSpPr>
              <a:spLocks noChangeAspect="1"/>
            </p:cNvSpPr>
            <p:nvPr/>
          </p:nvSpPr>
          <p:spPr>
            <a:xfrm>
              <a:off x="5637180" y="4666011"/>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1"/>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C3BA180-5943-E50E-61A0-6621B94CCC45}"/>
                </a:ext>
              </a:extLst>
            </p:cNvPr>
            <p:cNvSpPr>
              <a:spLocks noChangeAspect="1"/>
            </p:cNvSpPr>
            <p:nvPr/>
          </p:nvSpPr>
          <p:spPr>
            <a:xfrm>
              <a:off x="6440518" y="4666011"/>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B3EBF2"/>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945110F-BC15-3B64-C4A4-F8CCA2360E3D}"/>
                </a:ext>
              </a:extLst>
            </p:cNvPr>
            <p:cNvSpPr>
              <a:spLocks noChangeAspect="1"/>
            </p:cNvSpPr>
            <p:nvPr/>
          </p:nvSpPr>
          <p:spPr>
            <a:xfrm>
              <a:off x="4833937" y="2381154"/>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988249B-2E35-E654-89B4-BEAB76D7C3BF}"/>
                </a:ext>
              </a:extLst>
            </p:cNvPr>
            <p:cNvSpPr>
              <a:spLocks noChangeAspect="1"/>
            </p:cNvSpPr>
            <p:nvPr/>
          </p:nvSpPr>
          <p:spPr>
            <a:xfrm>
              <a:off x="5637275" y="3523487"/>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FC10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B684F66-2F39-67D8-E9D8-D4BDE9278DEB}"/>
                </a:ext>
              </a:extLst>
            </p:cNvPr>
            <p:cNvSpPr>
              <a:spLocks noChangeAspect="1"/>
            </p:cNvSpPr>
            <p:nvPr/>
          </p:nvSpPr>
          <p:spPr>
            <a:xfrm>
              <a:off x="4833937" y="4094892"/>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4"/>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D028113-973A-8728-7A33-42786C5BC129}"/>
                </a:ext>
              </a:extLst>
            </p:cNvPr>
            <p:cNvSpPr>
              <a:spLocks noChangeAspect="1"/>
            </p:cNvSpPr>
            <p:nvPr/>
          </p:nvSpPr>
          <p:spPr>
            <a:xfrm>
              <a:off x="6440423" y="3523583"/>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C07FB66-ACC4-6915-30C8-3F9A8A61E404}"/>
                </a:ext>
              </a:extLst>
            </p:cNvPr>
            <p:cNvSpPr>
              <a:spLocks noChangeAspect="1"/>
            </p:cNvSpPr>
            <p:nvPr/>
          </p:nvSpPr>
          <p:spPr>
            <a:xfrm>
              <a:off x="5637180" y="1810416"/>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4"/>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667956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4"/>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6"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pic>
        <p:nvPicPr>
          <p:cNvPr id="28" name="Logo">
            <a:extLst>
              <a:ext uri="{FF2B5EF4-FFF2-40B4-BE49-F238E27FC236}">
                <a16:creationId xmlns:a16="http://schemas.microsoft.com/office/drawing/2014/main" id="{6A0989A0-7A4A-9CD0-D751-D56C294A58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74874" y="6030000"/>
            <a:ext cx="2444204" cy="435600"/>
          </a:xfrm>
          <a:prstGeom prst="rect">
            <a:avLst/>
          </a:prstGeom>
        </p:spPr>
      </p:pic>
      <p:sp>
        <p:nvSpPr>
          <p:cNvPr id="6" name="textruta 5">
            <a:extLst>
              <a:ext uri="{FF2B5EF4-FFF2-40B4-BE49-F238E27FC236}">
                <a16:creationId xmlns:a16="http://schemas.microsoft.com/office/drawing/2014/main" id="{AA71F2BA-C943-46F6-00FD-63E44941990B}"/>
              </a:ext>
            </a:extLst>
          </p:cNvPr>
          <p:cNvSpPr txBox="1"/>
          <p:nvPr userDrawn="1"/>
        </p:nvSpPr>
        <p:spPr>
          <a:xfrm>
            <a:off x="704895" y="6466008"/>
            <a:ext cx="695282" cy="276999"/>
          </a:xfrm>
          <a:prstGeom prst="rect">
            <a:avLst/>
          </a:prstGeom>
          <a:noFill/>
        </p:spPr>
        <p:txBody>
          <a:bodyPr wrap="square" lIns="0" tIns="0" rIns="0" bIns="0" rtlCol="0">
            <a:spAutoFit/>
          </a:bodyPr>
          <a:lstStyle/>
          <a:p>
            <a:pPr algn="l"/>
            <a:r>
              <a:rPr lang="sv-SE">
                <a:solidFill>
                  <a:schemeClr val="bg1"/>
                </a:solidFill>
              </a:rPr>
              <a:t>TEst</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2026-10-13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
        <p:nvSpPr>
          <p:cNvPr id="33" name="Freeform: Shape 32">
            <a:extLst>
              <a:ext uri="{FF2B5EF4-FFF2-40B4-BE49-F238E27FC236}">
                <a16:creationId xmlns:a16="http://schemas.microsoft.com/office/drawing/2014/main" id="{E421D8C7-7AE4-75A7-E72D-F2CCD5EBD1ED}"/>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FC10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135AF6C-31B5-EC1B-7596-331AF27159CA}"/>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B3EBF2"/>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214743A-6966-8ED7-BA34-E45A379E030F}"/>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4E9228D-01FE-98B4-466F-CE9B90DF9F7D}"/>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B3EBF2"/>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CF49D3A-C0A5-C9B4-8C10-96910B5DF584}"/>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EC35D31-9856-2B82-F7AD-68F4A6BA881A}"/>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FC107"/>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DA18A8B-463B-9AD0-703D-FA911578B30D}"/>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4"/>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C169603-4E21-C187-1A1D-38882F9232D3}"/>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17769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p:txBody>
          <a:bodyPr/>
          <a:lstStyle>
            <a:lvl1pPr>
              <a:defRPr/>
            </a:lvl1pPr>
          </a:lstStyle>
          <a:p>
            <a:r>
              <a:rPr lang="sv-SE"/>
              <a:t>Klicka för att lägga till rubrik</a:t>
            </a:r>
          </a:p>
        </p:txBody>
      </p:sp>
      <p:sp>
        <p:nvSpPr>
          <p:cNvPr id="14" name="Platshållare för innehåll 13">
            <a:extLst>
              <a:ext uri="{FF2B5EF4-FFF2-40B4-BE49-F238E27FC236}">
                <a16:creationId xmlns:a16="http://schemas.microsoft.com/office/drawing/2014/main" id="{A9936CC4-BC31-7B4D-38E0-EC836B72C571}"/>
              </a:ext>
            </a:extLst>
          </p:cNvPr>
          <p:cNvSpPr>
            <a:spLocks noGrp="1"/>
          </p:cNvSpPr>
          <p:nvPr>
            <p:ph sz="quarter" idx="13"/>
          </p:nvPr>
        </p:nvSpPr>
        <p:spPr>
          <a:xfrm>
            <a:off x="1092200" y="2113722"/>
            <a:ext cx="8650817" cy="33115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2026-10-13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
        <p:nvSpPr>
          <p:cNvPr id="4" name="Rektangel: ett hörn rundat 3">
            <a:extLst>
              <a:ext uri="{FF2B5EF4-FFF2-40B4-BE49-F238E27FC236}">
                <a16:creationId xmlns:a16="http://schemas.microsoft.com/office/drawing/2014/main" id="{BB0E5E4C-01FC-2114-096B-146DDCF98AE6}"/>
              </a:ext>
              <a:ext uri="{C183D7F6-B498-43B3-948B-1728B52AA6E4}">
                <adec:decorative xmlns:adec="http://schemas.microsoft.com/office/drawing/2017/decorative" val="1"/>
              </a:ext>
            </a:extLst>
          </p:cNvPr>
          <p:cNvSpPr/>
          <p:nvPr userDrawn="1"/>
        </p:nvSpPr>
        <p:spPr>
          <a:xfrm flipV="1">
            <a:off x="10371138" y="3439316"/>
            <a:ext cx="1433512" cy="3056098"/>
          </a:xfrm>
          <a:prstGeom prst="round1Rect">
            <a:avLst>
              <a:gd name="adj" fmla="val 402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Freeform: Shape 10">
            <a:extLst>
              <a:ext uri="{FF2B5EF4-FFF2-40B4-BE49-F238E27FC236}">
                <a16:creationId xmlns:a16="http://schemas.microsoft.com/office/drawing/2014/main" id="{4889AA77-017D-E63F-1486-912513181F73}"/>
              </a:ext>
            </a:extLst>
          </p:cNvPr>
          <p:cNvSpPr>
            <a:spLocks/>
          </p:cNvSpPr>
          <p:nvPr userDrawn="1"/>
        </p:nvSpPr>
        <p:spPr>
          <a:xfrm>
            <a:off x="10371137" y="1408250"/>
            <a:ext cx="1429200" cy="2031066"/>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FFC107"/>
          </a:solidFill>
          <a:ln w="17009" cap="flat">
            <a:noFill/>
            <a:prstDash val="solid"/>
            <a:miter/>
          </a:ln>
        </p:spPr>
        <p:txBody>
          <a:bodyPr rtlCol="0" anchor="ctr"/>
          <a:lstStyle/>
          <a:p>
            <a:endParaRPr lang="en-US"/>
          </a:p>
        </p:txBody>
      </p:sp>
      <p:sp>
        <p:nvSpPr>
          <p:cNvPr id="7" name="Freeform: Shape 14">
            <a:extLst>
              <a:ext uri="{FF2B5EF4-FFF2-40B4-BE49-F238E27FC236}">
                <a16:creationId xmlns:a16="http://schemas.microsoft.com/office/drawing/2014/main" id="{44653250-A2D2-E584-0F70-5FB6D13604E5}"/>
              </a:ext>
            </a:extLst>
          </p:cNvPr>
          <p:cNvSpPr>
            <a:spLocks noChangeAspect="1"/>
          </p:cNvSpPr>
          <p:nvPr userDrawn="1"/>
        </p:nvSpPr>
        <p:spPr>
          <a:xfrm>
            <a:off x="10374132" y="393108"/>
            <a:ext cx="1427973" cy="1015143"/>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rgbClr val="B3EBF2"/>
          </a:solidFill>
          <a:ln w="17009" cap="flat">
            <a:noFill/>
            <a:prstDash val="solid"/>
            <a:miter/>
          </a:ln>
        </p:spPr>
        <p:txBody>
          <a:bodyPr rtlCol="0" anchor="ctr"/>
          <a:lstStyle/>
          <a:p>
            <a:endParaRPr lang="en-US"/>
          </a:p>
        </p:txBody>
      </p:sp>
    </p:spTree>
    <p:extLst>
      <p:ext uri="{BB962C8B-B14F-4D97-AF65-F5344CB8AC3E}">
        <p14:creationId xmlns:p14="http://schemas.microsoft.com/office/powerpoint/2010/main" val="205451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424752"/>
            <a:ext cx="8872205" cy="1047750"/>
          </a:xfrm>
        </p:spPr>
        <p:txBody>
          <a:bodyPr/>
          <a:lstStyle>
            <a:lvl1pPr>
              <a:defRPr b="1"/>
            </a:lvl1pPr>
          </a:lstStyle>
          <a:p>
            <a:r>
              <a:rPr lang="sv-SE"/>
              <a:t>Klicka för att lägga till rubrik</a:t>
            </a:r>
          </a:p>
        </p:txBody>
      </p:sp>
      <p:sp>
        <p:nvSpPr>
          <p:cNvPr id="10" name="Rektangel: ett hörn rundat 9">
            <a:extLst>
              <a:ext uri="{FF2B5EF4-FFF2-40B4-BE49-F238E27FC236}">
                <a16:creationId xmlns:a16="http://schemas.microsoft.com/office/drawing/2014/main" id="{ACDB7998-57D8-C839-2FED-BCA4D5257D9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3439316"/>
            <a:ext cx="1433512" cy="3056098"/>
          </a:xfrm>
          <a:prstGeom prst="round1Rect">
            <a:avLst>
              <a:gd name="adj" fmla="val 402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a:xfrm>
            <a:off x="10901364" y="136525"/>
            <a:ext cx="900071" cy="141687"/>
          </a:xfrm>
        </p:spPr>
        <p:txBody>
          <a:bodyPr/>
          <a:lstStyle/>
          <a:p>
            <a:fld id="{F7FC82E9-E70A-41D0-BC52-9CE4D8B0E8A6}" type="datetime1">
              <a:rPr lang="sv-SE" smtClean="0"/>
              <a:t>2026-10-13</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a:p>
        </p:txBody>
      </p:sp>
      <p:sp>
        <p:nvSpPr>
          <p:cNvPr id="11" name="Freeform: Shape 10">
            <a:extLst>
              <a:ext uri="{FF2B5EF4-FFF2-40B4-BE49-F238E27FC236}">
                <a16:creationId xmlns:a16="http://schemas.microsoft.com/office/drawing/2014/main" id="{F1BDEA75-2263-56D7-5206-740AB4CC4B4E}"/>
              </a:ext>
            </a:extLst>
          </p:cNvPr>
          <p:cNvSpPr>
            <a:spLocks/>
          </p:cNvSpPr>
          <p:nvPr/>
        </p:nvSpPr>
        <p:spPr>
          <a:xfrm>
            <a:off x="10371137" y="1408250"/>
            <a:ext cx="1429200" cy="2031066"/>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FFC107"/>
          </a:solidFill>
          <a:ln w="17009" cap="flat">
            <a:noFill/>
            <a:prstDash val="solid"/>
            <a:miter/>
          </a:ln>
        </p:spPr>
        <p:txBody>
          <a:bodyPr rtlCol="0" anchor="ctr"/>
          <a:lstStyle/>
          <a:p>
            <a:endParaRPr lang="en-US"/>
          </a:p>
        </p:txBody>
      </p:sp>
      <p:sp>
        <p:nvSpPr>
          <p:cNvPr id="13" name="Freeform: Shape 14">
            <a:extLst>
              <a:ext uri="{FF2B5EF4-FFF2-40B4-BE49-F238E27FC236}">
                <a16:creationId xmlns:a16="http://schemas.microsoft.com/office/drawing/2014/main" id="{9D295A15-46A9-14D2-396F-4530757B6BFF}"/>
              </a:ext>
            </a:extLst>
          </p:cNvPr>
          <p:cNvSpPr>
            <a:spLocks noChangeAspect="1"/>
          </p:cNvSpPr>
          <p:nvPr userDrawn="1"/>
        </p:nvSpPr>
        <p:spPr>
          <a:xfrm>
            <a:off x="10374132" y="393108"/>
            <a:ext cx="1427973" cy="1015143"/>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rgbClr val="B3EBF2"/>
          </a:solidFill>
          <a:ln w="17009" cap="flat">
            <a:noFill/>
            <a:prstDash val="solid"/>
            <a:miter/>
          </a:ln>
        </p:spPr>
        <p:txBody>
          <a:bodyPr rtlCol="0" anchor="ctr"/>
          <a:lstStyle/>
          <a:p>
            <a:endParaRPr lang="en-US"/>
          </a:p>
        </p:txBody>
      </p:sp>
    </p:spTree>
    <p:extLst>
      <p:ext uri="{BB962C8B-B14F-4D97-AF65-F5344CB8AC3E}">
        <p14:creationId xmlns:p14="http://schemas.microsoft.com/office/powerpoint/2010/main" val="21932127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tartbild">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0BA287CB-7B49-DD6D-11A1-EE0677F3EDC5}"/>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2200" y="1747837"/>
            <a:ext cx="10007600" cy="1614312"/>
          </a:xfrm>
        </p:spPr>
        <p:txBody>
          <a:bodyPr anchor="b"/>
          <a:lstStyle>
            <a:lvl1pPr algn="ctr">
              <a:defRPr sz="3500" b="1">
                <a:solidFill>
                  <a:schemeClr val="bg1"/>
                </a:solidFill>
              </a:defRPr>
            </a:lvl1pPr>
          </a:lstStyle>
          <a:p>
            <a:r>
              <a:rPr lang="sv-SE"/>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2200" y="3559879"/>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a:xfrm>
            <a:off x="10901364" y="136525"/>
            <a:ext cx="900071" cy="141687"/>
          </a:xfrm>
        </p:spPr>
        <p:txBody>
          <a:bodyPr/>
          <a:lstStyle/>
          <a:p>
            <a:fld id="{3A473BDF-6C18-456D-B2F3-58DD8CBD1759}" type="datetime1">
              <a:rPr lang="sv-SE" smtClean="0"/>
              <a:t>2026-10-13</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60185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100667" y="425716"/>
            <a:ext cx="4995333" cy="1047750"/>
          </a:xfrm>
        </p:spPr>
        <p:txBody>
          <a:bodyPr/>
          <a:lstStyle>
            <a:lvl1pPr>
              <a:defRPr/>
            </a:lvl1pPr>
          </a:lstStyle>
          <a:p>
            <a:r>
              <a:rPr lang="sv-SE"/>
              <a:t>Rubrik</a:t>
            </a:r>
          </a:p>
        </p:txBody>
      </p:sp>
      <p:sp>
        <p:nvSpPr>
          <p:cNvPr id="9" name="Platshållare för innehåll 8">
            <a:extLst>
              <a:ext uri="{FF2B5EF4-FFF2-40B4-BE49-F238E27FC236}">
                <a16:creationId xmlns:a16="http://schemas.microsoft.com/office/drawing/2014/main" id="{D5FF0E6C-D325-C355-90B1-214F162C31D1}"/>
              </a:ext>
            </a:extLst>
          </p:cNvPr>
          <p:cNvSpPr>
            <a:spLocks noGrp="1"/>
          </p:cNvSpPr>
          <p:nvPr>
            <p:ph sz="quarter" idx="14"/>
          </p:nvPr>
        </p:nvSpPr>
        <p:spPr>
          <a:xfrm>
            <a:off x="1092200" y="2113722"/>
            <a:ext cx="5003800" cy="3756990"/>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wrap="square">
            <a:noAutofit/>
          </a:bodyPr>
          <a:lstStyle>
            <a:lvl1pPr marL="0" indent="0">
              <a:buNone/>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2026-10-13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143030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2026-10-13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54823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B3EBF2"/>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28" name="Frihandsfigur 1">
            <a:extLst>
              <a:ext uri="{FF2B5EF4-FFF2-40B4-BE49-F238E27FC236}">
                <a16:creationId xmlns:a16="http://schemas.microsoft.com/office/drawing/2014/main" id="{16CBC3DE-3F59-07F4-0A63-FD475D0A55CD}"/>
              </a:ext>
              <a:ext uri="{C183D7F6-B498-43B3-948B-1728B52AA6E4}">
                <adec:decorative xmlns:adec="http://schemas.microsoft.com/office/drawing/2017/decorative" val="1"/>
              </a:ext>
            </a:extLst>
          </p:cNvPr>
          <p:cNvSpPr/>
          <p:nvPr userDrawn="1"/>
        </p:nvSpPr>
        <p:spPr>
          <a:xfrm>
            <a:off x="7513832" y="4921196"/>
            <a:ext cx="4287600" cy="1555200"/>
          </a:xfrm>
          <a:custGeom>
            <a:avLst/>
            <a:gdLst>
              <a:gd name="connsiteX0" fmla="*/ 567181 w 4287600"/>
              <a:gd name="connsiteY0" fmla="*/ 0 h 1555200"/>
              <a:gd name="connsiteX1" fmla="*/ 1713733 w 4287600"/>
              <a:gd name="connsiteY1" fmla="*/ 0 h 1555200"/>
              <a:gd name="connsiteX2" fmla="*/ 3720419 w 4287600"/>
              <a:gd name="connsiteY2" fmla="*/ 0 h 1555200"/>
              <a:gd name="connsiteX3" fmla="*/ 4287600 w 4287600"/>
              <a:gd name="connsiteY3" fmla="*/ 0 h 1555200"/>
              <a:gd name="connsiteX4" fmla="*/ 4287600 w 4287600"/>
              <a:gd name="connsiteY4" fmla="*/ 567181 h 1555200"/>
              <a:gd name="connsiteX5" fmla="*/ 4287600 w 4287600"/>
              <a:gd name="connsiteY5" fmla="*/ 988019 h 1555200"/>
              <a:gd name="connsiteX6" fmla="*/ 4287600 w 4287600"/>
              <a:gd name="connsiteY6" fmla="*/ 1555200 h 1555200"/>
              <a:gd name="connsiteX7" fmla="*/ 3720419 w 4287600"/>
              <a:gd name="connsiteY7" fmla="*/ 1555200 h 1555200"/>
              <a:gd name="connsiteX8" fmla="*/ 1713733 w 4287600"/>
              <a:gd name="connsiteY8" fmla="*/ 1555200 h 1555200"/>
              <a:gd name="connsiteX9" fmla="*/ 567181 w 4287600"/>
              <a:gd name="connsiteY9" fmla="*/ 1555200 h 1555200"/>
              <a:gd name="connsiteX10" fmla="*/ 567171 w 4287600"/>
              <a:gd name="connsiteY10" fmla="*/ 1555199 h 1555200"/>
              <a:gd name="connsiteX11" fmla="*/ 0 w 4287600"/>
              <a:gd name="connsiteY11" fmla="*/ 1555199 h 1555200"/>
              <a:gd name="connsiteX12" fmla="*/ 0 w 4287600"/>
              <a:gd name="connsiteY12" fmla="*/ 988019 h 1555200"/>
              <a:gd name="connsiteX13" fmla="*/ 0 w 4287600"/>
              <a:gd name="connsiteY13" fmla="*/ 711958 h 1555200"/>
              <a:gd name="connsiteX14" fmla="*/ 0 w 4287600"/>
              <a:gd name="connsiteY14" fmla="*/ 567181 h 1555200"/>
              <a:gd name="connsiteX15" fmla="*/ 567181 w 4287600"/>
              <a:gd name="connsiteY15" fmla="*/ 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87600" h="1555200">
                <a:moveTo>
                  <a:pt x="567181" y="0"/>
                </a:moveTo>
                <a:lnTo>
                  <a:pt x="1713733" y="0"/>
                </a:lnTo>
                <a:lnTo>
                  <a:pt x="3720419" y="0"/>
                </a:lnTo>
                <a:lnTo>
                  <a:pt x="4287600" y="0"/>
                </a:lnTo>
                <a:lnTo>
                  <a:pt x="4287600" y="567181"/>
                </a:lnTo>
                <a:lnTo>
                  <a:pt x="4287600" y="988019"/>
                </a:lnTo>
                <a:lnTo>
                  <a:pt x="4287600" y="1555200"/>
                </a:lnTo>
                <a:lnTo>
                  <a:pt x="3720419" y="1555200"/>
                </a:lnTo>
                <a:lnTo>
                  <a:pt x="1713733" y="1555200"/>
                </a:lnTo>
                <a:lnTo>
                  <a:pt x="567181" y="1555200"/>
                </a:lnTo>
                <a:lnTo>
                  <a:pt x="567171" y="1555199"/>
                </a:lnTo>
                <a:lnTo>
                  <a:pt x="0" y="1555199"/>
                </a:lnTo>
                <a:lnTo>
                  <a:pt x="0" y="988019"/>
                </a:lnTo>
                <a:lnTo>
                  <a:pt x="0" y="711958"/>
                </a:lnTo>
                <a:lnTo>
                  <a:pt x="0" y="567181"/>
                </a:lnTo>
                <a:cubicBezTo>
                  <a:pt x="0" y="253936"/>
                  <a:pt x="253936" y="0"/>
                  <a:pt x="5671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6C424013-C289-4AFB-9DD4-54A3D5060701}" type="datetime1">
              <a:rPr lang="sv-SE" smtClean="0"/>
              <a:t>2026-10-13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4152458087"/>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9802252"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9802252"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626A882D-325C-4CF1-A711-91E1EF0C687B}" type="datetime1">
              <a:rPr lang="sv-SE" smtClean="0"/>
              <a:t>2026-10-13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626384454"/>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ubrik + tex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41A4E740-ECF8-4545-A76A-E49C908D71C9}"/>
              </a:ext>
            </a:extLst>
          </p:cNvPr>
          <p:cNvSpPr>
            <a:spLocks noGrp="1"/>
          </p:cNvSpPr>
          <p:nvPr>
            <p:ph sz="half" idx="13"/>
          </p:nvPr>
        </p:nvSpPr>
        <p:spPr>
          <a:xfrm>
            <a:off x="6252308" y="1766519"/>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3">
            <a:extLst>
              <a:ext uri="{FF2B5EF4-FFF2-40B4-BE49-F238E27FC236}">
                <a16:creationId xmlns:a16="http://schemas.microsoft.com/office/drawing/2014/main" id="{5CDA8320-0351-4846-ABDB-CCD78B69D16D}"/>
              </a:ext>
            </a:extLst>
          </p:cNvPr>
          <p:cNvSpPr>
            <a:spLocks noGrp="1"/>
          </p:cNvSpPr>
          <p:nvPr>
            <p:ph sz="half" idx="14"/>
          </p:nvPr>
        </p:nvSpPr>
        <p:spPr>
          <a:xfrm>
            <a:off x="851876" y="1766519"/>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4" name="Platshållare för text 13">
            <a:extLst>
              <a:ext uri="{FF2B5EF4-FFF2-40B4-BE49-F238E27FC236}">
                <a16:creationId xmlns:a16="http://schemas.microsoft.com/office/drawing/2014/main" id="{31B7EBA6-C8DC-9A4C-9A4A-E90ABFB23FE1}"/>
              </a:ext>
            </a:extLst>
          </p:cNvPr>
          <p:cNvSpPr>
            <a:spLocks noGrp="1"/>
          </p:cNvSpPr>
          <p:nvPr>
            <p:ph type="body" sz="quarter" idx="15" hasCustomPrompt="1"/>
          </p:nvPr>
        </p:nvSpPr>
        <p:spPr>
          <a:xfrm>
            <a:off x="850902" y="773397"/>
            <a:ext cx="10502900" cy="821267"/>
          </a:xfrm>
        </p:spPr>
        <p:txBody>
          <a:bodyPr anchor="b">
            <a:normAutofit/>
          </a:bodyPr>
          <a:lstStyle>
            <a:lvl1pPr marL="0" marR="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sz="2667" b="1" i="0">
                <a:latin typeface="Calibri" panose="020F0502020204030204" pitchFamily="34" charset="0"/>
                <a:cs typeface="Calibri" panose="020F0502020204030204" pitchFamily="34" charset="0"/>
              </a:defRPr>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mall för rubrikformat</a:t>
            </a:r>
            <a:endParaRPr lang="en-US"/>
          </a:p>
        </p:txBody>
      </p:sp>
    </p:spTree>
    <p:extLst>
      <p:ext uri="{BB962C8B-B14F-4D97-AF65-F5344CB8AC3E}">
        <p14:creationId xmlns:p14="http://schemas.microsoft.com/office/powerpoint/2010/main" val="98249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Rubrik, innehåll och ljusgul bakgrun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8E45FC93-1C41-63EC-574B-533DF6E7934F}"/>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FFEC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7" name="Platshållare för innehåll 13">
            <a:extLst>
              <a:ext uri="{FF2B5EF4-FFF2-40B4-BE49-F238E27FC236}">
                <a16:creationId xmlns:a16="http://schemas.microsoft.com/office/drawing/2014/main" id="{94CB0FC2-1D05-5EE5-C07F-D00BCBF5FC5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FDF25A28-EFF4-2C18-2EED-1C79B759C7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03B20177-D470-4B35-8E69-F1758C3BF598}" type="datetime1">
              <a:rPr lang="sv-SE" smtClean="0"/>
              <a:t>2026-10-13</a:t>
            </a:fld>
            <a:endParaRPr lang="sv-SE"/>
          </a:p>
        </p:txBody>
      </p:sp>
      <p:sp>
        <p:nvSpPr>
          <p:cNvPr id="5" name="Platshållare för sidfot 3">
            <a:extLst>
              <a:ext uri="{FF2B5EF4-FFF2-40B4-BE49-F238E27FC236}">
                <a16:creationId xmlns:a16="http://schemas.microsoft.com/office/drawing/2014/main" id="{5A2D28AB-516C-20D2-77EF-C6890456F2DC}"/>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850540674"/>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5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 modell prioriteringar">
    <p:spTree>
      <p:nvGrpSpPr>
        <p:cNvPr id="1" name=""/>
        <p:cNvGrpSpPr/>
        <p:nvPr/>
      </p:nvGrpSpPr>
      <p:grpSpPr>
        <a:xfrm>
          <a:off x="0" y="0"/>
          <a:ext cx="0" cy="0"/>
          <a:chOff x="0" y="0"/>
          <a:chExt cx="0" cy="0"/>
        </a:xfrm>
      </p:grpSpPr>
      <p:sp>
        <p:nvSpPr>
          <p:cNvPr id="6" name="Rektangel: ett hörn rundat 5">
            <a:extLst>
              <a:ext uri="{FF2B5EF4-FFF2-40B4-BE49-F238E27FC236}">
                <a16:creationId xmlns:a16="http://schemas.microsoft.com/office/drawing/2014/main" id="{6EBEEFA3-776C-7AE0-F1E4-89BFCBBFB829}"/>
              </a:ext>
            </a:extLst>
          </p:cNvPr>
          <p:cNvSpPr/>
          <p:nvPr userDrawn="1"/>
        </p:nvSpPr>
        <p:spPr>
          <a:xfrm flipV="1">
            <a:off x="6094901" y="381043"/>
            <a:ext cx="5706534" cy="6091200"/>
          </a:xfrm>
          <a:prstGeom prst="round1Rect">
            <a:avLst>
              <a:gd name="adj" fmla="val 19870"/>
            </a:avLst>
          </a:prstGeom>
          <a:solidFill>
            <a:srgbClr val="FFE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7" y="385758"/>
            <a:ext cx="5706534" cy="6091200"/>
          </a:xfrm>
          <a:prstGeom prst="rect">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452201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2" name="Platshållare för datum 8">
            <a:extLst>
              <a:ext uri="{FF2B5EF4-FFF2-40B4-BE49-F238E27FC236}">
                <a16:creationId xmlns:a16="http://schemas.microsoft.com/office/drawing/2014/main" id="{BB55E4B9-CA64-49AC-70D0-009F5886304A}"/>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D9393D38-DA58-4D6F-BFBE-F72B09E7EC8A}" type="datetime1">
              <a:rPr lang="sv-SE" smtClean="0"/>
              <a:t>2026-10-13</a:t>
            </a:fld>
            <a:endParaRPr lang="sv-SE"/>
          </a:p>
        </p:txBody>
      </p:sp>
      <p:sp>
        <p:nvSpPr>
          <p:cNvPr id="4" name="Platshållare för sidfot 3">
            <a:extLst>
              <a:ext uri="{FF2B5EF4-FFF2-40B4-BE49-F238E27FC236}">
                <a16:creationId xmlns:a16="http://schemas.microsoft.com/office/drawing/2014/main" id="{DB9037F4-083D-C6F2-F211-9833751C1A1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863009328"/>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AB1CC7E-5066-B2D6-C273-8806FB859F9B}"/>
              </a:ext>
            </a:extLst>
          </p:cNvPr>
          <p:cNvSpPr>
            <a:spLocks noGrp="1"/>
          </p:cNvSpPr>
          <p:nvPr>
            <p:ph type="dt" sz="half" idx="10"/>
          </p:nvPr>
        </p:nvSpPr>
        <p:spPr>
          <a:xfrm>
            <a:off x="10901364" y="136525"/>
            <a:ext cx="900071" cy="141687"/>
          </a:xfrm>
        </p:spPr>
        <p:txBody>
          <a:bodyPr/>
          <a:lstStyle/>
          <a:p>
            <a:fld id="{DA185498-67B0-4A0B-8455-9A803E3F2EDA}" type="datetime1">
              <a:rPr lang="sv-SE" smtClean="0"/>
              <a:t>2026-10-13</a:t>
            </a:fld>
            <a:endParaRPr lang="sv-SE"/>
          </a:p>
        </p:txBody>
      </p:sp>
      <p:sp>
        <p:nvSpPr>
          <p:cNvPr id="5" name="Platshållare för sidfot 4">
            <a:extLst>
              <a:ext uri="{FF2B5EF4-FFF2-40B4-BE49-F238E27FC236}">
                <a16:creationId xmlns:a16="http://schemas.microsoft.com/office/drawing/2014/main" id="{12B0C1A2-56EF-E81F-53A9-CC77AD52554C}"/>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800422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vart logo/Vit bakgrund">
    <p:spTree>
      <p:nvGrpSpPr>
        <p:cNvPr id="1" name=""/>
        <p:cNvGrpSpPr/>
        <p:nvPr/>
      </p:nvGrpSpPr>
      <p:grpSpPr>
        <a:xfrm>
          <a:off x="0" y="0"/>
          <a:ext cx="0" cy="0"/>
          <a:chOff x="0" y="0"/>
          <a:chExt cx="0" cy="0"/>
        </a:xfrm>
      </p:grpSpPr>
      <p:pic>
        <p:nvPicPr>
          <p:cNvPr id="6" name="Logo">
            <a:extLst>
              <a:ext uri="{FF2B5EF4-FFF2-40B4-BE49-F238E27FC236}">
                <a16:creationId xmlns:a16="http://schemas.microsoft.com/office/drawing/2014/main" id="{F028FC9A-549E-C173-F6EE-DD2DADAFA6B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232800" y="2984400"/>
            <a:ext cx="5732564" cy="1021645"/>
          </a:xfrm>
          <a:prstGeom prst="rect">
            <a:avLst/>
          </a:prstGeom>
        </p:spPr>
      </p:pic>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2026-10-13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
        <p:nvSpPr>
          <p:cNvPr id="3" name="Title 2">
            <a:extLst>
              <a:ext uri="{FF2B5EF4-FFF2-40B4-BE49-F238E27FC236}">
                <a16:creationId xmlns:a16="http://schemas.microsoft.com/office/drawing/2014/main" id="{EBC57980-04DE-B396-E1BF-4CA97B5B6D50}"/>
              </a:ext>
            </a:extLst>
          </p:cNvPr>
          <p:cNvSpPr>
            <a:spLocks noGrp="1"/>
          </p:cNvSpPr>
          <p:nvPr>
            <p:ph type="title" hasCustomPrompt="1"/>
          </p:nvPr>
        </p:nvSpPr>
        <p:spPr>
          <a:xfrm>
            <a:off x="1100667" y="-1174484"/>
            <a:ext cx="8642350" cy="1047750"/>
          </a:xfrm>
        </p:spPr>
        <p:txBody>
          <a:bodyPr/>
          <a:lstStyle>
            <a:lvl1pPr>
              <a:defRPr/>
            </a:lvl1pPr>
          </a:lstStyle>
          <a:p>
            <a:r>
              <a:rPr lang="sv-SE" noProof="0"/>
              <a:t>Ange rubrik för tillgänglighet</a:t>
            </a:r>
          </a:p>
        </p:txBody>
      </p:sp>
    </p:spTree>
    <p:extLst>
      <p:ext uri="{BB962C8B-B14F-4D97-AF65-F5344CB8AC3E}">
        <p14:creationId xmlns:p14="http://schemas.microsoft.com/office/powerpoint/2010/main" val="492405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t logo/Blå bakgrund">
    <p:spTree>
      <p:nvGrpSpPr>
        <p:cNvPr id="1" name=""/>
        <p:cNvGrpSpPr/>
        <p:nvPr/>
      </p:nvGrpSpPr>
      <p:grpSpPr>
        <a:xfrm>
          <a:off x="0" y="0"/>
          <a:ext cx="0" cy="0"/>
          <a:chOff x="0" y="0"/>
          <a:chExt cx="0" cy="0"/>
        </a:xfrm>
      </p:grpSpPr>
      <p:sp>
        <p:nvSpPr>
          <p:cNvPr id="8" name="Rektangel: ett hörn rundat 8">
            <a:extLst>
              <a:ext uri="{FF2B5EF4-FFF2-40B4-BE49-F238E27FC236}">
                <a16:creationId xmlns:a16="http://schemas.microsoft.com/office/drawing/2014/main" id="{F7A2F3AF-A7F1-9416-5F97-03314F7E417D}"/>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Logo">
            <a:extLst>
              <a:ext uri="{FF2B5EF4-FFF2-40B4-BE49-F238E27FC236}">
                <a16:creationId xmlns:a16="http://schemas.microsoft.com/office/drawing/2014/main" id="{F028FC9A-549E-C173-F6EE-DD2DADAFA6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234210" y="2984110"/>
            <a:ext cx="5732564" cy="1023945"/>
          </a:xfrm>
          <a:prstGeom prst="rect">
            <a:avLst/>
          </a:prstGeom>
        </p:spPr>
      </p:pic>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a:xfrm>
            <a:off x="10901364" y="136525"/>
            <a:ext cx="900071" cy="141687"/>
          </a:xfrm>
        </p:spPr>
        <p:txBody>
          <a:bodyPr/>
          <a:lstStyle/>
          <a:p>
            <a:fld id="{4D03C71D-D98B-401F-B2CF-6FD4D048E9D2}" type="datetime1">
              <a:rPr lang="sv-SE" smtClean="0"/>
              <a:t>2026-10-13</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a:p>
        </p:txBody>
      </p:sp>
      <p:sp>
        <p:nvSpPr>
          <p:cNvPr id="3" name="Title 2">
            <a:extLst>
              <a:ext uri="{FF2B5EF4-FFF2-40B4-BE49-F238E27FC236}">
                <a16:creationId xmlns:a16="http://schemas.microsoft.com/office/drawing/2014/main" id="{65243E10-E3F1-7E93-DB4B-40905719BCB0}"/>
              </a:ext>
            </a:extLst>
          </p:cNvPr>
          <p:cNvSpPr>
            <a:spLocks noGrp="1"/>
          </p:cNvSpPr>
          <p:nvPr>
            <p:ph type="title" hasCustomPrompt="1"/>
          </p:nvPr>
        </p:nvSpPr>
        <p:spPr>
          <a:xfrm>
            <a:off x="1100667" y="-1174484"/>
            <a:ext cx="8642350" cy="1047750"/>
          </a:xfrm>
        </p:spPr>
        <p:txBody>
          <a:bodyPr/>
          <a:lstStyle/>
          <a:p>
            <a:r>
              <a:rPr lang="sv-SE" noProof="0"/>
              <a:t>Ange rubrik för tillgänglighet</a:t>
            </a:r>
            <a:endParaRPr lang="en-GB"/>
          </a:p>
        </p:txBody>
      </p:sp>
    </p:spTree>
    <p:extLst>
      <p:ext uri="{BB962C8B-B14F-4D97-AF65-F5344CB8AC3E}">
        <p14:creationId xmlns:p14="http://schemas.microsoft.com/office/powerpoint/2010/main" val="425272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BECFEDB3-08FB-1E42-B6F8-7030C32565D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Bildobjekt 10">
            <a:extLst>
              <a:ext uri="{FF2B5EF4-FFF2-40B4-BE49-F238E27FC236}">
                <a16:creationId xmlns:a16="http://schemas.microsoft.com/office/drawing/2014/main" id="{D8EB1B19-2CD2-8B4B-BCCC-CF0F6D91CB49}"/>
              </a:ext>
            </a:extLst>
          </p:cNvPr>
          <p:cNvPicPr>
            <a:picLocks noChangeAspect="1"/>
          </p:cNvPicPr>
          <p:nvPr userDrawn="1"/>
        </p:nvPicPr>
        <p:blipFill>
          <a:blip r:embed="rId3"/>
          <a:stretch>
            <a:fillRect/>
          </a:stretch>
        </p:blipFill>
        <p:spPr>
          <a:xfrm>
            <a:off x="371165" y="379655"/>
            <a:ext cx="1446179" cy="294592"/>
          </a:xfrm>
          <a:prstGeom prst="rect">
            <a:avLst/>
          </a:prstGeom>
        </p:spPr>
      </p:pic>
      <p:pic>
        <p:nvPicPr>
          <p:cNvPr id="13" name="Bildobjekt 12">
            <a:extLst>
              <a:ext uri="{FF2B5EF4-FFF2-40B4-BE49-F238E27FC236}">
                <a16:creationId xmlns:a16="http://schemas.microsoft.com/office/drawing/2014/main" id="{A65B61B4-BE01-744A-B125-C58B6EB9F051}"/>
              </a:ext>
            </a:extLst>
          </p:cNvPr>
          <p:cNvPicPr>
            <a:picLocks noChangeAspect="1"/>
          </p:cNvPicPr>
          <p:nvPr userDrawn="1"/>
        </p:nvPicPr>
        <p:blipFill>
          <a:blip r:embed="rId4">
            <a:alphaModFix amt="80000"/>
          </a:blip>
          <a:stretch>
            <a:fillRect/>
          </a:stretch>
        </p:blipFill>
        <p:spPr>
          <a:xfrm>
            <a:off x="4553699" y="2823852"/>
            <a:ext cx="1445091" cy="1445091"/>
          </a:xfrm>
          <a:prstGeom prst="rect">
            <a:avLst/>
          </a:prstGeom>
          <a:noFill/>
        </p:spPr>
      </p:pic>
      <p:sp>
        <p:nvSpPr>
          <p:cNvPr id="5" name="Rektangel 4">
            <a:extLst>
              <a:ext uri="{FF2B5EF4-FFF2-40B4-BE49-F238E27FC236}">
                <a16:creationId xmlns:a16="http://schemas.microsoft.com/office/drawing/2014/main" id="{49ED110E-9BDC-9548-BB9A-ACF973D322CF}"/>
              </a:ext>
            </a:extLst>
          </p:cNvPr>
          <p:cNvSpPr/>
          <p:nvPr userDrawn="1"/>
        </p:nvSpPr>
        <p:spPr>
          <a:xfrm>
            <a:off x="393409" y="5047169"/>
            <a:ext cx="6500087" cy="1159420"/>
          </a:xfrm>
          <a:prstGeom prst="rect">
            <a:avLst/>
          </a:prstGeom>
        </p:spPr>
        <p:txBody>
          <a:bodyPr wrap="square">
            <a:spAutoFit/>
          </a:bodyPr>
          <a:lstStyle/>
          <a:p>
            <a:r>
              <a:rPr lang="sv-SE" sz="3467" b="1"/>
              <a:t>Regional utvecklingsstrategi</a:t>
            </a:r>
            <a:br>
              <a:rPr lang="sv-SE" sz="3467" b="1"/>
            </a:br>
            <a:r>
              <a:rPr lang="sv-SE" sz="3467" b="1"/>
              <a:t>för Västra Götaland </a:t>
            </a:r>
            <a:r>
              <a:rPr lang="sv-SE" sz="3467" b="0" i="0">
                <a:latin typeface="Calibri Light" panose="020F0302020204030204" pitchFamily="34" charset="0"/>
                <a:cs typeface="Calibri Light" panose="020F0302020204030204" pitchFamily="34" charset="0"/>
              </a:rPr>
              <a:t>2021–2030</a:t>
            </a:r>
          </a:p>
        </p:txBody>
      </p:sp>
    </p:spTree>
    <p:extLst>
      <p:ext uri="{BB962C8B-B14F-4D97-AF65-F5344CB8AC3E}">
        <p14:creationId xmlns:p14="http://schemas.microsoft.com/office/powerpoint/2010/main" val="3791374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 tex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41A4E740-ECF8-4545-A76A-E49C908D71C9}"/>
              </a:ext>
            </a:extLst>
          </p:cNvPr>
          <p:cNvSpPr>
            <a:spLocks noGrp="1"/>
          </p:cNvSpPr>
          <p:nvPr>
            <p:ph sz="half" idx="13"/>
          </p:nvPr>
        </p:nvSpPr>
        <p:spPr>
          <a:xfrm>
            <a:off x="6252307"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3">
            <a:extLst>
              <a:ext uri="{FF2B5EF4-FFF2-40B4-BE49-F238E27FC236}">
                <a16:creationId xmlns:a16="http://schemas.microsoft.com/office/drawing/2014/main" id="{5CDA8320-0351-4846-ABDB-CCD78B69D16D}"/>
              </a:ext>
            </a:extLst>
          </p:cNvPr>
          <p:cNvSpPr>
            <a:spLocks noGrp="1"/>
          </p:cNvSpPr>
          <p:nvPr>
            <p:ph sz="half" idx="14"/>
          </p:nvPr>
        </p:nvSpPr>
        <p:spPr>
          <a:xfrm>
            <a:off x="851876"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4" name="Platshållare för text 13">
            <a:extLst>
              <a:ext uri="{FF2B5EF4-FFF2-40B4-BE49-F238E27FC236}">
                <a16:creationId xmlns:a16="http://schemas.microsoft.com/office/drawing/2014/main" id="{31B7EBA6-C8DC-9A4C-9A4A-E90ABFB23FE1}"/>
              </a:ext>
            </a:extLst>
          </p:cNvPr>
          <p:cNvSpPr>
            <a:spLocks noGrp="1"/>
          </p:cNvSpPr>
          <p:nvPr>
            <p:ph type="body" sz="quarter" idx="15" hasCustomPrompt="1"/>
          </p:nvPr>
        </p:nvSpPr>
        <p:spPr>
          <a:xfrm>
            <a:off x="850901" y="773397"/>
            <a:ext cx="10502900" cy="821267"/>
          </a:xfrm>
        </p:spPr>
        <p:txBody>
          <a:bodyPr anchor="b">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667" b="1" i="0">
                <a:latin typeface="Calibri" panose="020F0502020204030204" pitchFamily="34" charset="0"/>
                <a:cs typeface="Calibri" panose="020F050202020403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mall för rubrikformat</a:t>
            </a:r>
            <a:endParaRPr lang="en-US"/>
          </a:p>
        </p:txBody>
      </p:sp>
    </p:spTree>
    <p:extLst>
      <p:ext uri="{BB962C8B-B14F-4D97-AF65-F5344CB8AC3E}">
        <p14:creationId xmlns:p14="http://schemas.microsoft.com/office/powerpoint/2010/main" val="3270429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 text - stämpel">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41A4E740-ECF8-4545-A76A-E49C908D71C9}"/>
              </a:ext>
            </a:extLst>
          </p:cNvPr>
          <p:cNvSpPr>
            <a:spLocks noGrp="1"/>
          </p:cNvSpPr>
          <p:nvPr>
            <p:ph sz="half" idx="13"/>
          </p:nvPr>
        </p:nvSpPr>
        <p:spPr>
          <a:xfrm>
            <a:off x="6252307"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3">
            <a:extLst>
              <a:ext uri="{FF2B5EF4-FFF2-40B4-BE49-F238E27FC236}">
                <a16:creationId xmlns:a16="http://schemas.microsoft.com/office/drawing/2014/main" id="{5CDA8320-0351-4846-ABDB-CCD78B69D16D}"/>
              </a:ext>
            </a:extLst>
          </p:cNvPr>
          <p:cNvSpPr>
            <a:spLocks noGrp="1"/>
          </p:cNvSpPr>
          <p:nvPr>
            <p:ph sz="half" idx="14"/>
          </p:nvPr>
        </p:nvSpPr>
        <p:spPr>
          <a:xfrm>
            <a:off x="851876"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4" name="Platshållare för text 13">
            <a:extLst>
              <a:ext uri="{FF2B5EF4-FFF2-40B4-BE49-F238E27FC236}">
                <a16:creationId xmlns:a16="http://schemas.microsoft.com/office/drawing/2014/main" id="{31B7EBA6-C8DC-9A4C-9A4A-E90ABFB23FE1}"/>
              </a:ext>
            </a:extLst>
          </p:cNvPr>
          <p:cNvSpPr>
            <a:spLocks noGrp="1"/>
          </p:cNvSpPr>
          <p:nvPr>
            <p:ph type="body" sz="quarter" idx="15" hasCustomPrompt="1"/>
          </p:nvPr>
        </p:nvSpPr>
        <p:spPr>
          <a:xfrm>
            <a:off x="850901" y="773397"/>
            <a:ext cx="10502900" cy="821267"/>
          </a:xfrm>
        </p:spPr>
        <p:txBody>
          <a:bodyPr anchor="b">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667" b="1" i="0">
                <a:latin typeface="Calibri" panose="020F0502020204030204" pitchFamily="34" charset="0"/>
                <a:cs typeface="Calibri" panose="020F050202020403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mall för rubrikformat</a:t>
            </a:r>
            <a:endParaRPr lang="en-US"/>
          </a:p>
        </p:txBody>
      </p:sp>
      <p:pic>
        <p:nvPicPr>
          <p:cNvPr id="7" name="Bildobjekt 6">
            <a:extLst>
              <a:ext uri="{FF2B5EF4-FFF2-40B4-BE49-F238E27FC236}">
                <a16:creationId xmlns:a16="http://schemas.microsoft.com/office/drawing/2014/main" id="{FBBB5FC7-05CB-9344-9BE4-93E99396DFB2}"/>
              </a:ext>
            </a:extLst>
          </p:cNvPr>
          <p:cNvPicPr>
            <a:picLocks noChangeAspect="1"/>
          </p:cNvPicPr>
          <p:nvPr userDrawn="1"/>
        </p:nvPicPr>
        <p:blipFill>
          <a:blip r:embed="rId2">
            <a:alphaModFix amt="80000"/>
          </a:blip>
          <a:stretch>
            <a:fillRect/>
          </a:stretch>
        </p:blipFill>
        <p:spPr>
          <a:xfrm>
            <a:off x="10242431" y="455960"/>
            <a:ext cx="1440000" cy="1440000"/>
          </a:xfrm>
          <a:prstGeom prst="rect">
            <a:avLst/>
          </a:prstGeom>
          <a:noFill/>
        </p:spPr>
      </p:pic>
    </p:spTree>
    <p:extLst>
      <p:ext uri="{BB962C8B-B14F-4D97-AF65-F5344CB8AC3E}">
        <p14:creationId xmlns:p14="http://schemas.microsoft.com/office/powerpoint/2010/main" val="1748854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gr + Rubrik + text">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AFA17F67-EA2F-2449-978B-1490B4219EF2}"/>
              </a:ext>
            </a:extLst>
          </p:cNvPr>
          <p:cNvSpPr/>
          <p:nvPr userDrawn="1"/>
        </p:nvSpPr>
        <p:spPr>
          <a:xfrm>
            <a:off x="0" y="0"/>
            <a:ext cx="12192000" cy="6858000"/>
          </a:xfrm>
          <a:prstGeom prst="rect">
            <a:avLst/>
          </a:prstGeom>
          <a:solidFill>
            <a:srgbClr val="FEF7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0" name="Content Placeholder 3">
            <a:extLst>
              <a:ext uri="{FF2B5EF4-FFF2-40B4-BE49-F238E27FC236}">
                <a16:creationId xmlns:a16="http://schemas.microsoft.com/office/drawing/2014/main" id="{41A4E740-ECF8-4545-A76A-E49C908D71C9}"/>
              </a:ext>
            </a:extLst>
          </p:cNvPr>
          <p:cNvSpPr>
            <a:spLocks noGrp="1"/>
          </p:cNvSpPr>
          <p:nvPr>
            <p:ph sz="half" idx="13"/>
          </p:nvPr>
        </p:nvSpPr>
        <p:spPr>
          <a:xfrm>
            <a:off x="6252307"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3">
            <a:extLst>
              <a:ext uri="{FF2B5EF4-FFF2-40B4-BE49-F238E27FC236}">
                <a16:creationId xmlns:a16="http://schemas.microsoft.com/office/drawing/2014/main" id="{5CDA8320-0351-4846-ABDB-CCD78B69D16D}"/>
              </a:ext>
            </a:extLst>
          </p:cNvPr>
          <p:cNvSpPr>
            <a:spLocks noGrp="1"/>
          </p:cNvSpPr>
          <p:nvPr>
            <p:ph sz="half" idx="14"/>
          </p:nvPr>
        </p:nvSpPr>
        <p:spPr>
          <a:xfrm>
            <a:off x="851876"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4" name="Platshållare för text 13">
            <a:extLst>
              <a:ext uri="{FF2B5EF4-FFF2-40B4-BE49-F238E27FC236}">
                <a16:creationId xmlns:a16="http://schemas.microsoft.com/office/drawing/2014/main" id="{31B7EBA6-C8DC-9A4C-9A4A-E90ABFB23FE1}"/>
              </a:ext>
            </a:extLst>
          </p:cNvPr>
          <p:cNvSpPr>
            <a:spLocks noGrp="1"/>
          </p:cNvSpPr>
          <p:nvPr>
            <p:ph type="body" sz="quarter" idx="15" hasCustomPrompt="1"/>
          </p:nvPr>
        </p:nvSpPr>
        <p:spPr>
          <a:xfrm>
            <a:off x="850901" y="773397"/>
            <a:ext cx="10502900" cy="821267"/>
          </a:xfrm>
        </p:spPr>
        <p:txBody>
          <a:bodyPr anchor="b">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667" b="1" i="0">
                <a:latin typeface="Calibri" panose="020F0502020204030204" pitchFamily="34" charset="0"/>
                <a:cs typeface="Calibri" panose="020F050202020403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mall för rubrikformat</a:t>
            </a:r>
            <a:endParaRPr lang="en-US"/>
          </a:p>
        </p:txBody>
      </p:sp>
    </p:spTree>
    <p:extLst>
      <p:ext uri="{BB962C8B-B14F-4D97-AF65-F5344CB8AC3E}">
        <p14:creationId xmlns:p14="http://schemas.microsoft.com/office/powerpoint/2010/main" val="2465314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gr + Rubrik + text + stämpel">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AFA17F67-EA2F-2449-978B-1490B4219EF2}"/>
              </a:ext>
            </a:extLst>
          </p:cNvPr>
          <p:cNvSpPr/>
          <p:nvPr userDrawn="1"/>
        </p:nvSpPr>
        <p:spPr>
          <a:xfrm>
            <a:off x="0" y="0"/>
            <a:ext cx="12192000" cy="6858000"/>
          </a:xfrm>
          <a:prstGeom prst="rect">
            <a:avLst/>
          </a:prstGeom>
          <a:solidFill>
            <a:srgbClr val="FEF7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0" name="Content Placeholder 3">
            <a:extLst>
              <a:ext uri="{FF2B5EF4-FFF2-40B4-BE49-F238E27FC236}">
                <a16:creationId xmlns:a16="http://schemas.microsoft.com/office/drawing/2014/main" id="{41A4E740-ECF8-4545-A76A-E49C908D71C9}"/>
              </a:ext>
            </a:extLst>
          </p:cNvPr>
          <p:cNvSpPr>
            <a:spLocks noGrp="1"/>
          </p:cNvSpPr>
          <p:nvPr>
            <p:ph sz="half" idx="13"/>
          </p:nvPr>
        </p:nvSpPr>
        <p:spPr>
          <a:xfrm>
            <a:off x="6252307"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3">
            <a:extLst>
              <a:ext uri="{FF2B5EF4-FFF2-40B4-BE49-F238E27FC236}">
                <a16:creationId xmlns:a16="http://schemas.microsoft.com/office/drawing/2014/main" id="{5CDA8320-0351-4846-ABDB-CCD78B69D16D}"/>
              </a:ext>
            </a:extLst>
          </p:cNvPr>
          <p:cNvSpPr>
            <a:spLocks noGrp="1"/>
          </p:cNvSpPr>
          <p:nvPr>
            <p:ph sz="half" idx="14"/>
          </p:nvPr>
        </p:nvSpPr>
        <p:spPr>
          <a:xfrm>
            <a:off x="851876" y="1766518"/>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4" name="Platshållare för text 13">
            <a:extLst>
              <a:ext uri="{FF2B5EF4-FFF2-40B4-BE49-F238E27FC236}">
                <a16:creationId xmlns:a16="http://schemas.microsoft.com/office/drawing/2014/main" id="{31B7EBA6-C8DC-9A4C-9A4A-E90ABFB23FE1}"/>
              </a:ext>
            </a:extLst>
          </p:cNvPr>
          <p:cNvSpPr>
            <a:spLocks noGrp="1"/>
          </p:cNvSpPr>
          <p:nvPr>
            <p:ph type="body" sz="quarter" idx="15" hasCustomPrompt="1"/>
          </p:nvPr>
        </p:nvSpPr>
        <p:spPr>
          <a:xfrm>
            <a:off x="850901" y="773397"/>
            <a:ext cx="10502900" cy="821267"/>
          </a:xfrm>
        </p:spPr>
        <p:txBody>
          <a:bodyPr anchor="b">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667" b="1" i="0">
                <a:latin typeface="Calibri" panose="020F0502020204030204" pitchFamily="34" charset="0"/>
                <a:cs typeface="Calibri" panose="020F050202020403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mall för rubrikformat</a:t>
            </a:r>
            <a:endParaRPr lang="en-US"/>
          </a:p>
        </p:txBody>
      </p:sp>
      <p:pic>
        <p:nvPicPr>
          <p:cNvPr id="6" name="Bildobjekt 5">
            <a:extLst>
              <a:ext uri="{FF2B5EF4-FFF2-40B4-BE49-F238E27FC236}">
                <a16:creationId xmlns:a16="http://schemas.microsoft.com/office/drawing/2014/main" id="{48DFC062-01DA-434F-A376-95CF808D609A}"/>
              </a:ext>
            </a:extLst>
          </p:cNvPr>
          <p:cNvPicPr>
            <a:picLocks noChangeAspect="1"/>
          </p:cNvPicPr>
          <p:nvPr userDrawn="1"/>
        </p:nvPicPr>
        <p:blipFill>
          <a:blip r:embed="rId2">
            <a:alphaModFix amt="80000"/>
          </a:blip>
          <a:stretch>
            <a:fillRect/>
          </a:stretch>
        </p:blipFill>
        <p:spPr>
          <a:xfrm>
            <a:off x="10242431" y="455960"/>
            <a:ext cx="1440000" cy="1440000"/>
          </a:xfrm>
          <a:prstGeom prst="rect">
            <a:avLst/>
          </a:prstGeom>
          <a:noFill/>
        </p:spPr>
      </p:pic>
    </p:spTree>
    <p:extLst>
      <p:ext uri="{BB962C8B-B14F-4D97-AF65-F5344CB8AC3E}">
        <p14:creationId xmlns:p14="http://schemas.microsoft.com/office/powerpoint/2010/main" val="321848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fakta + punktlista">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AFA17F67-EA2F-2449-978B-1490B4219EF2}"/>
              </a:ext>
            </a:extLst>
          </p:cNvPr>
          <p:cNvSpPr/>
          <p:nvPr userDrawn="1"/>
        </p:nvSpPr>
        <p:spPr>
          <a:xfrm>
            <a:off x="0" y="0"/>
            <a:ext cx="12192000" cy="6858000"/>
          </a:xfrm>
          <a:prstGeom prst="rect">
            <a:avLst/>
          </a:prstGeom>
          <a:solidFill>
            <a:srgbClr val="FEF7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7" name="Rektangel 6">
            <a:extLst>
              <a:ext uri="{FF2B5EF4-FFF2-40B4-BE49-F238E27FC236}">
                <a16:creationId xmlns:a16="http://schemas.microsoft.com/office/drawing/2014/main" id="{881CF8ED-D343-644D-8ECB-5F38BF0F7D48}"/>
              </a:ext>
            </a:extLst>
          </p:cNvPr>
          <p:cNvSpPr/>
          <p:nvPr userDrawn="1"/>
        </p:nvSpPr>
        <p:spPr>
          <a:xfrm>
            <a:off x="6515809" y="640865"/>
            <a:ext cx="5115167" cy="5607539"/>
          </a:xfrm>
          <a:prstGeom prst="rect">
            <a:avLst/>
          </a:prstGeom>
          <a:solidFill>
            <a:srgbClr val="F9E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0" name="Content Placeholder 3">
            <a:extLst>
              <a:ext uri="{FF2B5EF4-FFF2-40B4-BE49-F238E27FC236}">
                <a16:creationId xmlns:a16="http://schemas.microsoft.com/office/drawing/2014/main" id="{41A4E740-ECF8-4545-A76A-E49C908D71C9}"/>
              </a:ext>
            </a:extLst>
          </p:cNvPr>
          <p:cNvSpPr>
            <a:spLocks noGrp="1"/>
          </p:cNvSpPr>
          <p:nvPr>
            <p:ph sz="half" idx="13"/>
          </p:nvPr>
        </p:nvSpPr>
        <p:spPr>
          <a:xfrm>
            <a:off x="6937703" y="1992924"/>
            <a:ext cx="4300416" cy="3895969"/>
          </a:xfrm>
        </p:spPr>
        <p:txBody>
          <a:bodyPr>
            <a:normAutofit/>
          </a:bodyPr>
          <a:lstStyle>
            <a:lvl1pPr>
              <a:defRPr sz="1467" b="0" i="0">
                <a:latin typeface="Calibri Light" panose="020F0302020204030204" pitchFamily="34" charset="0"/>
                <a:cs typeface="Calibri Light" panose="020F0302020204030204" pitchFamily="34" charset="0"/>
              </a:defRPr>
            </a:lvl1pPr>
            <a:lvl2pPr>
              <a:defRPr sz="1467" b="0" i="0">
                <a:latin typeface="Calibri Light" panose="020F0302020204030204" pitchFamily="34" charset="0"/>
                <a:cs typeface="Calibri Light" panose="020F0302020204030204" pitchFamily="34" charset="0"/>
              </a:defRPr>
            </a:lvl2pPr>
            <a:lvl3pPr>
              <a:defRPr sz="1467" b="0" i="0">
                <a:latin typeface="Calibri Light" panose="020F0302020204030204" pitchFamily="34" charset="0"/>
                <a:cs typeface="Calibri Light" panose="020F0302020204030204" pitchFamily="34" charset="0"/>
              </a:defRPr>
            </a:lvl3pPr>
            <a:lvl4pPr>
              <a:defRPr sz="1467" b="0" i="0">
                <a:latin typeface="Calibri Light" panose="020F0302020204030204" pitchFamily="34" charset="0"/>
                <a:cs typeface="Calibri Light" panose="020F0302020204030204" pitchFamily="34" charset="0"/>
              </a:defRPr>
            </a:lvl4pPr>
            <a:lvl5pPr>
              <a:defRPr sz="14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3">
            <a:extLst>
              <a:ext uri="{FF2B5EF4-FFF2-40B4-BE49-F238E27FC236}">
                <a16:creationId xmlns:a16="http://schemas.microsoft.com/office/drawing/2014/main" id="{5CDA8320-0351-4846-ABDB-CCD78B69D16D}"/>
              </a:ext>
            </a:extLst>
          </p:cNvPr>
          <p:cNvSpPr>
            <a:spLocks noGrp="1"/>
          </p:cNvSpPr>
          <p:nvPr>
            <p:ph sz="half" idx="14"/>
          </p:nvPr>
        </p:nvSpPr>
        <p:spPr>
          <a:xfrm>
            <a:off x="708132" y="3337169"/>
            <a:ext cx="5101493" cy="2911235"/>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4" name="Platshållare för text 13">
            <a:extLst>
              <a:ext uri="{FF2B5EF4-FFF2-40B4-BE49-F238E27FC236}">
                <a16:creationId xmlns:a16="http://schemas.microsoft.com/office/drawing/2014/main" id="{31B7EBA6-C8DC-9A4C-9A4A-E90ABFB23FE1}"/>
              </a:ext>
            </a:extLst>
          </p:cNvPr>
          <p:cNvSpPr>
            <a:spLocks noGrp="1"/>
          </p:cNvSpPr>
          <p:nvPr>
            <p:ph type="body" sz="quarter" idx="15" hasCustomPrompt="1"/>
          </p:nvPr>
        </p:nvSpPr>
        <p:spPr>
          <a:xfrm>
            <a:off x="707158" y="2422444"/>
            <a:ext cx="5101493" cy="821267"/>
          </a:xfrm>
        </p:spPr>
        <p:txBody>
          <a:bodyPr anchor="b">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667" b="1" i="0">
                <a:latin typeface="Calibri" panose="020F0502020204030204" pitchFamily="34" charset="0"/>
                <a:cs typeface="Calibri" panose="020F050202020403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9B59B2C5-7713-974D-ADC5-22F02DB1C667}"/>
              </a:ext>
            </a:extLst>
          </p:cNvPr>
          <p:cNvSpPr>
            <a:spLocks noGrp="1"/>
          </p:cNvSpPr>
          <p:nvPr>
            <p:ph type="body" sz="quarter" idx="16" hasCustomPrompt="1"/>
          </p:nvPr>
        </p:nvSpPr>
        <p:spPr>
          <a:xfrm>
            <a:off x="7301444" y="1148095"/>
            <a:ext cx="3572933" cy="623072"/>
          </a:xfrm>
        </p:spPr>
        <p:txBody>
          <a:bodyPr anchor="b">
            <a:noAutofit/>
          </a:bodyPr>
          <a:lstStyle>
            <a:lvl1pPr marL="0" indent="0" algn="ctr">
              <a:buNone/>
              <a:defRPr sz="1867" b="1" i="0">
                <a:latin typeface="Calibri" panose="020F0502020204030204" pitchFamily="34" charset="0"/>
                <a:cs typeface="Calibri" panose="020F0502020204030204" pitchFamily="34" charset="0"/>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stStyle>
          <a:p>
            <a:pPr lvl="0"/>
            <a:r>
              <a:rPr lang="sv-SE"/>
              <a:t>Klicka här för att ändra format </a:t>
            </a:r>
            <a:br>
              <a:rPr lang="sv-SE"/>
            </a:br>
            <a:r>
              <a:rPr lang="sv-SE"/>
              <a:t>på bakgrundstexten</a:t>
            </a:r>
          </a:p>
        </p:txBody>
      </p:sp>
      <p:pic>
        <p:nvPicPr>
          <p:cNvPr id="12" name="Bildobjekt 11">
            <a:extLst>
              <a:ext uri="{FF2B5EF4-FFF2-40B4-BE49-F238E27FC236}">
                <a16:creationId xmlns:a16="http://schemas.microsoft.com/office/drawing/2014/main" id="{7D80F14B-5D3C-5847-9207-007CF24927CB}"/>
              </a:ext>
            </a:extLst>
          </p:cNvPr>
          <p:cNvPicPr>
            <a:picLocks noChangeAspect="1"/>
          </p:cNvPicPr>
          <p:nvPr userDrawn="1"/>
        </p:nvPicPr>
        <p:blipFill>
          <a:blip r:embed="rId2">
            <a:alphaModFix amt="80000"/>
          </a:blip>
          <a:stretch>
            <a:fillRect/>
          </a:stretch>
        </p:blipFill>
        <p:spPr>
          <a:xfrm>
            <a:off x="5442229" y="739631"/>
            <a:ext cx="1440000" cy="1440000"/>
          </a:xfrm>
          <a:prstGeom prst="rect">
            <a:avLst/>
          </a:prstGeom>
          <a:noFill/>
        </p:spPr>
      </p:pic>
    </p:spTree>
    <p:extLst>
      <p:ext uri="{BB962C8B-B14F-4D97-AF65-F5344CB8AC3E}">
        <p14:creationId xmlns:p14="http://schemas.microsoft.com/office/powerpoint/2010/main" val="3077430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karta">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AFA17F67-EA2F-2449-978B-1490B4219EF2}"/>
              </a:ext>
            </a:extLst>
          </p:cNvPr>
          <p:cNvSpPr/>
          <p:nvPr userDrawn="1"/>
        </p:nvSpPr>
        <p:spPr>
          <a:xfrm>
            <a:off x="0" y="0"/>
            <a:ext cx="12192000" cy="6858000"/>
          </a:xfrm>
          <a:prstGeom prst="rect">
            <a:avLst/>
          </a:prstGeom>
          <a:solidFill>
            <a:srgbClr val="FEF7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2" name="Bildobjekt 11" descr="En bild som visar text, mörk, tänd, natt&#10;&#10;Automatiskt genererad beskrivning">
            <a:extLst>
              <a:ext uri="{FF2B5EF4-FFF2-40B4-BE49-F238E27FC236}">
                <a16:creationId xmlns:a16="http://schemas.microsoft.com/office/drawing/2014/main" id="{C80B6C24-341A-2F4F-B4E9-4A96AD9DF9D9}"/>
              </a:ext>
            </a:extLst>
          </p:cNvPr>
          <p:cNvPicPr>
            <a:picLocks noChangeAspect="1"/>
          </p:cNvPicPr>
          <p:nvPr userDrawn="1"/>
        </p:nvPicPr>
        <p:blipFill>
          <a:blip r:embed="rId2"/>
          <a:stretch>
            <a:fillRect/>
          </a:stretch>
        </p:blipFill>
        <p:spPr>
          <a:xfrm>
            <a:off x="6087790" y="719948"/>
            <a:ext cx="5412117" cy="5418104"/>
          </a:xfrm>
          <a:prstGeom prst="rect">
            <a:avLst/>
          </a:prstGeom>
        </p:spPr>
      </p:pic>
      <p:sp>
        <p:nvSpPr>
          <p:cNvPr id="8" name="Title 1">
            <a:extLst>
              <a:ext uri="{FF2B5EF4-FFF2-40B4-BE49-F238E27FC236}">
                <a16:creationId xmlns:a16="http://schemas.microsoft.com/office/drawing/2014/main" id="{647B273A-5993-8F40-893D-4A67880AEF2F}"/>
              </a:ext>
            </a:extLst>
          </p:cNvPr>
          <p:cNvSpPr>
            <a:spLocks noGrp="1"/>
          </p:cNvSpPr>
          <p:nvPr>
            <p:ph type="title"/>
          </p:nvPr>
        </p:nvSpPr>
        <p:spPr>
          <a:xfrm>
            <a:off x="493148" y="947737"/>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
        <p:nvSpPr>
          <p:cNvPr id="10" name="Content Placeholder 3">
            <a:extLst>
              <a:ext uri="{FF2B5EF4-FFF2-40B4-BE49-F238E27FC236}">
                <a16:creationId xmlns:a16="http://schemas.microsoft.com/office/drawing/2014/main" id="{1634AD64-60D2-FB43-BEC0-AE515ECE0EBB}"/>
              </a:ext>
            </a:extLst>
          </p:cNvPr>
          <p:cNvSpPr>
            <a:spLocks noGrp="1"/>
          </p:cNvSpPr>
          <p:nvPr>
            <p:ph sz="half" idx="2"/>
          </p:nvPr>
        </p:nvSpPr>
        <p:spPr>
          <a:xfrm>
            <a:off x="493148" y="1895961"/>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11" name="Bildobjekt 10">
            <a:extLst>
              <a:ext uri="{FF2B5EF4-FFF2-40B4-BE49-F238E27FC236}">
                <a16:creationId xmlns:a16="http://schemas.microsoft.com/office/drawing/2014/main" id="{656F8F39-5C9F-1B4F-A86B-F21C7E3A1E84}"/>
              </a:ext>
            </a:extLst>
          </p:cNvPr>
          <p:cNvPicPr>
            <a:picLocks noChangeAspect="1"/>
          </p:cNvPicPr>
          <p:nvPr userDrawn="1"/>
        </p:nvPicPr>
        <p:blipFill>
          <a:blip r:embed="rId3">
            <a:alphaModFix amt="80000"/>
          </a:blip>
          <a:stretch>
            <a:fillRect/>
          </a:stretch>
        </p:blipFill>
        <p:spPr>
          <a:xfrm>
            <a:off x="10242431" y="455960"/>
            <a:ext cx="1440000" cy="1440000"/>
          </a:xfrm>
          <a:prstGeom prst="rect">
            <a:avLst/>
          </a:prstGeom>
          <a:noFill/>
        </p:spPr>
      </p:pic>
    </p:spTree>
    <p:extLst>
      <p:ext uri="{BB962C8B-B14F-4D97-AF65-F5344CB8AC3E}">
        <p14:creationId xmlns:p14="http://schemas.microsoft.com/office/powerpoint/2010/main" val="4097320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amhällsutmaningar">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D5C6B22F-6A68-A24B-BC3B-8E476B3905ED}"/>
              </a:ext>
            </a:extLst>
          </p:cNvPr>
          <p:cNvSpPr/>
          <p:nvPr userDrawn="1"/>
        </p:nvSpPr>
        <p:spPr>
          <a:xfrm>
            <a:off x="9123542" y="270934"/>
            <a:ext cx="2746725" cy="3064933"/>
          </a:xfrm>
          <a:prstGeom prst="rect">
            <a:avLst/>
          </a:prstGeom>
          <a:solidFill>
            <a:srgbClr val="F5D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highlight>
                <a:srgbClr val="FFFF00"/>
              </a:highlight>
            </a:endParaRPr>
          </a:p>
        </p:txBody>
      </p:sp>
      <p:sp>
        <p:nvSpPr>
          <p:cNvPr id="17" name="Rektangel 16">
            <a:extLst>
              <a:ext uri="{FF2B5EF4-FFF2-40B4-BE49-F238E27FC236}">
                <a16:creationId xmlns:a16="http://schemas.microsoft.com/office/drawing/2014/main" id="{BE53BD7D-F6A0-2243-9445-C247B87B8B16}"/>
              </a:ext>
            </a:extLst>
          </p:cNvPr>
          <p:cNvSpPr/>
          <p:nvPr userDrawn="1"/>
        </p:nvSpPr>
        <p:spPr>
          <a:xfrm>
            <a:off x="9123542" y="3505200"/>
            <a:ext cx="2746725" cy="3064933"/>
          </a:xfrm>
          <a:prstGeom prst="rect">
            <a:avLst/>
          </a:prstGeom>
          <a:solidFill>
            <a:srgbClr val="F9E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highlight>
                <a:srgbClr val="FFFF00"/>
              </a:highlight>
            </a:endParaRPr>
          </a:p>
        </p:txBody>
      </p:sp>
      <p:sp>
        <p:nvSpPr>
          <p:cNvPr id="18" name="Rektangel 17">
            <a:extLst>
              <a:ext uri="{FF2B5EF4-FFF2-40B4-BE49-F238E27FC236}">
                <a16:creationId xmlns:a16="http://schemas.microsoft.com/office/drawing/2014/main" id="{7548E5AD-2BFF-5949-9C52-9CAFD4A29742}"/>
              </a:ext>
            </a:extLst>
          </p:cNvPr>
          <p:cNvSpPr/>
          <p:nvPr userDrawn="1"/>
        </p:nvSpPr>
        <p:spPr>
          <a:xfrm>
            <a:off x="6185608" y="270934"/>
            <a:ext cx="2746725" cy="3064933"/>
          </a:xfrm>
          <a:prstGeom prst="rect">
            <a:avLst/>
          </a:prstGeom>
          <a:solidFill>
            <a:srgbClr val="F9E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highlight>
                <a:srgbClr val="FFFF00"/>
              </a:highlight>
            </a:endParaRPr>
          </a:p>
        </p:txBody>
      </p:sp>
      <p:sp>
        <p:nvSpPr>
          <p:cNvPr id="19" name="Rektangel 18">
            <a:extLst>
              <a:ext uri="{FF2B5EF4-FFF2-40B4-BE49-F238E27FC236}">
                <a16:creationId xmlns:a16="http://schemas.microsoft.com/office/drawing/2014/main" id="{BDA3288F-1387-564B-9AA9-6BD2E13525EC}"/>
              </a:ext>
            </a:extLst>
          </p:cNvPr>
          <p:cNvSpPr/>
          <p:nvPr userDrawn="1"/>
        </p:nvSpPr>
        <p:spPr>
          <a:xfrm>
            <a:off x="6185608" y="3505200"/>
            <a:ext cx="2746725" cy="3064933"/>
          </a:xfrm>
          <a:prstGeom prst="rect">
            <a:avLst/>
          </a:prstGeom>
          <a:solidFill>
            <a:srgbClr val="F5D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highlight>
                <a:srgbClr val="FFFF00"/>
              </a:highlight>
            </a:endParaRPr>
          </a:p>
        </p:txBody>
      </p:sp>
      <p:sp>
        <p:nvSpPr>
          <p:cNvPr id="20" name="Rektangel 19">
            <a:extLst>
              <a:ext uri="{FF2B5EF4-FFF2-40B4-BE49-F238E27FC236}">
                <a16:creationId xmlns:a16="http://schemas.microsoft.com/office/drawing/2014/main" id="{43F850EB-5C5D-3D40-8A24-FE0DEC5E1667}"/>
              </a:ext>
            </a:extLst>
          </p:cNvPr>
          <p:cNvSpPr/>
          <p:nvPr userDrawn="1"/>
        </p:nvSpPr>
        <p:spPr>
          <a:xfrm>
            <a:off x="3247675" y="270934"/>
            <a:ext cx="2746725" cy="3064933"/>
          </a:xfrm>
          <a:prstGeom prst="rect">
            <a:avLst/>
          </a:prstGeom>
          <a:solidFill>
            <a:srgbClr val="F5D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tx1"/>
              </a:solidFill>
              <a:highlight>
                <a:srgbClr val="FFFF00"/>
              </a:highlight>
            </a:endParaRPr>
          </a:p>
        </p:txBody>
      </p:sp>
      <p:sp>
        <p:nvSpPr>
          <p:cNvPr id="21" name="Rektangel 20">
            <a:extLst>
              <a:ext uri="{FF2B5EF4-FFF2-40B4-BE49-F238E27FC236}">
                <a16:creationId xmlns:a16="http://schemas.microsoft.com/office/drawing/2014/main" id="{CE531292-A851-4744-9EC5-43174C3935E9}"/>
              </a:ext>
            </a:extLst>
          </p:cNvPr>
          <p:cNvSpPr/>
          <p:nvPr userDrawn="1"/>
        </p:nvSpPr>
        <p:spPr>
          <a:xfrm>
            <a:off x="3247675" y="3505200"/>
            <a:ext cx="2746725" cy="3064933"/>
          </a:xfrm>
          <a:prstGeom prst="rect">
            <a:avLst/>
          </a:prstGeom>
          <a:solidFill>
            <a:srgbClr val="F9E8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highlight>
                <a:srgbClr val="FFFF00"/>
              </a:highlight>
            </a:endParaRPr>
          </a:p>
        </p:txBody>
      </p:sp>
      <p:sp>
        <p:nvSpPr>
          <p:cNvPr id="24" name="Rektangel 23">
            <a:extLst>
              <a:ext uri="{FF2B5EF4-FFF2-40B4-BE49-F238E27FC236}">
                <a16:creationId xmlns:a16="http://schemas.microsoft.com/office/drawing/2014/main" id="{5EDCC165-54BD-B543-98F5-D4336F162289}"/>
              </a:ext>
            </a:extLst>
          </p:cNvPr>
          <p:cNvSpPr/>
          <p:nvPr userDrawn="1"/>
        </p:nvSpPr>
        <p:spPr>
          <a:xfrm>
            <a:off x="309742" y="3505200"/>
            <a:ext cx="2746725" cy="3064933"/>
          </a:xfrm>
          <a:prstGeom prst="rect">
            <a:avLst/>
          </a:prstGeom>
          <a:solidFill>
            <a:srgbClr val="F5D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solidFill>
                <a:schemeClr val="bg1"/>
              </a:solidFill>
              <a:highlight>
                <a:srgbClr val="FFFF00"/>
              </a:highlight>
            </a:endParaRPr>
          </a:p>
        </p:txBody>
      </p:sp>
      <p:sp>
        <p:nvSpPr>
          <p:cNvPr id="25" name="Platshållare för text 13">
            <a:extLst>
              <a:ext uri="{FF2B5EF4-FFF2-40B4-BE49-F238E27FC236}">
                <a16:creationId xmlns:a16="http://schemas.microsoft.com/office/drawing/2014/main" id="{CFD80DCD-4D3F-DF47-AEC5-D7B550C41EBE}"/>
              </a:ext>
            </a:extLst>
          </p:cNvPr>
          <p:cNvSpPr>
            <a:spLocks noGrp="1"/>
          </p:cNvSpPr>
          <p:nvPr>
            <p:ph type="body" sz="quarter" idx="15" hasCustomPrompt="1"/>
          </p:nvPr>
        </p:nvSpPr>
        <p:spPr>
          <a:xfrm>
            <a:off x="259062" y="287867"/>
            <a:ext cx="2893009" cy="1051743"/>
          </a:xfrm>
        </p:spPr>
        <p:txBody>
          <a:bodyPr anchor="b">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lang="sv-SE" sz="2133" b="1" smtClean="0">
                <a:effectLst/>
              </a:defRPr>
            </a:lvl1pPr>
          </a:lstStyle>
          <a:p>
            <a:r>
              <a:rPr lang="sv-SE" b="1">
                <a:effectLst/>
                <a:latin typeface="Frutiger" pitchFamily="2" charset="0"/>
              </a:rPr>
              <a:t>Gemensamma samhällsutmaningar som drivkraft:</a:t>
            </a:r>
            <a:endParaRPr lang="sv-SE">
              <a:effectLst/>
              <a:latin typeface="Frutiger" pitchFamily="2" charset="0"/>
            </a:endParaRPr>
          </a:p>
        </p:txBody>
      </p:sp>
    </p:spTree>
    <p:extLst>
      <p:ext uri="{BB962C8B-B14F-4D97-AF65-F5344CB8AC3E}">
        <p14:creationId xmlns:p14="http://schemas.microsoft.com/office/powerpoint/2010/main" val="3622092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om 2">
    <p:bg>
      <p:bgPr>
        <a:solidFill>
          <a:srgbClr val="FEF7F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83418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429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Kapitelsida_strategins mål">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5D9E5BEA-4132-3C43-8A6A-DB514127B72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351711" y="892616"/>
            <a:ext cx="4654788" cy="2852737"/>
          </a:xfrm>
        </p:spPr>
        <p:txBody>
          <a:bodyPr anchor="b">
            <a:normAutofit/>
          </a:bodyPr>
          <a:lstStyle>
            <a:lvl1pPr>
              <a:defRPr sz="3200" b="1">
                <a:latin typeface="+mn-lt"/>
              </a:defRPr>
            </a:lvl1pPr>
          </a:lstStyle>
          <a:p>
            <a:r>
              <a:rPr lang="sv-SE"/>
              <a:t>Strategins mål</a:t>
            </a:r>
            <a:endParaRPr lang="en-US"/>
          </a:p>
        </p:txBody>
      </p:sp>
      <p:sp>
        <p:nvSpPr>
          <p:cNvPr id="3" name="Text Placeholder 2"/>
          <p:cNvSpPr>
            <a:spLocks noGrp="1"/>
          </p:cNvSpPr>
          <p:nvPr>
            <p:ph type="body" idx="1"/>
          </p:nvPr>
        </p:nvSpPr>
        <p:spPr>
          <a:xfrm>
            <a:off x="351711" y="3772340"/>
            <a:ext cx="4654788" cy="1500187"/>
          </a:xfrm>
        </p:spPr>
        <p:txBody>
          <a:bodyPr>
            <a:normAutofit/>
          </a:bodyPr>
          <a:lstStyle>
            <a:lvl1pPr marL="0" indent="0">
              <a:buNone/>
              <a:defRPr sz="1867">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sv-SE"/>
              <a:t>Klicka här för att ändra format på bakgrundstexten</a:t>
            </a:r>
          </a:p>
        </p:txBody>
      </p:sp>
      <p:pic>
        <p:nvPicPr>
          <p:cNvPr id="9" name="Bildobjekt 8">
            <a:extLst>
              <a:ext uri="{FF2B5EF4-FFF2-40B4-BE49-F238E27FC236}">
                <a16:creationId xmlns:a16="http://schemas.microsoft.com/office/drawing/2014/main" id="{E11F622A-20C5-6A42-A84C-BCD4E7C98619}"/>
              </a:ext>
            </a:extLst>
          </p:cNvPr>
          <p:cNvPicPr>
            <a:picLocks noChangeAspect="1"/>
          </p:cNvPicPr>
          <p:nvPr userDrawn="1"/>
        </p:nvPicPr>
        <p:blipFill>
          <a:blip r:embed="rId3"/>
          <a:stretch>
            <a:fillRect/>
          </a:stretch>
        </p:blipFill>
        <p:spPr>
          <a:xfrm>
            <a:off x="4477981" y="1230123"/>
            <a:ext cx="1440000" cy="1440000"/>
          </a:xfrm>
          <a:prstGeom prst="rect">
            <a:avLst/>
          </a:prstGeom>
        </p:spPr>
      </p:pic>
    </p:spTree>
    <p:extLst>
      <p:ext uri="{BB962C8B-B14F-4D97-AF65-F5344CB8AC3E}">
        <p14:creationId xmlns:p14="http://schemas.microsoft.com/office/powerpoint/2010/main" val="4168225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pitelsida_Långsiktiga prioriteringar">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0E1E6BA-A049-B44D-8B58-AAE94B69B01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ext Placeholder 2"/>
          <p:cNvSpPr>
            <a:spLocks noGrp="1"/>
          </p:cNvSpPr>
          <p:nvPr>
            <p:ph type="body" idx="1"/>
          </p:nvPr>
        </p:nvSpPr>
        <p:spPr>
          <a:xfrm>
            <a:off x="351711" y="3772340"/>
            <a:ext cx="4654788" cy="1500187"/>
          </a:xfrm>
        </p:spPr>
        <p:txBody>
          <a:bodyPr>
            <a:normAutofit/>
          </a:bodyPr>
          <a:lstStyle>
            <a:lvl1pPr marL="0" indent="0">
              <a:buNone/>
              <a:defRPr sz="1867">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sv-SE"/>
              <a:t>Klicka här för att ändra format på bakgrundstexten</a:t>
            </a:r>
          </a:p>
        </p:txBody>
      </p:sp>
      <p:pic>
        <p:nvPicPr>
          <p:cNvPr id="8" name="Bildobjekt 7">
            <a:extLst>
              <a:ext uri="{FF2B5EF4-FFF2-40B4-BE49-F238E27FC236}">
                <a16:creationId xmlns:a16="http://schemas.microsoft.com/office/drawing/2014/main" id="{C3165119-0F27-5942-B0EE-DAA56312448F}"/>
              </a:ext>
            </a:extLst>
          </p:cNvPr>
          <p:cNvPicPr>
            <a:picLocks noChangeAspect="1"/>
          </p:cNvPicPr>
          <p:nvPr userDrawn="1"/>
        </p:nvPicPr>
        <p:blipFill>
          <a:blip r:embed="rId3"/>
          <a:stretch>
            <a:fillRect/>
          </a:stretch>
        </p:blipFill>
        <p:spPr>
          <a:xfrm>
            <a:off x="4477981" y="1230123"/>
            <a:ext cx="1440000" cy="1440000"/>
          </a:xfrm>
          <a:prstGeom prst="rect">
            <a:avLst/>
          </a:prstGeom>
        </p:spPr>
      </p:pic>
    </p:spTree>
    <p:extLst>
      <p:ext uri="{BB962C8B-B14F-4D97-AF65-F5344CB8AC3E}">
        <p14:creationId xmlns:p14="http://schemas.microsoft.com/office/powerpoint/2010/main" val="37804778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apitelsida_Kraftsamlingar">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A2A07733-AC78-BB4B-B999-54E3B7DD9A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ext Placeholder 2"/>
          <p:cNvSpPr>
            <a:spLocks noGrp="1"/>
          </p:cNvSpPr>
          <p:nvPr>
            <p:ph type="body" idx="1"/>
          </p:nvPr>
        </p:nvSpPr>
        <p:spPr>
          <a:xfrm>
            <a:off x="351711" y="3772340"/>
            <a:ext cx="4654788" cy="1500187"/>
          </a:xfrm>
        </p:spPr>
        <p:txBody>
          <a:bodyPr>
            <a:normAutofit/>
          </a:bodyPr>
          <a:lstStyle>
            <a:lvl1pPr marL="0" indent="0">
              <a:buNone/>
              <a:defRPr sz="1867">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sv-SE"/>
              <a:t>Klicka här för att ändra format på bakgrundstexten</a:t>
            </a:r>
          </a:p>
        </p:txBody>
      </p:sp>
      <p:pic>
        <p:nvPicPr>
          <p:cNvPr id="9" name="Bildobjekt 8">
            <a:extLst>
              <a:ext uri="{FF2B5EF4-FFF2-40B4-BE49-F238E27FC236}">
                <a16:creationId xmlns:a16="http://schemas.microsoft.com/office/drawing/2014/main" id="{21E30249-8574-C24E-BC21-4E1BBBFDFFA8}"/>
              </a:ext>
            </a:extLst>
          </p:cNvPr>
          <p:cNvPicPr>
            <a:picLocks noChangeAspect="1"/>
          </p:cNvPicPr>
          <p:nvPr userDrawn="1"/>
        </p:nvPicPr>
        <p:blipFill>
          <a:blip r:embed="rId3"/>
          <a:stretch>
            <a:fillRect/>
          </a:stretch>
        </p:blipFill>
        <p:spPr>
          <a:xfrm>
            <a:off x="4477981" y="1230123"/>
            <a:ext cx="1440000" cy="1440000"/>
          </a:xfrm>
          <a:prstGeom prst="rect">
            <a:avLst/>
          </a:prstGeom>
        </p:spPr>
      </p:pic>
    </p:spTree>
    <p:extLst>
      <p:ext uri="{BB962C8B-B14F-4D97-AF65-F5344CB8AC3E}">
        <p14:creationId xmlns:p14="http://schemas.microsoft.com/office/powerpoint/2010/main" val="32758604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apitelsida_Genomförande">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DAA9EB6-8559-8B4E-BA65-6B4C3CB8896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ext Placeholder 2"/>
          <p:cNvSpPr>
            <a:spLocks noGrp="1"/>
          </p:cNvSpPr>
          <p:nvPr>
            <p:ph type="body" idx="1"/>
          </p:nvPr>
        </p:nvSpPr>
        <p:spPr>
          <a:xfrm>
            <a:off x="351711" y="3772340"/>
            <a:ext cx="4654788" cy="1500187"/>
          </a:xfrm>
        </p:spPr>
        <p:txBody>
          <a:bodyPr>
            <a:normAutofit/>
          </a:bodyPr>
          <a:lstStyle>
            <a:lvl1pPr marL="0" indent="0">
              <a:buNone/>
              <a:defRPr sz="1867">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sv-SE"/>
              <a:t>Klicka här för att ändra format på bakgrundstexten</a:t>
            </a:r>
          </a:p>
        </p:txBody>
      </p:sp>
      <p:pic>
        <p:nvPicPr>
          <p:cNvPr id="8" name="Bildobjekt 7">
            <a:extLst>
              <a:ext uri="{FF2B5EF4-FFF2-40B4-BE49-F238E27FC236}">
                <a16:creationId xmlns:a16="http://schemas.microsoft.com/office/drawing/2014/main" id="{1483E318-E2A3-CC4A-83FC-27C638A78B48}"/>
              </a:ext>
            </a:extLst>
          </p:cNvPr>
          <p:cNvPicPr>
            <a:picLocks noChangeAspect="1"/>
          </p:cNvPicPr>
          <p:nvPr userDrawn="1"/>
        </p:nvPicPr>
        <p:blipFill>
          <a:blip r:embed="rId3"/>
          <a:stretch>
            <a:fillRect/>
          </a:stretch>
        </p:blipFill>
        <p:spPr>
          <a:xfrm>
            <a:off x="4477981" y="1230123"/>
            <a:ext cx="1440000" cy="1440000"/>
          </a:xfrm>
          <a:prstGeom prst="rect">
            <a:avLst/>
          </a:prstGeom>
        </p:spPr>
      </p:pic>
    </p:spTree>
    <p:extLst>
      <p:ext uri="{BB962C8B-B14F-4D97-AF65-F5344CB8AC3E}">
        <p14:creationId xmlns:p14="http://schemas.microsoft.com/office/powerpoint/2010/main" val="30851814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 modell strategins mål">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74AD612-3096-D04E-B89C-0B3659E64B95}"/>
              </a:ext>
            </a:extLst>
          </p:cNvPr>
          <p:cNvPicPr>
            <a:picLocks noChangeAspect="1"/>
          </p:cNvPicPr>
          <p:nvPr userDrawn="1"/>
        </p:nvPicPr>
        <p:blipFill>
          <a:blip r:embed="rId2">
            <a:alphaModFix amt="40000"/>
          </a:blip>
          <a:stretch>
            <a:fillRect/>
          </a:stretch>
        </p:blipFill>
        <p:spPr>
          <a:xfrm>
            <a:off x="0" y="0"/>
            <a:ext cx="12192000" cy="6858000"/>
          </a:xfrm>
          <a:prstGeom prst="rect">
            <a:avLst/>
          </a:prstGeom>
        </p:spPr>
      </p:pic>
      <p:sp>
        <p:nvSpPr>
          <p:cNvPr id="2" name="Title 1"/>
          <p:cNvSpPr>
            <a:spLocks noGrp="1"/>
          </p:cNvSpPr>
          <p:nvPr>
            <p:ph type="title"/>
          </p:nvPr>
        </p:nvSpPr>
        <p:spPr>
          <a:xfrm>
            <a:off x="493148" y="947737"/>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
        <p:nvSpPr>
          <p:cNvPr id="4" name="Content Placeholder 3"/>
          <p:cNvSpPr>
            <a:spLocks noGrp="1"/>
          </p:cNvSpPr>
          <p:nvPr>
            <p:ph sz="half" idx="2"/>
          </p:nvPr>
        </p:nvSpPr>
        <p:spPr>
          <a:xfrm>
            <a:off x="493148" y="1895961"/>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10" name="Bildobjekt 9" descr="En bild som visar text, elektronik&#10;&#10;Automatiskt genererad beskrivning">
            <a:extLst>
              <a:ext uri="{FF2B5EF4-FFF2-40B4-BE49-F238E27FC236}">
                <a16:creationId xmlns:a16="http://schemas.microsoft.com/office/drawing/2014/main" id="{B4745723-E75D-064D-B50B-C70D2170CCBC}"/>
              </a:ext>
            </a:extLst>
          </p:cNvPr>
          <p:cNvPicPr>
            <a:picLocks noChangeAspect="1"/>
          </p:cNvPicPr>
          <p:nvPr userDrawn="1"/>
        </p:nvPicPr>
        <p:blipFill>
          <a:blip r:embed="rId3"/>
          <a:stretch>
            <a:fillRect/>
          </a:stretch>
        </p:blipFill>
        <p:spPr>
          <a:xfrm>
            <a:off x="6940842" y="1237546"/>
            <a:ext cx="4527324" cy="4428271"/>
          </a:xfrm>
          <a:prstGeom prst="rect">
            <a:avLst/>
          </a:prstGeom>
        </p:spPr>
      </p:pic>
    </p:spTree>
    <p:extLst>
      <p:ext uri="{BB962C8B-B14F-4D97-AF65-F5344CB8AC3E}">
        <p14:creationId xmlns:p14="http://schemas.microsoft.com/office/powerpoint/2010/main" val="20011646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 modell prioriteringar">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09617A0-AE1E-194F-88A3-FB588A93A8A3}"/>
              </a:ext>
            </a:extLst>
          </p:cNvPr>
          <p:cNvPicPr>
            <a:picLocks noChangeAspect="1"/>
          </p:cNvPicPr>
          <p:nvPr userDrawn="1"/>
        </p:nvPicPr>
        <p:blipFill>
          <a:blip r:embed="rId2">
            <a:alphaModFix amt="70000"/>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69F6BC1-525C-1A4B-923F-D1D4EC8B9974}"/>
              </a:ext>
            </a:extLst>
          </p:cNvPr>
          <p:cNvSpPr>
            <a:spLocks noGrp="1"/>
          </p:cNvSpPr>
          <p:nvPr>
            <p:ph type="title"/>
          </p:nvPr>
        </p:nvSpPr>
        <p:spPr>
          <a:xfrm>
            <a:off x="430814" y="947737"/>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
        <p:nvSpPr>
          <p:cNvPr id="11" name="Content Placeholder 3">
            <a:extLst>
              <a:ext uri="{FF2B5EF4-FFF2-40B4-BE49-F238E27FC236}">
                <a16:creationId xmlns:a16="http://schemas.microsoft.com/office/drawing/2014/main" id="{DE2BE4ED-E4C1-9F4C-AD83-D7F5A0E2370C}"/>
              </a:ext>
            </a:extLst>
          </p:cNvPr>
          <p:cNvSpPr>
            <a:spLocks noGrp="1"/>
          </p:cNvSpPr>
          <p:nvPr>
            <p:ph sz="half" idx="2"/>
          </p:nvPr>
        </p:nvSpPr>
        <p:spPr>
          <a:xfrm>
            <a:off x="430814" y="1895961"/>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8" name="Bildobjekt 7">
            <a:extLst>
              <a:ext uri="{FF2B5EF4-FFF2-40B4-BE49-F238E27FC236}">
                <a16:creationId xmlns:a16="http://schemas.microsoft.com/office/drawing/2014/main" id="{6914D22E-D7B1-8443-A572-BCB9EB887DAC}"/>
              </a:ext>
            </a:extLst>
          </p:cNvPr>
          <p:cNvPicPr>
            <a:picLocks noChangeAspect="1"/>
          </p:cNvPicPr>
          <p:nvPr userDrawn="1"/>
        </p:nvPicPr>
        <p:blipFill rotWithShape="1">
          <a:blip r:embed="rId3"/>
          <a:srcRect l="38750" t="22716" r="24768" b="26996"/>
          <a:stretch/>
        </p:blipFill>
        <p:spPr>
          <a:xfrm>
            <a:off x="6965246" y="1447773"/>
            <a:ext cx="4646161" cy="3602544"/>
          </a:xfrm>
          <a:prstGeom prst="rect">
            <a:avLst/>
          </a:prstGeom>
        </p:spPr>
      </p:pic>
    </p:spTree>
    <p:extLst>
      <p:ext uri="{BB962C8B-B14F-4D97-AF65-F5344CB8AC3E}">
        <p14:creationId xmlns:p14="http://schemas.microsoft.com/office/powerpoint/2010/main" val="11524718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 modell">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971A4F00-885F-FF4B-8017-D24235626DFF}"/>
              </a:ext>
            </a:extLst>
          </p:cNvPr>
          <p:cNvPicPr>
            <a:picLocks noChangeAspect="1"/>
          </p:cNvPicPr>
          <p:nvPr userDrawn="1"/>
        </p:nvPicPr>
        <p:blipFill>
          <a:blip r:embed="rId2">
            <a:alphaModFix amt="70000"/>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612B9C2-2FA1-AD47-851A-BB9BDCAE5100}"/>
              </a:ext>
            </a:extLst>
          </p:cNvPr>
          <p:cNvSpPr>
            <a:spLocks noGrp="1"/>
          </p:cNvSpPr>
          <p:nvPr>
            <p:ph type="title"/>
          </p:nvPr>
        </p:nvSpPr>
        <p:spPr>
          <a:xfrm>
            <a:off x="430814" y="947737"/>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
        <p:nvSpPr>
          <p:cNvPr id="11" name="Content Placeholder 3">
            <a:extLst>
              <a:ext uri="{FF2B5EF4-FFF2-40B4-BE49-F238E27FC236}">
                <a16:creationId xmlns:a16="http://schemas.microsoft.com/office/drawing/2014/main" id="{4552F53C-D28A-CF41-91D7-088175D219D8}"/>
              </a:ext>
            </a:extLst>
          </p:cNvPr>
          <p:cNvSpPr>
            <a:spLocks noGrp="1"/>
          </p:cNvSpPr>
          <p:nvPr>
            <p:ph sz="half" idx="2"/>
          </p:nvPr>
        </p:nvSpPr>
        <p:spPr>
          <a:xfrm>
            <a:off x="430814" y="1895961"/>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4143970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 modell 2">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0871E66C-7C0F-1748-862C-9BD7E7CCFCE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4D5B2BBA-2A30-3C40-9732-4BB43456DBE1}"/>
              </a:ext>
            </a:extLst>
          </p:cNvPr>
          <p:cNvSpPr>
            <a:spLocks noGrp="1"/>
          </p:cNvSpPr>
          <p:nvPr>
            <p:ph type="title"/>
          </p:nvPr>
        </p:nvSpPr>
        <p:spPr>
          <a:xfrm>
            <a:off x="430814" y="947737"/>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
        <p:nvSpPr>
          <p:cNvPr id="10" name="Content Placeholder 3">
            <a:extLst>
              <a:ext uri="{FF2B5EF4-FFF2-40B4-BE49-F238E27FC236}">
                <a16:creationId xmlns:a16="http://schemas.microsoft.com/office/drawing/2014/main" id="{AC202BCF-14D5-004E-A814-99E6161EDC8E}"/>
              </a:ext>
            </a:extLst>
          </p:cNvPr>
          <p:cNvSpPr>
            <a:spLocks noGrp="1"/>
          </p:cNvSpPr>
          <p:nvPr>
            <p:ph sz="half" idx="2"/>
          </p:nvPr>
        </p:nvSpPr>
        <p:spPr>
          <a:xfrm>
            <a:off x="430814" y="1895961"/>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950603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odell liggande 8">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2F75943C-B777-4041-8887-F8C1695ECF25}"/>
              </a:ext>
            </a:extLst>
          </p:cNvPr>
          <p:cNvPicPr>
            <a:picLocks noChangeAspect="1"/>
          </p:cNvPicPr>
          <p:nvPr userDrawn="1"/>
        </p:nvPicPr>
        <p:blipFill rotWithShape="1">
          <a:blip r:embed="rId2"/>
          <a:srcRect l="16842" t="17118" r="16316" b="11580"/>
          <a:stretch/>
        </p:blipFill>
        <p:spPr>
          <a:xfrm>
            <a:off x="1997244" y="1244001"/>
            <a:ext cx="8149389" cy="4889875"/>
          </a:xfrm>
          <a:prstGeom prst="rect">
            <a:avLst/>
          </a:prstGeom>
        </p:spPr>
      </p:pic>
      <p:sp>
        <p:nvSpPr>
          <p:cNvPr id="9" name="Title 1">
            <a:extLst>
              <a:ext uri="{FF2B5EF4-FFF2-40B4-BE49-F238E27FC236}">
                <a16:creationId xmlns:a16="http://schemas.microsoft.com/office/drawing/2014/main" id="{8C6294CD-F4C5-2749-B5ED-680713491ED3}"/>
              </a:ext>
            </a:extLst>
          </p:cNvPr>
          <p:cNvSpPr>
            <a:spLocks noGrp="1"/>
          </p:cNvSpPr>
          <p:nvPr>
            <p:ph type="title"/>
          </p:nvPr>
        </p:nvSpPr>
        <p:spPr>
          <a:xfrm>
            <a:off x="430814" y="309278"/>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Tree>
    <p:extLst>
      <p:ext uri="{BB962C8B-B14F-4D97-AF65-F5344CB8AC3E}">
        <p14:creationId xmlns:p14="http://schemas.microsoft.com/office/powerpoint/2010/main" val="3482243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S-modell">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360B9BB-1256-9445-B282-4CC44853ED11}"/>
              </a:ext>
            </a:extLst>
          </p:cNvPr>
          <p:cNvPicPr>
            <a:picLocks noChangeAspect="1"/>
          </p:cNvPicPr>
          <p:nvPr userDrawn="1"/>
        </p:nvPicPr>
        <p:blipFill>
          <a:blip r:embed="rId2"/>
          <a:stretch>
            <a:fillRect/>
          </a:stretch>
        </p:blipFill>
        <p:spPr>
          <a:xfrm>
            <a:off x="372534" y="429450"/>
            <a:ext cx="11446933" cy="5999100"/>
          </a:xfrm>
          <a:prstGeom prst="rect">
            <a:avLst/>
          </a:prstGeom>
        </p:spPr>
      </p:pic>
    </p:spTree>
    <p:extLst>
      <p:ext uri="{BB962C8B-B14F-4D97-AF65-F5344CB8AC3E}">
        <p14:creationId xmlns:p14="http://schemas.microsoft.com/office/powerpoint/2010/main" val="3956271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ld + text + punktlista">
    <p:spTree>
      <p:nvGrpSpPr>
        <p:cNvPr id="1" name=""/>
        <p:cNvGrpSpPr/>
        <p:nvPr/>
      </p:nvGrpSpPr>
      <p:grpSpPr>
        <a:xfrm>
          <a:off x="0" y="0"/>
          <a:ext cx="0" cy="0"/>
          <a:chOff x="0" y="0"/>
          <a:chExt cx="0" cy="0"/>
        </a:xfrm>
      </p:grpSpPr>
      <p:sp>
        <p:nvSpPr>
          <p:cNvPr id="2" name="Title 1"/>
          <p:cNvSpPr>
            <a:spLocks noGrp="1"/>
          </p:cNvSpPr>
          <p:nvPr>
            <p:ph type="title"/>
          </p:nvPr>
        </p:nvSpPr>
        <p:spPr>
          <a:xfrm>
            <a:off x="6619628" y="947737"/>
            <a:ext cx="5101493" cy="948225"/>
          </a:xfrm>
        </p:spPr>
        <p:txBody>
          <a:bodyPr>
            <a:normAutofit/>
          </a:bodyPr>
          <a:lstStyle>
            <a:lvl1pPr algn="l">
              <a:defRPr sz="2667" b="1" i="0">
                <a:latin typeface="Calibri" panose="020F0502020204030204" pitchFamily="34" charset="0"/>
                <a:cs typeface="Calibri" panose="020F0502020204030204" pitchFamily="34" charset="0"/>
              </a:defRPr>
            </a:lvl1pPr>
          </a:lstStyle>
          <a:p>
            <a:r>
              <a:rPr lang="sv-SE"/>
              <a:t>Klicka här för att ändra mall för rubrikformat</a:t>
            </a:r>
            <a:endParaRPr lang="en-US"/>
          </a:p>
        </p:txBody>
      </p:sp>
      <p:sp>
        <p:nvSpPr>
          <p:cNvPr id="4" name="Content Placeholder 3"/>
          <p:cNvSpPr>
            <a:spLocks noGrp="1"/>
          </p:cNvSpPr>
          <p:nvPr>
            <p:ph sz="half" idx="2"/>
          </p:nvPr>
        </p:nvSpPr>
        <p:spPr>
          <a:xfrm>
            <a:off x="6619628" y="1895961"/>
            <a:ext cx="5101493" cy="4434500"/>
          </a:xfrm>
        </p:spPr>
        <p:txBody>
          <a:bodyPr>
            <a:normAutofit/>
          </a:bodyPr>
          <a:lstStyle>
            <a:lvl1pPr>
              <a:defRPr sz="1867" b="0" i="0">
                <a:latin typeface="Calibri Light" panose="020F0302020204030204" pitchFamily="34" charset="0"/>
                <a:cs typeface="Calibri Light" panose="020F0302020204030204" pitchFamily="34" charset="0"/>
              </a:defRPr>
            </a:lvl1pPr>
            <a:lvl2pPr>
              <a:defRPr sz="1867" b="0" i="0">
                <a:latin typeface="Calibri Light" panose="020F0302020204030204" pitchFamily="34" charset="0"/>
                <a:cs typeface="Calibri Light" panose="020F0302020204030204" pitchFamily="34" charset="0"/>
              </a:defRPr>
            </a:lvl2pPr>
            <a:lvl3pPr>
              <a:defRPr sz="1867" b="0" i="0">
                <a:latin typeface="Calibri Light" panose="020F0302020204030204" pitchFamily="34" charset="0"/>
                <a:cs typeface="Calibri Light" panose="020F0302020204030204" pitchFamily="34" charset="0"/>
              </a:defRPr>
            </a:lvl3pPr>
            <a:lvl4pPr>
              <a:defRPr sz="1867" b="0" i="0">
                <a:latin typeface="Calibri Light" panose="020F0302020204030204" pitchFamily="34" charset="0"/>
                <a:cs typeface="Calibri Light" panose="020F0302020204030204" pitchFamily="34" charset="0"/>
              </a:defRPr>
            </a:lvl4pPr>
            <a:lvl5pPr>
              <a:defRPr sz="1867" b="0" i="0">
                <a:latin typeface="Calibri Light" panose="020F0302020204030204" pitchFamily="34" charset="0"/>
                <a:cs typeface="Calibri Light" panose="020F0302020204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2" name="Platshållare för bild 11">
            <a:extLst>
              <a:ext uri="{FF2B5EF4-FFF2-40B4-BE49-F238E27FC236}">
                <a16:creationId xmlns:a16="http://schemas.microsoft.com/office/drawing/2014/main" id="{02C9150D-78FF-944F-BE7E-91DF884F2129}"/>
              </a:ext>
            </a:extLst>
          </p:cNvPr>
          <p:cNvSpPr>
            <a:spLocks noGrp="1"/>
          </p:cNvSpPr>
          <p:nvPr>
            <p:ph type="pic" sz="quarter" idx="10" hasCustomPrompt="1"/>
          </p:nvPr>
        </p:nvSpPr>
        <p:spPr>
          <a:xfrm>
            <a:off x="0" y="0"/>
            <a:ext cx="6096000" cy="6858000"/>
          </a:xfrm>
        </p:spPr>
        <p:txBody>
          <a:bodyPr anchor="ctr"/>
          <a:lstStyle>
            <a:lvl1pPr marL="0" indent="0" algn="ctr">
              <a:buNone/>
              <a:defRPr/>
            </a:lvl1pPr>
          </a:lstStyle>
          <a:p>
            <a:r>
              <a:rPr lang="sv-SE"/>
              <a:t>BILD</a:t>
            </a:r>
          </a:p>
        </p:txBody>
      </p:sp>
    </p:spTree>
    <p:extLst>
      <p:ext uri="{BB962C8B-B14F-4D97-AF65-F5344CB8AC3E}">
        <p14:creationId xmlns:p14="http://schemas.microsoft.com/office/powerpoint/2010/main" val="26043036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VSLUT + strategins mål">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88DE691E-AF12-504C-8540-659525AE42F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ktangel 1">
            <a:extLst>
              <a:ext uri="{FF2B5EF4-FFF2-40B4-BE49-F238E27FC236}">
                <a16:creationId xmlns:a16="http://schemas.microsoft.com/office/drawing/2014/main" id="{1F4B6840-0F2F-C543-815D-72D0026A1F57}"/>
              </a:ext>
            </a:extLst>
          </p:cNvPr>
          <p:cNvSpPr/>
          <p:nvPr userDrawn="1"/>
        </p:nvSpPr>
        <p:spPr>
          <a:xfrm>
            <a:off x="1936206" y="2951667"/>
            <a:ext cx="8319588" cy="830997"/>
          </a:xfrm>
          <a:prstGeom prst="rect">
            <a:avLst/>
          </a:prstGeom>
        </p:spPr>
        <p:txBody>
          <a:bodyPr wrap="square">
            <a:spAutoFit/>
          </a:bodyPr>
          <a:lstStyle/>
          <a:p>
            <a:pPr algn="ctr"/>
            <a:r>
              <a:rPr lang="sv-SE" sz="2400">
                <a:solidFill>
                  <a:schemeClr val="bg1"/>
                </a:solidFill>
                <a:effectLst/>
                <a:latin typeface="Times New Roman" panose="02020603050405020304" pitchFamily="18" charset="0"/>
                <a:cs typeface="Times New Roman" panose="02020603050405020304" pitchFamily="18" charset="0"/>
              </a:rPr>
              <a:t>Tillsammans gör vi Västra Götaland till ett föredöme för </a:t>
            </a:r>
          </a:p>
          <a:p>
            <a:pPr algn="ctr"/>
            <a:r>
              <a:rPr lang="sv-SE" sz="2400">
                <a:solidFill>
                  <a:schemeClr val="bg1"/>
                </a:solidFill>
                <a:effectLst/>
                <a:latin typeface="Times New Roman" panose="02020603050405020304" pitchFamily="18" charset="0"/>
                <a:cs typeface="Times New Roman" panose="02020603050405020304" pitchFamily="18" charset="0"/>
              </a:rPr>
              <a:t>omställning till ett hållbart och konkurrenskraftigt samhälle.</a:t>
            </a:r>
          </a:p>
        </p:txBody>
      </p:sp>
      <p:pic>
        <p:nvPicPr>
          <p:cNvPr id="5" name="Bildobjekt 4">
            <a:extLst>
              <a:ext uri="{FF2B5EF4-FFF2-40B4-BE49-F238E27FC236}">
                <a16:creationId xmlns:a16="http://schemas.microsoft.com/office/drawing/2014/main" id="{741D505F-BE87-5F4A-9E9D-64ACF5E5C285}"/>
              </a:ext>
            </a:extLst>
          </p:cNvPr>
          <p:cNvPicPr>
            <a:picLocks noChangeAspect="1"/>
          </p:cNvPicPr>
          <p:nvPr userDrawn="1"/>
        </p:nvPicPr>
        <p:blipFill>
          <a:blip r:embed="rId3"/>
          <a:stretch>
            <a:fillRect/>
          </a:stretch>
        </p:blipFill>
        <p:spPr>
          <a:xfrm>
            <a:off x="371165" y="379655"/>
            <a:ext cx="1446179" cy="294592"/>
          </a:xfrm>
          <a:prstGeom prst="rect">
            <a:avLst/>
          </a:prstGeom>
        </p:spPr>
      </p:pic>
    </p:spTree>
    <p:extLst>
      <p:ext uri="{BB962C8B-B14F-4D97-AF65-F5344CB8AC3E}">
        <p14:creationId xmlns:p14="http://schemas.microsoft.com/office/powerpoint/2010/main" val="26013005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lut + kontaktinformation_lila">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88DE691E-AF12-504C-8540-659525AE42F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C19BCB5B-642C-744F-B53D-AC5F226ED609}"/>
              </a:ext>
            </a:extLst>
          </p:cNvPr>
          <p:cNvPicPr>
            <a:picLocks noChangeAspect="1"/>
          </p:cNvPicPr>
          <p:nvPr userDrawn="1"/>
        </p:nvPicPr>
        <p:blipFill>
          <a:blip r:embed="rId3"/>
          <a:stretch>
            <a:fillRect/>
          </a:stretch>
        </p:blipFill>
        <p:spPr>
          <a:xfrm>
            <a:off x="371165" y="379655"/>
            <a:ext cx="1446179" cy="294592"/>
          </a:xfrm>
          <a:prstGeom prst="rect">
            <a:avLst/>
          </a:prstGeom>
        </p:spPr>
      </p:pic>
    </p:spTree>
    <p:extLst>
      <p:ext uri="{BB962C8B-B14F-4D97-AF65-F5344CB8AC3E}">
        <p14:creationId xmlns:p14="http://schemas.microsoft.com/office/powerpoint/2010/main" val="11666171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 + Kontaktinformation_grå">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D271C77-7451-6746-8629-CF6C7127B40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Bildobjekt 4">
            <a:extLst>
              <a:ext uri="{FF2B5EF4-FFF2-40B4-BE49-F238E27FC236}">
                <a16:creationId xmlns:a16="http://schemas.microsoft.com/office/drawing/2014/main" id="{B385C648-19D4-9D40-B910-D01AFF091724}"/>
              </a:ext>
            </a:extLst>
          </p:cNvPr>
          <p:cNvPicPr>
            <a:picLocks noChangeAspect="1"/>
          </p:cNvPicPr>
          <p:nvPr userDrawn="1"/>
        </p:nvPicPr>
        <p:blipFill>
          <a:blip r:embed="rId3"/>
          <a:stretch>
            <a:fillRect/>
          </a:stretch>
        </p:blipFill>
        <p:spPr>
          <a:xfrm>
            <a:off x="371165" y="379655"/>
            <a:ext cx="1446179" cy="294592"/>
          </a:xfrm>
          <a:prstGeom prst="rect">
            <a:avLst/>
          </a:prstGeom>
        </p:spPr>
      </p:pic>
    </p:spTree>
    <p:extLst>
      <p:ext uri="{BB962C8B-B14F-4D97-AF65-F5344CB8AC3E}">
        <p14:creationId xmlns:p14="http://schemas.microsoft.com/office/powerpoint/2010/main" val="35564428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rtbild">
    <p:spTree>
      <p:nvGrpSpPr>
        <p:cNvPr id="1" name=""/>
        <p:cNvGrpSpPr/>
        <p:nvPr/>
      </p:nvGrpSpPr>
      <p:grpSpPr>
        <a:xfrm>
          <a:off x="0" y="0"/>
          <a:ext cx="0" cy="0"/>
          <a:chOff x="0" y="0"/>
          <a:chExt cx="0" cy="0"/>
        </a:xfrm>
      </p:grpSpPr>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p:txBody>
          <a:bodyPr/>
          <a:lstStyle/>
          <a:p>
            <a:fld id="{3A473BDF-6C18-456D-B2F3-58DD8CBD1759}" type="datetime1">
              <a:rPr lang="sv-SE" smtClean="0"/>
              <a:t>2026-10-13</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431617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theme" Target="../theme/theme2.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100667" y="425716"/>
            <a:ext cx="8642350" cy="1047750"/>
          </a:xfrm>
          <a:prstGeom prst="rect">
            <a:avLst/>
          </a:prstGeom>
        </p:spPr>
        <p:txBody>
          <a:bodyPr vert="horz" lIns="0" tIns="0" rIns="0" bIns="0" rtlCol="0" anchor="b">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111250" y="2044700"/>
            <a:ext cx="8642350" cy="3311526"/>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2026-10-13</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4" r:id="rId4"/>
    <p:sldLayoutId id="2147483651" r:id="rId5"/>
    <p:sldLayoutId id="2147483652" r:id="rId6"/>
    <p:sldLayoutId id="2147483661" r:id="rId7"/>
    <p:sldLayoutId id="2147483664" r:id="rId8"/>
    <p:sldLayoutId id="2147483666" r:id="rId9"/>
    <p:sldLayoutId id="2147483667" r:id="rId10"/>
    <p:sldLayoutId id="2147483669" r:id="rId11"/>
    <p:sldLayoutId id="2147483665" r:id="rId12"/>
    <p:sldLayoutId id="2147483655" r:id="rId13"/>
    <p:sldLayoutId id="2147483659" r:id="rId14"/>
    <p:sldLayoutId id="2147483660" r:id="rId15"/>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pos="234" userDrawn="1">
          <p15:clr>
            <a:srgbClr val="F26B43"/>
          </p15:clr>
        </p15:guide>
        <p15:guide id="8" orient="horz" pos="164" userDrawn="1">
          <p15:clr>
            <a:srgbClr val="F26B43"/>
          </p15:clr>
        </p15:guide>
        <p15:guide id="13" orient="horz" pos="3793" userDrawn="1">
          <p15:clr>
            <a:srgbClr val="F26B43"/>
          </p15:clr>
        </p15:guide>
        <p15:guide id="14" pos="743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87863-1924-BF40-9ADB-890BF39D0841}" type="datetimeFigureOut">
              <a:rPr lang="sv-SE" smtClean="0"/>
              <a:t>2026-10-13</a:t>
            </a:fld>
            <a:endParaRPr lang="sv-SE"/>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87E9B4-F804-8E42-AF25-6C1A191D9182}" type="slidenum">
              <a:rPr lang="sv-SE" smtClean="0"/>
              <a:t>‹#›</a:t>
            </a:fld>
            <a:endParaRPr lang="sv-SE"/>
          </a:p>
        </p:txBody>
      </p:sp>
    </p:spTree>
    <p:extLst>
      <p:ext uri="{BB962C8B-B14F-4D97-AF65-F5344CB8AC3E}">
        <p14:creationId xmlns:p14="http://schemas.microsoft.com/office/powerpoint/2010/main" val="47088861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696" r:id="rId25"/>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8.jpe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87F83C4-954F-536C-3EB9-C83EC1F325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2370301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7D57515E-4FC6-1DB8-068D-67BCD8F0250D}"/>
              </a:ext>
              <a:ext uri="{C183D7F6-B498-43B3-948B-1728B52AA6E4}">
                <adec:decorative xmlns:adec="http://schemas.microsoft.com/office/drawing/2017/decorative" val="1"/>
              </a:ext>
            </a:extLst>
          </p:cNvPr>
          <p:cNvPicPr>
            <a:picLocks noGrp="1" noChangeAspect="1"/>
          </p:cNvPicPr>
          <p:nvPr>
            <p:ph type="pic" sz="quarter" idx="27"/>
          </p:nvPr>
        </p:nvPicPr>
        <p:blipFill>
          <a:blip r:embed="rId3">
            <a:extLst>
              <a:ext uri="{28A0092B-C50C-407E-A947-70E740481C1C}">
                <a14:useLocalDpi xmlns:a14="http://schemas.microsoft.com/office/drawing/2010/main" val="0"/>
              </a:ext>
            </a:extLst>
          </a:blip>
          <a:srcRect l="2738" r="2738"/>
          <a:stretch/>
        </p:blipFill>
        <p:spPr>
          <a:xfrm>
            <a:off x="7513833" y="385197"/>
            <a:ext cx="4287600" cy="4536000"/>
          </a:xfrm>
          <a:solidFill>
            <a:srgbClr val="E7E1DF"/>
          </a:solidFill>
        </p:spPr>
      </p:pic>
      <p:sp>
        <p:nvSpPr>
          <p:cNvPr id="5" name="Platshållare för innehåll 2">
            <a:extLst>
              <a:ext uri="{FF2B5EF4-FFF2-40B4-BE49-F238E27FC236}">
                <a16:creationId xmlns:a16="http://schemas.microsoft.com/office/drawing/2014/main" id="{F5260F54-7847-5923-D866-F46B1F074447}"/>
              </a:ext>
            </a:extLst>
          </p:cNvPr>
          <p:cNvSpPr txBox="1">
            <a:spLocks/>
          </p:cNvSpPr>
          <p:nvPr/>
        </p:nvSpPr>
        <p:spPr>
          <a:xfrm>
            <a:off x="568170" y="707923"/>
            <a:ext cx="6452062" cy="1165701"/>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spcAft>
                <a:spcPts val="1200"/>
              </a:spcAft>
              <a:buFont typeface="Verdana" panose="020B0604030504040204" pitchFamily="34" charset="0"/>
              <a:buNone/>
            </a:pPr>
            <a:r>
              <a:rPr lang="sv-SE" sz="2400" b="1">
                <a:latin typeface="+mj-lt"/>
              </a:rPr>
              <a:t>Regional </a:t>
            </a:r>
            <a:r>
              <a:rPr lang="sv-SE" sz="2400" b="1" err="1">
                <a:latin typeface="+mj-lt"/>
              </a:rPr>
              <a:t>Development</a:t>
            </a:r>
            <a:r>
              <a:rPr lang="sv-SE" sz="2400" b="1">
                <a:latin typeface="+mj-lt"/>
              </a:rPr>
              <a:t> Strategy for Västra Götaland 2021-2030, </a:t>
            </a:r>
            <a:r>
              <a:rPr lang="sv-SE" sz="2400" b="1" err="1">
                <a:latin typeface="+mj-lt"/>
              </a:rPr>
              <a:t>looking</a:t>
            </a:r>
            <a:r>
              <a:rPr lang="sv-SE" sz="2400" b="1">
                <a:latin typeface="+mj-lt"/>
              </a:rPr>
              <a:t> </a:t>
            </a:r>
            <a:r>
              <a:rPr lang="sv-SE" sz="2400" b="1" err="1">
                <a:latin typeface="+mj-lt"/>
              </a:rPr>
              <a:t>ahead</a:t>
            </a:r>
            <a:r>
              <a:rPr lang="sv-SE" sz="2400" b="1">
                <a:latin typeface="+mj-lt"/>
              </a:rPr>
              <a:t> to 2045</a:t>
            </a:r>
          </a:p>
        </p:txBody>
      </p:sp>
      <p:sp>
        <p:nvSpPr>
          <p:cNvPr id="3" name="Platshållare för innehåll 2">
            <a:extLst>
              <a:ext uri="{FF2B5EF4-FFF2-40B4-BE49-F238E27FC236}">
                <a16:creationId xmlns:a16="http://schemas.microsoft.com/office/drawing/2014/main" id="{DF5196B0-0DB4-E422-935E-42581D0D30B2}"/>
              </a:ext>
            </a:extLst>
          </p:cNvPr>
          <p:cNvSpPr txBox="1">
            <a:spLocks/>
          </p:cNvSpPr>
          <p:nvPr/>
        </p:nvSpPr>
        <p:spPr>
          <a:xfrm>
            <a:off x="568170" y="2249181"/>
            <a:ext cx="6452062" cy="4084724"/>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69868" indent="-269868" defTabSz="914377">
              <a:defRPr/>
            </a:pPr>
            <a:r>
              <a:rPr lang="en-US" sz="1600">
                <a:solidFill>
                  <a:prstClr val="black"/>
                </a:solidFill>
              </a:rPr>
              <a:t>A shared strategy for regional development in the Västra </a:t>
            </a:r>
            <a:r>
              <a:rPr lang="en-US" sz="1600" err="1">
                <a:solidFill>
                  <a:prstClr val="black"/>
                </a:solidFill>
              </a:rPr>
              <a:t>Götaland</a:t>
            </a:r>
            <a:r>
              <a:rPr lang="en-US" sz="1600">
                <a:solidFill>
                  <a:prstClr val="black"/>
                </a:solidFill>
              </a:rPr>
              <a:t> region. </a:t>
            </a:r>
          </a:p>
          <a:p>
            <a:pPr marL="269868" indent="-269868" defTabSz="914377">
              <a:defRPr/>
            </a:pPr>
            <a:r>
              <a:rPr lang="en-US" sz="1600">
                <a:solidFill>
                  <a:prstClr val="black"/>
                </a:solidFill>
              </a:rPr>
              <a:t>Based on the mandate given to Region Västra </a:t>
            </a:r>
            <a:r>
              <a:rPr lang="en-US" sz="1600" err="1">
                <a:solidFill>
                  <a:prstClr val="black"/>
                </a:solidFill>
              </a:rPr>
              <a:t>Götaland</a:t>
            </a:r>
            <a:r>
              <a:rPr lang="en-US" sz="1600">
                <a:solidFill>
                  <a:prstClr val="black"/>
                </a:solidFill>
              </a:rPr>
              <a:t> by the Government to develop and adopt a regional development strategy for the region.</a:t>
            </a:r>
          </a:p>
          <a:p>
            <a:pPr marL="269868" indent="-269868" defTabSz="914377">
              <a:defRPr/>
            </a:pPr>
            <a:r>
              <a:rPr lang="en-US" sz="1600">
                <a:solidFill>
                  <a:prstClr val="black"/>
                </a:solidFill>
              </a:rPr>
              <a:t>49 municipalities, the four local municipal federations, industry and its </a:t>
            </a:r>
            <a:r>
              <a:rPr lang="en-US" sz="1600" err="1">
                <a:solidFill>
                  <a:prstClr val="black"/>
                </a:solidFill>
              </a:rPr>
              <a:t>organisations</a:t>
            </a:r>
            <a:r>
              <a:rPr lang="en-US" sz="1600">
                <a:solidFill>
                  <a:prstClr val="black"/>
                </a:solidFill>
              </a:rPr>
              <a:t>, academia and research institutes, the civil society, Region Västra </a:t>
            </a:r>
            <a:r>
              <a:rPr lang="en-US" sz="1600" err="1">
                <a:solidFill>
                  <a:prstClr val="black"/>
                </a:solidFill>
              </a:rPr>
              <a:t>Götaland</a:t>
            </a:r>
            <a:r>
              <a:rPr lang="en-US" sz="1600">
                <a:solidFill>
                  <a:prstClr val="black"/>
                </a:solidFill>
              </a:rPr>
              <a:t>, and other government bodies.​</a:t>
            </a:r>
          </a:p>
          <a:p>
            <a:pPr marL="269868" indent="-269868" defTabSz="914377">
              <a:defRPr/>
            </a:pPr>
            <a:r>
              <a:rPr lang="en-US" sz="1600">
                <a:solidFill>
                  <a:prstClr val="black"/>
                </a:solidFill>
              </a:rPr>
              <a:t>The strategy goal and four long-term priorities sets out the shared direction for Västra </a:t>
            </a:r>
            <a:r>
              <a:rPr lang="en-US" sz="1600" err="1">
                <a:solidFill>
                  <a:prstClr val="black"/>
                </a:solidFill>
              </a:rPr>
              <a:t>Götaland´s</a:t>
            </a:r>
            <a:r>
              <a:rPr lang="en-US" sz="1600">
                <a:solidFill>
                  <a:prstClr val="black"/>
                </a:solidFill>
              </a:rPr>
              <a:t> transition towards a sustainable and competitive society. </a:t>
            </a:r>
          </a:p>
        </p:txBody>
      </p:sp>
    </p:spTree>
    <p:extLst>
      <p:ext uri="{BB962C8B-B14F-4D97-AF65-F5344CB8AC3E}">
        <p14:creationId xmlns:p14="http://schemas.microsoft.com/office/powerpoint/2010/main" val="2394409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0FCB5EE0-AF05-6457-F6AE-69FD4AC1975F}"/>
              </a:ext>
              <a:ext uri="{C183D7F6-B498-43B3-948B-1728B52AA6E4}">
                <adec:decorative xmlns:adec="http://schemas.microsoft.com/office/drawing/2017/decorative" val="1"/>
              </a:ext>
            </a:extLst>
          </p:cNvPr>
          <p:cNvSpPr/>
          <p:nvPr/>
        </p:nvSpPr>
        <p:spPr>
          <a:xfrm>
            <a:off x="285749" y="333190"/>
            <a:ext cx="11582401" cy="6191620"/>
          </a:xfrm>
          <a:prstGeom prst="rect">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8" name="Bildobjekt 27">
            <a:extLst>
              <a:ext uri="{FF2B5EF4-FFF2-40B4-BE49-F238E27FC236}">
                <a16:creationId xmlns:a16="http://schemas.microsoft.com/office/drawing/2014/main" id="{73098CB8-32A2-AFE3-B3EF-1F909C77E4E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9725" y="333190"/>
            <a:ext cx="6350140" cy="6350140"/>
          </a:xfrm>
          <a:prstGeom prst="rect">
            <a:avLst/>
          </a:prstGeom>
        </p:spPr>
      </p:pic>
      <p:sp>
        <p:nvSpPr>
          <p:cNvPr id="5" name="Rubrik 1">
            <a:extLst>
              <a:ext uri="{FF2B5EF4-FFF2-40B4-BE49-F238E27FC236}">
                <a16:creationId xmlns:a16="http://schemas.microsoft.com/office/drawing/2014/main" id="{3B70B9D6-0687-26BC-3808-875F399214FA}"/>
              </a:ext>
            </a:extLst>
          </p:cNvPr>
          <p:cNvSpPr txBox="1">
            <a:spLocks/>
          </p:cNvSpPr>
          <p:nvPr/>
        </p:nvSpPr>
        <p:spPr>
          <a:xfrm>
            <a:off x="3788297" y="2551613"/>
            <a:ext cx="2572181" cy="1573455"/>
          </a:xfrm>
          <a:prstGeom prst="rect">
            <a:avLst/>
          </a:prstGeom>
        </p:spPr>
        <p:txBody>
          <a:bodyP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354">
              <a:spcAft>
                <a:spcPts val="600"/>
              </a:spcAft>
              <a:defRPr/>
            </a:pPr>
            <a:r>
              <a:rPr lang="sv-SE" sz="1600" b="1" err="1">
                <a:solidFill>
                  <a:srgbClr val="000000"/>
                </a:solidFill>
              </a:rPr>
              <a:t>Responsibility</a:t>
            </a:r>
            <a:r>
              <a:rPr lang="sv-SE" sz="1600" b="1">
                <a:solidFill>
                  <a:srgbClr val="000000"/>
                </a:solidFill>
              </a:rPr>
              <a:t> is </a:t>
            </a:r>
            <a:r>
              <a:rPr lang="sv-SE" sz="1600" b="1" err="1">
                <a:solidFill>
                  <a:srgbClr val="000000"/>
                </a:solidFill>
              </a:rPr>
              <a:t>shared</a:t>
            </a:r>
            <a:endParaRPr lang="sv-SE" sz="1600" b="1">
              <a:solidFill>
                <a:srgbClr val="000000"/>
              </a:solidFill>
            </a:endParaRPr>
          </a:p>
          <a:p>
            <a:pPr algn="ctr" defTabSz="914354">
              <a:defRPr/>
            </a:pPr>
            <a:r>
              <a:rPr lang="en-US" sz="1400">
                <a:solidFill>
                  <a:srgbClr val="000000"/>
                </a:solidFill>
                <a:latin typeface="+mn-lt"/>
              </a:rPr>
              <a:t>To achieve impact, we need many actors working together. While we all have different mandates and resources at our disposal, responsibility is shared.</a:t>
            </a:r>
          </a:p>
          <a:p>
            <a:pPr algn="ctr" defTabSz="914354">
              <a:defRPr/>
            </a:pPr>
            <a:r>
              <a:rPr lang="sv-SE" sz="1400">
                <a:solidFill>
                  <a:srgbClr val="000000"/>
                </a:solidFill>
                <a:latin typeface="+mn-lt"/>
              </a:rPr>
              <a:t> </a:t>
            </a:r>
            <a:endParaRPr lang="sv-SE" sz="2000" b="1">
              <a:solidFill>
                <a:srgbClr val="000000"/>
              </a:solidFill>
              <a:latin typeface="+mn-lt"/>
            </a:endParaRPr>
          </a:p>
        </p:txBody>
      </p:sp>
      <p:sp>
        <p:nvSpPr>
          <p:cNvPr id="7" name="Ellips 6">
            <a:extLst>
              <a:ext uri="{FF2B5EF4-FFF2-40B4-BE49-F238E27FC236}">
                <a16:creationId xmlns:a16="http://schemas.microsoft.com/office/drawing/2014/main" id="{CDF86126-9FCD-2B95-1AE9-BED85C9F3158}"/>
              </a:ext>
            </a:extLst>
          </p:cNvPr>
          <p:cNvSpPr/>
          <p:nvPr/>
        </p:nvSpPr>
        <p:spPr>
          <a:xfrm>
            <a:off x="3294548" y="4640854"/>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the County Administrative Board, </a:t>
            </a:r>
          </a:p>
          <a:p>
            <a:pPr algn="ctr"/>
            <a:r>
              <a:rPr lang="en-US" sz="1100"/>
              <a:t>and other government agencies</a:t>
            </a:r>
          </a:p>
        </p:txBody>
      </p:sp>
      <p:sp>
        <p:nvSpPr>
          <p:cNvPr id="20" name="Ellips 19">
            <a:extLst>
              <a:ext uri="{FF2B5EF4-FFF2-40B4-BE49-F238E27FC236}">
                <a16:creationId xmlns:a16="http://schemas.microsoft.com/office/drawing/2014/main" id="{23D246CA-7E39-BFE7-8CBE-237B7A728FF1}"/>
              </a:ext>
            </a:extLst>
          </p:cNvPr>
          <p:cNvSpPr/>
          <p:nvPr/>
        </p:nvSpPr>
        <p:spPr>
          <a:xfrm>
            <a:off x="5306228" y="4640854"/>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100"/>
              <a:t>Region Västra Götaland</a:t>
            </a:r>
          </a:p>
        </p:txBody>
      </p:sp>
      <p:sp>
        <p:nvSpPr>
          <p:cNvPr id="21" name="Ellips 20">
            <a:extLst>
              <a:ext uri="{FF2B5EF4-FFF2-40B4-BE49-F238E27FC236}">
                <a16:creationId xmlns:a16="http://schemas.microsoft.com/office/drawing/2014/main" id="{AFE62669-4CB5-1E01-37B6-BD1AA9FEDEB6}"/>
              </a:ext>
            </a:extLst>
          </p:cNvPr>
          <p:cNvSpPr/>
          <p:nvPr/>
        </p:nvSpPr>
        <p:spPr>
          <a:xfrm>
            <a:off x="2113065" y="3164390"/>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100"/>
              <a:t>Civil </a:t>
            </a:r>
            <a:r>
              <a:rPr lang="sv-SE" sz="1100" err="1"/>
              <a:t>society</a:t>
            </a:r>
            <a:r>
              <a:rPr lang="sv-SE" sz="1100"/>
              <a:t> organisations</a:t>
            </a:r>
          </a:p>
        </p:txBody>
      </p:sp>
      <p:sp>
        <p:nvSpPr>
          <p:cNvPr id="22" name="Ellips 21">
            <a:extLst>
              <a:ext uri="{FF2B5EF4-FFF2-40B4-BE49-F238E27FC236}">
                <a16:creationId xmlns:a16="http://schemas.microsoft.com/office/drawing/2014/main" id="{AAA5E4B8-AEF1-C49C-5FFF-E604B4A4F718}"/>
              </a:ext>
            </a:extLst>
          </p:cNvPr>
          <p:cNvSpPr/>
          <p:nvPr/>
        </p:nvSpPr>
        <p:spPr>
          <a:xfrm>
            <a:off x="6543908" y="3164390"/>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100" err="1"/>
              <a:t>Academia</a:t>
            </a:r>
            <a:r>
              <a:rPr lang="sv-SE" sz="1100"/>
              <a:t> and Research </a:t>
            </a:r>
            <a:r>
              <a:rPr lang="sv-SE" sz="1100" err="1"/>
              <a:t>institutes</a:t>
            </a:r>
            <a:endParaRPr lang="sv-SE" sz="1100"/>
          </a:p>
        </p:txBody>
      </p:sp>
      <p:sp>
        <p:nvSpPr>
          <p:cNvPr id="23" name="Ellips 22">
            <a:extLst>
              <a:ext uri="{FF2B5EF4-FFF2-40B4-BE49-F238E27FC236}">
                <a16:creationId xmlns:a16="http://schemas.microsoft.com/office/drawing/2014/main" id="{F0F11C6C-1F93-BCED-69F1-92CB949B7B44}"/>
              </a:ext>
            </a:extLst>
          </p:cNvPr>
          <p:cNvSpPr/>
          <p:nvPr/>
        </p:nvSpPr>
        <p:spPr>
          <a:xfrm>
            <a:off x="2424150" y="1280434"/>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Business sector and its </a:t>
            </a:r>
            <a:r>
              <a:rPr lang="en-US" sz="1100" err="1"/>
              <a:t>organisations</a:t>
            </a:r>
            <a:endParaRPr lang="en-US" sz="1100"/>
          </a:p>
        </p:txBody>
      </p:sp>
      <p:sp>
        <p:nvSpPr>
          <p:cNvPr id="24" name="Ellips 23">
            <a:extLst>
              <a:ext uri="{FF2B5EF4-FFF2-40B4-BE49-F238E27FC236}">
                <a16:creationId xmlns:a16="http://schemas.microsoft.com/office/drawing/2014/main" id="{6523621F-EDA4-EA1E-446D-29CF989C7E6C}"/>
              </a:ext>
            </a:extLst>
          </p:cNvPr>
          <p:cNvSpPr/>
          <p:nvPr/>
        </p:nvSpPr>
        <p:spPr>
          <a:xfrm>
            <a:off x="6176626" y="1280434"/>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100"/>
              <a:t>Municipal federation</a:t>
            </a:r>
          </a:p>
        </p:txBody>
      </p:sp>
      <p:sp>
        <p:nvSpPr>
          <p:cNvPr id="25" name="Ellips 24">
            <a:extLst>
              <a:ext uri="{FF2B5EF4-FFF2-40B4-BE49-F238E27FC236}">
                <a16:creationId xmlns:a16="http://schemas.microsoft.com/office/drawing/2014/main" id="{B3468516-357E-3F2D-0F3D-8B58368CB6F2}"/>
              </a:ext>
            </a:extLst>
          </p:cNvPr>
          <p:cNvSpPr/>
          <p:nvPr/>
        </p:nvSpPr>
        <p:spPr>
          <a:xfrm>
            <a:off x="4300388" y="582878"/>
            <a:ext cx="1548000" cy="15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100"/>
              <a:t>49 </a:t>
            </a:r>
            <a:r>
              <a:rPr lang="sv-SE" sz="1100" err="1"/>
              <a:t>municipalities</a:t>
            </a:r>
            <a:endParaRPr lang="sv-SE" sz="1100"/>
          </a:p>
        </p:txBody>
      </p:sp>
    </p:spTree>
    <p:extLst>
      <p:ext uri="{BB962C8B-B14F-4D97-AF65-F5344CB8AC3E}">
        <p14:creationId xmlns:p14="http://schemas.microsoft.com/office/powerpoint/2010/main" val="1674821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E83F8-8C88-BDDA-390C-486419CD2B2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872594C-B32C-651A-6BE0-23156F618504}"/>
              </a:ext>
            </a:extLst>
          </p:cNvPr>
          <p:cNvSpPr>
            <a:spLocks noGrp="1"/>
          </p:cNvSpPr>
          <p:nvPr>
            <p:ph type="title"/>
          </p:nvPr>
        </p:nvSpPr>
        <p:spPr/>
        <p:txBody>
          <a:bodyPr/>
          <a:lstStyle/>
          <a:p>
            <a:pPr>
              <a:lnSpc>
                <a:spcPct val="130000"/>
              </a:lnSpc>
              <a:spcBef>
                <a:spcPts val="1000"/>
              </a:spcBef>
              <a:spcAft>
                <a:spcPts val="1200"/>
              </a:spcAft>
            </a:pPr>
            <a:r>
              <a:rPr lang="en-US" sz="1800">
                <a:latin typeface="+mn-lt"/>
              </a:rPr>
              <a:t>The Strategy </a:t>
            </a:r>
            <a:r>
              <a:rPr lang="en-US" sz="1800" err="1">
                <a:latin typeface="+mn-lt"/>
              </a:rPr>
              <a:t>prioritises</a:t>
            </a:r>
            <a:r>
              <a:rPr lang="en-US" sz="1800">
                <a:latin typeface="+mn-lt"/>
              </a:rPr>
              <a:t> areas that are of </a:t>
            </a:r>
            <a:r>
              <a:rPr lang="en-US" sz="1800" b="1">
                <a:latin typeface="+mn-lt"/>
              </a:rPr>
              <a:t>long-term strategic importance </a:t>
            </a:r>
            <a:r>
              <a:rPr lang="en-US" sz="1800">
                <a:latin typeface="+mn-lt"/>
              </a:rPr>
              <a:t>for the development of Västra </a:t>
            </a:r>
            <a:r>
              <a:rPr lang="en-US" sz="1800" err="1">
                <a:latin typeface="+mn-lt"/>
              </a:rPr>
              <a:t>Götaland</a:t>
            </a:r>
            <a:r>
              <a:rPr lang="en-US" sz="1800">
                <a:latin typeface="+mn-lt"/>
              </a:rPr>
              <a:t> and where </a:t>
            </a:r>
            <a:r>
              <a:rPr lang="en-US" sz="1800" b="1">
                <a:latin typeface="+mn-lt"/>
              </a:rPr>
              <a:t>collaboration between different actors and joint efforts</a:t>
            </a:r>
            <a:r>
              <a:rPr lang="en-US" sz="1800">
                <a:latin typeface="+mn-lt"/>
              </a:rPr>
              <a:t> are required to successfully transition to an economically, socially, and environmentally sustainable and competitive society.</a:t>
            </a:r>
            <a:endParaRPr lang="sv-SE" sz="1800">
              <a:latin typeface="+mn-lt"/>
            </a:endParaRPr>
          </a:p>
        </p:txBody>
      </p:sp>
      <p:grpSp>
        <p:nvGrpSpPr>
          <p:cNvPr id="7" name="Grupp 6">
            <a:extLst>
              <a:ext uri="{FF2B5EF4-FFF2-40B4-BE49-F238E27FC236}">
                <a16:creationId xmlns:a16="http://schemas.microsoft.com/office/drawing/2014/main" id="{126BA455-ED21-2639-AD6F-C378DD3FFB34}"/>
              </a:ext>
            </a:extLst>
          </p:cNvPr>
          <p:cNvGrpSpPr/>
          <p:nvPr/>
        </p:nvGrpSpPr>
        <p:grpSpPr>
          <a:xfrm>
            <a:off x="6004574" y="1777823"/>
            <a:ext cx="5830371" cy="3418753"/>
            <a:chOff x="6310243" y="1528980"/>
            <a:chExt cx="5830371" cy="3418753"/>
          </a:xfrm>
        </p:grpSpPr>
        <p:pic>
          <p:nvPicPr>
            <p:cNvPr id="8" name="Bildobjekt 7">
              <a:extLst>
                <a:ext uri="{FF2B5EF4-FFF2-40B4-BE49-F238E27FC236}">
                  <a16:creationId xmlns:a16="http://schemas.microsoft.com/office/drawing/2014/main" id="{F564ACC8-A7DA-B11A-35EA-A6BABC9F9F02}"/>
                </a:ext>
              </a:extLst>
            </p:cNvPr>
            <p:cNvPicPr>
              <a:picLocks noChangeAspect="1"/>
            </p:cNvPicPr>
            <p:nvPr/>
          </p:nvPicPr>
          <p:blipFill>
            <a:blip r:embed="rId3">
              <a:extLst>
                <a:ext uri="{28A0092B-C50C-407E-A947-70E740481C1C}">
                  <a14:useLocalDpi xmlns:a14="http://schemas.microsoft.com/office/drawing/2010/main" val="0"/>
                </a:ext>
              </a:extLst>
            </a:blip>
            <a:srcRect t="-203" b="-55"/>
            <a:stretch>
              <a:fillRect/>
            </a:stretch>
          </p:blipFill>
          <p:spPr>
            <a:xfrm>
              <a:off x="7602029" y="1719034"/>
              <a:ext cx="3046306" cy="3057804"/>
            </a:xfrm>
            <a:prstGeom prst="rect">
              <a:avLst/>
            </a:prstGeom>
          </p:spPr>
        </p:pic>
        <p:sp>
          <p:nvSpPr>
            <p:cNvPr id="9" name="textruta 8">
              <a:extLst>
                <a:ext uri="{FF2B5EF4-FFF2-40B4-BE49-F238E27FC236}">
                  <a16:creationId xmlns:a16="http://schemas.microsoft.com/office/drawing/2014/main" id="{03B0B6B0-DE30-F187-2D86-1D79DF6CF0A4}"/>
                </a:ext>
              </a:extLst>
            </p:cNvPr>
            <p:cNvSpPr txBox="1"/>
            <p:nvPr/>
          </p:nvSpPr>
          <p:spPr>
            <a:xfrm>
              <a:off x="10728634" y="3107588"/>
              <a:ext cx="1411980" cy="293222"/>
            </a:xfrm>
            <a:prstGeom prst="rect">
              <a:avLst/>
            </a:prstGeom>
            <a:noFill/>
          </p:spPr>
          <p:txBody>
            <a:bodyPr wrap="square" lIns="0" tIns="0" rIns="0" bIns="0" rtlCol="0">
              <a:spAutoFit/>
            </a:bodyPr>
            <a:lstStyle>
              <a:defPPr>
                <a:defRPr lang="sv-SE"/>
              </a:defPPr>
              <a:lvl1pPr defTabSz="914377">
                <a:lnSpc>
                  <a:spcPts val="1200"/>
                </a:lnSpc>
                <a:defRPr sz="900" b="1">
                  <a:solidFill>
                    <a:srgbClr val="000000"/>
                  </a:solidFill>
                  <a:latin typeface="Verdana"/>
                </a:defRPr>
              </a:lvl1pPr>
            </a:lstStyle>
            <a:p>
              <a:r>
                <a:rPr lang="sv-SE"/>
                <a:t>COLLABORATION REQUIRED</a:t>
              </a:r>
            </a:p>
          </p:txBody>
        </p:sp>
        <p:sp>
          <p:nvSpPr>
            <p:cNvPr id="10" name="textruta 9">
              <a:extLst>
                <a:ext uri="{FF2B5EF4-FFF2-40B4-BE49-F238E27FC236}">
                  <a16:creationId xmlns:a16="http://schemas.microsoft.com/office/drawing/2014/main" id="{E462F78E-0F73-F1DD-5F95-5ECF9E47E119}"/>
                </a:ext>
              </a:extLst>
            </p:cNvPr>
            <p:cNvSpPr txBox="1"/>
            <p:nvPr/>
          </p:nvSpPr>
          <p:spPr>
            <a:xfrm>
              <a:off x="8482894" y="4808399"/>
              <a:ext cx="1284574" cy="139334"/>
            </a:xfrm>
            <a:prstGeom prst="rect">
              <a:avLst/>
            </a:prstGeom>
            <a:noFill/>
          </p:spPr>
          <p:txBody>
            <a:bodyPr wrap="square" lIns="0" tIns="0" rIns="0" bIns="0" rtlCol="0">
              <a:spAutoFit/>
            </a:bodyPr>
            <a:lstStyle/>
            <a:p>
              <a:pPr algn="ctr" defTabSz="914377">
                <a:lnSpc>
                  <a:spcPts val="1200"/>
                </a:lnSpc>
              </a:pPr>
              <a:r>
                <a:rPr lang="sv-SE" sz="900" b="1">
                  <a:solidFill>
                    <a:srgbClr val="000000"/>
                  </a:solidFill>
                  <a:latin typeface="Verdana"/>
                </a:rPr>
                <a:t>SHORT-TERM</a:t>
              </a:r>
            </a:p>
          </p:txBody>
        </p:sp>
        <p:sp>
          <p:nvSpPr>
            <p:cNvPr id="11" name="textruta 10">
              <a:extLst>
                <a:ext uri="{FF2B5EF4-FFF2-40B4-BE49-F238E27FC236}">
                  <a16:creationId xmlns:a16="http://schemas.microsoft.com/office/drawing/2014/main" id="{5CBD56BA-AF24-A9E5-99BB-4255C43D6A6D}"/>
                </a:ext>
              </a:extLst>
            </p:cNvPr>
            <p:cNvSpPr txBox="1"/>
            <p:nvPr/>
          </p:nvSpPr>
          <p:spPr>
            <a:xfrm>
              <a:off x="8165782" y="1528980"/>
              <a:ext cx="1918797" cy="139334"/>
            </a:xfrm>
            <a:prstGeom prst="rect">
              <a:avLst/>
            </a:prstGeom>
            <a:noFill/>
          </p:spPr>
          <p:txBody>
            <a:bodyPr wrap="square" lIns="0" tIns="0" rIns="0" bIns="0" rtlCol="0">
              <a:spAutoFit/>
            </a:bodyPr>
            <a:lstStyle/>
            <a:p>
              <a:pPr algn="ctr" defTabSz="914377">
                <a:lnSpc>
                  <a:spcPts val="1200"/>
                </a:lnSpc>
              </a:pPr>
              <a:r>
                <a:rPr lang="sv-SE" sz="900" b="1">
                  <a:solidFill>
                    <a:srgbClr val="000000"/>
                  </a:solidFill>
                  <a:latin typeface="Verdana"/>
                </a:rPr>
                <a:t>LONG-TERM</a:t>
              </a:r>
            </a:p>
          </p:txBody>
        </p:sp>
        <p:sp>
          <p:nvSpPr>
            <p:cNvPr id="13" name="textruta 12">
              <a:extLst>
                <a:ext uri="{FF2B5EF4-FFF2-40B4-BE49-F238E27FC236}">
                  <a16:creationId xmlns:a16="http://schemas.microsoft.com/office/drawing/2014/main" id="{76DD3DC8-956F-4016-84C8-689AB793AB9F}"/>
                </a:ext>
              </a:extLst>
            </p:cNvPr>
            <p:cNvSpPr txBox="1"/>
            <p:nvPr/>
          </p:nvSpPr>
          <p:spPr>
            <a:xfrm>
              <a:off x="6310243" y="3107587"/>
              <a:ext cx="1188697" cy="293222"/>
            </a:xfrm>
            <a:prstGeom prst="rect">
              <a:avLst/>
            </a:prstGeom>
            <a:noFill/>
          </p:spPr>
          <p:txBody>
            <a:bodyPr wrap="square" lIns="0" tIns="0" rIns="0" bIns="0" rtlCol="0">
              <a:spAutoFit/>
            </a:bodyPr>
            <a:lstStyle/>
            <a:p>
              <a:pPr algn="r" defTabSz="914377">
                <a:lnSpc>
                  <a:spcPts val="1200"/>
                </a:lnSpc>
              </a:pPr>
              <a:r>
                <a:rPr lang="sv-SE" sz="900" b="1">
                  <a:solidFill>
                    <a:srgbClr val="000000"/>
                  </a:solidFill>
                  <a:latin typeface="Verdana"/>
                </a:rPr>
                <a:t>INDIVIDUAL ACTOR</a:t>
              </a:r>
            </a:p>
          </p:txBody>
        </p:sp>
        <p:sp>
          <p:nvSpPr>
            <p:cNvPr id="14" name="textruta 13">
              <a:extLst>
                <a:ext uri="{FF2B5EF4-FFF2-40B4-BE49-F238E27FC236}">
                  <a16:creationId xmlns:a16="http://schemas.microsoft.com/office/drawing/2014/main" id="{666F0C62-114D-118A-A4D9-754FE459CC7F}"/>
                </a:ext>
              </a:extLst>
            </p:cNvPr>
            <p:cNvSpPr txBox="1"/>
            <p:nvPr/>
          </p:nvSpPr>
          <p:spPr>
            <a:xfrm>
              <a:off x="10181336" y="1783272"/>
              <a:ext cx="1828649" cy="372281"/>
            </a:xfrm>
            <a:prstGeom prst="rect">
              <a:avLst/>
            </a:prstGeom>
            <a:noFill/>
          </p:spPr>
          <p:txBody>
            <a:bodyPr wrap="square" lIns="0" tIns="0" rIns="0" bIns="0" rtlCol="0">
              <a:spAutoFit/>
            </a:bodyPr>
            <a:lstStyle/>
            <a:p>
              <a:pPr defTabSz="914377">
                <a:lnSpc>
                  <a:spcPts val="1450"/>
                </a:lnSpc>
              </a:pPr>
              <a:r>
                <a:rPr lang="sv-SE" sz="1200">
                  <a:solidFill>
                    <a:srgbClr val="000000"/>
                  </a:solidFill>
                  <a:latin typeface="Georgia" panose="02040502050405020303" pitchFamily="18" charset="0"/>
                </a:rPr>
                <a:t>Regional </a:t>
              </a:r>
              <a:r>
                <a:rPr lang="sv-SE" sz="1200" err="1">
                  <a:solidFill>
                    <a:srgbClr val="000000"/>
                  </a:solidFill>
                  <a:latin typeface="Georgia" panose="02040502050405020303" pitchFamily="18" charset="0"/>
                </a:rPr>
                <a:t>Development</a:t>
              </a:r>
              <a:r>
                <a:rPr lang="sv-SE" sz="1200">
                  <a:solidFill>
                    <a:srgbClr val="000000"/>
                  </a:solidFill>
                  <a:latin typeface="Georgia" panose="02040502050405020303" pitchFamily="18" charset="0"/>
                </a:rPr>
                <a:t> Strategy</a:t>
              </a:r>
            </a:p>
          </p:txBody>
        </p:sp>
        <p:cxnSp>
          <p:nvCxnSpPr>
            <p:cNvPr id="15" name="Rak koppling 14">
              <a:extLst>
                <a:ext uri="{FF2B5EF4-FFF2-40B4-BE49-F238E27FC236}">
                  <a16:creationId xmlns:a16="http://schemas.microsoft.com/office/drawing/2014/main" id="{94769E2D-7BB1-E490-AB72-C1AF761E123E}"/>
                </a:ext>
              </a:extLst>
            </p:cNvPr>
            <p:cNvCxnSpPr>
              <a:cxnSpLocks/>
            </p:cNvCxnSpPr>
            <p:nvPr/>
          </p:nvCxnSpPr>
          <p:spPr>
            <a:xfrm flipH="1">
              <a:off x="10017842" y="2193959"/>
              <a:ext cx="437849" cy="319165"/>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7194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789B6-CD7D-C2B4-5031-C0BB69E11A73}"/>
            </a:ext>
          </a:extLst>
        </p:cNvPr>
        <p:cNvGrpSpPr/>
        <p:nvPr/>
      </p:nvGrpSpPr>
      <p:grpSpPr>
        <a:xfrm>
          <a:off x="0" y="0"/>
          <a:ext cx="0" cy="0"/>
          <a:chOff x="0" y="0"/>
          <a:chExt cx="0" cy="0"/>
        </a:xfrm>
      </p:grpSpPr>
      <p:pic>
        <p:nvPicPr>
          <p:cNvPr id="13" name="Bildobjekt 12">
            <a:extLst>
              <a:ext uri="{FF2B5EF4-FFF2-40B4-BE49-F238E27FC236}">
                <a16:creationId xmlns:a16="http://schemas.microsoft.com/office/drawing/2014/main" id="{6A1171FD-7A71-24F0-6B44-7FB7806D1D5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7339" r="23156"/>
          <a:stretch/>
        </p:blipFill>
        <p:spPr>
          <a:xfrm>
            <a:off x="8112125" y="0"/>
            <a:ext cx="4079875" cy="6858000"/>
          </a:xfrm>
          <a:prstGeom prst="rect">
            <a:avLst/>
          </a:prstGeom>
        </p:spPr>
      </p:pic>
      <p:pic>
        <p:nvPicPr>
          <p:cNvPr id="15" name="Bildobjekt 14">
            <a:extLst>
              <a:ext uri="{FF2B5EF4-FFF2-40B4-BE49-F238E27FC236}">
                <a16:creationId xmlns:a16="http://schemas.microsoft.com/office/drawing/2014/main" id="{D182FBE2-90B2-C614-7365-5D4A04E55F5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53168" r="13368"/>
          <a:stretch/>
        </p:blipFill>
        <p:spPr>
          <a:xfrm>
            <a:off x="1" y="1"/>
            <a:ext cx="4079875" cy="6857999"/>
          </a:xfrm>
          <a:prstGeom prst="rect">
            <a:avLst/>
          </a:prstGeom>
        </p:spPr>
      </p:pic>
      <p:pic>
        <p:nvPicPr>
          <p:cNvPr id="11" name="Bildobjekt 10">
            <a:extLst>
              <a:ext uri="{FF2B5EF4-FFF2-40B4-BE49-F238E27FC236}">
                <a16:creationId xmlns:a16="http://schemas.microsoft.com/office/drawing/2014/main" id="{70C26FB2-038C-F5F5-D2F5-CA1AEE198C3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l="47073" r="21921"/>
          <a:stretch/>
        </p:blipFill>
        <p:spPr>
          <a:xfrm>
            <a:off x="4079875" y="0"/>
            <a:ext cx="4032251" cy="6858000"/>
          </a:xfrm>
          <a:prstGeom prst="rect">
            <a:avLst/>
          </a:prstGeom>
        </p:spPr>
      </p:pic>
      <p:sp>
        <p:nvSpPr>
          <p:cNvPr id="2" name="textruta 1">
            <a:extLst>
              <a:ext uri="{FF2B5EF4-FFF2-40B4-BE49-F238E27FC236}">
                <a16:creationId xmlns:a16="http://schemas.microsoft.com/office/drawing/2014/main" id="{B21A4FED-96B9-2751-0B59-14653EB697C7}"/>
              </a:ext>
            </a:extLst>
          </p:cNvPr>
          <p:cNvSpPr txBox="1"/>
          <p:nvPr/>
        </p:nvSpPr>
        <p:spPr>
          <a:xfrm>
            <a:off x="731837" y="2347773"/>
            <a:ext cx="2802043" cy="936255"/>
          </a:xfrm>
          <a:prstGeom prst="rect">
            <a:avLst/>
          </a:prstGeom>
          <a:solidFill>
            <a:srgbClr val="FFECB3"/>
          </a:solidFill>
        </p:spPr>
        <p:txBody>
          <a:bodyPr wrap="square" lIns="0" tIns="108000" rIns="0" bIns="108000" rtlCol="0">
            <a:spAutoFit/>
          </a:bodyPr>
          <a:lstStyle/>
          <a:p>
            <a:pPr algn="ctr" defTabSz="914377">
              <a:lnSpc>
                <a:spcPts val="2751"/>
              </a:lnSpc>
            </a:pPr>
            <a:r>
              <a:rPr lang="sv-SE" sz="2400" b="1" err="1">
                <a:solidFill>
                  <a:prstClr val="black"/>
                </a:solidFill>
                <a:latin typeface="Verdana"/>
              </a:rPr>
              <a:t>Acute</a:t>
            </a:r>
            <a:r>
              <a:rPr lang="sv-SE" sz="2400" b="1">
                <a:solidFill>
                  <a:prstClr val="black"/>
                </a:solidFill>
                <a:latin typeface="Verdana"/>
              </a:rPr>
              <a:t> threat to </a:t>
            </a:r>
            <a:r>
              <a:rPr lang="sv-SE" sz="2400" b="1" err="1">
                <a:solidFill>
                  <a:prstClr val="black"/>
                </a:solidFill>
                <a:latin typeface="Verdana"/>
              </a:rPr>
              <a:t>biodiversity</a:t>
            </a:r>
            <a:endParaRPr lang="sv-SE" sz="2400" b="1">
              <a:solidFill>
                <a:prstClr val="black"/>
              </a:solidFill>
              <a:latin typeface="Verdana"/>
            </a:endParaRPr>
          </a:p>
        </p:txBody>
      </p:sp>
      <p:sp>
        <p:nvSpPr>
          <p:cNvPr id="3" name="textruta 2">
            <a:extLst>
              <a:ext uri="{FF2B5EF4-FFF2-40B4-BE49-F238E27FC236}">
                <a16:creationId xmlns:a16="http://schemas.microsoft.com/office/drawing/2014/main" id="{AF568103-5E48-9184-A97B-45E0EA48F5E4}"/>
              </a:ext>
            </a:extLst>
          </p:cNvPr>
          <p:cNvSpPr txBox="1"/>
          <p:nvPr/>
        </p:nvSpPr>
        <p:spPr>
          <a:xfrm>
            <a:off x="731840" y="3778513"/>
            <a:ext cx="2802041" cy="577182"/>
          </a:xfrm>
          <a:prstGeom prst="rect">
            <a:avLst/>
          </a:prstGeom>
          <a:solidFill>
            <a:srgbClr val="FFECB3"/>
          </a:solidFill>
        </p:spPr>
        <p:txBody>
          <a:bodyPr wrap="square" lIns="0" tIns="108000" rIns="0" bIns="108000" rtlCol="0">
            <a:spAutoFit/>
          </a:bodyPr>
          <a:lstStyle/>
          <a:p>
            <a:pPr algn="ctr" defTabSz="914377">
              <a:lnSpc>
                <a:spcPts val="2751"/>
              </a:lnSpc>
            </a:pPr>
            <a:r>
              <a:rPr lang="sv-SE" sz="2400" b="1">
                <a:solidFill>
                  <a:prstClr val="black"/>
                </a:solidFill>
                <a:latin typeface="Verdana"/>
              </a:rPr>
              <a:t>Climate </a:t>
            </a:r>
            <a:r>
              <a:rPr lang="sv-SE" sz="2400" b="1" err="1">
                <a:solidFill>
                  <a:prstClr val="black"/>
                </a:solidFill>
                <a:latin typeface="Verdana"/>
              </a:rPr>
              <a:t>change</a:t>
            </a:r>
            <a:endParaRPr lang="sv-SE" sz="2400" b="1">
              <a:solidFill>
                <a:prstClr val="black"/>
              </a:solidFill>
              <a:latin typeface="Verdana"/>
            </a:endParaRPr>
          </a:p>
        </p:txBody>
      </p:sp>
      <p:sp>
        <p:nvSpPr>
          <p:cNvPr id="5" name="textruta 4">
            <a:extLst>
              <a:ext uri="{FF2B5EF4-FFF2-40B4-BE49-F238E27FC236}">
                <a16:creationId xmlns:a16="http://schemas.microsoft.com/office/drawing/2014/main" id="{3BDE3380-EACD-F424-EA67-D679E5D06DC6}"/>
              </a:ext>
            </a:extLst>
          </p:cNvPr>
          <p:cNvSpPr txBox="1"/>
          <p:nvPr/>
        </p:nvSpPr>
        <p:spPr>
          <a:xfrm>
            <a:off x="4694981" y="1159341"/>
            <a:ext cx="2802041" cy="936255"/>
          </a:xfrm>
          <a:prstGeom prst="rect">
            <a:avLst/>
          </a:prstGeom>
          <a:solidFill>
            <a:srgbClr val="FFECB3"/>
          </a:solidFill>
        </p:spPr>
        <p:txBody>
          <a:bodyPr wrap="square" lIns="0" tIns="108000" rIns="0" bIns="108000" rtlCol="0">
            <a:spAutoFit/>
          </a:bodyPr>
          <a:lstStyle/>
          <a:p>
            <a:pPr algn="ctr" defTabSz="914377">
              <a:lnSpc>
                <a:spcPts val="2751"/>
              </a:lnSpc>
            </a:pPr>
            <a:r>
              <a:rPr lang="sv-SE" sz="2400" b="1" err="1">
                <a:solidFill>
                  <a:prstClr val="black"/>
                </a:solidFill>
                <a:latin typeface="Verdana"/>
              </a:rPr>
              <a:t>Demographic</a:t>
            </a:r>
            <a:r>
              <a:rPr lang="sv-SE" sz="2400" b="1">
                <a:solidFill>
                  <a:prstClr val="black"/>
                </a:solidFill>
                <a:latin typeface="Verdana"/>
              </a:rPr>
              <a:t> </a:t>
            </a:r>
            <a:r>
              <a:rPr lang="sv-SE" sz="2400" b="1" err="1">
                <a:solidFill>
                  <a:prstClr val="black"/>
                </a:solidFill>
                <a:latin typeface="Verdana"/>
              </a:rPr>
              <a:t>developments</a:t>
            </a:r>
            <a:endParaRPr lang="sv-SE" sz="2400" b="1">
              <a:solidFill>
                <a:prstClr val="black"/>
              </a:solidFill>
              <a:latin typeface="Verdana"/>
            </a:endParaRPr>
          </a:p>
        </p:txBody>
      </p:sp>
      <p:sp>
        <p:nvSpPr>
          <p:cNvPr id="8" name="textruta 7">
            <a:extLst>
              <a:ext uri="{FF2B5EF4-FFF2-40B4-BE49-F238E27FC236}">
                <a16:creationId xmlns:a16="http://schemas.microsoft.com/office/drawing/2014/main" id="{1D97DBD4-CE40-0184-B4B1-7FD55140AA34}"/>
              </a:ext>
            </a:extLst>
          </p:cNvPr>
          <p:cNvSpPr txBox="1"/>
          <p:nvPr/>
        </p:nvSpPr>
        <p:spPr>
          <a:xfrm>
            <a:off x="4712609" y="2815902"/>
            <a:ext cx="2802041" cy="827200"/>
          </a:xfrm>
          <a:prstGeom prst="rect">
            <a:avLst/>
          </a:prstGeom>
          <a:solidFill>
            <a:srgbClr val="FFECB3"/>
          </a:solidFill>
        </p:spPr>
        <p:txBody>
          <a:bodyPr wrap="square" lIns="0" tIns="0" rIns="0" bIns="108000" rtlCol="0">
            <a:spAutoFit/>
          </a:bodyPr>
          <a:lstStyle/>
          <a:p>
            <a:pPr algn="ctr" defTabSz="914377">
              <a:lnSpc>
                <a:spcPts val="2751"/>
              </a:lnSpc>
            </a:pPr>
            <a:r>
              <a:rPr lang="sv-SE" sz="2400" b="1">
                <a:solidFill>
                  <a:prstClr val="black"/>
                </a:solidFill>
                <a:latin typeface="Verdana"/>
              </a:rPr>
              <a:t>Widespread </a:t>
            </a:r>
            <a:r>
              <a:rPr lang="sv-SE" sz="2400" b="1" err="1">
                <a:solidFill>
                  <a:prstClr val="black"/>
                </a:solidFill>
                <a:latin typeface="Verdana"/>
              </a:rPr>
              <a:t>organised</a:t>
            </a:r>
            <a:r>
              <a:rPr lang="sv-SE" sz="2400" b="1">
                <a:solidFill>
                  <a:prstClr val="black"/>
                </a:solidFill>
                <a:latin typeface="Verdana"/>
              </a:rPr>
              <a:t> </a:t>
            </a:r>
            <a:r>
              <a:rPr lang="sv-SE" sz="2400" b="1" err="1">
                <a:solidFill>
                  <a:prstClr val="black"/>
                </a:solidFill>
                <a:latin typeface="Verdana"/>
              </a:rPr>
              <a:t>crime</a:t>
            </a:r>
            <a:endParaRPr lang="sv-SE" sz="2400" b="1">
              <a:solidFill>
                <a:prstClr val="black"/>
              </a:solidFill>
              <a:latin typeface="Verdana"/>
            </a:endParaRPr>
          </a:p>
        </p:txBody>
      </p:sp>
      <p:sp>
        <p:nvSpPr>
          <p:cNvPr id="9" name="textruta 8">
            <a:extLst>
              <a:ext uri="{FF2B5EF4-FFF2-40B4-BE49-F238E27FC236}">
                <a16:creationId xmlns:a16="http://schemas.microsoft.com/office/drawing/2014/main" id="{A28FB13C-E81F-0881-2732-9C148D1568C3}"/>
              </a:ext>
            </a:extLst>
          </p:cNvPr>
          <p:cNvSpPr txBox="1"/>
          <p:nvPr/>
        </p:nvSpPr>
        <p:spPr>
          <a:xfrm>
            <a:off x="4671169" y="4842370"/>
            <a:ext cx="2802041" cy="1295327"/>
          </a:xfrm>
          <a:prstGeom prst="rect">
            <a:avLst/>
          </a:prstGeom>
          <a:solidFill>
            <a:srgbClr val="FFECB3"/>
          </a:solidFill>
        </p:spPr>
        <p:txBody>
          <a:bodyPr wrap="square" lIns="0" tIns="108000" rIns="0" bIns="108000" rtlCol="0">
            <a:spAutoFit/>
          </a:bodyPr>
          <a:lstStyle/>
          <a:p>
            <a:pPr algn="ctr" defTabSz="914377">
              <a:lnSpc>
                <a:spcPts val="2751"/>
              </a:lnSpc>
            </a:pPr>
            <a:r>
              <a:rPr lang="en-US" sz="2400" b="1">
                <a:solidFill>
                  <a:prstClr val="black"/>
                </a:solidFill>
                <a:latin typeface="Verdana"/>
              </a:rPr>
              <a:t>Young people not completing their education</a:t>
            </a:r>
            <a:endParaRPr lang="sv-SE" sz="2400" b="1">
              <a:solidFill>
                <a:prstClr val="black"/>
              </a:solidFill>
              <a:latin typeface="Verdana"/>
            </a:endParaRPr>
          </a:p>
        </p:txBody>
      </p:sp>
      <p:sp>
        <p:nvSpPr>
          <p:cNvPr id="14" name="textruta 13">
            <a:extLst>
              <a:ext uri="{FF2B5EF4-FFF2-40B4-BE49-F238E27FC236}">
                <a16:creationId xmlns:a16="http://schemas.microsoft.com/office/drawing/2014/main" id="{3CDA82E1-26B6-3616-1C63-5BE990E00A1A}"/>
              </a:ext>
            </a:extLst>
          </p:cNvPr>
          <p:cNvSpPr txBox="1"/>
          <p:nvPr/>
        </p:nvSpPr>
        <p:spPr>
          <a:xfrm>
            <a:off x="8727231" y="898281"/>
            <a:ext cx="2819668" cy="1013085"/>
          </a:xfrm>
          <a:prstGeom prst="rect">
            <a:avLst/>
          </a:prstGeom>
          <a:solidFill>
            <a:srgbClr val="FFECB3"/>
          </a:solidFill>
        </p:spPr>
        <p:txBody>
          <a:bodyPr wrap="square" lIns="0" tIns="0" rIns="0" bIns="108000" rtlCol="0">
            <a:spAutoFit/>
          </a:bodyPr>
          <a:lstStyle/>
          <a:p>
            <a:pPr algn="ctr" defTabSz="914377">
              <a:lnSpc>
                <a:spcPct val="130000"/>
              </a:lnSpc>
            </a:pPr>
            <a:r>
              <a:rPr lang="sv-SE" sz="2400" b="1" err="1">
                <a:solidFill>
                  <a:prstClr val="black"/>
                </a:solidFill>
                <a:latin typeface="Verdana"/>
              </a:rPr>
              <a:t>Uncertain</a:t>
            </a:r>
            <a:r>
              <a:rPr lang="sv-SE" sz="2400" b="1">
                <a:solidFill>
                  <a:prstClr val="black"/>
                </a:solidFill>
                <a:latin typeface="Verdana"/>
              </a:rPr>
              <a:t> global landscape</a:t>
            </a:r>
          </a:p>
        </p:txBody>
      </p:sp>
      <p:sp>
        <p:nvSpPr>
          <p:cNvPr id="17" name="textruta 16">
            <a:extLst>
              <a:ext uri="{FF2B5EF4-FFF2-40B4-BE49-F238E27FC236}">
                <a16:creationId xmlns:a16="http://schemas.microsoft.com/office/drawing/2014/main" id="{C30679FD-54DC-A01B-5FA6-B219F7B7F71E}"/>
              </a:ext>
            </a:extLst>
          </p:cNvPr>
          <p:cNvSpPr txBox="1"/>
          <p:nvPr/>
        </p:nvSpPr>
        <p:spPr>
          <a:xfrm>
            <a:off x="8744858" y="2815901"/>
            <a:ext cx="2802041" cy="936255"/>
          </a:xfrm>
          <a:prstGeom prst="rect">
            <a:avLst/>
          </a:prstGeom>
          <a:solidFill>
            <a:srgbClr val="FFECB3"/>
          </a:solidFill>
        </p:spPr>
        <p:txBody>
          <a:bodyPr wrap="square" lIns="0" tIns="108000" rIns="0" bIns="108000" rtlCol="0">
            <a:spAutoFit/>
          </a:bodyPr>
          <a:lstStyle/>
          <a:p>
            <a:pPr algn="ctr" defTabSz="914377">
              <a:lnSpc>
                <a:spcPts val="2751"/>
              </a:lnSpc>
            </a:pPr>
            <a:r>
              <a:rPr lang="sv-SE" sz="2400" b="1" err="1">
                <a:solidFill>
                  <a:prstClr val="black"/>
                </a:solidFill>
                <a:latin typeface="Verdana"/>
              </a:rPr>
              <a:t>Tougher</a:t>
            </a:r>
            <a:r>
              <a:rPr lang="sv-SE" sz="2400" b="1">
                <a:solidFill>
                  <a:prstClr val="black"/>
                </a:solidFill>
                <a:latin typeface="Verdana"/>
              </a:rPr>
              <a:t> global </a:t>
            </a:r>
            <a:r>
              <a:rPr lang="sv-SE" sz="2400" b="1" err="1">
                <a:solidFill>
                  <a:prstClr val="black"/>
                </a:solidFill>
                <a:latin typeface="Verdana"/>
              </a:rPr>
              <a:t>competition</a:t>
            </a:r>
            <a:endParaRPr lang="sv-SE" sz="2400" b="1">
              <a:solidFill>
                <a:prstClr val="black"/>
              </a:solidFill>
              <a:latin typeface="Verdana"/>
            </a:endParaRPr>
          </a:p>
        </p:txBody>
      </p:sp>
      <p:sp>
        <p:nvSpPr>
          <p:cNvPr id="4" name="textruta 3">
            <a:extLst>
              <a:ext uri="{FF2B5EF4-FFF2-40B4-BE49-F238E27FC236}">
                <a16:creationId xmlns:a16="http://schemas.microsoft.com/office/drawing/2014/main" id="{A527AC33-E5CD-0B1E-D73B-4F0031178720}"/>
              </a:ext>
            </a:extLst>
          </p:cNvPr>
          <p:cNvSpPr txBox="1"/>
          <p:nvPr/>
        </p:nvSpPr>
        <p:spPr>
          <a:xfrm>
            <a:off x="8744858" y="4466503"/>
            <a:ext cx="2802041" cy="936255"/>
          </a:xfrm>
          <a:prstGeom prst="rect">
            <a:avLst/>
          </a:prstGeom>
          <a:solidFill>
            <a:srgbClr val="FFECB3"/>
          </a:solidFill>
        </p:spPr>
        <p:txBody>
          <a:bodyPr wrap="square" lIns="0" tIns="108000" rIns="0" bIns="108000" rtlCol="0">
            <a:spAutoFit/>
          </a:bodyPr>
          <a:lstStyle/>
          <a:p>
            <a:pPr algn="ctr" defTabSz="914377">
              <a:lnSpc>
                <a:spcPts val="2751"/>
              </a:lnSpc>
            </a:pPr>
            <a:r>
              <a:rPr lang="sv-SE" sz="2400" b="1">
                <a:solidFill>
                  <a:prstClr val="black"/>
                </a:solidFill>
                <a:latin typeface="Verdana"/>
              </a:rPr>
              <a:t>Digital transformation</a:t>
            </a:r>
          </a:p>
        </p:txBody>
      </p:sp>
    </p:spTree>
    <p:extLst>
      <p:ext uri="{BB962C8B-B14F-4D97-AF65-F5344CB8AC3E}">
        <p14:creationId xmlns:p14="http://schemas.microsoft.com/office/powerpoint/2010/main" val="893289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5A5A13F-88CB-2C0A-8F5C-CD32BF5B8123}"/>
              </a:ext>
            </a:extLst>
          </p:cNvPr>
          <p:cNvSpPr>
            <a:spLocks noGrp="1"/>
          </p:cNvSpPr>
          <p:nvPr>
            <p:ph type="dt" sz="half" idx="10"/>
          </p:nvPr>
        </p:nvSpPr>
        <p:spPr/>
        <p:txBody>
          <a:bodyPr/>
          <a:lstStyle/>
          <a:p>
            <a:fld id="{DA185498-67B0-4A0B-8455-9A803E3F2EDA}" type="datetime1">
              <a:rPr lang="sv-SE" smtClean="0"/>
              <a:t>2026-10-13</a:t>
            </a:fld>
            <a:endParaRPr lang="sv-SE"/>
          </a:p>
        </p:txBody>
      </p:sp>
      <p:pic>
        <p:nvPicPr>
          <p:cNvPr id="4" name="Bildobjekt 3">
            <a:extLst>
              <a:ext uri="{FF2B5EF4-FFF2-40B4-BE49-F238E27FC236}">
                <a16:creationId xmlns:a16="http://schemas.microsoft.com/office/drawing/2014/main" id="{08200171-CC8E-783E-AC4B-53F989510E5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extruta 4">
            <a:extLst>
              <a:ext uri="{FF2B5EF4-FFF2-40B4-BE49-F238E27FC236}">
                <a16:creationId xmlns:a16="http://schemas.microsoft.com/office/drawing/2014/main" id="{AE977FB7-7D99-F3AC-089F-D33C3746B68A}"/>
              </a:ext>
            </a:extLst>
          </p:cNvPr>
          <p:cNvSpPr txBox="1"/>
          <p:nvPr/>
        </p:nvSpPr>
        <p:spPr>
          <a:xfrm>
            <a:off x="1189701" y="3196019"/>
            <a:ext cx="3372465" cy="465897"/>
          </a:xfrm>
          <a:prstGeom prst="rect">
            <a:avLst/>
          </a:prstGeom>
          <a:noFill/>
        </p:spPr>
        <p:txBody>
          <a:bodyPr wrap="square" lIns="0" tIns="0" rIns="0" bIns="0" rtlCol="0">
            <a:spAutoFit/>
          </a:bodyPr>
          <a:lstStyle/>
          <a:p>
            <a:pPr algn="l">
              <a:lnSpc>
                <a:spcPts val="3600"/>
              </a:lnSpc>
            </a:pPr>
            <a:r>
              <a:rPr lang="sv-SE" sz="3600" b="1">
                <a:solidFill>
                  <a:schemeClr val="bg1"/>
                </a:solidFill>
                <a:latin typeface="VGR Sans" pitchFamily="50" charset="0"/>
              </a:rPr>
              <a:t>Strategy </a:t>
            </a:r>
            <a:r>
              <a:rPr lang="sv-SE" sz="3600" b="1" err="1">
                <a:solidFill>
                  <a:schemeClr val="bg1"/>
                </a:solidFill>
                <a:latin typeface="VGR Sans" pitchFamily="50" charset="0"/>
              </a:rPr>
              <a:t>goal</a:t>
            </a:r>
            <a:endParaRPr lang="sv-SE" sz="3600" b="1">
              <a:solidFill>
                <a:schemeClr val="bg1"/>
              </a:solidFill>
              <a:latin typeface="VGR Sans" pitchFamily="50" charset="0"/>
            </a:endParaRPr>
          </a:p>
        </p:txBody>
      </p:sp>
    </p:spTree>
    <p:extLst>
      <p:ext uri="{BB962C8B-B14F-4D97-AF65-F5344CB8AC3E}">
        <p14:creationId xmlns:p14="http://schemas.microsoft.com/office/powerpoint/2010/main" val="767170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2">
            <a:extLst>
              <a:ext uri="{FF2B5EF4-FFF2-40B4-BE49-F238E27FC236}">
                <a16:creationId xmlns:a16="http://schemas.microsoft.com/office/drawing/2014/main" id="{F50015EA-29FE-1FC0-B709-742AE45EFC69}"/>
              </a:ext>
            </a:extLst>
          </p:cNvPr>
          <p:cNvSpPr txBox="1">
            <a:spLocks/>
          </p:cNvSpPr>
          <p:nvPr/>
        </p:nvSpPr>
        <p:spPr>
          <a:xfrm>
            <a:off x="568170" y="707923"/>
            <a:ext cx="6452062" cy="648929"/>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spcAft>
                <a:spcPts val="1200"/>
              </a:spcAft>
              <a:buFont typeface="Verdana" panose="020B0604030504040204" pitchFamily="34" charset="0"/>
              <a:buNone/>
            </a:pPr>
            <a:r>
              <a:rPr lang="sv-SE" sz="2400" b="1">
                <a:latin typeface="+mj-lt"/>
              </a:rPr>
              <a:t>Strategy </a:t>
            </a:r>
            <a:r>
              <a:rPr lang="sv-SE" sz="2400" b="1" err="1">
                <a:latin typeface="+mj-lt"/>
              </a:rPr>
              <a:t>goal</a:t>
            </a:r>
            <a:endParaRPr lang="sv-SE" sz="2400" b="1">
              <a:latin typeface="+mj-lt"/>
            </a:endParaRPr>
          </a:p>
        </p:txBody>
      </p:sp>
      <p:pic>
        <p:nvPicPr>
          <p:cNvPr id="5" name="Bildobjekt 4">
            <a:extLst>
              <a:ext uri="{FF2B5EF4-FFF2-40B4-BE49-F238E27FC236}">
                <a16:creationId xmlns:a16="http://schemas.microsoft.com/office/drawing/2014/main" id="{D47D0F9D-8A92-F673-76D3-0F966BC655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76723" y="583368"/>
            <a:ext cx="5819922" cy="5691263"/>
          </a:xfrm>
          <a:prstGeom prst="rect">
            <a:avLst/>
          </a:prstGeom>
        </p:spPr>
      </p:pic>
    </p:spTree>
    <p:extLst>
      <p:ext uri="{BB962C8B-B14F-4D97-AF65-F5344CB8AC3E}">
        <p14:creationId xmlns:p14="http://schemas.microsoft.com/office/powerpoint/2010/main" val="105713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49A30-FC73-2FB5-AB53-BFDCDF7B0975}"/>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37EBB214-9922-5722-D325-7B1B924B4AB5}"/>
              </a:ext>
            </a:extLst>
          </p:cNvPr>
          <p:cNvSpPr txBox="1">
            <a:spLocks/>
          </p:cNvSpPr>
          <p:nvPr/>
        </p:nvSpPr>
        <p:spPr>
          <a:xfrm>
            <a:off x="568169" y="396424"/>
            <a:ext cx="11007531" cy="648929"/>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spcAft>
                <a:spcPts val="1200"/>
              </a:spcAft>
              <a:buFont typeface="Verdana" panose="020B0604030504040204" pitchFamily="34" charset="0"/>
              <a:buNone/>
            </a:pPr>
            <a:r>
              <a:rPr lang="sv-SE" sz="2400" b="1">
                <a:latin typeface="+mj-lt"/>
              </a:rPr>
              <a:t>Regional </a:t>
            </a:r>
            <a:r>
              <a:rPr lang="sv-SE" sz="2400" b="1" err="1">
                <a:latin typeface="+mj-lt"/>
              </a:rPr>
              <a:t>Development</a:t>
            </a:r>
            <a:r>
              <a:rPr lang="sv-SE" sz="2400" b="1">
                <a:latin typeface="+mj-lt"/>
              </a:rPr>
              <a:t> Strategy for Västra Götaland 2021-2030 – Looking </a:t>
            </a:r>
            <a:r>
              <a:rPr lang="sv-SE" sz="2400" b="1" err="1">
                <a:latin typeface="+mj-lt"/>
              </a:rPr>
              <a:t>ahead</a:t>
            </a:r>
            <a:r>
              <a:rPr lang="sv-SE" sz="2400" b="1">
                <a:latin typeface="+mj-lt"/>
              </a:rPr>
              <a:t> to 2045</a:t>
            </a:r>
          </a:p>
        </p:txBody>
      </p:sp>
      <p:pic>
        <p:nvPicPr>
          <p:cNvPr id="6" name="Bildobjekt 5">
            <a:extLst>
              <a:ext uri="{FF2B5EF4-FFF2-40B4-BE49-F238E27FC236}">
                <a16:creationId xmlns:a16="http://schemas.microsoft.com/office/drawing/2014/main" id="{1170C8F1-070C-081A-5DF4-2C81983B4C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6516" y="1378807"/>
            <a:ext cx="11380894" cy="5191500"/>
          </a:xfrm>
          <a:prstGeom prst="rect">
            <a:avLst/>
          </a:prstGeom>
        </p:spPr>
      </p:pic>
    </p:spTree>
    <p:extLst>
      <p:ext uri="{BB962C8B-B14F-4D97-AF65-F5344CB8AC3E}">
        <p14:creationId xmlns:p14="http://schemas.microsoft.com/office/powerpoint/2010/main" val="4288933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C049109F-2064-182C-3D6F-E3384C6B520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ruta 7">
            <a:extLst>
              <a:ext uri="{FF2B5EF4-FFF2-40B4-BE49-F238E27FC236}">
                <a16:creationId xmlns:a16="http://schemas.microsoft.com/office/drawing/2014/main" id="{48C1CA0F-C95D-1BD0-21AC-CF5B69AF3174}"/>
              </a:ext>
            </a:extLst>
          </p:cNvPr>
          <p:cNvSpPr txBox="1"/>
          <p:nvPr/>
        </p:nvSpPr>
        <p:spPr>
          <a:xfrm>
            <a:off x="1189701" y="3196019"/>
            <a:ext cx="3372465" cy="465961"/>
          </a:xfrm>
          <a:prstGeom prst="rect">
            <a:avLst/>
          </a:prstGeom>
          <a:noFill/>
        </p:spPr>
        <p:txBody>
          <a:bodyPr wrap="square" lIns="0" tIns="0" rIns="0" bIns="0" rtlCol="0">
            <a:spAutoFit/>
          </a:bodyPr>
          <a:lstStyle/>
          <a:p>
            <a:pPr algn="l">
              <a:lnSpc>
                <a:spcPts val="3600"/>
              </a:lnSpc>
            </a:pPr>
            <a:r>
              <a:rPr lang="sv-SE" sz="3600" b="1">
                <a:solidFill>
                  <a:schemeClr val="bg1"/>
                </a:solidFill>
                <a:latin typeface="VGR Sans" pitchFamily="50" charset="0"/>
              </a:rPr>
              <a:t>Implementation</a:t>
            </a:r>
          </a:p>
        </p:txBody>
      </p:sp>
    </p:spTree>
    <p:extLst>
      <p:ext uri="{BB962C8B-B14F-4D97-AF65-F5344CB8AC3E}">
        <p14:creationId xmlns:p14="http://schemas.microsoft.com/office/powerpoint/2010/main" val="4233959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1AE1A-0339-3536-4840-546E8FF41F99}"/>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D796CCE7-D0CF-45BE-94AA-95780AD527EF}"/>
              </a:ext>
            </a:extLst>
          </p:cNvPr>
          <p:cNvPicPr>
            <a:picLocks noChangeAspect="1"/>
          </p:cNvPicPr>
          <p:nvPr/>
        </p:nvPicPr>
        <p:blipFill>
          <a:blip r:embed="rId3">
            <a:extLst>
              <a:ext uri="{28A0092B-C50C-407E-A947-70E740481C1C}">
                <a14:useLocalDpi xmlns:a14="http://schemas.microsoft.com/office/drawing/2010/main" val="0"/>
              </a:ext>
            </a:extLst>
          </a:blip>
          <a:srcRect t="3439" b="3439"/>
          <a:stretch/>
        </p:blipFill>
        <p:spPr>
          <a:xfrm>
            <a:off x="2340077" y="1321243"/>
            <a:ext cx="7511846" cy="4971308"/>
          </a:xfrm>
          <a:prstGeom prst="rect">
            <a:avLst/>
          </a:prstGeom>
        </p:spPr>
      </p:pic>
      <p:sp>
        <p:nvSpPr>
          <p:cNvPr id="11" name="Rubrik 1">
            <a:extLst>
              <a:ext uri="{FF2B5EF4-FFF2-40B4-BE49-F238E27FC236}">
                <a16:creationId xmlns:a16="http://schemas.microsoft.com/office/drawing/2014/main" id="{01C32497-78A1-AFBA-7DB4-0E79BB70AF77}"/>
              </a:ext>
            </a:extLst>
          </p:cNvPr>
          <p:cNvSpPr txBox="1">
            <a:spLocks/>
          </p:cNvSpPr>
          <p:nvPr/>
        </p:nvSpPr>
        <p:spPr>
          <a:xfrm>
            <a:off x="430813" y="486673"/>
            <a:ext cx="10600044" cy="70056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sv-SE" sz="2400" b="1">
                <a:latin typeface="+mn-lt"/>
              </a:rPr>
              <a:t>Implementation – </a:t>
            </a:r>
            <a:r>
              <a:rPr lang="sv-SE" sz="2400" b="1" err="1">
                <a:latin typeface="+mn-lt"/>
              </a:rPr>
              <a:t>through</a:t>
            </a:r>
            <a:r>
              <a:rPr lang="sv-SE" sz="2400" b="1">
                <a:latin typeface="+mn-lt"/>
              </a:rPr>
              <a:t> </a:t>
            </a:r>
            <a:r>
              <a:rPr lang="sv-SE" sz="2400" b="1" err="1">
                <a:latin typeface="+mn-lt"/>
              </a:rPr>
              <a:t>dialogue</a:t>
            </a:r>
            <a:r>
              <a:rPr lang="sv-SE" sz="2400" b="1">
                <a:latin typeface="+mn-lt"/>
              </a:rPr>
              <a:t> and </a:t>
            </a:r>
            <a:r>
              <a:rPr lang="sv-SE" sz="2400" b="1" err="1">
                <a:latin typeface="+mn-lt"/>
              </a:rPr>
              <a:t>collaboration</a:t>
            </a:r>
            <a:endParaRPr lang="sv-SE" sz="2400" b="1">
              <a:latin typeface="+mn-lt"/>
            </a:endParaRPr>
          </a:p>
        </p:txBody>
      </p:sp>
    </p:spTree>
    <p:extLst>
      <p:ext uri="{BB962C8B-B14F-4D97-AF65-F5344CB8AC3E}">
        <p14:creationId xmlns:p14="http://schemas.microsoft.com/office/powerpoint/2010/main" val="2511818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7">
            <a:extLst>
              <a:ext uri="{FF2B5EF4-FFF2-40B4-BE49-F238E27FC236}">
                <a16:creationId xmlns:a16="http://schemas.microsoft.com/office/drawing/2014/main" id="{8AF82CAD-27B7-FC62-ACBD-3E675268B253}"/>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6933" b="6933"/>
          <a:stretch/>
        </p:blipFill>
        <p:spPr/>
      </p:pic>
      <p:sp>
        <p:nvSpPr>
          <p:cNvPr id="3" name="Platshållare för innehåll 2">
            <a:extLst>
              <a:ext uri="{FF2B5EF4-FFF2-40B4-BE49-F238E27FC236}">
                <a16:creationId xmlns:a16="http://schemas.microsoft.com/office/drawing/2014/main" id="{63DFC029-9A30-64D7-9CFB-60313FECCADD}"/>
              </a:ext>
            </a:extLst>
          </p:cNvPr>
          <p:cNvSpPr txBox="1">
            <a:spLocks/>
          </p:cNvSpPr>
          <p:nvPr/>
        </p:nvSpPr>
        <p:spPr>
          <a:xfrm>
            <a:off x="568170" y="707923"/>
            <a:ext cx="6452062" cy="714425"/>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spcAft>
                <a:spcPts val="1200"/>
              </a:spcAft>
              <a:buNone/>
            </a:pPr>
            <a:r>
              <a:rPr lang="en-US" sz="2400" b="1"/>
              <a:t>Four guiding principles challenge and guide us</a:t>
            </a:r>
          </a:p>
        </p:txBody>
      </p:sp>
      <p:sp>
        <p:nvSpPr>
          <p:cNvPr id="4" name="Platshållare för innehåll 2">
            <a:extLst>
              <a:ext uri="{FF2B5EF4-FFF2-40B4-BE49-F238E27FC236}">
                <a16:creationId xmlns:a16="http://schemas.microsoft.com/office/drawing/2014/main" id="{F005B4F0-BDF5-1EA2-EB87-F70646E2B1EB}"/>
              </a:ext>
            </a:extLst>
          </p:cNvPr>
          <p:cNvSpPr txBox="1">
            <a:spLocks/>
          </p:cNvSpPr>
          <p:nvPr/>
        </p:nvSpPr>
        <p:spPr>
          <a:xfrm>
            <a:off x="568170" y="1972234"/>
            <a:ext cx="5803601" cy="3986113"/>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defTabSz="914377">
              <a:defRPr/>
            </a:pPr>
            <a:r>
              <a:rPr lang="en-US" sz="1800">
                <a:solidFill>
                  <a:prstClr val="black"/>
                </a:solidFill>
              </a:rPr>
              <a:t>We make the most of the unique conditions and potential of different places.</a:t>
            </a:r>
          </a:p>
          <a:p>
            <a:pPr defTabSz="914377">
              <a:defRPr/>
            </a:pPr>
            <a:r>
              <a:rPr lang="en-US" sz="1800">
                <a:solidFill>
                  <a:prstClr val="black"/>
                </a:solidFill>
              </a:rPr>
              <a:t>We increase public engagement and influence in decision-making.</a:t>
            </a:r>
          </a:p>
          <a:p>
            <a:pPr defTabSz="914377">
              <a:defRPr/>
            </a:pPr>
            <a:r>
              <a:rPr lang="en-US" sz="1800">
                <a:solidFill>
                  <a:prstClr val="black"/>
                </a:solidFill>
              </a:rPr>
              <a:t>We experiment to learn, scale, and implement</a:t>
            </a:r>
          </a:p>
          <a:p>
            <a:pPr defTabSz="914377">
              <a:defRPr/>
            </a:pPr>
            <a:r>
              <a:rPr lang="en-US" sz="1800">
                <a:solidFill>
                  <a:prstClr val="black"/>
                </a:solidFill>
              </a:rPr>
              <a:t>We are all courageous leaders of change</a:t>
            </a:r>
          </a:p>
        </p:txBody>
      </p:sp>
    </p:spTree>
    <p:extLst>
      <p:ext uri="{BB962C8B-B14F-4D97-AF65-F5344CB8AC3E}">
        <p14:creationId xmlns:p14="http://schemas.microsoft.com/office/powerpoint/2010/main" val="1219503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977E1FD1-A2F1-46F8-BBE3-D7831CB79D80}"/>
              </a:ext>
              <a:ext uri="{C183D7F6-B498-43B3-948B-1728B52AA6E4}">
                <adec:decorative xmlns:adec="http://schemas.microsoft.com/office/drawing/2017/decorative" val="1"/>
              </a:ext>
            </a:extLst>
          </p:cNvPr>
          <p:cNvSpPr/>
          <p:nvPr/>
        </p:nvSpPr>
        <p:spPr>
          <a:xfrm>
            <a:off x="7052870" y="2281775"/>
            <a:ext cx="5151224" cy="3210232"/>
          </a:xfrm>
          <a:prstGeom prst="rect">
            <a:avLst/>
          </a:prstGeom>
          <a:solidFill>
            <a:srgbClr val="FEC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5" name="Bildobjekt 14">
            <a:extLst>
              <a:ext uri="{FF2B5EF4-FFF2-40B4-BE49-F238E27FC236}">
                <a16:creationId xmlns:a16="http://schemas.microsoft.com/office/drawing/2014/main" id="{1C0366FD-2F56-4C6A-A8F8-8FA5C460292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34569" y="2853407"/>
            <a:ext cx="4303909" cy="2136604"/>
          </a:xfrm>
          <a:prstGeom prst="rect">
            <a:avLst/>
          </a:prstGeom>
        </p:spPr>
      </p:pic>
      <p:sp>
        <p:nvSpPr>
          <p:cNvPr id="2" name="Platshållare för innehåll 2">
            <a:extLst>
              <a:ext uri="{FF2B5EF4-FFF2-40B4-BE49-F238E27FC236}">
                <a16:creationId xmlns:a16="http://schemas.microsoft.com/office/drawing/2014/main" id="{88C85AF9-975A-83A9-A3A9-F2A14CC5C3B1}"/>
              </a:ext>
            </a:extLst>
          </p:cNvPr>
          <p:cNvSpPr txBox="1">
            <a:spLocks/>
          </p:cNvSpPr>
          <p:nvPr/>
        </p:nvSpPr>
        <p:spPr>
          <a:xfrm>
            <a:off x="6735888" y="707923"/>
            <a:ext cx="6343907" cy="5250425"/>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69868" indent="-269868" defTabSz="914377">
              <a:defRPr/>
            </a:pPr>
            <a:endParaRPr lang="sv-SE" sz="1600">
              <a:solidFill>
                <a:prstClr val="black"/>
              </a:solidFill>
            </a:endParaRPr>
          </a:p>
        </p:txBody>
      </p:sp>
      <p:sp>
        <p:nvSpPr>
          <p:cNvPr id="3" name="Platshållare för innehåll 2">
            <a:extLst>
              <a:ext uri="{FF2B5EF4-FFF2-40B4-BE49-F238E27FC236}">
                <a16:creationId xmlns:a16="http://schemas.microsoft.com/office/drawing/2014/main" id="{BC9ED3C2-000B-AEB3-B252-B81D913A94AB}"/>
              </a:ext>
            </a:extLst>
          </p:cNvPr>
          <p:cNvSpPr txBox="1">
            <a:spLocks/>
          </p:cNvSpPr>
          <p:nvPr/>
        </p:nvSpPr>
        <p:spPr>
          <a:xfrm>
            <a:off x="568169" y="707923"/>
            <a:ext cx="8851601" cy="714425"/>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spcAft>
                <a:spcPts val="1200"/>
              </a:spcAft>
              <a:buNone/>
            </a:pPr>
            <a:r>
              <a:rPr lang="sv-SE" sz="2400" b="1" err="1"/>
              <a:t>How</a:t>
            </a:r>
            <a:r>
              <a:rPr lang="sv-SE" sz="2400" b="1"/>
              <a:t> the Strategy </a:t>
            </a:r>
            <a:r>
              <a:rPr lang="sv-SE" sz="2400" b="1" err="1"/>
              <a:t>contributes</a:t>
            </a:r>
            <a:r>
              <a:rPr lang="sv-SE" sz="2400" b="1"/>
              <a:t> to Agenda 2030</a:t>
            </a:r>
          </a:p>
        </p:txBody>
      </p:sp>
      <p:sp>
        <p:nvSpPr>
          <p:cNvPr id="4" name="Platshållare för innehåll 2">
            <a:extLst>
              <a:ext uri="{FF2B5EF4-FFF2-40B4-BE49-F238E27FC236}">
                <a16:creationId xmlns:a16="http://schemas.microsoft.com/office/drawing/2014/main" id="{3ACDF4FC-2276-D403-B1D9-004DC6B9D3CB}"/>
              </a:ext>
            </a:extLst>
          </p:cNvPr>
          <p:cNvSpPr txBox="1">
            <a:spLocks/>
          </p:cNvSpPr>
          <p:nvPr/>
        </p:nvSpPr>
        <p:spPr>
          <a:xfrm>
            <a:off x="568170" y="1422348"/>
            <a:ext cx="6167718" cy="4536000"/>
          </a:xfrm>
          <a:prstGeom prst="rect">
            <a:avLst/>
          </a:pr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defTabSz="914377">
              <a:defRPr/>
            </a:pPr>
            <a:r>
              <a:rPr lang="en-US" sz="1600">
                <a:solidFill>
                  <a:prstClr val="black"/>
                </a:solidFill>
              </a:rPr>
              <a:t>The Strategy is ambitious in addressing Agenda 2030 and the UN’s 17 Sustainable Development Goals at the local and regional levels.</a:t>
            </a:r>
            <a:endParaRPr lang="sv-SE" sz="1600">
              <a:solidFill>
                <a:prstClr val="black"/>
              </a:solidFill>
            </a:endParaRPr>
          </a:p>
          <a:p>
            <a:pPr defTabSz="914377">
              <a:defRPr/>
            </a:pPr>
            <a:r>
              <a:rPr lang="sv-SE" sz="1600">
                <a:solidFill>
                  <a:prstClr val="black"/>
                </a:solidFill>
              </a:rPr>
              <a:t>Agenda 2030 sets </a:t>
            </a:r>
            <a:r>
              <a:rPr lang="sv-SE" sz="1600" err="1">
                <a:solidFill>
                  <a:prstClr val="black"/>
                </a:solidFill>
              </a:rPr>
              <a:t>out</a:t>
            </a:r>
            <a:r>
              <a:rPr lang="sv-SE" sz="1600">
                <a:solidFill>
                  <a:prstClr val="black"/>
                </a:solidFill>
              </a:rPr>
              <a:t> the </a:t>
            </a:r>
            <a:r>
              <a:rPr lang="sv-SE" sz="1600" err="1">
                <a:solidFill>
                  <a:prstClr val="black"/>
                </a:solidFill>
              </a:rPr>
              <a:t>importance</a:t>
            </a:r>
            <a:r>
              <a:rPr lang="sv-SE" sz="1600">
                <a:solidFill>
                  <a:prstClr val="black"/>
                </a:solidFill>
              </a:rPr>
              <a:t> </a:t>
            </a:r>
            <a:r>
              <a:rPr lang="sv-SE" sz="1600" err="1">
                <a:solidFill>
                  <a:prstClr val="black"/>
                </a:solidFill>
              </a:rPr>
              <a:t>of</a:t>
            </a:r>
            <a:r>
              <a:rPr lang="sv-SE" sz="1600">
                <a:solidFill>
                  <a:prstClr val="black"/>
                </a:solidFill>
              </a:rPr>
              <a:t> </a:t>
            </a:r>
            <a:r>
              <a:rPr lang="sv-SE" sz="1600" err="1">
                <a:solidFill>
                  <a:prstClr val="black"/>
                </a:solidFill>
              </a:rPr>
              <a:t>dialogue</a:t>
            </a:r>
            <a:r>
              <a:rPr lang="sv-SE" sz="1600">
                <a:solidFill>
                  <a:prstClr val="black"/>
                </a:solidFill>
              </a:rPr>
              <a:t> and </a:t>
            </a:r>
            <a:r>
              <a:rPr lang="sv-SE" sz="1600" err="1">
                <a:solidFill>
                  <a:prstClr val="black"/>
                </a:solidFill>
              </a:rPr>
              <a:t>collaboration</a:t>
            </a:r>
            <a:r>
              <a:rPr lang="sv-SE" sz="1600">
                <a:solidFill>
                  <a:prstClr val="black"/>
                </a:solidFill>
              </a:rPr>
              <a:t>. </a:t>
            </a:r>
            <a:r>
              <a:rPr lang="en-US" sz="1600">
                <a:solidFill>
                  <a:prstClr val="black"/>
                </a:solidFill>
              </a:rPr>
              <a:t>The guiding principles serve as tools for integrating the 2030 Agenda into the implementation of the Strategy. </a:t>
            </a:r>
          </a:p>
          <a:p>
            <a:pPr defTabSz="914377">
              <a:defRPr/>
            </a:pPr>
            <a:r>
              <a:rPr lang="en-US" sz="1600">
                <a:solidFill>
                  <a:prstClr val="black"/>
                </a:solidFill>
              </a:rPr>
              <a:t>We need to develop approaches that identify potential conflicting goals. </a:t>
            </a:r>
            <a:endParaRPr lang="sv-SE" sz="1600">
              <a:solidFill>
                <a:prstClr val="black"/>
              </a:solidFill>
            </a:endParaRPr>
          </a:p>
          <a:p>
            <a:pPr defTabSz="914377">
              <a:defRPr/>
            </a:pPr>
            <a:r>
              <a:rPr lang="en-US" sz="1600">
                <a:solidFill>
                  <a:prstClr val="black"/>
                </a:solidFill>
              </a:rPr>
              <a:t>Indicators should be used that relate to economically, socially and environmentally sustainable development.  In this way, we can achieve effective governance and monitoring. </a:t>
            </a:r>
            <a:endParaRPr lang="sv-SE" sz="1600">
              <a:solidFill>
                <a:prstClr val="black"/>
              </a:solidFill>
            </a:endParaRPr>
          </a:p>
        </p:txBody>
      </p:sp>
    </p:spTree>
    <p:extLst>
      <p:ext uri="{BB962C8B-B14F-4D97-AF65-F5344CB8AC3E}">
        <p14:creationId xmlns:p14="http://schemas.microsoft.com/office/powerpoint/2010/main" val="1826295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008D58AE-F42C-982C-8E8C-2981424BDEE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549584843"/>
      </p:ext>
    </p:extLst>
  </p:cSld>
  <p:clrMapOvr>
    <a:masterClrMapping/>
  </p:clrMapOvr>
</p:sld>
</file>

<file path=ppt/theme/theme1.xml><?xml version="1.0" encoding="utf-8"?>
<a:theme xmlns:a="http://schemas.openxmlformats.org/drawingml/2006/main" name="VGR">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RU_ppt-mall_2024.potx" id="{1033CFD1-09DE-4AD6-B10B-DA6B9E5F65FD}" vid="{B2621270-B37E-4417-B6C8-A7EE8B7C0399}"/>
    </a:ext>
  </a:extLst>
</a:theme>
</file>

<file path=ppt/theme/theme2.xml><?xml version="1.0" encoding="utf-8"?>
<a:theme xmlns:a="http://schemas.openxmlformats.org/drawingml/2006/main" name="5_Office-tema">
  <a:themeElements>
    <a:clrScheme name="d86018">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RU_ppt-mall_2024</Template>
  <Application>Microsoft Office PowerPoint</Application>
  <PresentationFormat>Widescreen</PresentationFormat>
  <Slides>13</Slides>
  <Notes>13</Notes>
  <HiddenSlides>0</HiddenSlide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VGR</vt:lpstr>
      <vt:lpstr>5_Office-tema</vt:lpstr>
      <vt:lpstr>PowerPoint Presentation</vt:lpstr>
      <vt:lpstr>PowerPoint Presentation</vt:lpstr>
      <vt:lpstr>PowerPoint Presentation</vt:lpstr>
      <vt:lpstr>The Strategy prioritises areas that are of long-term strategic importance for the development of Västra Götaland and where collaboration between different actors and joint efforts are required to successfully transition to an economically, socially, and environmentally sustainable and competitive society.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ENG_PPT_Regional Dev Strategy Västra Götaland webben261005</dc:title>
  <dc:creator>Anna Lundberg</dc:creator>
  <keywords/>
  <revision>1</revision>
  <dcterms:created xsi:type="dcterms:W3CDTF">2026-02-06T10:25:30.0000000Z</dcterms:created>
  <dcterms:modified xsi:type="dcterms:W3CDTF">2026-10-13T11:11:07.0000000Z</dcterms:modified>
</coreProperties>
</file>