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1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56" r:id="rId3"/>
    <p:sldId id="8804" r:id="rId4"/>
    <p:sldId id="8805" r:id="rId5"/>
    <p:sldId id="8803" r:id="rId6"/>
    <p:sldId id="269" r:id="rId7"/>
    <p:sldId id="259" r:id="rId8"/>
    <p:sldId id="264" r:id="rId9"/>
    <p:sldId id="260" r:id="rId10"/>
    <p:sldId id="261" r:id="rId11"/>
    <p:sldId id="262" r:id="rId12"/>
    <p:sldId id="265" r:id="rId13"/>
    <p:sldId id="266" r:id="rId14"/>
    <p:sldId id="267" r:id="rId15"/>
    <p:sldId id="268" r:id="rId16"/>
    <p:sldId id="8806" r:id="rId17"/>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F1FC"/>
    <a:srgbClr val="003050"/>
    <a:srgbClr val="1A4370"/>
    <a:srgbClr val="D7EBF7"/>
    <a:srgbClr val="2A2E54"/>
    <a:srgbClr val="283056"/>
    <a:srgbClr val="123B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5805" autoAdjust="0"/>
  </p:normalViewPr>
  <p:slideViewPr>
    <p:cSldViewPr snapToGrid="0">
      <p:cViewPr varScale="1">
        <p:scale>
          <a:sx n="44" d="100"/>
          <a:sy n="44" d="100"/>
        </p:scale>
        <p:origin x="968"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customXml" Target="../customXml/item4.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ustomXml" Target="../customXml/item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ustomXml" Target="../customXml/item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ustomXml" Target="../customXml/item1.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884161-9D30-483D-8F8D-249C3DE90E4A}" type="datetimeFigureOut">
              <a:rPr lang="sv-SE" smtClean="0"/>
              <a:t>2022-02-08</a:t>
            </a:fld>
            <a:endParaRPr lang="sv-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29A134-9635-4051-B272-4CF2A9F69204}" type="slidenum">
              <a:rPr lang="sv-SE" smtClean="0"/>
              <a:t>‹#›</a:t>
            </a:fld>
            <a:endParaRPr lang="sv-SE"/>
          </a:p>
        </p:txBody>
      </p:sp>
    </p:spTree>
    <p:extLst>
      <p:ext uri="{BB962C8B-B14F-4D97-AF65-F5344CB8AC3E}">
        <p14:creationId xmlns:p14="http://schemas.microsoft.com/office/powerpoint/2010/main" val="2748111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vgregion.se/rapportklimat21"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Denna presentation är sammanställd av forskarrådet för Västra Götalands klimatomställning och sammanfattar rådets rapport för 2021 som heter ”Västra Götalands klimatomställning – en första observation från forskarrådet”. </a:t>
            </a:r>
          </a:p>
          <a:p>
            <a:endParaRPr lang="sv-SE" dirty="0"/>
          </a:p>
          <a:p>
            <a:r>
              <a:rPr lang="sv-SE" dirty="0"/>
              <a:t>Presentationen är fri att använda. Under varje bild finns i anteckningsfältet en kort beskrivande text som förklarar bilden och kan fungera som talarmanus. </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De olika bilder och diagram som finns i presentationer återfinns även i rapporten och förklaras mer ingående där. </a:t>
            </a:r>
            <a:r>
              <a:rPr lang="sv-SE" sz="1200" dirty="0"/>
              <a:t>Rapporten finns på </a:t>
            </a:r>
            <a:r>
              <a:rPr lang="sv-SE" sz="1200" dirty="0">
                <a:hlinkClick r:id="rId3"/>
              </a:rPr>
              <a:t>https://www.vgregion.se/rapportklimat21</a:t>
            </a:r>
            <a:r>
              <a:rPr lang="sv-SE" sz="1200" dirty="0"/>
              <a:t>.</a:t>
            </a:r>
          </a:p>
          <a:p>
            <a:br>
              <a:rPr lang="sv-SE" dirty="0"/>
            </a:br>
            <a:endParaRPr lang="sv-SE" dirty="0"/>
          </a:p>
        </p:txBody>
      </p:sp>
      <p:sp>
        <p:nvSpPr>
          <p:cNvPr id="4" name="Slide Number Placeholder 3"/>
          <p:cNvSpPr>
            <a:spLocks noGrp="1"/>
          </p:cNvSpPr>
          <p:nvPr>
            <p:ph type="sldNum" sz="quarter" idx="5"/>
          </p:nvPr>
        </p:nvSpPr>
        <p:spPr/>
        <p:txBody>
          <a:bodyPr/>
          <a:lstStyle/>
          <a:p>
            <a:fld id="{B529A134-9635-4051-B272-4CF2A9F69204}" type="slidenum">
              <a:rPr lang="sv-SE" smtClean="0"/>
              <a:t>1</a:t>
            </a:fld>
            <a:endParaRPr lang="sv-SE"/>
          </a:p>
        </p:txBody>
      </p:sp>
    </p:spTree>
    <p:extLst>
      <p:ext uri="{BB962C8B-B14F-4D97-AF65-F5344CB8AC3E}">
        <p14:creationId xmlns:p14="http://schemas.microsoft.com/office/powerpoint/2010/main" val="4312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sv-SE" sz="1800" b="0" i="0" u="none" strike="noStrike" baseline="0" dirty="0">
                <a:solidFill>
                  <a:srgbClr val="000000"/>
                </a:solidFill>
                <a:latin typeface="Times Ten LT Std Roman"/>
              </a:rPr>
              <a:t>Bilden visar några trender för territoriet Västra Götaland för perioden 2010 till 2020 som påverkar hur utsläppen av växthusgaser förändras över tid. </a:t>
            </a:r>
          </a:p>
          <a:p>
            <a:pPr algn="l"/>
            <a:endParaRPr lang="sv-SE" sz="1800" b="0" i="0" u="none" strike="noStrike" baseline="0" dirty="0">
              <a:solidFill>
                <a:srgbClr val="000000"/>
              </a:solidFill>
              <a:latin typeface="Times Ten LT Std Roman"/>
            </a:endParaRPr>
          </a:p>
          <a:p>
            <a:pPr algn="l"/>
            <a:r>
              <a:rPr lang="sv-SE" sz="1800" b="0" i="0" u="none" strike="noStrike" baseline="0" dirty="0">
                <a:solidFill>
                  <a:srgbClr val="000000"/>
                </a:solidFill>
                <a:latin typeface="Times Ten LT Std Roman"/>
              </a:rPr>
              <a:t>De sex trenderna är elektrifiering av bilar (i), bussar (ii), antal solceller (iii), antal vindkraftverk (iv), köttkonsumtion (v) samt antal flygpassagerare (Göteborg Landvetter) (v). Köttkonsumtionen i Västra Götaland antas vara den samma som det svenska genomsnittet. </a:t>
            </a:r>
          </a:p>
          <a:p>
            <a:pPr algn="l"/>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Det finns underliggande trender som både gynnar (till exempel elektrifiering av fordon) och missgynnar (till exempel flygresor) minskningstakten för växthusgasutsläpp. T ex sker det nu en kraftig ökning av antalet nyregistrerade el- och laddhybrider i nybilsförsäljning vilket bidrar till minskade utsläpp, precis som den accelererande ökningen av nätanslutna solcellsanläggningar och den fortsatta expansionen av antalet vindkraftverk.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Däremot förblir köttkonsumtionen i princip oförändrad (baserad på nationellt genomsnitt) och det är en trend som inte leder mot minskade utsläpp. Antalet flygpassagerare från Landvetters flygplats har också ökat betydligt fram till pandemins utbrott vilket är negativt för utsläppsminskningen.</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Källor: </a:t>
            </a:r>
            <a:r>
              <a:rPr lang="sv-SE" sz="1800" b="0" i="0" u="none" strike="noStrike" baseline="0" dirty="0" err="1">
                <a:solidFill>
                  <a:srgbClr val="000000"/>
                </a:solidFill>
                <a:latin typeface="Times Ten LT Std Roman"/>
              </a:rPr>
              <a:t>Trafa</a:t>
            </a:r>
            <a:r>
              <a:rPr lang="sv-SE" sz="1800" b="0" i="0" u="none" strike="noStrike" baseline="0" dirty="0">
                <a:solidFill>
                  <a:srgbClr val="000000"/>
                </a:solidFill>
                <a:latin typeface="Times Ten LT Std Roman"/>
              </a:rPr>
              <a:t> (Fordon på väg, 2021), SCB (2021), Energimyndigheten (2021), Jordbruksverket (2021) och Transportstyrelsen (2021).</a:t>
            </a:r>
          </a:p>
          <a:p>
            <a:endParaRPr lang="sv-SE" sz="1800" b="0" i="0" u="none" strike="noStrike" baseline="0" dirty="0">
              <a:solidFill>
                <a:srgbClr val="000000"/>
              </a:solidFill>
              <a:latin typeface="Times Ten LT Std Roman"/>
            </a:endParaRPr>
          </a:p>
          <a:p>
            <a:endParaRPr lang="sv-SE" dirty="0"/>
          </a:p>
        </p:txBody>
      </p:sp>
      <p:sp>
        <p:nvSpPr>
          <p:cNvPr id="4" name="Slide Number Placeholder 3"/>
          <p:cNvSpPr>
            <a:spLocks noGrp="1"/>
          </p:cNvSpPr>
          <p:nvPr>
            <p:ph type="sldNum" sz="quarter" idx="5"/>
          </p:nvPr>
        </p:nvSpPr>
        <p:spPr/>
        <p:txBody>
          <a:bodyPr/>
          <a:lstStyle/>
          <a:p>
            <a:fld id="{B529A134-9635-4051-B272-4CF2A9F69204}" type="slidenum">
              <a:rPr lang="sv-SE" smtClean="0"/>
              <a:t>10</a:t>
            </a:fld>
            <a:endParaRPr lang="sv-SE"/>
          </a:p>
        </p:txBody>
      </p:sp>
    </p:spTree>
    <p:extLst>
      <p:ext uri="{BB962C8B-B14F-4D97-AF65-F5344CB8AC3E}">
        <p14:creationId xmlns:p14="http://schemas.microsoft.com/office/powerpoint/2010/main" val="1890841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800" b="0" i="0" u="none" strike="noStrike" baseline="0" dirty="0">
                <a:solidFill>
                  <a:srgbClr val="000000"/>
                </a:solidFill>
                <a:latin typeface="Times Ten LT Std Roman"/>
              </a:rPr>
              <a:t>För de delar av näringslivet som verkar på nationella och internationella marknader kan den regionala politiken bli perifer i relation till det som sker på riksnivå, EU eller på den globala arenan. Till exempel är industrins utsläpp, tillsammans med utsläpp från energisektorn, i hög utsträckning reglerade inom det europeiska handelssystemet för utsläppsrätter, EU ETS (EU Emission Trading System). För stora delar av industrin som till exempel raffinaderier, cement- och ståltillverkning innebär det att utsläppsrätter har fördelats genom fri tilldelning. Detta avser industrier som löper risk för så kallat ’koldioxidläckage’. Dessa industrier tilldelas gratis utsläppsrätter motsvarande 100 procent av det antal som grundar sig på referensvärden på EU-nivå, och som uppdateras för varje femårsperiod för att motsvara den tekniska utvecklingen.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Figuren visar historiska utsläpp från den handlande (EU ETS) och icke-handlande (ESR) sektorn i Västra Götaland mellan 2010 och 2019. Figuren illustrerar även utsläppsbanan från 2019 till 2030 förutsatt att den handlande sektorn når EU ETS-målet vid 2030 och ESR minskar i nuvarande minskningstakt. Källa: Naturvårdsverket (2021), Nationella emissionsdatabasen (2021) och forskarrådets egna beräkningar.</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Av de totala utsläppen i länet omfattas nästan hälften av EU ETS (EU Emission Trading System). Totalt ingår 112 anläggningar i Västra Götaland i det europeiska handelssystemet för utsläppsrätter.</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Enligt den nuvarande målsättningen i EUs handelssystemmed utsläppsrätter ska utsläppen minska med 40 procent till 2030. Om de industriella anläggningar i länet som ingår i den handlande sektorn når den reduktionsnivån, kommer utsläppen år 2030 att vara i nivå strax under det regionala klimatmålet, men då har inte utsläppen från den icke-handlande sektorn räknats in, de så kallade ESR-utsläppen (</a:t>
            </a:r>
            <a:r>
              <a:rPr lang="sv-SE" sz="1800" b="0" i="0" u="none" strike="noStrike" baseline="0" dirty="0" err="1">
                <a:solidFill>
                  <a:srgbClr val="000000"/>
                </a:solidFill>
                <a:latin typeface="Times Ten LT Std Roman"/>
              </a:rPr>
              <a:t>Effort</a:t>
            </a:r>
            <a:r>
              <a:rPr lang="sv-SE" sz="1800" b="0" i="0" u="none" strike="noStrike" baseline="0" dirty="0">
                <a:solidFill>
                  <a:srgbClr val="000000"/>
                </a:solidFill>
                <a:latin typeface="Times Ten LT Std Roman"/>
              </a:rPr>
              <a:t> </a:t>
            </a:r>
            <a:r>
              <a:rPr lang="sv-SE" sz="1800" b="0" i="0" u="none" strike="noStrike" baseline="0" dirty="0" err="1">
                <a:solidFill>
                  <a:srgbClr val="000000"/>
                </a:solidFill>
                <a:latin typeface="Times Ten LT Std Roman"/>
              </a:rPr>
              <a:t>Sharing</a:t>
            </a:r>
            <a:r>
              <a:rPr lang="sv-SE" sz="1800" b="0" i="0" u="none" strike="noStrike" baseline="0" dirty="0">
                <a:solidFill>
                  <a:srgbClr val="000000"/>
                </a:solidFill>
                <a:latin typeface="Times Ten LT Std Roman"/>
              </a:rPr>
              <a:t> </a:t>
            </a:r>
            <a:r>
              <a:rPr lang="sv-SE" sz="1800" b="0" i="0" u="none" strike="noStrike" baseline="0" dirty="0" err="1">
                <a:solidFill>
                  <a:srgbClr val="000000"/>
                </a:solidFill>
                <a:latin typeface="Times Ten LT Std Roman"/>
              </a:rPr>
              <a:t>Regulation</a:t>
            </a:r>
            <a:r>
              <a:rPr lang="sv-SE" sz="1800" b="0" i="0" u="none" strike="noStrike" baseline="0" dirty="0">
                <a:solidFill>
                  <a:srgbClr val="000000"/>
                </a:solidFill>
                <a:latin typeface="Times Ten LT Std Roman"/>
              </a:rPr>
              <a:t>). Om vi antar att ESR-utsläppen minskar enligt den observerade trenden 2010 till 2019 för de totala utsläppen samtidigt som EU ETS-anläggningar når en minskning med 40 procent, blir den totala utsläppsnivån år 2030 fortfarande mer än dubbelt så hög som det regionala klimatmålet. Endast om ESR-utsläppen når nära noll till 2030 kan det regionala klimatmålet uppfyllas utan att påskynda reduktionstakten för de anläggningar som ingår i EU ETS. </a:t>
            </a:r>
            <a:endParaRPr lang="sv-SE" dirty="0"/>
          </a:p>
        </p:txBody>
      </p:sp>
      <p:sp>
        <p:nvSpPr>
          <p:cNvPr id="4" name="Slide Number Placeholder 3"/>
          <p:cNvSpPr>
            <a:spLocks noGrp="1"/>
          </p:cNvSpPr>
          <p:nvPr>
            <p:ph type="sldNum" sz="quarter" idx="5"/>
          </p:nvPr>
        </p:nvSpPr>
        <p:spPr/>
        <p:txBody>
          <a:bodyPr/>
          <a:lstStyle/>
          <a:p>
            <a:fld id="{B529A134-9635-4051-B272-4CF2A9F69204}" type="slidenum">
              <a:rPr lang="sv-SE" smtClean="0"/>
              <a:t>11</a:t>
            </a:fld>
            <a:endParaRPr lang="sv-SE"/>
          </a:p>
        </p:txBody>
      </p:sp>
    </p:spTree>
    <p:extLst>
      <p:ext uri="{BB962C8B-B14F-4D97-AF65-F5344CB8AC3E}">
        <p14:creationId xmlns:p14="http://schemas.microsoft.com/office/powerpoint/2010/main" val="2434852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800" b="0" i="0" u="none" strike="noStrike" baseline="0" dirty="0">
                <a:solidFill>
                  <a:srgbClr val="000000"/>
                </a:solidFill>
                <a:latin typeface="Times Ten LT Std Roman"/>
              </a:rPr>
              <a:t>Bilden visar växthusgasutsläppen från industriella anläggningar i Västra Götaland som omfattas av EUs handel med utsläppsrätter (EU ETS), rankade efter storleken på respektive anläggnings utsläpp. Källa: Naturvårdsverket (2021).</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Av de industriella anläggningar i Västra Götaland som omfattas av EUs handelssystem med utsläppsrätter (EU ETS) står de tio största anläggningarna för omkring en tredjedel av länets totala växthusgasutsläpp. De tre raffinaderierna i länet utgör tillsammans en femtedel av växthusgasutsläppen, men även kemiindustrin står för en hög andel.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Det förs en diskussion om utsläpp från stora industriella anläggningar ska bokföras nationellt eller lokalt, men oavsett så omfattar Västra Götalands uppsatta klimatmål samtliga territoriella utsläpp. Det ger goda skäl till att försöka påskynda omställningen av industrin. En nyckelfråga blir hur dessa anläggningars utsläpp kan minska (tillsammans med övriga) i en snabbare takt än vad som är fastslaget på nationell- och EU-nivå.</a:t>
            </a:r>
            <a:endParaRPr lang="sv-SE" dirty="0"/>
          </a:p>
        </p:txBody>
      </p:sp>
      <p:sp>
        <p:nvSpPr>
          <p:cNvPr id="4" name="Slide Number Placeholder 3"/>
          <p:cNvSpPr>
            <a:spLocks noGrp="1"/>
          </p:cNvSpPr>
          <p:nvPr>
            <p:ph type="sldNum" sz="quarter" idx="5"/>
          </p:nvPr>
        </p:nvSpPr>
        <p:spPr/>
        <p:txBody>
          <a:bodyPr/>
          <a:lstStyle/>
          <a:p>
            <a:fld id="{B529A134-9635-4051-B272-4CF2A9F69204}" type="slidenum">
              <a:rPr lang="sv-SE" smtClean="0"/>
              <a:t>12</a:t>
            </a:fld>
            <a:endParaRPr lang="sv-SE"/>
          </a:p>
        </p:txBody>
      </p:sp>
    </p:spTree>
    <p:extLst>
      <p:ext uri="{BB962C8B-B14F-4D97-AF65-F5344CB8AC3E}">
        <p14:creationId xmlns:p14="http://schemas.microsoft.com/office/powerpoint/2010/main" val="1823667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800" b="0" i="0" u="none" strike="noStrike" baseline="0" dirty="0">
                <a:solidFill>
                  <a:srgbClr val="000000"/>
                </a:solidFill>
                <a:latin typeface="Times Ten LT Std Roman"/>
              </a:rPr>
              <a:t>Forskarrådet sammanfattar på denna bild några möjligheter de ser.</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Klimatomställningen i Västra Götaland bjuder på både möjligheter och utmaningar. Med lyckade satsningar fram till 2030 kan Västra Götaland och länets aktörer tillsammans inspirera andra regioner i Sverige och Europa och visa den roll regional politik kan spela för att påskynda utvecklingen till nettonollutsläpp. Men för att det ska vara möjligt krävs att utvecklingen inte ligger efter den nationella omställningen; tvärtom behöver då takten på omställningen öka drastiskt.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Genom att ytterligare främja demonstrationsplattformar och skapa nischer för nya tekniker och lösningar kan ett regionalt innovationssystem eller kluster formas med utrymme för näringsliv, akademi och framväxande aktörer att samverka och utvecklas i. Här finns betydande möjligheter för Västra Götaland med stora utsläpp från industrin där det pågår flera initiativ och forskning. I den egna organisationen kan VGR – men även andra offentliga organisationer som kommunerna - gå i bräschen för gröna upphandlingar, skapa ny praxis och nya beteenden och, var helst det är möjligt, sträva efter nollutsläpp och på så vis sprida ytterligare ringar på vattnet till nytta och vägledning för andra. </a:t>
            </a:r>
            <a:endParaRPr lang="sv-SE" dirty="0"/>
          </a:p>
        </p:txBody>
      </p:sp>
      <p:sp>
        <p:nvSpPr>
          <p:cNvPr id="4" name="Slide Number Placeholder 3"/>
          <p:cNvSpPr>
            <a:spLocks noGrp="1"/>
          </p:cNvSpPr>
          <p:nvPr>
            <p:ph type="sldNum" sz="quarter" idx="5"/>
          </p:nvPr>
        </p:nvSpPr>
        <p:spPr/>
        <p:txBody>
          <a:bodyPr/>
          <a:lstStyle/>
          <a:p>
            <a:fld id="{B529A134-9635-4051-B272-4CF2A9F69204}" type="slidenum">
              <a:rPr lang="sv-SE" smtClean="0"/>
              <a:t>13</a:t>
            </a:fld>
            <a:endParaRPr lang="sv-SE"/>
          </a:p>
        </p:txBody>
      </p:sp>
    </p:spTree>
    <p:extLst>
      <p:ext uri="{BB962C8B-B14F-4D97-AF65-F5344CB8AC3E}">
        <p14:creationId xmlns:p14="http://schemas.microsoft.com/office/powerpoint/2010/main" val="3817428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800" b="0" i="0" u="none" strike="noStrike" baseline="0" dirty="0">
                <a:solidFill>
                  <a:srgbClr val="000000"/>
                </a:solidFill>
                <a:latin typeface="Times Ten LT Std Roman"/>
              </a:rPr>
              <a:t>Men forskarrådet poängterar samtidigt att möjligheterna kantas av utmaningar då den befintliga minskningstakten för växthusgasutsläppen är otillräcklig för att nå målen, vilket leder till att samtliga sektorer behöver realisera potentialerna för utsläppsminskningar, inklusive de konsumtionsbaserade.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Som offentlig och politisk organisation är utmaningen dessutom större – en klimatomställning behöver baseras på åtgärder som accepteras av samhället i stort. Omställningen behöver vara inkluderande och också ta hänsyn till en rad sociala och ekonomiska aspekter och andra miljöperspektiv än den globala uppvärmningen, i enlighet med FN:s ramverk för hållbar utveckling </a:t>
            </a:r>
            <a:r>
              <a:rPr lang="sv-SE" sz="1800" b="0" i="1" u="none" strike="noStrike" baseline="0" dirty="0">
                <a:solidFill>
                  <a:srgbClr val="000000"/>
                </a:solidFill>
                <a:latin typeface="Times Ten LT Std Roman"/>
              </a:rPr>
              <a:t>Agenda 2030</a:t>
            </a:r>
            <a:r>
              <a:rPr lang="sv-SE" sz="1800" b="0" i="0" u="none" strike="noStrike" baseline="0" dirty="0">
                <a:solidFill>
                  <a:srgbClr val="000000"/>
                </a:solidFill>
                <a:latin typeface="Times Ten LT Std Roman"/>
              </a:rPr>
              <a:t>.</a:t>
            </a:r>
            <a:endParaRPr lang="sv-SE" dirty="0"/>
          </a:p>
        </p:txBody>
      </p:sp>
      <p:sp>
        <p:nvSpPr>
          <p:cNvPr id="4" name="Slide Number Placeholder 3"/>
          <p:cNvSpPr>
            <a:spLocks noGrp="1"/>
          </p:cNvSpPr>
          <p:nvPr>
            <p:ph type="sldNum" sz="quarter" idx="5"/>
          </p:nvPr>
        </p:nvSpPr>
        <p:spPr/>
        <p:txBody>
          <a:bodyPr/>
          <a:lstStyle/>
          <a:p>
            <a:fld id="{B529A134-9635-4051-B272-4CF2A9F69204}" type="slidenum">
              <a:rPr lang="sv-SE" smtClean="0"/>
              <a:t>14</a:t>
            </a:fld>
            <a:endParaRPr lang="sv-SE"/>
          </a:p>
        </p:txBody>
      </p:sp>
    </p:spTree>
    <p:extLst>
      <p:ext uri="{BB962C8B-B14F-4D97-AF65-F5344CB8AC3E}">
        <p14:creationId xmlns:p14="http://schemas.microsoft.com/office/powerpoint/2010/main" val="6490136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9A134-9635-4051-B272-4CF2A9F692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12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Sedan 2019 finns en beräknad koldioxidbudget för Västra Götaland. Budgeten är beräknad för hela territoriet Västra Götaland och visar hur mycket utsläppen behöver minska varje år för att länet ska uppfylla sin del av Parisavtalet. </a:t>
            </a:r>
          </a:p>
          <a:p>
            <a:r>
              <a:rPr lang="sv-SE" dirty="0"/>
              <a:t>Regionstyrelsen beslutade i januari 2021 att anta koldioxidbudgeten som ett verktyg för att accelerera arbetet att nå sedan tidigare antagna klimatmål för Västra Götaland. Det regionala klimatmålet är integrerat i målet för regional utvecklingsstrategi 2021-2030, som också antogs 2021. </a:t>
            </a:r>
          </a:p>
          <a:p>
            <a:endParaRPr lang="sv-SE" dirty="0"/>
          </a:p>
          <a:p>
            <a:r>
              <a:rPr lang="sv-SE" dirty="0"/>
              <a:t>Som en följd av regionstyrelsens beslut tog Västra Götalandsregionens miljönämnd initiativ till att tillsätta ett oberoende forskarråd med uppdraget att: </a:t>
            </a:r>
          </a:p>
          <a:p>
            <a:r>
              <a:rPr lang="sv-SE" dirty="0"/>
              <a:t>- följa upp klimatarbetet i länet</a:t>
            </a:r>
          </a:p>
          <a:p>
            <a:r>
              <a:rPr lang="sv-SE" dirty="0"/>
              <a:t>- identifiera åtgärder som kan förstärka omställningsarbetet </a:t>
            </a:r>
          </a:p>
          <a:p>
            <a:r>
              <a:rPr lang="sv-SE" dirty="0"/>
              <a:t>- rekommendera vad som behöver göras av aktörerna i Västra Götaland för att minska klimatutsläppen i den takt som krävs. </a:t>
            </a:r>
          </a:p>
          <a:p>
            <a:r>
              <a:rPr lang="sv-SE" dirty="0"/>
              <a:t>Forskarrådets analys och rekommendationer ska utgå ifrån de regionala klimatmålen, koldioxidbudgeten och den regionala utvecklingsstrategin för Västra Götaland 2021-2030.</a:t>
            </a:r>
          </a:p>
          <a:p>
            <a:endParaRPr lang="sv-SE" dirty="0"/>
          </a:p>
          <a:p>
            <a:r>
              <a:rPr lang="sv-SE" dirty="0"/>
              <a:t>Forskarrådet ska lämna en rapport till Västra Götalandsregionen i slutet av varje år. Forskarrådet startade sitt arbete 1 oktober 2021.</a:t>
            </a:r>
          </a:p>
          <a:p>
            <a:endParaRPr lang="sv-SE" dirty="0"/>
          </a:p>
          <a:p>
            <a:r>
              <a:rPr lang="sv-SE" dirty="0"/>
              <a:t>Redan 2009 antogs ett regionalt klimatmål att Västra Götaland ska vara en </a:t>
            </a:r>
            <a:r>
              <a:rPr lang="sv-SE" dirty="0" err="1"/>
              <a:t>fossiloberoende</a:t>
            </a:r>
            <a:r>
              <a:rPr lang="sv-SE" dirty="0"/>
              <a:t> region senast 2030. Det har sedan preciserats med regionala tilläggsmål: </a:t>
            </a:r>
          </a:p>
          <a:p>
            <a:r>
              <a:rPr lang="sv-SE" dirty="0"/>
              <a:t>- Utsläppen av växthusgaser i Västra Götaland ska minska med 80 procent till år 2030 från1990-års nivå.</a:t>
            </a:r>
          </a:p>
          <a:p>
            <a:pPr marL="0" indent="0">
              <a:buFontTx/>
              <a:buNone/>
            </a:pPr>
            <a:r>
              <a:rPr lang="sv-SE" dirty="0"/>
              <a:t>- Utsläppen av växthusgaser från västsvenskarnas konsumtion, oavsett var i världen de sker, ska minska med 30 procent jämfört med 2010.</a:t>
            </a:r>
          </a:p>
          <a:p>
            <a:pPr marL="0" indent="0">
              <a:buFontTx/>
              <a:buNone/>
            </a:pPr>
            <a:endParaRPr lang="sv-SE" dirty="0"/>
          </a:p>
          <a:p>
            <a:pPr marL="0" indent="0">
              <a:buFontTx/>
              <a:buNone/>
            </a:pPr>
            <a:r>
              <a:rPr lang="sv-SE" dirty="0"/>
              <a:t>Mer information om koldioxidbudgeten för Västra Götaland och det regionala klimatmålet finns på t ex https://www.vgregion.se/klimat.</a:t>
            </a:r>
          </a:p>
          <a:p>
            <a:pPr marL="0" indent="0">
              <a:buFontTx/>
              <a:buNone/>
            </a:pPr>
            <a:r>
              <a:rPr lang="sv-SE" dirty="0"/>
              <a:t>Den regionala utvecklingsstrategin för 2021-2030 finns på https://www.vgregion.se/vg2030.</a:t>
            </a:r>
          </a:p>
          <a:p>
            <a:endParaRPr lang="sv-SE" dirty="0"/>
          </a:p>
          <a:p>
            <a:endParaRPr lang="sv-SE" dirty="0"/>
          </a:p>
        </p:txBody>
      </p:sp>
      <p:sp>
        <p:nvSpPr>
          <p:cNvPr id="4" name="Platshållare för bildnummer 3"/>
          <p:cNvSpPr>
            <a:spLocks noGrp="1"/>
          </p:cNvSpPr>
          <p:nvPr>
            <p:ph type="sldNum" sz="quarter" idx="5"/>
          </p:nvPr>
        </p:nvSpPr>
        <p:spPr/>
        <p:txBody>
          <a:bodyPr/>
          <a:lstStyle/>
          <a:p>
            <a:fld id="{B529A134-9635-4051-B272-4CF2A9F69204}" type="slidenum">
              <a:rPr lang="sv-SE" smtClean="0"/>
              <a:t>2</a:t>
            </a:fld>
            <a:endParaRPr lang="sv-SE"/>
          </a:p>
        </p:txBody>
      </p:sp>
    </p:spTree>
    <p:extLst>
      <p:ext uri="{BB962C8B-B14F-4D97-AF65-F5344CB8AC3E}">
        <p14:creationId xmlns:p14="http://schemas.microsoft.com/office/powerpoint/2010/main" val="2452899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Tillsättandet av Forskarråd för Västra Götalands klimatomställning är en följd av regionstyrelsens beslut att godkänna en koldioxidbudget. </a:t>
            </a:r>
            <a:r>
              <a:rPr lang="sv-SE" dirty="0" err="1"/>
              <a:t>VGRs</a:t>
            </a:r>
            <a:r>
              <a:rPr lang="sv-SE" dirty="0"/>
              <a:t> miljönämnd beslutade i september 2021 om rådets sammansättning, uppdragsbeskrivning samt projektmedel till Göteborgs centrum för hållbar utveckling, GMV, för att leda forskarrådets arbete. </a:t>
            </a:r>
          </a:p>
          <a:p>
            <a:endParaRPr lang="sv-SE" dirty="0"/>
          </a:p>
          <a:p>
            <a:r>
              <a:rPr lang="sv-SE" dirty="0"/>
              <a:t>Rådets deltagare presenteras på bilden. Ordförande är Frances Sprei, Chalmers och vice ordförande är Sverker Jagers, Göteborgs Universitet.</a:t>
            </a:r>
          </a:p>
        </p:txBody>
      </p:sp>
      <p:sp>
        <p:nvSpPr>
          <p:cNvPr id="4" name="Platshållare för bildnummer 3"/>
          <p:cNvSpPr>
            <a:spLocks noGrp="1"/>
          </p:cNvSpPr>
          <p:nvPr>
            <p:ph type="sldNum" sz="quarter" idx="5"/>
          </p:nvPr>
        </p:nvSpPr>
        <p:spPr/>
        <p:txBody>
          <a:bodyPr/>
          <a:lstStyle/>
          <a:p>
            <a:fld id="{B529A134-9635-4051-B272-4CF2A9F69204}" type="slidenum">
              <a:rPr lang="sv-SE" smtClean="0"/>
              <a:t>3</a:t>
            </a:fld>
            <a:endParaRPr lang="sv-SE"/>
          </a:p>
        </p:txBody>
      </p:sp>
    </p:spTree>
    <p:extLst>
      <p:ext uri="{BB962C8B-B14F-4D97-AF65-F5344CB8AC3E}">
        <p14:creationId xmlns:p14="http://schemas.microsoft.com/office/powerpoint/2010/main" val="2368694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Forskarrådet ska lämna en rapport till Västra Götalandsregionen i slutet av varje år. Eftersom arbetet i forskarrådet startade först 1 oktober 2021, beskriver denna första rapport främst nuläge och trender. Kommande rapporter kommer även innehålla rekommendationer framåt. </a:t>
            </a:r>
          </a:p>
          <a:p>
            <a:endParaRPr lang="sv-SE" dirty="0"/>
          </a:p>
          <a:p>
            <a:r>
              <a:rPr lang="sv-SE" dirty="0"/>
              <a:t>Forskarrådets analys och rekommendationer ska utgå ifrån de regionala klimatmålen, koldioxidbudgeten och den regionala utvecklingsstrategin för Västra Götaland 2021-2030.</a:t>
            </a:r>
          </a:p>
        </p:txBody>
      </p:sp>
      <p:sp>
        <p:nvSpPr>
          <p:cNvPr id="4" name="Platshållare för bildnummer 3"/>
          <p:cNvSpPr>
            <a:spLocks noGrp="1"/>
          </p:cNvSpPr>
          <p:nvPr>
            <p:ph type="sldNum" sz="quarter" idx="5"/>
          </p:nvPr>
        </p:nvSpPr>
        <p:spPr/>
        <p:txBody>
          <a:bodyPr/>
          <a:lstStyle/>
          <a:p>
            <a:fld id="{B529A134-9635-4051-B272-4CF2A9F69204}" type="slidenum">
              <a:rPr lang="sv-SE" smtClean="0"/>
              <a:t>4</a:t>
            </a:fld>
            <a:endParaRPr lang="sv-SE"/>
          </a:p>
        </p:txBody>
      </p:sp>
    </p:spTree>
    <p:extLst>
      <p:ext uri="{BB962C8B-B14F-4D97-AF65-F5344CB8AC3E}">
        <p14:creationId xmlns:p14="http://schemas.microsoft.com/office/powerpoint/2010/main" val="3586061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v-SE" sz="1800" b="0" i="0" u="none" strike="noStrike" baseline="0" dirty="0">
                <a:solidFill>
                  <a:srgbClr val="000000"/>
                </a:solidFill>
                <a:latin typeface="Times Ten LT Std Roman"/>
              </a:rPr>
              <a:t>I denna första rapport av Forskarråd för Västra Götalands klimatomställning betonas följande budskap: </a:t>
            </a:r>
          </a:p>
          <a:p>
            <a:pPr algn="just"/>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Ska Västra Götalands klimatmål för 2030 nås, inklusive den minskningstakt som är preciserad i koldioxidbudgeten, behöver utsläppen av växthusgaser under den kvarstående perioden kraftfullt minska, både för de direkta (territoriella) och indirekta (konsumtionsbaserade). Den befintliga minskningstakten är helt otillräcklig och dessutom lägre än det svenska genomsnittet.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I särklass störst utsläpp kommer från industrisektorn – över 40 procent av länets totala – varav utsläppen från några få stora industrianläggningar dominerar. Dessa anläggningar omfattas av EU:s handelssystem för utsläppsrätter men kräver likväl ett särskilt fokus då minskningstakten inom handelssystemet inte räcker för att driva ner utsläppen i den utsträckning som behövs.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Det finns underliggande trender som både gynnar (till exempel elektrifiering av fordon) och missgynnar (till exempel flygresor) utvecklingen mot minskade utsläpp. Västra Götalandsregionen (VGR) kan i samverkan med andra aktörer i Västra Götaland agera med olika grader av rådighet för att gagna positiva förlopp och bromsa negativa. Nyckelinsatser bör vara att främja konstruktiv samverkan med och mellan kommuner, industri och andra relevanta aktörer samt att vidareutveckla arbetet med att skapa plattformar för att demonstrera och sprida lovande lösningar. Inte minst inom drift, planering och utbyggnad av kollektivtrafiken där VGR äger en hög grad av rådighet.</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Om Västra Götaland ska kunna bli ett föredöme i omställningen krävs mod, målmedvetenhet och smarta satsningar i den regionala politiken och från andra aktörer i länet. Därigenom skulle Västra Götaland kunna bli vägledande för hur andra regioner i Sverige och Europa kan bidra till samhällets klimatomställning.</a:t>
            </a:r>
          </a:p>
          <a:p>
            <a:endParaRPr lang="sv-SE" dirty="0"/>
          </a:p>
        </p:txBody>
      </p:sp>
      <p:sp>
        <p:nvSpPr>
          <p:cNvPr id="4" name="Slide Number Placeholder 3"/>
          <p:cNvSpPr>
            <a:spLocks noGrp="1"/>
          </p:cNvSpPr>
          <p:nvPr>
            <p:ph type="sldNum" sz="quarter" idx="5"/>
          </p:nvPr>
        </p:nvSpPr>
        <p:spPr/>
        <p:txBody>
          <a:bodyPr/>
          <a:lstStyle/>
          <a:p>
            <a:fld id="{B529A134-9635-4051-B272-4CF2A9F69204}" type="slidenum">
              <a:rPr lang="sv-SE" smtClean="0"/>
              <a:t>5</a:t>
            </a:fld>
            <a:endParaRPr lang="sv-SE"/>
          </a:p>
        </p:txBody>
      </p:sp>
    </p:spTree>
    <p:extLst>
      <p:ext uri="{BB962C8B-B14F-4D97-AF65-F5344CB8AC3E}">
        <p14:creationId xmlns:p14="http://schemas.microsoft.com/office/powerpoint/2010/main" val="545157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800" b="0" i="0" u="none" strike="noStrike" baseline="0" dirty="0">
                <a:solidFill>
                  <a:srgbClr val="000000"/>
                </a:solidFill>
                <a:latin typeface="Times Ten LT Std Roman"/>
              </a:rPr>
              <a:t>Bilden visar utsläppen av växthusgaser per år i Västra Götaland under perioden 1990 till 2019.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År 2010 nådde utsläppsnivån en topp på strax över 12 miljoner ton koldioxidekvivalenter (CO2e). Fram till dess ökade utsläppen från industrin, transporter, el och fjärrvärme samt produktanvändning med störst ökning i industrisektorn, vilket bedöms bero på den ekonomiska tillväxten. Samtidigt minskade utsläppen från uppvärmning av byggnader och bostäder samt något inom jordbruket.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Efter 2010 har de totala utsläppen minskat med i genomsnitt 250 000 ton CO2e per år eller strax över två procent årligen, vilket är en lägre minskningstakt än det svenska riksgenomsnittet. Den största delen av minskningen kommer från el- och fjärrvärmesektorn. Under 2019 var minskningen även påtaglig inom industrin.  </a:t>
            </a:r>
            <a:endParaRPr lang="sv-SE" dirty="0"/>
          </a:p>
        </p:txBody>
      </p:sp>
      <p:sp>
        <p:nvSpPr>
          <p:cNvPr id="4" name="Slide Number Placeholder 3"/>
          <p:cNvSpPr>
            <a:spLocks noGrp="1"/>
          </p:cNvSpPr>
          <p:nvPr>
            <p:ph type="sldNum" sz="quarter" idx="5"/>
          </p:nvPr>
        </p:nvSpPr>
        <p:spPr/>
        <p:txBody>
          <a:bodyPr/>
          <a:lstStyle/>
          <a:p>
            <a:fld id="{B529A134-9635-4051-B272-4CF2A9F69204}" type="slidenum">
              <a:rPr lang="sv-SE" smtClean="0"/>
              <a:t>6</a:t>
            </a:fld>
            <a:endParaRPr lang="sv-SE"/>
          </a:p>
        </p:txBody>
      </p:sp>
    </p:spTree>
    <p:extLst>
      <p:ext uri="{BB962C8B-B14F-4D97-AF65-F5344CB8AC3E}">
        <p14:creationId xmlns:p14="http://schemas.microsoft.com/office/powerpoint/2010/main" val="2281773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800" b="0" i="0" u="none" strike="noStrike" baseline="0" dirty="0">
                <a:solidFill>
                  <a:srgbClr val="000000"/>
                </a:solidFill>
                <a:latin typeface="Times Ten LT Std Roman"/>
              </a:rPr>
              <a:t>Bilden visar utsläppen av växthusgaser i Västra Götaland ackumulerat för perioden 2010-2019 fördelat på olika sektorer.</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Utsläppen av växthusgaser domineras av sektorerna industri och transport. Under perioden 2010 till 2019 utgör de tillsammans över två tredjedelar (71 procent) av de totala utsläppen, där industrin ensam står för 43 procent. Jordbruket, el och fjärrvärme samt utsläpp från arbetsmaskiner är andra betydelsefulla sektorer med sammanlagda utsläpp på strax över en femtedel (22 procent) av de totala utsläppen. </a:t>
            </a:r>
            <a:endParaRPr lang="sv-SE" dirty="0"/>
          </a:p>
        </p:txBody>
      </p:sp>
      <p:sp>
        <p:nvSpPr>
          <p:cNvPr id="4" name="Slide Number Placeholder 3"/>
          <p:cNvSpPr>
            <a:spLocks noGrp="1"/>
          </p:cNvSpPr>
          <p:nvPr>
            <p:ph type="sldNum" sz="quarter" idx="5"/>
          </p:nvPr>
        </p:nvSpPr>
        <p:spPr/>
        <p:txBody>
          <a:bodyPr/>
          <a:lstStyle/>
          <a:p>
            <a:fld id="{B529A134-9635-4051-B272-4CF2A9F69204}" type="slidenum">
              <a:rPr lang="sv-SE" smtClean="0"/>
              <a:t>7</a:t>
            </a:fld>
            <a:endParaRPr lang="sv-SE"/>
          </a:p>
        </p:txBody>
      </p:sp>
    </p:spTree>
    <p:extLst>
      <p:ext uri="{BB962C8B-B14F-4D97-AF65-F5344CB8AC3E}">
        <p14:creationId xmlns:p14="http://schemas.microsoft.com/office/powerpoint/2010/main" val="3821530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800" b="0" i="0" u="none" strike="noStrike" baseline="0" dirty="0">
                <a:solidFill>
                  <a:srgbClr val="000000"/>
                </a:solidFill>
                <a:latin typeface="Times Ten LT Std Roman"/>
              </a:rPr>
              <a:t>Bilden visar hur de konsumtionsbaserade utsläppen i Västra Götaland utvecklats under perioden 2010-2019.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De konsumtionsbaserade utsläppen inkluderar utsläpp som sker i Sverige och utomlands för att tillfredsställa efterfrågan i samhället i form av hushållens konsumtion, den offentliga sektorns konsumtion och samhällets investeringar (byggnader, infrastruktur). Notera att eftersom tillgänglig data (än så länge) saknas på den regionala nivån antas utvecklingen för konsumtionsbaserade utsläpp i Västra Götaland följa den nationella.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Under perioden 2010 till 2019 har de konsumtionsbaserade utsläppen minskat med 9 procent, eller 17 procent mätt som utsläpp per person, vilket framför allt beror på en minskning av de direkta utsläppen som sker i Sverige. De indirekta utsläppen som uppstår utanför Sverige utgör en allt större andel av de totala konsumtionsbaserade utsläppen. De påverkas i sin tur av importens storlek, vad som importeras samt utsläppsintensiteten</a:t>
            </a:r>
            <a:r>
              <a:rPr lang="sv-SE" sz="1800" b="0" i="0" u="none" strike="noStrike" baseline="30000" dirty="0">
                <a:solidFill>
                  <a:srgbClr val="000000"/>
                </a:solidFill>
                <a:latin typeface="Times Ten LT Std Roman"/>
              </a:rPr>
              <a:t> </a:t>
            </a:r>
            <a:r>
              <a:rPr lang="sv-SE" sz="1800" b="0" i="0" u="none" strike="noStrike" baseline="0" dirty="0">
                <a:solidFill>
                  <a:srgbClr val="000000"/>
                </a:solidFill>
                <a:latin typeface="Times Ten LT Std Roman"/>
              </a:rPr>
              <a:t>i de länder som importen kommer ifrån.</a:t>
            </a:r>
          </a:p>
          <a:p>
            <a:endParaRPr lang="sv-SE" sz="1800" b="0" i="0" u="none" strike="noStrike" baseline="0" dirty="0">
              <a:solidFill>
                <a:srgbClr val="000000"/>
              </a:solidFill>
              <a:latin typeface="Times Ten LT Std Roman"/>
            </a:endParaRPr>
          </a:p>
          <a:p>
            <a:endParaRPr lang="sv-SE" sz="1800" b="0" i="0" u="none" strike="noStrike" baseline="0" dirty="0">
              <a:solidFill>
                <a:srgbClr val="000000"/>
              </a:solidFill>
              <a:latin typeface="Times Ten LT Std Roman"/>
            </a:endParaRPr>
          </a:p>
        </p:txBody>
      </p:sp>
      <p:sp>
        <p:nvSpPr>
          <p:cNvPr id="4" name="Slide Number Placeholder 3"/>
          <p:cNvSpPr>
            <a:spLocks noGrp="1"/>
          </p:cNvSpPr>
          <p:nvPr>
            <p:ph type="sldNum" sz="quarter" idx="5"/>
          </p:nvPr>
        </p:nvSpPr>
        <p:spPr/>
        <p:txBody>
          <a:bodyPr/>
          <a:lstStyle/>
          <a:p>
            <a:fld id="{B529A134-9635-4051-B272-4CF2A9F69204}" type="slidenum">
              <a:rPr lang="sv-SE" smtClean="0"/>
              <a:t>8</a:t>
            </a:fld>
            <a:endParaRPr lang="sv-SE"/>
          </a:p>
        </p:txBody>
      </p:sp>
    </p:spTree>
    <p:extLst>
      <p:ext uri="{BB962C8B-B14F-4D97-AF65-F5344CB8AC3E}">
        <p14:creationId xmlns:p14="http://schemas.microsoft.com/office/powerpoint/2010/main" val="1381647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800" b="0" i="0" u="none" strike="noStrike" baseline="0" dirty="0">
                <a:solidFill>
                  <a:srgbClr val="000000"/>
                </a:solidFill>
                <a:latin typeface="Times Ten LT Std Roman"/>
              </a:rPr>
              <a:t>Västra Götalands klimatmål – att minska länets utsläpp av växthusgaser med 80 procent till 2030 jämfört med 1990års nivå – medför att utsläppsnivån till 2030 ska reduceras med ytterligare omkring 7,5 miljoner ton CO2e per år jämfört med 2019. </a:t>
            </a:r>
          </a:p>
          <a:p>
            <a:endParaRPr lang="sv-SE" sz="1800" b="0" i="0" u="none" strike="noStrike" baseline="0" dirty="0">
              <a:solidFill>
                <a:srgbClr val="000000"/>
              </a:solidFill>
              <a:latin typeface="Times Ten LT Std Roman"/>
            </a:endParaRPr>
          </a:p>
          <a:p>
            <a:r>
              <a:rPr lang="sv-SE" sz="1800" b="0" i="0" u="none" strike="noStrike" baseline="0" dirty="0">
                <a:solidFill>
                  <a:srgbClr val="000000"/>
                </a:solidFill>
                <a:latin typeface="Times Ten LT Std Roman"/>
              </a:rPr>
              <a:t>Utmaningen att nå målet kan i teorin beskrivas i två förenklade fall:</a:t>
            </a:r>
          </a:p>
          <a:p>
            <a:pPr marL="342900" indent="-342900">
              <a:buAutoNum type="arabicPeriod"/>
            </a:pPr>
            <a:r>
              <a:rPr lang="sv-SE" sz="1800" b="0" i="0" u="none" strike="noStrike" baseline="0" dirty="0">
                <a:solidFill>
                  <a:srgbClr val="000000"/>
                </a:solidFill>
                <a:latin typeface="Times Ten LT Std Roman"/>
              </a:rPr>
              <a:t>Att utsläppen minskar med lika många ton varje år (linjär minskning, röda linjen i bilden)</a:t>
            </a:r>
          </a:p>
          <a:p>
            <a:pPr marL="342900" indent="-342900">
              <a:buAutoNum type="arabicPeriod"/>
            </a:pPr>
            <a:r>
              <a:rPr lang="sv-SE" sz="1800" b="0" i="0" u="none" strike="noStrike" baseline="0" dirty="0">
                <a:solidFill>
                  <a:srgbClr val="000000"/>
                </a:solidFill>
                <a:latin typeface="Times Ten LT Std Roman"/>
              </a:rPr>
              <a:t>Att utsläppen varje år minskar med samma procentsats i förhållande till året dessförinnan (procentuell minskning, gröna linjen i bilden)</a:t>
            </a:r>
          </a:p>
          <a:p>
            <a:pPr marL="0" indent="0">
              <a:buNone/>
            </a:pPr>
            <a:r>
              <a:rPr lang="sv-SE" sz="1800" b="0" i="0" u="none" strike="noStrike" baseline="0" dirty="0">
                <a:solidFill>
                  <a:srgbClr val="000000"/>
                </a:solidFill>
                <a:latin typeface="Times Ten LT Std Roman"/>
              </a:rPr>
              <a:t>Vad som är den mest troliga utveckling är svårt att avgöra. Möjligheter till utsläppsminskningar ser olika ut i olika sektorer och kommer därför kunna ske – och sker redan – olika snabbt</a:t>
            </a:r>
          </a:p>
          <a:p>
            <a:pPr marL="0" indent="0">
              <a:buNone/>
            </a:pPr>
            <a:endParaRPr lang="sv-SE" sz="1800" b="0" i="0" u="none" strike="noStrike" baseline="0" dirty="0">
              <a:solidFill>
                <a:srgbClr val="000000"/>
              </a:solidFill>
              <a:latin typeface="Times Ten LT Std Roman"/>
            </a:endParaRPr>
          </a:p>
          <a:p>
            <a:pPr marL="0" indent="0">
              <a:buNone/>
            </a:pPr>
            <a:r>
              <a:rPr lang="sv-SE" sz="1800" b="0" i="0" u="none" strike="noStrike" baseline="0" dirty="0">
                <a:solidFill>
                  <a:srgbClr val="000000"/>
                </a:solidFill>
                <a:latin typeface="Times Ten LT Std Roman"/>
              </a:rPr>
              <a:t>Första fallet ger en minskningstakt på cirka 700 000 ton CO2e per år och det andra fallet en minskningstakt på omkring 12 procent per år. Detta kan ställas i kontrast till den befintliga minskningstakten under perioden 2010 till 2019 som varit 250 000 ton CO2e per år eller strax över två procent årligen. Men sammanfattningsvis är den befintliga minskningstakten av växthusgasutsläpp otillräcklig för att nå Västra Götalands klimatmål till 2030.</a:t>
            </a:r>
          </a:p>
          <a:p>
            <a:pPr marL="0" indent="0">
              <a:buNone/>
            </a:pPr>
            <a:endParaRPr lang="sv-SE" dirty="0"/>
          </a:p>
        </p:txBody>
      </p:sp>
      <p:sp>
        <p:nvSpPr>
          <p:cNvPr id="4" name="Slide Number Placeholder 3"/>
          <p:cNvSpPr>
            <a:spLocks noGrp="1"/>
          </p:cNvSpPr>
          <p:nvPr>
            <p:ph type="sldNum" sz="quarter" idx="5"/>
          </p:nvPr>
        </p:nvSpPr>
        <p:spPr/>
        <p:txBody>
          <a:bodyPr/>
          <a:lstStyle/>
          <a:p>
            <a:fld id="{B529A134-9635-4051-B272-4CF2A9F69204}" type="slidenum">
              <a:rPr lang="sv-SE" smtClean="0"/>
              <a:t>9</a:t>
            </a:fld>
            <a:endParaRPr lang="sv-SE"/>
          </a:p>
        </p:txBody>
      </p:sp>
    </p:spTree>
    <p:extLst>
      <p:ext uri="{BB962C8B-B14F-4D97-AF65-F5344CB8AC3E}">
        <p14:creationId xmlns:p14="http://schemas.microsoft.com/office/powerpoint/2010/main" val="644795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38981-F7D6-4AE7-9C89-936DF7C7D2D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v-SE"/>
          </a:p>
        </p:txBody>
      </p:sp>
      <p:sp>
        <p:nvSpPr>
          <p:cNvPr id="3" name="Subtitle 2">
            <a:extLst>
              <a:ext uri="{FF2B5EF4-FFF2-40B4-BE49-F238E27FC236}">
                <a16:creationId xmlns:a16="http://schemas.microsoft.com/office/drawing/2014/main" id="{E89F2087-44BD-42B5-A521-566F774382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a:p>
        </p:txBody>
      </p:sp>
      <p:sp>
        <p:nvSpPr>
          <p:cNvPr id="4" name="Date Placeholder 3">
            <a:extLst>
              <a:ext uri="{FF2B5EF4-FFF2-40B4-BE49-F238E27FC236}">
                <a16:creationId xmlns:a16="http://schemas.microsoft.com/office/drawing/2014/main" id="{BCE5919F-ACED-4BF4-8ED9-CC01E2DDE338}"/>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89C5B18F-DB0E-4E24-A8F5-30D3F54D98DE}"/>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C42AA2F0-331A-45EA-A2A6-32A898CEE7FA}"/>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3025652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92A1C-4C11-49D2-9BB1-609C977B9DC7}"/>
              </a:ext>
            </a:extLst>
          </p:cNvPr>
          <p:cNvSpPr>
            <a:spLocks noGrp="1"/>
          </p:cNvSpPr>
          <p:nvPr>
            <p:ph type="title"/>
          </p:nvPr>
        </p:nvSpPr>
        <p:spPr/>
        <p:txBody>
          <a:bodyPr/>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BF8114E0-B82B-4882-976C-12DAABE6AF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49E65659-CA7C-4B1F-BA98-495C08707013}"/>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E20D4588-7CAB-4868-AEA3-4BBB75957171}"/>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AF3934E0-B01D-498F-BE0F-05B37347C12C}"/>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276465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E06E51-F43A-46CE-9C76-C7D211A9C2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4AFE354D-86D2-4073-B110-3DAB28D6FA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4E9BD2F9-D0F9-4C7C-9C2E-10A21E6D4822}"/>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7FE089B6-3438-4759-95B7-2276FC416479}"/>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513E2703-F616-497B-8502-2B0F96917681}"/>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22346799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38981-F7D6-4AE7-9C89-936DF7C7D2D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v-SE"/>
          </a:p>
        </p:txBody>
      </p:sp>
      <p:sp>
        <p:nvSpPr>
          <p:cNvPr id="3" name="Subtitle 2">
            <a:extLst>
              <a:ext uri="{FF2B5EF4-FFF2-40B4-BE49-F238E27FC236}">
                <a16:creationId xmlns:a16="http://schemas.microsoft.com/office/drawing/2014/main" id="{E89F2087-44BD-42B5-A521-566F7743821B}"/>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sv-SE"/>
          </a:p>
        </p:txBody>
      </p:sp>
      <p:sp>
        <p:nvSpPr>
          <p:cNvPr id="4" name="Date Placeholder 3">
            <a:extLst>
              <a:ext uri="{FF2B5EF4-FFF2-40B4-BE49-F238E27FC236}">
                <a16:creationId xmlns:a16="http://schemas.microsoft.com/office/drawing/2014/main" id="{BCE5919F-ACED-4BF4-8ED9-CC01E2DDE338}"/>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89C5B18F-DB0E-4E24-A8F5-30D3F54D98DE}"/>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C42AA2F0-331A-45EA-A2A6-32A898CEE7FA}"/>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1141931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A35AA-55F4-442F-9CCE-D65C402D2DD7}"/>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64F4A7D4-BD77-40B3-B68A-0437A73B436E}"/>
              </a:ext>
            </a:extLst>
          </p:cNvPr>
          <p:cNvSpPr>
            <a:spLocks noGrp="1"/>
          </p:cNvSpPr>
          <p:nvPr>
            <p:ph idx="1"/>
          </p:nvPr>
        </p:nvSpPr>
        <p:spPr/>
        <p:txBody>
          <a:bodyPr/>
          <a:lstStyle>
            <a:lvl1pPr marL="450839" indent="-450839">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4" name="Date Placeholder 3">
            <a:extLst>
              <a:ext uri="{FF2B5EF4-FFF2-40B4-BE49-F238E27FC236}">
                <a16:creationId xmlns:a16="http://schemas.microsoft.com/office/drawing/2014/main" id="{2609C126-6C0F-4E18-BC18-CDEB6A5C3815}"/>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693A726F-E875-4AE2-A74C-A5420552C964}"/>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3A732AFE-557A-4109-A7C4-9B0E7957F6DE}"/>
              </a:ext>
            </a:extLst>
          </p:cNvPr>
          <p:cNvSpPr>
            <a:spLocks noGrp="1"/>
          </p:cNvSpPr>
          <p:nvPr>
            <p:ph type="sldNum" sz="quarter" idx="12"/>
          </p:nvPr>
        </p:nvSpPr>
        <p:spPr/>
        <p:txBody>
          <a:bodyPr/>
          <a:lstStyle/>
          <a:p>
            <a:fld id="{12643F01-C100-4400-B0BF-7BC9BF81A4B2}" type="slidenum">
              <a:rPr lang="sv-SE" smtClean="0"/>
              <a:t>‹#›</a:t>
            </a:fld>
            <a:endParaRPr lang="sv-SE"/>
          </a:p>
        </p:txBody>
      </p:sp>
      <p:sp>
        <p:nvSpPr>
          <p:cNvPr id="7" name="TextBox 6">
            <a:extLst>
              <a:ext uri="{FF2B5EF4-FFF2-40B4-BE49-F238E27FC236}">
                <a16:creationId xmlns:a16="http://schemas.microsoft.com/office/drawing/2014/main" id="{4550A904-D149-4CAA-BFAA-34413E0C7E5F}"/>
              </a:ext>
            </a:extLst>
          </p:cNvPr>
          <p:cNvSpPr txBox="1"/>
          <p:nvPr userDrawn="1"/>
        </p:nvSpPr>
        <p:spPr>
          <a:xfrm>
            <a:off x="6532880" y="6550223"/>
            <a:ext cx="5659120" cy="307777"/>
          </a:xfrm>
          <a:prstGeom prst="rect">
            <a:avLst/>
          </a:prstGeom>
          <a:noFill/>
        </p:spPr>
        <p:txBody>
          <a:bodyPr wrap="square" rtlCol="0">
            <a:spAutoFit/>
          </a:bodyPr>
          <a:lstStyle/>
          <a:p>
            <a:pPr algn="r"/>
            <a:r>
              <a:rPr lang="sv-SE" sz="1400" i="1" dirty="0">
                <a:solidFill>
                  <a:schemeClr val="bg2">
                    <a:lumMod val="25000"/>
                  </a:schemeClr>
                </a:solidFill>
              </a:rPr>
              <a:t>Forskarråd för Västra Götalands klimatomställning, 2022</a:t>
            </a:r>
          </a:p>
        </p:txBody>
      </p:sp>
    </p:spTree>
    <p:extLst>
      <p:ext uri="{BB962C8B-B14F-4D97-AF65-F5344CB8AC3E}">
        <p14:creationId xmlns:p14="http://schemas.microsoft.com/office/powerpoint/2010/main" val="17129316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7F908-DC4E-40DA-8AB1-75CF2EC11AFA}"/>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sv-SE"/>
          </a:p>
        </p:txBody>
      </p:sp>
      <p:sp>
        <p:nvSpPr>
          <p:cNvPr id="3" name="Text Placeholder 2">
            <a:extLst>
              <a:ext uri="{FF2B5EF4-FFF2-40B4-BE49-F238E27FC236}">
                <a16:creationId xmlns:a16="http://schemas.microsoft.com/office/drawing/2014/main" id="{A7E5D6A8-1462-4702-A592-244EBA9FD626}"/>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2328BF-44DA-4CB0-B94B-A6C3C1953E1A}"/>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DF722969-A48A-4B7F-96B3-6A7E0974ECB3}"/>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1D474F45-5919-4F43-ACE3-0669E4A589BF}"/>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2166508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F3633-8FA9-4093-9BFE-EDCC06D0A03F}"/>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D74ED394-8417-44B8-90C4-7B5558B6CB05}"/>
              </a:ext>
            </a:extLst>
          </p:cNvPr>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Content Placeholder 3">
            <a:extLst>
              <a:ext uri="{FF2B5EF4-FFF2-40B4-BE49-F238E27FC236}">
                <a16:creationId xmlns:a16="http://schemas.microsoft.com/office/drawing/2014/main" id="{EC7E166E-A74C-4276-94B7-BBB6F45B7651}"/>
              </a:ext>
            </a:extLst>
          </p:cNvPr>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Date Placeholder 4">
            <a:extLst>
              <a:ext uri="{FF2B5EF4-FFF2-40B4-BE49-F238E27FC236}">
                <a16:creationId xmlns:a16="http://schemas.microsoft.com/office/drawing/2014/main" id="{5929C75F-52AB-4D7F-B751-6F341BD28C7D}"/>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6" name="Footer Placeholder 5">
            <a:extLst>
              <a:ext uri="{FF2B5EF4-FFF2-40B4-BE49-F238E27FC236}">
                <a16:creationId xmlns:a16="http://schemas.microsoft.com/office/drawing/2014/main" id="{A3B02E05-29D5-4CF3-93A2-C4DA2FF30C5A}"/>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A8E684E3-F905-45AE-BD49-7B65497953FB}"/>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33763813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68AA9-F2D2-4A6F-92DB-7F6611256829}"/>
              </a:ext>
            </a:extLst>
          </p:cNvPr>
          <p:cNvSpPr>
            <a:spLocks noGrp="1"/>
          </p:cNvSpPr>
          <p:nvPr>
            <p:ph type="title"/>
          </p:nvPr>
        </p:nvSpPr>
        <p:spPr>
          <a:xfrm>
            <a:off x="839788" y="365125"/>
            <a:ext cx="10515600" cy="1325563"/>
          </a:xfrm>
        </p:spPr>
        <p:txBody>
          <a:bodyPr/>
          <a:lstStyle/>
          <a:p>
            <a:r>
              <a:rPr lang="en-US"/>
              <a:t>Click to edit Master title style</a:t>
            </a:r>
            <a:endParaRPr lang="sv-SE"/>
          </a:p>
        </p:txBody>
      </p:sp>
      <p:sp>
        <p:nvSpPr>
          <p:cNvPr id="3" name="Text Placeholder 2">
            <a:extLst>
              <a:ext uri="{FF2B5EF4-FFF2-40B4-BE49-F238E27FC236}">
                <a16:creationId xmlns:a16="http://schemas.microsoft.com/office/drawing/2014/main" id="{ED97AB5C-4E8D-40C7-93C3-AD62917AB1DB}"/>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07E1621-D540-401D-8718-6C95DA0F4D4E}"/>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Text Placeholder 4">
            <a:extLst>
              <a:ext uri="{FF2B5EF4-FFF2-40B4-BE49-F238E27FC236}">
                <a16:creationId xmlns:a16="http://schemas.microsoft.com/office/drawing/2014/main" id="{0C6620E0-05A5-4170-BE14-B6135ACF2D85}"/>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BF1CA5B-2FAB-4AFD-B632-884E47873BF3}"/>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7" name="Date Placeholder 6">
            <a:extLst>
              <a:ext uri="{FF2B5EF4-FFF2-40B4-BE49-F238E27FC236}">
                <a16:creationId xmlns:a16="http://schemas.microsoft.com/office/drawing/2014/main" id="{B980F3EB-F074-44E9-AD36-39B839EB7CB4}"/>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8" name="Footer Placeholder 7">
            <a:extLst>
              <a:ext uri="{FF2B5EF4-FFF2-40B4-BE49-F238E27FC236}">
                <a16:creationId xmlns:a16="http://schemas.microsoft.com/office/drawing/2014/main" id="{D998B9EB-B9E5-4A8C-B005-96E854F550D6}"/>
              </a:ext>
            </a:extLst>
          </p:cNvPr>
          <p:cNvSpPr>
            <a:spLocks noGrp="1"/>
          </p:cNvSpPr>
          <p:nvPr>
            <p:ph type="ftr" sz="quarter" idx="11"/>
          </p:nvPr>
        </p:nvSpPr>
        <p:spPr/>
        <p:txBody>
          <a:bodyPr/>
          <a:lstStyle/>
          <a:p>
            <a:endParaRPr lang="sv-SE"/>
          </a:p>
        </p:txBody>
      </p:sp>
      <p:sp>
        <p:nvSpPr>
          <p:cNvPr id="9" name="Slide Number Placeholder 8">
            <a:extLst>
              <a:ext uri="{FF2B5EF4-FFF2-40B4-BE49-F238E27FC236}">
                <a16:creationId xmlns:a16="http://schemas.microsoft.com/office/drawing/2014/main" id="{E5EDDE2D-C292-42A9-80BF-7F06EE97C104}"/>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40378618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5A8B1-566F-4DC3-8541-B7A7D376C450}"/>
              </a:ext>
            </a:extLst>
          </p:cNvPr>
          <p:cNvSpPr>
            <a:spLocks noGrp="1"/>
          </p:cNvSpPr>
          <p:nvPr>
            <p:ph type="title"/>
          </p:nvPr>
        </p:nvSpPr>
        <p:spPr/>
        <p:txBody>
          <a:bodyPr/>
          <a:lstStyle/>
          <a:p>
            <a:r>
              <a:rPr lang="en-US"/>
              <a:t>Click to edit Master title style</a:t>
            </a:r>
            <a:endParaRPr lang="sv-SE"/>
          </a:p>
        </p:txBody>
      </p:sp>
      <p:sp>
        <p:nvSpPr>
          <p:cNvPr id="3" name="Date Placeholder 2">
            <a:extLst>
              <a:ext uri="{FF2B5EF4-FFF2-40B4-BE49-F238E27FC236}">
                <a16:creationId xmlns:a16="http://schemas.microsoft.com/office/drawing/2014/main" id="{86CB7546-E7E3-47AD-BCAB-F92E59773D11}"/>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4" name="Footer Placeholder 3">
            <a:extLst>
              <a:ext uri="{FF2B5EF4-FFF2-40B4-BE49-F238E27FC236}">
                <a16:creationId xmlns:a16="http://schemas.microsoft.com/office/drawing/2014/main" id="{12201395-5026-48AB-AF2B-6204295A8AB0}"/>
              </a:ext>
            </a:extLst>
          </p:cNvPr>
          <p:cNvSpPr>
            <a:spLocks noGrp="1"/>
          </p:cNvSpPr>
          <p:nvPr>
            <p:ph type="ftr" sz="quarter" idx="11"/>
          </p:nvPr>
        </p:nvSpPr>
        <p:spPr/>
        <p:txBody>
          <a:bodyPr/>
          <a:lstStyle/>
          <a:p>
            <a:endParaRPr lang="sv-SE"/>
          </a:p>
        </p:txBody>
      </p:sp>
      <p:sp>
        <p:nvSpPr>
          <p:cNvPr id="5" name="Slide Number Placeholder 4">
            <a:extLst>
              <a:ext uri="{FF2B5EF4-FFF2-40B4-BE49-F238E27FC236}">
                <a16:creationId xmlns:a16="http://schemas.microsoft.com/office/drawing/2014/main" id="{8BE347A5-FE64-429F-BF58-D859A5F6B8D0}"/>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27578151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321F09-1C4B-4E7E-A9AA-1FC00221A2D4}"/>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3" name="Footer Placeholder 2">
            <a:extLst>
              <a:ext uri="{FF2B5EF4-FFF2-40B4-BE49-F238E27FC236}">
                <a16:creationId xmlns:a16="http://schemas.microsoft.com/office/drawing/2014/main" id="{85EAAF9A-E617-4D15-8F3E-2CEAFBCF7CF6}"/>
              </a:ext>
            </a:extLst>
          </p:cNvPr>
          <p:cNvSpPr>
            <a:spLocks noGrp="1"/>
          </p:cNvSpPr>
          <p:nvPr>
            <p:ph type="ftr" sz="quarter" idx="11"/>
          </p:nvPr>
        </p:nvSpPr>
        <p:spPr/>
        <p:txBody>
          <a:bodyPr/>
          <a:lstStyle/>
          <a:p>
            <a:endParaRPr lang="sv-SE"/>
          </a:p>
        </p:txBody>
      </p:sp>
      <p:sp>
        <p:nvSpPr>
          <p:cNvPr id="4" name="Slide Number Placeholder 3">
            <a:extLst>
              <a:ext uri="{FF2B5EF4-FFF2-40B4-BE49-F238E27FC236}">
                <a16:creationId xmlns:a16="http://schemas.microsoft.com/office/drawing/2014/main" id="{0B180FC6-E377-4BB5-9A01-0E17D1874124}"/>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9941358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02342-F4D7-4F64-A934-994409972C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Content Placeholder 2">
            <a:extLst>
              <a:ext uri="{FF2B5EF4-FFF2-40B4-BE49-F238E27FC236}">
                <a16:creationId xmlns:a16="http://schemas.microsoft.com/office/drawing/2014/main" id="{D6DFE391-85D9-49F9-9B62-354009E13192}"/>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Text Placeholder 3">
            <a:extLst>
              <a:ext uri="{FF2B5EF4-FFF2-40B4-BE49-F238E27FC236}">
                <a16:creationId xmlns:a16="http://schemas.microsoft.com/office/drawing/2014/main" id="{00925000-50E5-4B11-BA64-97228D18405F}"/>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A4EE7D-A653-4CD2-A2DA-8533FD39ADDA}"/>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6" name="Footer Placeholder 5">
            <a:extLst>
              <a:ext uri="{FF2B5EF4-FFF2-40B4-BE49-F238E27FC236}">
                <a16:creationId xmlns:a16="http://schemas.microsoft.com/office/drawing/2014/main" id="{6D328658-EF3D-4E50-912C-8378990A2313}"/>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CE26A870-33D8-43B8-A74D-E268C590BBA1}"/>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226390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A35AA-55F4-442F-9CCE-D65C402D2DD7}"/>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64F4A7D4-BD77-40B3-B68A-0437A73B436E}"/>
              </a:ext>
            </a:extLst>
          </p:cNvPr>
          <p:cNvSpPr>
            <a:spLocks noGrp="1"/>
          </p:cNvSpPr>
          <p:nvPr>
            <p:ph idx="1"/>
          </p:nvPr>
        </p:nvSpPr>
        <p:spPr/>
        <p:txBody>
          <a:bodyPr/>
          <a:lstStyle>
            <a:lvl1pPr marL="450850" indent="-450850">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4" name="Date Placeholder 3">
            <a:extLst>
              <a:ext uri="{FF2B5EF4-FFF2-40B4-BE49-F238E27FC236}">
                <a16:creationId xmlns:a16="http://schemas.microsoft.com/office/drawing/2014/main" id="{2609C126-6C0F-4E18-BC18-CDEB6A5C3815}"/>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693A726F-E875-4AE2-A74C-A5420552C964}"/>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3A732AFE-557A-4109-A7C4-9B0E7957F6DE}"/>
              </a:ext>
            </a:extLst>
          </p:cNvPr>
          <p:cNvSpPr>
            <a:spLocks noGrp="1"/>
          </p:cNvSpPr>
          <p:nvPr>
            <p:ph type="sldNum" sz="quarter" idx="12"/>
          </p:nvPr>
        </p:nvSpPr>
        <p:spPr/>
        <p:txBody>
          <a:bodyPr/>
          <a:lstStyle/>
          <a:p>
            <a:fld id="{12643F01-C100-4400-B0BF-7BC9BF81A4B2}" type="slidenum">
              <a:rPr lang="sv-SE" smtClean="0"/>
              <a:t>‹#›</a:t>
            </a:fld>
            <a:endParaRPr lang="sv-SE"/>
          </a:p>
        </p:txBody>
      </p:sp>
      <p:sp>
        <p:nvSpPr>
          <p:cNvPr id="7" name="TextBox 6">
            <a:extLst>
              <a:ext uri="{FF2B5EF4-FFF2-40B4-BE49-F238E27FC236}">
                <a16:creationId xmlns:a16="http://schemas.microsoft.com/office/drawing/2014/main" id="{4550A904-D149-4CAA-BFAA-34413E0C7E5F}"/>
              </a:ext>
            </a:extLst>
          </p:cNvPr>
          <p:cNvSpPr txBox="1"/>
          <p:nvPr userDrawn="1"/>
        </p:nvSpPr>
        <p:spPr>
          <a:xfrm>
            <a:off x="6532880" y="6550223"/>
            <a:ext cx="5659120" cy="307777"/>
          </a:xfrm>
          <a:prstGeom prst="rect">
            <a:avLst/>
          </a:prstGeom>
          <a:noFill/>
        </p:spPr>
        <p:txBody>
          <a:bodyPr wrap="square" rtlCol="0">
            <a:spAutoFit/>
          </a:bodyPr>
          <a:lstStyle/>
          <a:p>
            <a:pPr algn="r"/>
            <a:r>
              <a:rPr lang="sv-SE" sz="1400" i="1" dirty="0">
                <a:solidFill>
                  <a:schemeClr val="bg2">
                    <a:lumMod val="25000"/>
                  </a:schemeClr>
                </a:solidFill>
              </a:rPr>
              <a:t>Forskarråd för Västra Götalands klimatomställning, 2021</a:t>
            </a:r>
          </a:p>
        </p:txBody>
      </p:sp>
    </p:spTree>
    <p:extLst>
      <p:ext uri="{BB962C8B-B14F-4D97-AF65-F5344CB8AC3E}">
        <p14:creationId xmlns:p14="http://schemas.microsoft.com/office/powerpoint/2010/main" val="25150019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1CFC0-3C8E-401D-A2E7-7161C72F39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Picture Placeholder 2">
            <a:extLst>
              <a:ext uri="{FF2B5EF4-FFF2-40B4-BE49-F238E27FC236}">
                <a16:creationId xmlns:a16="http://schemas.microsoft.com/office/drawing/2014/main" id="{C7D1B6B6-10CA-4631-8E79-ECBAB9495316}"/>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sv-SE"/>
          </a:p>
        </p:txBody>
      </p:sp>
      <p:sp>
        <p:nvSpPr>
          <p:cNvPr id="4" name="Text Placeholder 3">
            <a:extLst>
              <a:ext uri="{FF2B5EF4-FFF2-40B4-BE49-F238E27FC236}">
                <a16:creationId xmlns:a16="http://schemas.microsoft.com/office/drawing/2014/main" id="{5D521F43-53AA-49F4-9FCA-1AD3B8A8DC65}"/>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4249EB-B353-4A56-B1C8-CBA985BF1DC4}"/>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6" name="Footer Placeholder 5">
            <a:extLst>
              <a:ext uri="{FF2B5EF4-FFF2-40B4-BE49-F238E27FC236}">
                <a16:creationId xmlns:a16="http://schemas.microsoft.com/office/drawing/2014/main" id="{98D0F8CC-6199-4214-A53A-A439639AE564}"/>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E68E2C35-A953-4474-BC93-38BE2DC970FD}"/>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23984444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92A1C-4C11-49D2-9BB1-609C977B9DC7}"/>
              </a:ext>
            </a:extLst>
          </p:cNvPr>
          <p:cNvSpPr>
            <a:spLocks noGrp="1"/>
          </p:cNvSpPr>
          <p:nvPr>
            <p:ph type="title"/>
          </p:nvPr>
        </p:nvSpPr>
        <p:spPr/>
        <p:txBody>
          <a:bodyPr/>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BF8114E0-B82B-4882-976C-12DAABE6AF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49E65659-CA7C-4B1F-BA98-495C08707013}"/>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E20D4588-7CAB-4868-AEA3-4BBB75957171}"/>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AF3934E0-B01D-498F-BE0F-05B37347C12C}"/>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17424505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E06E51-F43A-46CE-9C76-C7D211A9C2A6}"/>
              </a:ext>
            </a:extLst>
          </p:cNvPr>
          <p:cNvSpPr>
            <a:spLocks noGrp="1"/>
          </p:cNvSpPr>
          <p:nvPr>
            <p:ph type="title" orient="vert"/>
          </p:nvPr>
        </p:nvSpPr>
        <p:spPr>
          <a:xfrm>
            <a:off x="8724901" y="365126"/>
            <a:ext cx="2628900" cy="5811839"/>
          </a:xfrm>
        </p:spPr>
        <p:txBody>
          <a:bodyPr vert="eaVert"/>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4AFE354D-86D2-4073-B110-3DAB28D6FA4D}"/>
              </a:ext>
            </a:extLst>
          </p:cNvPr>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4E9BD2F9-D0F9-4C7C-9C2E-10A21E6D4822}"/>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7FE089B6-3438-4759-95B7-2276FC416479}"/>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513E2703-F616-497B-8502-2B0F96917681}"/>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3041288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7F908-DC4E-40DA-8AB1-75CF2EC11AF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sv-SE"/>
          </a:p>
        </p:txBody>
      </p:sp>
      <p:sp>
        <p:nvSpPr>
          <p:cNvPr id="3" name="Text Placeholder 2">
            <a:extLst>
              <a:ext uri="{FF2B5EF4-FFF2-40B4-BE49-F238E27FC236}">
                <a16:creationId xmlns:a16="http://schemas.microsoft.com/office/drawing/2014/main" id="{A7E5D6A8-1462-4702-A592-244EBA9FD6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2328BF-44DA-4CB0-B94B-A6C3C1953E1A}"/>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DF722969-A48A-4B7F-96B3-6A7E0974ECB3}"/>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1D474F45-5919-4F43-ACE3-0669E4A589BF}"/>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118291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F3633-8FA9-4093-9BFE-EDCC06D0A03F}"/>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D74ED394-8417-44B8-90C4-7B5558B6CB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Content Placeholder 3">
            <a:extLst>
              <a:ext uri="{FF2B5EF4-FFF2-40B4-BE49-F238E27FC236}">
                <a16:creationId xmlns:a16="http://schemas.microsoft.com/office/drawing/2014/main" id="{EC7E166E-A74C-4276-94B7-BBB6F45B765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Date Placeholder 4">
            <a:extLst>
              <a:ext uri="{FF2B5EF4-FFF2-40B4-BE49-F238E27FC236}">
                <a16:creationId xmlns:a16="http://schemas.microsoft.com/office/drawing/2014/main" id="{5929C75F-52AB-4D7F-B751-6F341BD28C7D}"/>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6" name="Footer Placeholder 5">
            <a:extLst>
              <a:ext uri="{FF2B5EF4-FFF2-40B4-BE49-F238E27FC236}">
                <a16:creationId xmlns:a16="http://schemas.microsoft.com/office/drawing/2014/main" id="{A3B02E05-29D5-4CF3-93A2-C4DA2FF30C5A}"/>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A8E684E3-F905-45AE-BD49-7B65497953FB}"/>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3625182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68AA9-F2D2-4A6F-92DB-7F6611256829}"/>
              </a:ext>
            </a:extLst>
          </p:cNvPr>
          <p:cNvSpPr>
            <a:spLocks noGrp="1"/>
          </p:cNvSpPr>
          <p:nvPr>
            <p:ph type="title"/>
          </p:nvPr>
        </p:nvSpPr>
        <p:spPr>
          <a:xfrm>
            <a:off x="839788" y="365125"/>
            <a:ext cx="10515600" cy="1325563"/>
          </a:xfrm>
        </p:spPr>
        <p:txBody>
          <a:bodyPr/>
          <a:lstStyle/>
          <a:p>
            <a:r>
              <a:rPr lang="en-US"/>
              <a:t>Click to edit Master title style</a:t>
            </a:r>
            <a:endParaRPr lang="sv-SE"/>
          </a:p>
        </p:txBody>
      </p:sp>
      <p:sp>
        <p:nvSpPr>
          <p:cNvPr id="3" name="Text Placeholder 2">
            <a:extLst>
              <a:ext uri="{FF2B5EF4-FFF2-40B4-BE49-F238E27FC236}">
                <a16:creationId xmlns:a16="http://schemas.microsoft.com/office/drawing/2014/main" id="{ED97AB5C-4E8D-40C7-93C3-AD62917AB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07E1621-D540-401D-8718-6C95DA0F4D4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Text Placeholder 4">
            <a:extLst>
              <a:ext uri="{FF2B5EF4-FFF2-40B4-BE49-F238E27FC236}">
                <a16:creationId xmlns:a16="http://schemas.microsoft.com/office/drawing/2014/main" id="{0C6620E0-05A5-4170-BE14-B6135ACF2D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BF1CA5B-2FAB-4AFD-B632-884E47873BF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7" name="Date Placeholder 6">
            <a:extLst>
              <a:ext uri="{FF2B5EF4-FFF2-40B4-BE49-F238E27FC236}">
                <a16:creationId xmlns:a16="http://schemas.microsoft.com/office/drawing/2014/main" id="{B980F3EB-F074-44E9-AD36-39B839EB7CB4}"/>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8" name="Footer Placeholder 7">
            <a:extLst>
              <a:ext uri="{FF2B5EF4-FFF2-40B4-BE49-F238E27FC236}">
                <a16:creationId xmlns:a16="http://schemas.microsoft.com/office/drawing/2014/main" id="{D998B9EB-B9E5-4A8C-B005-96E854F550D6}"/>
              </a:ext>
            </a:extLst>
          </p:cNvPr>
          <p:cNvSpPr>
            <a:spLocks noGrp="1"/>
          </p:cNvSpPr>
          <p:nvPr>
            <p:ph type="ftr" sz="quarter" idx="11"/>
          </p:nvPr>
        </p:nvSpPr>
        <p:spPr/>
        <p:txBody>
          <a:bodyPr/>
          <a:lstStyle/>
          <a:p>
            <a:endParaRPr lang="sv-SE"/>
          </a:p>
        </p:txBody>
      </p:sp>
      <p:sp>
        <p:nvSpPr>
          <p:cNvPr id="9" name="Slide Number Placeholder 8">
            <a:extLst>
              <a:ext uri="{FF2B5EF4-FFF2-40B4-BE49-F238E27FC236}">
                <a16:creationId xmlns:a16="http://schemas.microsoft.com/office/drawing/2014/main" id="{E5EDDE2D-C292-42A9-80BF-7F06EE97C104}"/>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976216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5A8B1-566F-4DC3-8541-B7A7D376C450}"/>
              </a:ext>
            </a:extLst>
          </p:cNvPr>
          <p:cNvSpPr>
            <a:spLocks noGrp="1"/>
          </p:cNvSpPr>
          <p:nvPr>
            <p:ph type="title"/>
          </p:nvPr>
        </p:nvSpPr>
        <p:spPr/>
        <p:txBody>
          <a:bodyPr/>
          <a:lstStyle/>
          <a:p>
            <a:r>
              <a:rPr lang="en-US"/>
              <a:t>Click to edit Master title style</a:t>
            </a:r>
            <a:endParaRPr lang="sv-SE"/>
          </a:p>
        </p:txBody>
      </p:sp>
      <p:sp>
        <p:nvSpPr>
          <p:cNvPr id="3" name="Date Placeholder 2">
            <a:extLst>
              <a:ext uri="{FF2B5EF4-FFF2-40B4-BE49-F238E27FC236}">
                <a16:creationId xmlns:a16="http://schemas.microsoft.com/office/drawing/2014/main" id="{86CB7546-E7E3-47AD-BCAB-F92E59773D11}"/>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4" name="Footer Placeholder 3">
            <a:extLst>
              <a:ext uri="{FF2B5EF4-FFF2-40B4-BE49-F238E27FC236}">
                <a16:creationId xmlns:a16="http://schemas.microsoft.com/office/drawing/2014/main" id="{12201395-5026-48AB-AF2B-6204295A8AB0}"/>
              </a:ext>
            </a:extLst>
          </p:cNvPr>
          <p:cNvSpPr>
            <a:spLocks noGrp="1"/>
          </p:cNvSpPr>
          <p:nvPr>
            <p:ph type="ftr" sz="quarter" idx="11"/>
          </p:nvPr>
        </p:nvSpPr>
        <p:spPr/>
        <p:txBody>
          <a:bodyPr/>
          <a:lstStyle/>
          <a:p>
            <a:endParaRPr lang="sv-SE"/>
          </a:p>
        </p:txBody>
      </p:sp>
      <p:sp>
        <p:nvSpPr>
          <p:cNvPr id="5" name="Slide Number Placeholder 4">
            <a:extLst>
              <a:ext uri="{FF2B5EF4-FFF2-40B4-BE49-F238E27FC236}">
                <a16:creationId xmlns:a16="http://schemas.microsoft.com/office/drawing/2014/main" id="{8BE347A5-FE64-429F-BF58-D859A5F6B8D0}"/>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2970544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321F09-1C4B-4E7E-A9AA-1FC00221A2D4}"/>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3" name="Footer Placeholder 2">
            <a:extLst>
              <a:ext uri="{FF2B5EF4-FFF2-40B4-BE49-F238E27FC236}">
                <a16:creationId xmlns:a16="http://schemas.microsoft.com/office/drawing/2014/main" id="{85EAAF9A-E617-4D15-8F3E-2CEAFBCF7CF6}"/>
              </a:ext>
            </a:extLst>
          </p:cNvPr>
          <p:cNvSpPr>
            <a:spLocks noGrp="1"/>
          </p:cNvSpPr>
          <p:nvPr>
            <p:ph type="ftr" sz="quarter" idx="11"/>
          </p:nvPr>
        </p:nvSpPr>
        <p:spPr/>
        <p:txBody>
          <a:bodyPr/>
          <a:lstStyle/>
          <a:p>
            <a:endParaRPr lang="sv-SE"/>
          </a:p>
        </p:txBody>
      </p:sp>
      <p:sp>
        <p:nvSpPr>
          <p:cNvPr id="4" name="Slide Number Placeholder 3">
            <a:extLst>
              <a:ext uri="{FF2B5EF4-FFF2-40B4-BE49-F238E27FC236}">
                <a16:creationId xmlns:a16="http://schemas.microsoft.com/office/drawing/2014/main" id="{0B180FC6-E377-4BB5-9A01-0E17D1874124}"/>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2695648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02342-F4D7-4F64-A934-994409972C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Content Placeholder 2">
            <a:extLst>
              <a:ext uri="{FF2B5EF4-FFF2-40B4-BE49-F238E27FC236}">
                <a16:creationId xmlns:a16="http://schemas.microsoft.com/office/drawing/2014/main" id="{D6DFE391-85D9-49F9-9B62-354009E131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Text Placeholder 3">
            <a:extLst>
              <a:ext uri="{FF2B5EF4-FFF2-40B4-BE49-F238E27FC236}">
                <a16:creationId xmlns:a16="http://schemas.microsoft.com/office/drawing/2014/main" id="{00925000-50E5-4B11-BA64-97228D1840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A4EE7D-A653-4CD2-A2DA-8533FD39ADDA}"/>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6" name="Footer Placeholder 5">
            <a:extLst>
              <a:ext uri="{FF2B5EF4-FFF2-40B4-BE49-F238E27FC236}">
                <a16:creationId xmlns:a16="http://schemas.microsoft.com/office/drawing/2014/main" id="{6D328658-EF3D-4E50-912C-8378990A2313}"/>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CE26A870-33D8-43B8-A74D-E268C590BBA1}"/>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2660475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1CFC0-3C8E-401D-A2E7-7161C72F39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Picture Placeholder 2">
            <a:extLst>
              <a:ext uri="{FF2B5EF4-FFF2-40B4-BE49-F238E27FC236}">
                <a16:creationId xmlns:a16="http://schemas.microsoft.com/office/drawing/2014/main" id="{C7D1B6B6-10CA-4631-8E79-ECBAB94953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a:extLst>
              <a:ext uri="{FF2B5EF4-FFF2-40B4-BE49-F238E27FC236}">
                <a16:creationId xmlns:a16="http://schemas.microsoft.com/office/drawing/2014/main" id="{5D521F43-53AA-49F4-9FCA-1AD3B8A8DC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4249EB-B353-4A56-B1C8-CBA985BF1DC4}"/>
              </a:ext>
            </a:extLst>
          </p:cNvPr>
          <p:cNvSpPr>
            <a:spLocks noGrp="1"/>
          </p:cNvSpPr>
          <p:nvPr>
            <p:ph type="dt" sz="half" idx="10"/>
          </p:nvPr>
        </p:nvSpPr>
        <p:spPr/>
        <p:txBody>
          <a:bodyPr/>
          <a:lstStyle/>
          <a:p>
            <a:fld id="{9AF1A0E5-14CC-4E26-9CB1-8C22173EE0D9}" type="datetimeFigureOut">
              <a:rPr lang="sv-SE" smtClean="0"/>
              <a:t>2022-02-08</a:t>
            </a:fld>
            <a:endParaRPr lang="sv-SE"/>
          </a:p>
        </p:txBody>
      </p:sp>
      <p:sp>
        <p:nvSpPr>
          <p:cNvPr id="6" name="Footer Placeholder 5">
            <a:extLst>
              <a:ext uri="{FF2B5EF4-FFF2-40B4-BE49-F238E27FC236}">
                <a16:creationId xmlns:a16="http://schemas.microsoft.com/office/drawing/2014/main" id="{98D0F8CC-6199-4214-A53A-A439639AE564}"/>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E68E2C35-A953-4474-BC93-38BE2DC970FD}"/>
              </a:ext>
            </a:extLst>
          </p:cNvPr>
          <p:cNvSpPr>
            <a:spLocks noGrp="1"/>
          </p:cNvSpPr>
          <p:nvPr>
            <p:ph type="sldNum" sz="quarter" idx="12"/>
          </p:nvPr>
        </p:nvSpPr>
        <p:spPr/>
        <p:txBody>
          <a:bodyPr/>
          <a:lstStyle/>
          <a:p>
            <a:fld id="{12643F01-C100-4400-B0BF-7BC9BF81A4B2}" type="slidenum">
              <a:rPr lang="sv-SE" smtClean="0"/>
              <a:t>‹#›</a:t>
            </a:fld>
            <a:endParaRPr lang="sv-SE"/>
          </a:p>
        </p:txBody>
      </p:sp>
    </p:spTree>
    <p:extLst>
      <p:ext uri="{BB962C8B-B14F-4D97-AF65-F5344CB8AC3E}">
        <p14:creationId xmlns:p14="http://schemas.microsoft.com/office/powerpoint/2010/main" val="3164444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5F1FC"/>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469CAE0-1426-4898-871D-D597A4E54FCE}"/>
              </a:ext>
            </a:extLst>
          </p:cNvPr>
          <p:cNvSpPr/>
          <p:nvPr userDrawn="1"/>
        </p:nvSpPr>
        <p:spPr>
          <a:xfrm>
            <a:off x="0" y="0"/>
            <a:ext cx="12192000" cy="1581462"/>
          </a:xfrm>
          <a:prstGeom prst="rect">
            <a:avLst/>
          </a:prstGeom>
          <a:solidFill>
            <a:srgbClr val="003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 name="Title Placeholder 1">
            <a:extLst>
              <a:ext uri="{FF2B5EF4-FFF2-40B4-BE49-F238E27FC236}">
                <a16:creationId xmlns:a16="http://schemas.microsoft.com/office/drawing/2014/main" id="{04DBFA48-B635-41E8-A4BF-41148C1396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sv-SE"/>
          </a:p>
        </p:txBody>
      </p:sp>
      <p:sp>
        <p:nvSpPr>
          <p:cNvPr id="3" name="Text Placeholder 2">
            <a:extLst>
              <a:ext uri="{FF2B5EF4-FFF2-40B4-BE49-F238E27FC236}">
                <a16:creationId xmlns:a16="http://schemas.microsoft.com/office/drawing/2014/main" id="{7AC2A403-61F3-4872-A97B-1C03E8ADD3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CBBDBE16-FE64-41A8-AB46-0AC029B07E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1E43432A-BD4E-478A-BCA7-41F4B4B798B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a:extLst>
              <a:ext uri="{FF2B5EF4-FFF2-40B4-BE49-F238E27FC236}">
                <a16:creationId xmlns:a16="http://schemas.microsoft.com/office/drawing/2014/main" id="{CFEF7CED-BF16-45C1-9C7B-FB803F2A11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643F01-C100-4400-B0BF-7BC9BF81A4B2}" type="slidenum">
              <a:rPr lang="sv-SE" smtClean="0"/>
              <a:t>‹#›</a:t>
            </a:fld>
            <a:endParaRPr lang="sv-SE"/>
          </a:p>
        </p:txBody>
      </p:sp>
    </p:spTree>
    <p:extLst>
      <p:ext uri="{BB962C8B-B14F-4D97-AF65-F5344CB8AC3E}">
        <p14:creationId xmlns:p14="http://schemas.microsoft.com/office/powerpoint/2010/main" val="34483209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000" b="1"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5F1FC"/>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469CAE0-1426-4898-871D-D597A4E54FCE}"/>
              </a:ext>
            </a:extLst>
          </p:cNvPr>
          <p:cNvSpPr/>
          <p:nvPr userDrawn="1"/>
        </p:nvSpPr>
        <p:spPr>
          <a:xfrm>
            <a:off x="0" y="1"/>
            <a:ext cx="12192000" cy="1581463"/>
          </a:xfrm>
          <a:prstGeom prst="rect">
            <a:avLst/>
          </a:prstGeom>
          <a:solidFill>
            <a:srgbClr val="003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 name="Title Placeholder 1">
            <a:extLst>
              <a:ext uri="{FF2B5EF4-FFF2-40B4-BE49-F238E27FC236}">
                <a16:creationId xmlns:a16="http://schemas.microsoft.com/office/drawing/2014/main" id="{04DBFA48-B635-41E8-A4BF-41148C1396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sv-SE"/>
          </a:p>
        </p:txBody>
      </p:sp>
      <p:sp>
        <p:nvSpPr>
          <p:cNvPr id="3" name="Text Placeholder 2">
            <a:extLst>
              <a:ext uri="{FF2B5EF4-FFF2-40B4-BE49-F238E27FC236}">
                <a16:creationId xmlns:a16="http://schemas.microsoft.com/office/drawing/2014/main" id="{7AC2A403-61F3-4872-A97B-1C03E8ADD3FF}"/>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CBBDBE16-FE64-41A8-AB46-0AC029B07EAA}"/>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F1A0E5-14CC-4E26-9CB1-8C22173EE0D9}" type="datetimeFigureOut">
              <a:rPr lang="sv-SE" smtClean="0"/>
              <a:t>2022-02-08</a:t>
            </a:fld>
            <a:endParaRPr lang="sv-SE"/>
          </a:p>
        </p:txBody>
      </p:sp>
      <p:sp>
        <p:nvSpPr>
          <p:cNvPr id="5" name="Footer Placeholder 4">
            <a:extLst>
              <a:ext uri="{FF2B5EF4-FFF2-40B4-BE49-F238E27FC236}">
                <a16:creationId xmlns:a16="http://schemas.microsoft.com/office/drawing/2014/main" id="{1E43432A-BD4E-478A-BCA7-41F4B4B798B0}"/>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a:extLst>
              <a:ext uri="{FF2B5EF4-FFF2-40B4-BE49-F238E27FC236}">
                <a16:creationId xmlns:a16="http://schemas.microsoft.com/office/drawing/2014/main" id="{CFEF7CED-BF16-45C1-9C7B-FB803F2A1191}"/>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643F01-C100-4400-B0BF-7BC9BF81A4B2}" type="slidenum">
              <a:rPr lang="sv-SE" smtClean="0"/>
              <a:t>‹#›</a:t>
            </a:fld>
            <a:endParaRPr lang="sv-SE"/>
          </a:p>
        </p:txBody>
      </p:sp>
    </p:spTree>
    <p:extLst>
      <p:ext uri="{BB962C8B-B14F-4D97-AF65-F5344CB8AC3E}">
        <p14:creationId xmlns:p14="http://schemas.microsoft.com/office/powerpoint/2010/main" val="36870378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77" rtl="0" eaLnBrk="1" latinLnBrk="0" hangingPunct="1">
        <a:lnSpc>
          <a:spcPct val="90000"/>
        </a:lnSpc>
        <a:spcBef>
          <a:spcPct val="0"/>
        </a:spcBef>
        <a:buNone/>
        <a:defRPr sz="4000" b="1" kern="1200">
          <a:solidFill>
            <a:schemeClr val="bg1"/>
          </a:solidFill>
          <a:latin typeface="Arial" panose="020B0604020202020204" pitchFamily="34" charset="0"/>
          <a:ea typeface="+mj-ea"/>
          <a:cs typeface="Arial" panose="020B0604020202020204" pitchFamily="34" charset="0"/>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3.wdp"/></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vgregion.se/rapportklimat21"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outdoor, snow, forest, slope&#10;&#10;Description automatically generated">
            <a:extLst>
              <a:ext uri="{FF2B5EF4-FFF2-40B4-BE49-F238E27FC236}">
                <a16:creationId xmlns:a16="http://schemas.microsoft.com/office/drawing/2014/main" id="{F2685DCD-D30F-4398-B10B-269635F704B0}"/>
              </a:ext>
            </a:extLst>
          </p:cNvPr>
          <p:cNvPicPr>
            <a:picLocks noChangeAspect="1"/>
          </p:cNvPicPr>
          <p:nvPr/>
        </p:nvPicPr>
        <p:blipFill>
          <a:blip r:embed="rId3" cstate="screen">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a:ext>
            </a:extLst>
          </a:blip>
          <a:stretch>
            <a:fillRect/>
          </a:stretch>
        </p:blipFill>
        <p:spPr>
          <a:xfrm>
            <a:off x="0" y="-640404"/>
            <a:ext cx="12192000" cy="8138808"/>
          </a:xfrm>
          <a:prstGeom prst="rect">
            <a:avLst/>
          </a:prstGeom>
        </p:spPr>
      </p:pic>
      <p:sp>
        <p:nvSpPr>
          <p:cNvPr id="2" name="Title 1">
            <a:extLst>
              <a:ext uri="{FF2B5EF4-FFF2-40B4-BE49-F238E27FC236}">
                <a16:creationId xmlns:a16="http://schemas.microsoft.com/office/drawing/2014/main" id="{7326C931-C85D-44D6-A6DF-469B71414DF1}"/>
              </a:ext>
            </a:extLst>
          </p:cNvPr>
          <p:cNvSpPr>
            <a:spLocks noGrp="1"/>
          </p:cNvSpPr>
          <p:nvPr>
            <p:ph type="ctrTitle"/>
          </p:nvPr>
        </p:nvSpPr>
        <p:spPr>
          <a:xfrm>
            <a:off x="1524000" y="1063652"/>
            <a:ext cx="9144000" cy="3810468"/>
          </a:xfrm>
        </p:spPr>
        <p:txBody>
          <a:bodyPr>
            <a:normAutofit/>
          </a:bodyPr>
          <a:lstStyle/>
          <a:p>
            <a:r>
              <a:rPr lang="sv-SE" sz="6600" b="1" dirty="0">
                <a:solidFill>
                  <a:srgbClr val="003050"/>
                </a:solidFill>
                <a:latin typeface="Arial" panose="020B0604020202020204" pitchFamily="34" charset="0"/>
                <a:cs typeface="Arial" panose="020B0604020202020204" pitchFamily="34" charset="0"/>
              </a:rPr>
              <a:t>Västra Götalands klimatomställning </a:t>
            </a:r>
            <a:br>
              <a:rPr lang="sv-SE" b="1" dirty="0">
                <a:solidFill>
                  <a:srgbClr val="003050"/>
                </a:solidFill>
                <a:latin typeface="Arial" panose="020B0604020202020204" pitchFamily="34" charset="0"/>
                <a:cs typeface="Arial" panose="020B0604020202020204" pitchFamily="34" charset="0"/>
              </a:rPr>
            </a:br>
            <a:br>
              <a:rPr lang="sv-SE" dirty="0">
                <a:solidFill>
                  <a:srgbClr val="003050"/>
                </a:solidFill>
                <a:latin typeface="Arial" panose="020B0604020202020204" pitchFamily="34" charset="0"/>
                <a:cs typeface="Arial" panose="020B0604020202020204" pitchFamily="34" charset="0"/>
              </a:rPr>
            </a:br>
            <a:r>
              <a:rPr lang="sv-SE" sz="3600" dirty="0">
                <a:latin typeface="Arial" panose="020B0604020202020204" pitchFamily="34" charset="0"/>
                <a:cs typeface="Arial" panose="020B0604020202020204" pitchFamily="34" charset="0"/>
              </a:rPr>
              <a:t>– en första observation från forskarrådet</a:t>
            </a:r>
            <a:br>
              <a:rPr lang="sv-SE" sz="3600" dirty="0">
                <a:latin typeface="Arial" panose="020B0604020202020204" pitchFamily="34" charset="0"/>
                <a:cs typeface="Arial" panose="020B0604020202020204" pitchFamily="34" charset="0"/>
              </a:rPr>
            </a:br>
            <a:r>
              <a:rPr lang="sv-SE" sz="3600" dirty="0">
                <a:latin typeface="Arial" panose="020B0604020202020204" pitchFamily="34" charset="0"/>
                <a:cs typeface="Arial" panose="020B0604020202020204" pitchFamily="34" charset="0"/>
              </a:rPr>
              <a:t>2021</a:t>
            </a:r>
          </a:p>
        </p:txBody>
      </p:sp>
      <p:sp>
        <p:nvSpPr>
          <p:cNvPr id="8" name="TextBox 7">
            <a:extLst>
              <a:ext uri="{FF2B5EF4-FFF2-40B4-BE49-F238E27FC236}">
                <a16:creationId xmlns:a16="http://schemas.microsoft.com/office/drawing/2014/main" id="{0A2B6D1C-9A5A-49CF-A3EC-3639F4802275}"/>
              </a:ext>
            </a:extLst>
          </p:cNvPr>
          <p:cNvSpPr txBox="1"/>
          <p:nvPr/>
        </p:nvSpPr>
        <p:spPr>
          <a:xfrm>
            <a:off x="6532880" y="6704111"/>
            <a:ext cx="5659120" cy="307777"/>
          </a:xfrm>
          <a:prstGeom prst="rect">
            <a:avLst/>
          </a:prstGeom>
          <a:noFill/>
        </p:spPr>
        <p:txBody>
          <a:bodyPr wrap="square" rtlCol="0">
            <a:spAutoFit/>
          </a:bodyPr>
          <a:lstStyle/>
          <a:p>
            <a:pPr algn="r"/>
            <a:r>
              <a:rPr lang="sv-SE" sz="1400" i="1" dirty="0">
                <a:solidFill>
                  <a:schemeClr val="bg1"/>
                </a:solidFill>
              </a:rPr>
              <a:t>Forskarråd för Västra Götalands klimatomställning, 2021</a:t>
            </a:r>
          </a:p>
        </p:txBody>
      </p:sp>
    </p:spTree>
    <p:extLst>
      <p:ext uri="{BB962C8B-B14F-4D97-AF65-F5344CB8AC3E}">
        <p14:creationId xmlns:p14="http://schemas.microsoft.com/office/powerpoint/2010/main" val="1528107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FF6544B2-B1FC-47CF-8875-5F13C2070F92}"/>
              </a:ext>
            </a:extLst>
          </p:cNvPr>
          <p:cNvGrpSpPr>
            <a:grpSpLocks noChangeAspect="1"/>
          </p:cNvGrpSpPr>
          <p:nvPr/>
        </p:nvGrpSpPr>
        <p:grpSpPr>
          <a:xfrm>
            <a:off x="219710" y="1690688"/>
            <a:ext cx="11752579" cy="4804706"/>
            <a:chOff x="-100267" y="1197607"/>
            <a:chExt cx="12264887" cy="5014148"/>
          </a:xfrm>
        </p:grpSpPr>
        <p:pic>
          <p:nvPicPr>
            <p:cNvPr id="9" name="Picture 8" descr="Chart&#10;&#10;Description automatically generated">
              <a:extLst>
                <a:ext uri="{FF2B5EF4-FFF2-40B4-BE49-F238E27FC236}">
                  <a16:creationId xmlns:a16="http://schemas.microsoft.com/office/drawing/2014/main" id="{2A31329A-AAB7-468E-B5B4-7F5370D834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50" y="1197607"/>
              <a:ext cx="4040239" cy="2520000"/>
            </a:xfrm>
            <a:prstGeom prst="rect">
              <a:avLst/>
            </a:prstGeom>
          </p:spPr>
        </p:pic>
        <p:pic>
          <p:nvPicPr>
            <p:cNvPr id="11" name="Picture 10" descr="Timeline&#10;&#10;Description automatically generated">
              <a:extLst>
                <a:ext uri="{FF2B5EF4-FFF2-40B4-BE49-F238E27FC236}">
                  <a16:creationId xmlns:a16="http://schemas.microsoft.com/office/drawing/2014/main" id="{52F0F2F6-E40D-4435-9821-BDF8200581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9151" y="1197607"/>
              <a:ext cx="4040239" cy="2520000"/>
            </a:xfrm>
            <a:prstGeom prst="rect">
              <a:avLst/>
            </a:prstGeom>
          </p:spPr>
        </p:pic>
        <p:pic>
          <p:nvPicPr>
            <p:cNvPr id="13" name="Picture 12" descr="Chart&#10;&#10;Description automatically generated">
              <a:extLst>
                <a:ext uri="{FF2B5EF4-FFF2-40B4-BE49-F238E27FC236}">
                  <a16:creationId xmlns:a16="http://schemas.microsoft.com/office/drawing/2014/main" id="{ECD275D4-7596-4A17-BCDD-815B85D454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24540" y="1238567"/>
              <a:ext cx="4240080" cy="2052000"/>
            </a:xfrm>
            <a:prstGeom prst="rect">
              <a:avLst/>
            </a:prstGeom>
          </p:spPr>
        </p:pic>
        <p:pic>
          <p:nvPicPr>
            <p:cNvPr id="15" name="Picture 14" descr="Chart, histogram&#10;&#10;Description automatically generated">
              <a:extLst>
                <a:ext uri="{FF2B5EF4-FFF2-40B4-BE49-F238E27FC236}">
                  <a16:creationId xmlns:a16="http://schemas.microsoft.com/office/drawing/2014/main" id="{162F2AB2-7F3D-4201-BA7B-EB5E3A1E725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267" y="4159755"/>
              <a:ext cx="4245656" cy="2052000"/>
            </a:xfrm>
            <a:prstGeom prst="rect">
              <a:avLst/>
            </a:prstGeom>
          </p:spPr>
        </p:pic>
        <p:pic>
          <p:nvPicPr>
            <p:cNvPr id="17" name="Picture 16" descr="Chart, histogram&#10;&#10;Description automatically generated">
              <a:extLst>
                <a:ext uri="{FF2B5EF4-FFF2-40B4-BE49-F238E27FC236}">
                  <a16:creationId xmlns:a16="http://schemas.microsoft.com/office/drawing/2014/main" id="{68C9533F-9904-4535-8933-CA2F3EA3298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69309" y="4159755"/>
              <a:ext cx="4240081" cy="2052000"/>
            </a:xfrm>
            <a:prstGeom prst="rect">
              <a:avLst/>
            </a:prstGeom>
          </p:spPr>
        </p:pic>
        <p:pic>
          <p:nvPicPr>
            <p:cNvPr id="19" name="Picture 18" descr="Chart, histogram&#10;&#10;Description automatically generated">
              <a:extLst>
                <a:ext uri="{FF2B5EF4-FFF2-40B4-BE49-F238E27FC236}">
                  <a16:creationId xmlns:a16="http://schemas.microsoft.com/office/drawing/2014/main" id="{CAEED21C-1F7C-4A99-B210-ABB1592D19D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18964" y="4159755"/>
              <a:ext cx="4245656" cy="2052000"/>
            </a:xfrm>
            <a:prstGeom prst="rect">
              <a:avLst/>
            </a:prstGeom>
          </p:spPr>
        </p:pic>
      </p:grpSp>
      <p:sp>
        <p:nvSpPr>
          <p:cNvPr id="21" name="Title 1">
            <a:extLst>
              <a:ext uri="{FF2B5EF4-FFF2-40B4-BE49-F238E27FC236}">
                <a16:creationId xmlns:a16="http://schemas.microsoft.com/office/drawing/2014/main" id="{F58D13A6-5DE0-49B0-B988-57C53C7EEA96}"/>
              </a:ext>
            </a:extLst>
          </p:cNvPr>
          <p:cNvSpPr>
            <a:spLocks noGrp="1"/>
          </p:cNvSpPr>
          <p:nvPr>
            <p:ph type="title"/>
          </p:nvPr>
        </p:nvSpPr>
        <p:spPr>
          <a:xfrm>
            <a:off x="838200" y="365125"/>
            <a:ext cx="10515600" cy="1325563"/>
          </a:xfrm>
        </p:spPr>
        <p:txBody>
          <a:bodyPr/>
          <a:lstStyle/>
          <a:p>
            <a:r>
              <a:rPr lang="sv-SE" dirty="0"/>
              <a:t>Några trender…</a:t>
            </a:r>
          </a:p>
        </p:txBody>
      </p:sp>
    </p:spTree>
    <p:extLst>
      <p:ext uri="{BB962C8B-B14F-4D97-AF65-F5344CB8AC3E}">
        <p14:creationId xmlns:p14="http://schemas.microsoft.com/office/powerpoint/2010/main" val="4211828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84683-B8A8-42EE-BD7D-850C9071D5DE}"/>
              </a:ext>
            </a:extLst>
          </p:cNvPr>
          <p:cNvSpPr>
            <a:spLocks noGrp="1"/>
          </p:cNvSpPr>
          <p:nvPr>
            <p:ph type="title"/>
          </p:nvPr>
        </p:nvSpPr>
        <p:spPr>
          <a:xfrm>
            <a:off x="838200" y="207809"/>
            <a:ext cx="10515600" cy="1325563"/>
          </a:xfrm>
        </p:spPr>
        <p:txBody>
          <a:bodyPr>
            <a:normAutofit fontScale="90000"/>
          </a:bodyPr>
          <a:lstStyle/>
          <a:p>
            <a:r>
              <a:rPr lang="sv-SE" dirty="0"/>
              <a:t>Utsläpp i Västra Götaland inom EU:s handelssystem för utsläppsrätter (EU ETS) respektive övriga utsläpp (ESR)</a:t>
            </a:r>
          </a:p>
        </p:txBody>
      </p:sp>
      <p:pic>
        <p:nvPicPr>
          <p:cNvPr id="5" name="Picture 4" descr="Chart, surface chart&#10;&#10;Description automatically generated">
            <a:extLst>
              <a:ext uri="{FF2B5EF4-FFF2-40B4-BE49-F238E27FC236}">
                <a16:creationId xmlns:a16="http://schemas.microsoft.com/office/drawing/2014/main" id="{0AAD3BED-846B-47A1-B313-7FD530D893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8346" y="1690688"/>
            <a:ext cx="8675308" cy="4680000"/>
          </a:xfrm>
          <a:prstGeom prst="rect">
            <a:avLst/>
          </a:prstGeom>
        </p:spPr>
      </p:pic>
    </p:spTree>
    <p:extLst>
      <p:ext uri="{BB962C8B-B14F-4D97-AF65-F5344CB8AC3E}">
        <p14:creationId xmlns:p14="http://schemas.microsoft.com/office/powerpoint/2010/main" val="12640122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912D0-8965-4CE9-A196-6BEC20C31363}"/>
              </a:ext>
            </a:extLst>
          </p:cNvPr>
          <p:cNvSpPr>
            <a:spLocks noGrp="1"/>
          </p:cNvSpPr>
          <p:nvPr>
            <p:ph type="title"/>
          </p:nvPr>
        </p:nvSpPr>
        <p:spPr>
          <a:xfrm>
            <a:off x="838200" y="187763"/>
            <a:ext cx="10515600" cy="1325563"/>
          </a:xfrm>
        </p:spPr>
        <p:txBody>
          <a:bodyPr/>
          <a:lstStyle/>
          <a:p>
            <a:r>
              <a:rPr lang="sv-SE" dirty="0"/>
              <a:t>Industrianläggningar som ingår i EUs handel med utsläppsrätter</a:t>
            </a:r>
          </a:p>
        </p:txBody>
      </p:sp>
      <p:pic>
        <p:nvPicPr>
          <p:cNvPr id="5" name="Content Placeholder 4" descr="Chart&#10;&#10;Description automatically generated">
            <a:extLst>
              <a:ext uri="{FF2B5EF4-FFF2-40B4-BE49-F238E27FC236}">
                <a16:creationId xmlns:a16="http://schemas.microsoft.com/office/drawing/2014/main" id="{E36EDC2A-CD77-462F-9245-9E062A68648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02460" y="1631313"/>
            <a:ext cx="8874684" cy="4680000"/>
          </a:xfrm>
        </p:spPr>
      </p:pic>
    </p:spTree>
    <p:extLst>
      <p:ext uri="{BB962C8B-B14F-4D97-AF65-F5344CB8AC3E}">
        <p14:creationId xmlns:p14="http://schemas.microsoft.com/office/powerpoint/2010/main" val="3573219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erson standing on a rock in the water&#10;&#10;Description automatically generated with medium confidence">
            <a:extLst>
              <a:ext uri="{FF2B5EF4-FFF2-40B4-BE49-F238E27FC236}">
                <a16:creationId xmlns:a16="http://schemas.microsoft.com/office/drawing/2014/main" id="{6E8AB48C-1DA7-4B7E-BCEC-5F04BC339FE1}"/>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a:off x="7959776" y="1580706"/>
            <a:ext cx="4232223" cy="5277293"/>
          </a:xfrm>
          <a:prstGeom prst="rect">
            <a:avLst/>
          </a:prstGeom>
        </p:spPr>
      </p:pic>
      <p:sp>
        <p:nvSpPr>
          <p:cNvPr id="2" name="Title 1">
            <a:extLst>
              <a:ext uri="{FF2B5EF4-FFF2-40B4-BE49-F238E27FC236}">
                <a16:creationId xmlns:a16="http://schemas.microsoft.com/office/drawing/2014/main" id="{95A80359-FD3A-47D0-BE00-7751643E7FAC}"/>
              </a:ext>
            </a:extLst>
          </p:cNvPr>
          <p:cNvSpPr>
            <a:spLocks noGrp="1"/>
          </p:cNvSpPr>
          <p:nvPr>
            <p:ph type="title"/>
          </p:nvPr>
        </p:nvSpPr>
        <p:spPr/>
        <p:txBody>
          <a:bodyPr/>
          <a:lstStyle/>
          <a:p>
            <a:r>
              <a:rPr lang="sv-SE" dirty="0"/>
              <a:t>Möjligheter…</a:t>
            </a:r>
          </a:p>
        </p:txBody>
      </p:sp>
      <p:sp>
        <p:nvSpPr>
          <p:cNvPr id="3" name="Content Placeholder 2">
            <a:extLst>
              <a:ext uri="{FF2B5EF4-FFF2-40B4-BE49-F238E27FC236}">
                <a16:creationId xmlns:a16="http://schemas.microsoft.com/office/drawing/2014/main" id="{7AAC7268-79AE-4630-963A-90F7EBE8970C}"/>
              </a:ext>
            </a:extLst>
          </p:cNvPr>
          <p:cNvSpPr>
            <a:spLocks noGrp="1"/>
          </p:cNvSpPr>
          <p:nvPr>
            <p:ph idx="1"/>
          </p:nvPr>
        </p:nvSpPr>
        <p:spPr>
          <a:xfrm>
            <a:off x="836951" y="1893055"/>
            <a:ext cx="6335842" cy="4486275"/>
          </a:xfrm>
        </p:spPr>
        <p:txBody>
          <a:bodyPr>
            <a:normAutofit/>
          </a:bodyPr>
          <a:lstStyle/>
          <a:p>
            <a:pPr>
              <a:spcAft>
                <a:spcPts val="1000"/>
              </a:spcAft>
            </a:pPr>
            <a:r>
              <a:rPr lang="sv-SE" sz="2200" dirty="0"/>
              <a:t>Med lyckade satsningar kan Västra Götalands klimatomställning inspirera andra regioner i Sverige och Europa.</a:t>
            </a:r>
          </a:p>
          <a:p>
            <a:pPr>
              <a:spcAft>
                <a:spcPts val="1000"/>
              </a:spcAft>
            </a:pPr>
            <a:r>
              <a:rPr lang="sv-SE" sz="2200" dirty="0"/>
              <a:t>Ytterligare främja demonstrationsplattformar och skapa nischer för nya tekniker och lösningar. </a:t>
            </a:r>
          </a:p>
          <a:p>
            <a:pPr>
              <a:spcAft>
                <a:spcPts val="1000"/>
              </a:spcAft>
            </a:pPr>
            <a:r>
              <a:rPr lang="sv-SE" sz="2200" dirty="0"/>
              <a:t>Pågående forskning och samverkansinitiativ skapar möjligheter att på sikt minska utsläpp från stora anläggningar. </a:t>
            </a:r>
          </a:p>
          <a:p>
            <a:pPr>
              <a:spcAft>
                <a:spcPts val="1000"/>
              </a:spcAft>
            </a:pPr>
            <a:r>
              <a:rPr lang="sv-SE" sz="2200" dirty="0"/>
              <a:t>Realisera goda exempel inom offentlig sektor (VGR och kommunerna) som inspiration och vägledning för andra.</a:t>
            </a:r>
          </a:p>
        </p:txBody>
      </p:sp>
      <p:sp>
        <p:nvSpPr>
          <p:cNvPr id="7" name="TextBox 6">
            <a:extLst>
              <a:ext uri="{FF2B5EF4-FFF2-40B4-BE49-F238E27FC236}">
                <a16:creationId xmlns:a16="http://schemas.microsoft.com/office/drawing/2014/main" id="{98016417-5B98-417B-9AFC-30E10661C08A}"/>
              </a:ext>
            </a:extLst>
          </p:cNvPr>
          <p:cNvSpPr txBox="1"/>
          <p:nvPr/>
        </p:nvSpPr>
        <p:spPr>
          <a:xfrm>
            <a:off x="6532880" y="6550223"/>
            <a:ext cx="5659120" cy="307777"/>
          </a:xfrm>
          <a:prstGeom prst="rect">
            <a:avLst/>
          </a:prstGeom>
          <a:noFill/>
        </p:spPr>
        <p:txBody>
          <a:bodyPr wrap="square" rtlCol="0">
            <a:spAutoFit/>
          </a:bodyPr>
          <a:lstStyle/>
          <a:p>
            <a:pPr algn="r"/>
            <a:r>
              <a:rPr lang="sv-SE" sz="1400" i="1" dirty="0">
                <a:solidFill>
                  <a:schemeClr val="bg1"/>
                </a:solidFill>
              </a:rPr>
              <a:t>Forskarråd för Västra Götalands klimatomställning, 2021</a:t>
            </a:r>
          </a:p>
        </p:txBody>
      </p:sp>
    </p:spTree>
    <p:extLst>
      <p:ext uri="{BB962C8B-B14F-4D97-AF65-F5344CB8AC3E}">
        <p14:creationId xmlns:p14="http://schemas.microsoft.com/office/powerpoint/2010/main" val="797393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48A28-821B-4CFB-B17C-D57EB8E194C5}"/>
              </a:ext>
            </a:extLst>
          </p:cNvPr>
          <p:cNvSpPr>
            <a:spLocks noGrp="1"/>
          </p:cNvSpPr>
          <p:nvPr>
            <p:ph type="title"/>
          </p:nvPr>
        </p:nvSpPr>
        <p:spPr/>
        <p:txBody>
          <a:bodyPr/>
          <a:lstStyle/>
          <a:p>
            <a:r>
              <a:rPr lang="sv-SE" dirty="0"/>
              <a:t>…och utmaningar!</a:t>
            </a:r>
          </a:p>
        </p:txBody>
      </p:sp>
      <p:sp>
        <p:nvSpPr>
          <p:cNvPr id="3" name="Content Placeholder 2">
            <a:extLst>
              <a:ext uri="{FF2B5EF4-FFF2-40B4-BE49-F238E27FC236}">
                <a16:creationId xmlns:a16="http://schemas.microsoft.com/office/drawing/2014/main" id="{33B78A34-1475-4433-93D8-867C61C3255A}"/>
              </a:ext>
            </a:extLst>
          </p:cNvPr>
          <p:cNvSpPr>
            <a:spLocks noGrp="1"/>
          </p:cNvSpPr>
          <p:nvPr>
            <p:ph idx="1"/>
          </p:nvPr>
        </p:nvSpPr>
        <p:spPr>
          <a:xfrm>
            <a:off x="838200" y="1968005"/>
            <a:ext cx="6394554" cy="4785063"/>
          </a:xfrm>
        </p:spPr>
        <p:txBody>
          <a:bodyPr>
            <a:noAutofit/>
          </a:bodyPr>
          <a:lstStyle/>
          <a:p>
            <a:pPr>
              <a:spcAft>
                <a:spcPts val="1000"/>
              </a:spcAft>
            </a:pPr>
            <a:r>
              <a:rPr lang="sv-SE" sz="2200" dirty="0"/>
              <a:t>Den befintliga minskningstakten för växthusgasutsläppen är otillräcklig för att nå de regionala klimatmålen</a:t>
            </a:r>
          </a:p>
          <a:p>
            <a:pPr>
              <a:spcAft>
                <a:spcPts val="1000"/>
              </a:spcAft>
            </a:pPr>
            <a:r>
              <a:rPr lang="sv-SE" sz="2200" dirty="0"/>
              <a:t>Ska målen nås behöver potentialer för utsläppsreduktioner realiseras inom alla sektorer.</a:t>
            </a:r>
          </a:p>
          <a:p>
            <a:pPr>
              <a:spcAft>
                <a:spcPts val="1000"/>
              </a:spcAft>
            </a:pPr>
            <a:r>
              <a:rPr lang="sv-SE" sz="2200" dirty="0"/>
              <a:t>Klimatomställningen behöver baseras på åtgärder som accepteras av samhället i stort.</a:t>
            </a:r>
          </a:p>
          <a:p>
            <a:pPr>
              <a:spcAft>
                <a:spcPts val="1000"/>
              </a:spcAft>
            </a:pPr>
            <a:r>
              <a:rPr lang="sv-SE" sz="2200" dirty="0"/>
              <a:t>Omställningen behöver vara inkluderande och ta hänsyn till sociala och ekonomiska aspekter och andra miljöperspektiv, i enlighet med FN:s ramverk för hållbar utveckling Agenda 2030.</a:t>
            </a:r>
          </a:p>
        </p:txBody>
      </p:sp>
      <p:pic>
        <p:nvPicPr>
          <p:cNvPr id="14" name="Picture 13" descr="A barn in a field&#10;&#10;Description automatically generated with low confidence">
            <a:extLst>
              <a:ext uri="{FF2B5EF4-FFF2-40B4-BE49-F238E27FC236}">
                <a16:creationId xmlns:a16="http://schemas.microsoft.com/office/drawing/2014/main" id="{708837F4-9662-4121-B6CF-39AB41831B26}"/>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a:ext>
            </a:extLst>
          </a:blip>
          <a:srcRect/>
          <a:stretch/>
        </p:blipFill>
        <p:spPr>
          <a:xfrm>
            <a:off x="7892320" y="1587795"/>
            <a:ext cx="4299680" cy="5270204"/>
          </a:xfrm>
          <a:prstGeom prst="rect">
            <a:avLst/>
          </a:prstGeom>
        </p:spPr>
      </p:pic>
      <p:sp>
        <p:nvSpPr>
          <p:cNvPr id="7" name="TextBox 6">
            <a:extLst>
              <a:ext uri="{FF2B5EF4-FFF2-40B4-BE49-F238E27FC236}">
                <a16:creationId xmlns:a16="http://schemas.microsoft.com/office/drawing/2014/main" id="{BA5A3116-CB6F-49AC-8D76-E436C7272A54}"/>
              </a:ext>
            </a:extLst>
          </p:cNvPr>
          <p:cNvSpPr txBox="1"/>
          <p:nvPr/>
        </p:nvSpPr>
        <p:spPr>
          <a:xfrm>
            <a:off x="6532880" y="6550223"/>
            <a:ext cx="5659120" cy="307777"/>
          </a:xfrm>
          <a:prstGeom prst="rect">
            <a:avLst/>
          </a:prstGeom>
          <a:noFill/>
        </p:spPr>
        <p:txBody>
          <a:bodyPr wrap="square" rtlCol="0">
            <a:spAutoFit/>
          </a:bodyPr>
          <a:lstStyle/>
          <a:p>
            <a:pPr algn="r"/>
            <a:r>
              <a:rPr lang="sv-SE" sz="1400" i="1" dirty="0">
                <a:solidFill>
                  <a:schemeClr val="bg1"/>
                </a:solidFill>
              </a:rPr>
              <a:t>Forskarråd för Västra Götalands klimatomställning, 2021</a:t>
            </a:r>
          </a:p>
        </p:txBody>
      </p:sp>
    </p:spTree>
    <p:extLst>
      <p:ext uri="{BB962C8B-B14F-4D97-AF65-F5344CB8AC3E}">
        <p14:creationId xmlns:p14="http://schemas.microsoft.com/office/powerpoint/2010/main" val="2093430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outdoor, snow, forest, slope&#10;&#10;Description automatically generated">
            <a:extLst>
              <a:ext uri="{FF2B5EF4-FFF2-40B4-BE49-F238E27FC236}">
                <a16:creationId xmlns:a16="http://schemas.microsoft.com/office/drawing/2014/main" id="{F2685DCD-D30F-4398-B10B-269635F704B0}"/>
              </a:ext>
            </a:extLst>
          </p:cNvPr>
          <p:cNvPicPr>
            <a:picLocks noChangeAspect="1"/>
          </p:cNvPicPr>
          <p:nvPr/>
        </p:nvPicPr>
        <p:blipFill>
          <a:blip r:embed="rId3" cstate="screen">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a:ext>
            </a:extLst>
          </a:blip>
          <a:stretch>
            <a:fillRect/>
          </a:stretch>
        </p:blipFill>
        <p:spPr>
          <a:xfrm>
            <a:off x="0" y="-640404"/>
            <a:ext cx="12192000" cy="8138808"/>
          </a:xfrm>
          <a:prstGeom prst="rect">
            <a:avLst/>
          </a:prstGeom>
        </p:spPr>
      </p:pic>
      <p:sp>
        <p:nvSpPr>
          <p:cNvPr id="2" name="Title 1">
            <a:extLst>
              <a:ext uri="{FF2B5EF4-FFF2-40B4-BE49-F238E27FC236}">
                <a16:creationId xmlns:a16="http://schemas.microsoft.com/office/drawing/2014/main" id="{7326C931-C85D-44D6-A6DF-469B71414DF1}"/>
              </a:ext>
            </a:extLst>
          </p:cNvPr>
          <p:cNvSpPr>
            <a:spLocks noGrp="1"/>
          </p:cNvSpPr>
          <p:nvPr>
            <p:ph type="ctrTitle"/>
          </p:nvPr>
        </p:nvSpPr>
        <p:spPr>
          <a:xfrm>
            <a:off x="1524000" y="719529"/>
            <a:ext cx="9144000" cy="3810468"/>
          </a:xfrm>
        </p:spPr>
        <p:txBody>
          <a:bodyPr>
            <a:normAutofit/>
          </a:bodyPr>
          <a:lstStyle/>
          <a:p>
            <a:r>
              <a:rPr lang="sv-SE" sz="6600" dirty="0">
                <a:solidFill>
                  <a:srgbClr val="003050"/>
                </a:solidFill>
              </a:rPr>
              <a:t>Västra Götalands klimatomställning </a:t>
            </a:r>
            <a:br>
              <a:rPr lang="sv-SE" b="1" dirty="0">
                <a:solidFill>
                  <a:srgbClr val="003050"/>
                </a:solidFill>
                <a:latin typeface="Arial" panose="020B0604020202020204" pitchFamily="34" charset="0"/>
                <a:cs typeface="Arial" panose="020B0604020202020204" pitchFamily="34" charset="0"/>
              </a:rPr>
            </a:br>
            <a:br>
              <a:rPr lang="sv-SE" dirty="0">
                <a:solidFill>
                  <a:srgbClr val="003050"/>
                </a:solidFill>
                <a:latin typeface="Arial" panose="020B0604020202020204" pitchFamily="34" charset="0"/>
                <a:cs typeface="Arial" panose="020B0604020202020204" pitchFamily="34" charset="0"/>
              </a:rPr>
            </a:br>
            <a:r>
              <a:rPr lang="sv-SE" sz="3600" dirty="0"/>
              <a:t>– en första observation från forskarrådet</a:t>
            </a:r>
          </a:p>
        </p:txBody>
      </p:sp>
      <p:sp>
        <p:nvSpPr>
          <p:cNvPr id="8" name="TextBox 7">
            <a:extLst>
              <a:ext uri="{FF2B5EF4-FFF2-40B4-BE49-F238E27FC236}">
                <a16:creationId xmlns:a16="http://schemas.microsoft.com/office/drawing/2014/main" id="{0A2B6D1C-9A5A-49CF-A3EC-3639F4802275}"/>
              </a:ext>
            </a:extLst>
          </p:cNvPr>
          <p:cNvSpPr txBox="1"/>
          <p:nvPr/>
        </p:nvSpPr>
        <p:spPr>
          <a:xfrm>
            <a:off x="6532880" y="6704111"/>
            <a:ext cx="5659120" cy="307777"/>
          </a:xfrm>
          <a:prstGeom prst="rect">
            <a:avLst/>
          </a:prstGeom>
          <a:noFill/>
        </p:spPr>
        <p:txBody>
          <a:bodyPr wrap="square" rtlCol="0">
            <a:spAutoFit/>
          </a:bodyPr>
          <a:lstStyle/>
          <a:p>
            <a:pPr algn="r" defTabSz="914377"/>
            <a:r>
              <a:rPr lang="sv-SE" sz="1400" i="1" dirty="0">
                <a:solidFill>
                  <a:prstClr val="white"/>
                </a:solidFill>
                <a:latin typeface="Calibri" panose="020F0502020204030204"/>
              </a:rPr>
              <a:t>Forskarråd för Västra Götalands klimatomställning, 2021</a:t>
            </a:r>
          </a:p>
        </p:txBody>
      </p:sp>
      <p:sp>
        <p:nvSpPr>
          <p:cNvPr id="3" name="textruta 2">
            <a:extLst>
              <a:ext uri="{FF2B5EF4-FFF2-40B4-BE49-F238E27FC236}">
                <a16:creationId xmlns:a16="http://schemas.microsoft.com/office/drawing/2014/main" id="{19ECB0BD-7125-48DA-97BF-054941175B14}"/>
              </a:ext>
            </a:extLst>
          </p:cNvPr>
          <p:cNvSpPr txBox="1"/>
          <p:nvPr/>
        </p:nvSpPr>
        <p:spPr>
          <a:xfrm>
            <a:off x="2775888" y="4660085"/>
            <a:ext cx="7513983" cy="369332"/>
          </a:xfrm>
          <a:prstGeom prst="rect">
            <a:avLst/>
          </a:prstGeom>
          <a:noFill/>
        </p:spPr>
        <p:txBody>
          <a:bodyPr wrap="square" rtlCol="0">
            <a:spAutoFit/>
          </a:bodyPr>
          <a:lstStyle/>
          <a:p>
            <a:pPr defTabSz="914377"/>
            <a:r>
              <a:rPr lang="sv-SE" dirty="0">
                <a:solidFill>
                  <a:prstClr val="white"/>
                </a:solidFill>
                <a:latin typeface="Calibri" panose="020F0502020204030204"/>
              </a:rPr>
              <a:t>Rapporten för 2021 finns på https://www.vgregion.se/rapportklimat21</a:t>
            </a:r>
          </a:p>
        </p:txBody>
      </p:sp>
    </p:spTree>
    <p:extLst>
      <p:ext uri="{BB962C8B-B14F-4D97-AF65-F5344CB8AC3E}">
        <p14:creationId xmlns:p14="http://schemas.microsoft.com/office/powerpoint/2010/main" val="431848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F965D36-AD20-4552-83AD-478B302D9ACF}"/>
              </a:ext>
            </a:extLst>
          </p:cNvPr>
          <p:cNvSpPr>
            <a:spLocks noGrp="1"/>
          </p:cNvSpPr>
          <p:nvPr>
            <p:ph type="title"/>
          </p:nvPr>
        </p:nvSpPr>
        <p:spPr>
          <a:xfrm>
            <a:off x="838200" y="230807"/>
            <a:ext cx="10515600" cy="1325563"/>
          </a:xfrm>
        </p:spPr>
        <p:txBody>
          <a:bodyPr>
            <a:normAutofit/>
          </a:bodyPr>
          <a:lstStyle/>
          <a:p>
            <a:r>
              <a:rPr lang="sv-SE" dirty="0"/>
              <a:t>Forskarråd för Västra Götalands klimatomställning</a:t>
            </a:r>
          </a:p>
        </p:txBody>
      </p:sp>
      <p:sp>
        <p:nvSpPr>
          <p:cNvPr id="4" name="Platshållare för innehåll 3">
            <a:extLst>
              <a:ext uri="{FF2B5EF4-FFF2-40B4-BE49-F238E27FC236}">
                <a16:creationId xmlns:a16="http://schemas.microsoft.com/office/drawing/2014/main" id="{7FA3575C-C16A-4C62-A9B4-F3A68D422931}"/>
              </a:ext>
            </a:extLst>
          </p:cNvPr>
          <p:cNvSpPr>
            <a:spLocks noGrp="1"/>
          </p:cNvSpPr>
          <p:nvPr>
            <p:ph sz="half" idx="2"/>
          </p:nvPr>
        </p:nvSpPr>
        <p:spPr>
          <a:xfrm>
            <a:off x="838200" y="2094354"/>
            <a:ext cx="11004754" cy="4369946"/>
          </a:xfrm>
        </p:spPr>
        <p:txBody>
          <a:bodyPr>
            <a:normAutofit fontScale="92500"/>
          </a:bodyPr>
          <a:lstStyle/>
          <a:p>
            <a:pPr defTabSz="914377">
              <a:lnSpc>
                <a:spcPct val="100000"/>
              </a:lnSpc>
              <a:spcBef>
                <a:spcPts val="800"/>
              </a:spcBef>
              <a:defRPr/>
            </a:pPr>
            <a:r>
              <a:rPr lang="sv-SE" sz="1600" dirty="0">
                <a:solidFill>
                  <a:srgbClr val="000000"/>
                </a:solidFill>
                <a:latin typeface="Arial" panose="020B0604020202020204" pitchFamily="34" charset="0"/>
                <a:cs typeface="Arial" panose="020B0604020202020204" pitchFamily="34" charset="0"/>
              </a:rPr>
              <a:t>2009 antogs ett regionalt klimatmål att Västra Götaland ska vara en </a:t>
            </a:r>
            <a:r>
              <a:rPr lang="sv-SE" sz="1600" dirty="0" err="1">
                <a:solidFill>
                  <a:srgbClr val="000000"/>
                </a:solidFill>
                <a:latin typeface="Arial" panose="020B0604020202020204" pitchFamily="34" charset="0"/>
                <a:cs typeface="Arial" panose="020B0604020202020204" pitchFamily="34" charset="0"/>
              </a:rPr>
              <a:t>fossiloberoende</a:t>
            </a:r>
            <a:r>
              <a:rPr lang="sv-SE" sz="1600" dirty="0">
                <a:solidFill>
                  <a:srgbClr val="000000"/>
                </a:solidFill>
                <a:latin typeface="Arial" panose="020B0604020202020204" pitchFamily="34" charset="0"/>
                <a:cs typeface="Arial" panose="020B0604020202020204" pitchFamily="34" charset="0"/>
              </a:rPr>
              <a:t> region senast 2030. Det har sedan preciserats med regionala tilläggsmål: </a:t>
            </a:r>
          </a:p>
          <a:p>
            <a:pPr lvl="1" defTabSz="914377">
              <a:lnSpc>
                <a:spcPct val="100000"/>
              </a:lnSpc>
              <a:spcBef>
                <a:spcPts val="800"/>
              </a:spcBef>
              <a:defRPr/>
            </a:pPr>
            <a:r>
              <a:rPr lang="sv-SE" sz="1600" dirty="0">
                <a:solidFill>
                  <a:srgbClr val="000000"/>
                </a:solidFill>
                <a:latin typeface="Arial" panose="020B0604020202020204" pitchFamily="34" charset="0"/>
                <a:cs typeface="Arial" panose="020B0604020202020204" pitchFamily="34" charset="0"/>
              </a:rPr>
              <a:t>Utsläppen av växthusgaser i Västra Götaland ska minska med 80 procent till år 2030 från1990-års nivå.</a:t>
            </a:r>
          </a:p>
          <a:p>
            <a:pPr lvl="1" defTabSz="914377">
              <a:lnSpc>
                <a:spcPct val="100000"/>
              </a:lnSpc>
              <a:spcBef>
                <a:spcPts val="800"/>
              </a:spcBef>
              <a:defRPr/>
            </a:pPr>
            <a:r>
              <a:rPr lang="sv-SE" sz="1600" dirty="0">
                <a:solidFill>
                  <a:srgbClr val="000000"/>
                </a:solidFill>
                <a:latin typeface="Arial" panose="020B0604020202020204" pitchFamily="34" charset="0"/>
                <a:cs typeface="Arial" panose="020B0604020202020204" pitchFamily="34" charset="0"/>
              </a:rPr>
              <a:t>Utsläppen av växthusgaser från västsvenskarnas konsumtion, oavsett var i världen de sker, ska minska med 30 procent jämfört med 2010.</a:t>
            </a:r>
          </a:p>
          <a:p>
            <a:pPr defTabSz="914377">
              <a:lnSpc>
                <a:spcPct val="100000"/>
              </a:lnSpc>
              <a:spcBef>
                <a:spcPts val="800"/>
              </a:spcBef>
              <a:defRPr/>
            </a:pPr>
            <a:r>
              <a:rPr lang="sv-SE" sz="1600" dirty="0">
                <a:solidFill>
                  <a:srgbClr val="000000"/>
                </a:solidFill>
                <a:latin typeface="Arial" panose="020B0604020202020204" pitchFamily="34" charset="0"/>
                <a:cs typeface="Arial" panose="020B0604020202020204" pitchFamily="34" charset="0"/>
              </a:rPr>
              <a:t>Regionstyrelsen antog en koldioxidbudget för Västra Götaland i januari 2021 för att accelerera omställningsarbetet. Budgeten är beräknad för hela territoriet Västra Götaland och visar hur mycket utsläppen behöver minska varje år för att länet ska uppfylla sin del av Parisavtalet. </a:t>
            </a:r>
          </a:p>
          <a:p>
            <a:pPr defTabSz="914377">
              <a:lnSpc>
                <a:spcPct val="100000"/>
              </a:lnSpc>
              <a:spcBef>
                <a:spcPts val="800"/>
              </a:spcBef>
              <a:defRPr/>
            </a:pPr>
            <a:r>
              <a:rPr lang="sv-SE" sz="1600" dirty="0">
                <a:solidFill>
                  <a:srgbClr val="000000"/>
                </a:solidFill>
                <a:latin typeface="Arial" panose="020B0604020202020204" pitchFamily="34" charset="0"/>
                <a:cs typeface="Arial" panose="020B0604020202020204" pitchFamily="34" charset="0"/>
              </a:rPr>
              <a:t>Västra Götalandsregionens miljönämnd har tagit initiativ till att tillsätta ett oberoende forskarråd med uppdraget att: </a:t>
            </a:r>
          </a:p>
          <a:p>
            <a:pPr lvl="1" defTabSz="914377">
              <a:lnSpc>
                <a:spcPct val="100000"/>
              </a:lnSpc>
              <a:spcBef>
                <a:spcPts val="800"/>
              </a:spcBef>
              <a:defRPr/>
            </a:pPr>
            <a:r>
              <a:rPr lang="sv-SE" sz="1600" dirty="0">
                <a:solidFill>
                  <a:srgbClr val="000000"/>
                </a:solidFill>
                <a:latin typeface="Arial" panose="020B0604020202020204" pitchFamily="34" charset="0"/>
                <a:cs typeface="Arial" panose="020B0604020202020204" pitchFamily="34" charset="0"/>
              </a:rPr>
              <a:t>följa upp klimatarbetet i länet</a:t>
            </a:r>
          </a:p>
          <a:p>
            <a:pPr lvl="1" defTabSz="914377">
              <a:lnSpc>
                <a:spcPct val="100000"/>
              </a:lnSpc>
              <a:spcBef>
                <a:spcPts val="800"/>
              </a:spcBef>
              <a:defRPr/>
            </a:pPr>
            <a:r>
              <a:rPr lang="sv-SE" sz="1600" dirty="0">
                <a:solidFill>
                  <a:srgbClr val="000000"/>
                </a:solidFill>
                <a:latin typeface="Arial" panose="020B0604020202020204" pitchFamily="34" charset="0"/>
                <a:cs typeface="Arial" panose="020B0604020202020204" pitchFamily="34" charset="0"/>
              </a:rPr>
              <a:t>identifiera åtgärder som kan förstärka omställningsarbetet </a:t>
            </a:r>
          </a:p>
          <a:p>
            <a:pPr lvl="1" defTabSz="914377">
              <a:lnSpc>
                <a:spcPct val="100000"/>
              </a:lnSpc>
              <a:spcBef>
                <a:spcPts val="800"/>
              </a:spcBef>
              <a:defRPr/>
            </a:pPr>
            <a:r>
              <a:rPr lang="sv-SE" sz="1600" dirty="0">
                <a:solidFill>
                  <a:srgbClr val="000000"/>
                </a:solidFill>
                <a:latin typeface="Arial" panose="020B0604020202020204" pitchFamily="34" charset="0"/>
                <a:cs typeface="Arial" panose="020B0604020202020204" pitchFamily="34" charset="0"/>
              </a:rPr>
              <a:t>rekommendera vad som behöver göras av aktörerna i Västra Götaland för att minska klimatutsläppen i den takt som krävs. </a:t>
            </a:r>
          </a:p>
          <a:p>
            <a:pPr defTabSz="914377">
              <a:lnSpc>
                <a:spcPct val="100000"/>
              </a:lnSpc>
              <a:spcBef>
                <a:spcPts val="800"/>
              </a:spcBef>
              <a:defRPr/>
            </a:pPr>
            <a:r>
              <a:rPr lang="sv-SE" sz="1600" dirty="0">
                <a:solidFill>
                  <a:srgbClr val="000000"/>
                </a:solidFill>
                <a:latin typeface="Arial" panose="020B0604020202020204" pitchFamily="34" charset="0"/>
                <a:cs typeface="Arial" panose="020B0604020202020204" pitchFamily="34" charset="0"/>
              </a:rPr>
              <a:t>Forskarrådets analys och rekommendationer ska utgå ifrån de regionala klimatmålen, koldioxidbudgeten och den regionala utvecklingsstrategin för Västra Götaland 2021-2030, och lämna en rapport till Västra Götalandsregionen i slutet av varje år. </a:t>
            </a:r>
            <a:endParaRPr lang="sv-SE" dirty="0"/>
          </a:p>
        </p:txBody>
      </p:sp>
    </p:spTree>
    <p:extLst>
      <p:ext uri="{BB962C8B-B14F-4D97-AF65-F5344CB8AC3E}">
        <p14:creationId xmlns:p14="http://schemas.microsoft.com/office/powerpoint/2010/main" val="143057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F965D36-AD20-4552-83AD-478B302D9ACF}"/>
              </a:ext>
            </a:extLst>
          </p:cNvPr>
          <p:cNvSpPr>
            <a:spLocks noGrp="1"/>
          </p:cNvSpPr>
          <p:nvPr>
            <p:ph type="title"/>
          </p:nvPr>
        </p:nvSpPr>
        <p:spPr>
          <a:xfrm>
            <a:off x="838200" y="230807"/>
            <a:ext cx="10515600" cy="1325563"/>
          </a:xfrm>
        </p:spPr>
        <p:txBody>
          <a:bodyPr>
            <a:normAutofit/>
          </a:bodyPr>
          <a:lstStyle/>
          <a:p>
            <a:r>
              <a:rPr lang="sv-SE" dirty="0"/>
              <a:t>Forskarråd för Västra Götalands klimatomställning</a:t>
            </a:r>
          </a:p>
        </p:txBody>
      </p:sp>
      <p:sp>
        <p:nvSpPr>
          <p:cNvPr id="4" name="Platshållare för innehåll 3">
            <a:extLst>
              <a:ext uri="{FF2B5EF4-FFF2-40B4-BE49-F238E27FC236}">
                <a16:creationId xmlns:a16="http://schemas.microsoft.com/office/drawing/2014/main" id="{7FA3575C-C16A-4C62-A9B4-F3A68D422931}"/>
              </a:ext>
            </a:extLst>
          </p:cNvPr>
          <p:cNvSpPr>
            <a:spLocks noGrp="1"/>
          </p:cNvSpPr>
          <p:nvPr>
            <p:ph sz="half" idx="2"/>
          </p:nvPr>
        </p:nvSpPr>
        <p:spPr>
          <a:xfrm>
            <a:off x="7411730" y="2094354"/>
            <a:ext cx="4431224" cy="4124512"/>
          </a:xfrm>
        </p:spPr>
        <p:txBody>
          <a:bodyPr>
            <a:normAutofit fontScale="92500" lnSpcReduction="10000"/>
          </a:bodyPr>
          <a:lstStyle/>
          <a:p>
            <a:pPr marL="0" indent="0" defTabSz="914377">
              <a:lnSpc>
                <a:spcPct val="100000"/>
              </a:lnSpc>
              <a:spcBef>
                <a:spcPts val="800"/>
              </a:spcBef>
              <a:buClr>
                <a:srgbClr val="159D92"/>
              </a:buClr>
              <a:buNone/>
              <a:defRPr/>
            </a:pPr>
            <a:r>
              <a:rPr lang="sv-SE" sz="1700" dirty="0">
                <a:solidFill>
                  <a:srgbClr val="000000"/>
                </a:solidFill>
                <a:latin typeface="Arial" panose="020B0604020202020204" pitchFamily="34" charset="0"/>
                <a:cs typeface="Arial" panose="020B0604020202020204" pitchFamily="34" charset="0"/>
              </a:rPr>
              <a:t>Rådets deltagare, från vänster:</a:t>
            </a:r>
          </a:p>
          <a:p>
            <a:pPr marL="171446" indent="-171446" defTabSz="914377">
              <a:lnSpc>
                <a:spcPct val="100000"/>
              </a:lnSpc>
              <a:spcBef>
                <a:spcPts val="800"/>
              </a:spcBef>
              <a:buClr>
                <a:srgbClr val="159D92"/>
              </a:buClr>
              <a:buFont typeface="Wingdings" panose="05000000000000000000" pitchFamily="2" charset="2"/>
              <a:buChar char="§"/>
              <a:defRPr/>
            </a:pPr>
            <a:r>
              <a:rPr lang="sv-SE" sz="1700" b="1" dirty="0">
                <a:solidFill>
                  <a:srgbClr val="000000"/>
                </a:solidFill>
                <a:latin typeface="Arial" panose="020B0604020202020204" pitchFamily="34" charset="0"/>
                <a:cs typeface="Arial" panose="020B0604020202020204" pitchFamily="34" charset="0"/>
              </a:rPr>
              <a:t>Annika Nilsson</a:t>
            </a:r>
            <a:r>
              <a:rPr lang="sv-SE" sz="1700" dirty="0">
                <a:solidFill>
                  <a:srgbClr val="000000"/>
                </a:solidFill>
                <a:latin typeface="Arial" panose="020B0604020202020204" pitchFamily="34" charset="0"/>
                <a:cs typeface="Arial" panose="020B0604020202020204" pitchFamily="34" charset="0"/>
              </a:rPr>
              <a:t>. Universitetslektor förvaltningsrätt, Uppsala universitet.</a:t>
            </a:r>
          </a:p>
          <a:p>
            <a:pPr marL="171446" indent="-171446" defTabSz="914377">
              <a:lnSpc>
                <a:spcPct val="100000"/>
              </a:lnSpc>
              <a:spcBef>
                <a:spcPts val="800"/>
              </a:spcBef>
              <a:buClr>
                <a:srgbClr val="159D92"/>
              </a:buClr>
              <a:buFont typeface="Wingdings" panose="05000000000000000000" pitchFamily="2" charset="2"/>
              <a:buChar char="§"/>
              <a:defRPr/>
            </a:pPr>
            <a:r>
              <a:rPr lang="sv-SE" sz="1700" b="1" dirty="0">
                <a:solidFill>
                  <a:srgbClr val="000000"/>
                </a:solidFill>
                <a:latin typeface="Arial" panose="020B0604020202020204" pitchFamily="34" charset="0"/>
                <a:cs typeface="Arial" panose="020B0604020202020204" pitchFamily="34" charset="0"/>
              </a:rPr>
              <a:t>Filip Johnsson</a:t>
            </a:r>
            <a:r>
              <a:rPr lang="sv-SE" sz="1700" dirty="0">
                <a:solidFill>
                  <a:srgbClr val="000000"/>
                </a:solidFill>
                <a:latin typeface="Arial" panose="020B0604020202020204" pitchFamily="34" charset="0"/>
                <a:cs typeface="Arial" panose="020B0604020202020204" pitchFamily="34" charset="0"/>
              </a:rPr>
              <a:t>. Professor i uthålliga energisystem, Chalmers tekniska högskola.</a:t>
            </a:r>
          </a:p>
          <a:p>
            <a:pPr marL="171446" indent="-171446" defTabSz="914377">
              <a:lnSpc>
                <a:spcPct val="100000"/>
              </a:lnSpc>
              <a:spcBef>
                <a:spcPts val="800"/>
              </a:spcBef>
              <a:buClr>
                <a:srgbClr val="159D92"/>
              </a:buClr>
              <a:buFont typeface="Wingdings" panose="05000000000000000000" pitchFamily="2" charset="2"/>
              <a:buChar char="§"/>
              <a:defRPr/>
            </a:pPr>
            <a:r>
              <a:rPr lang="sv-SE" sz="1700" b="1" dirty="0">
                <a:solidFill>
                  <a:srgbClr val="000000"/>
                </a:solidFill>
                <a:latin typeface="Arial" panose="020B0604020202020204" pitchFamily="34" charset="0"/>
                <a:cs typeface="Arial" panose="020B0604020202020204" pitchFamily="34" charset="0"/>
              </a:rPr>
              <a:t>Karin Bradley</a:t>
            </a:r>
            <a:r>
              <a:rPr lang="sv-SE" sz="1700" dirty="0">
                <a:solidFill>
                  <a:srgbClr val="000000"/>
                </a:solidFill>
                <a:latin typeface="Arial" panose="020B0604020202020204" pitchFamily="34" charset="0"/>
                <a:cs typeface="Arial" panose="020B0604020202020204" pitchFamily="34" charset="0"/>
              </a:rPr>
              <a:t>. Universitetslektor och docent vid Institutionen för samhällsplanering och miljö, KTH.</a:t>
            </a:r>
          </a:p>
          <a:p>
            <a:pPr marL="171446" indent="-171446" defTabSz="914377">
              <a:lnSpc>
                <a:spcPct val="100000"/>
              </a:lnSpc>
              <a:spcBef>
                <a:spcPts val="800"/>
              </a:spcBef>
              <a:buClr>
                <a:srgbClr val="159D92"/>
              </a:buClr>
              <a:buFont typeface="Wingdings" panose="05000000000000000000" pitchFamily="2" charset="2"/>
              <a:buChar char="§"/>
              <a:defRPr/>
            </a:pPr>
            <a:r>
              <a:rPr lang="sv-SE" sz="1700" b="1" dirty="0">
                <a:solidFill>
                  <a:srgbClr val="000000"/>
                </a:solidFill>
                <a:latin typeface="Arial" panose="020B0604020202020204" pitchFamily="34" charset="0"/>
                <a:cs typeface="Arial" panose="020B0604020202020204" pitchFamily="34" charset="0"/>
              </a:rPr>
              <a:t>Björn Sandén</a:t>
            </a:r>
            <a:r>
              <a:rPr lang="sv-SE" sz="1700" dirty="0">
                <a:solidFill>
                  <a:srgbClr val="000000"/>
                </a:solidFill>
                <a:latin typeface="Arial" panose="020B0604020202020204" pitchFamily="34" charset="0"/>
                <a:cs typeface="Arial" panose="020B0604020202020204" pitchFamily="34" charset="0"/>
              </a:rPr>
              <a:t>. Professor i innovation och hållbarhet, Chalmers tekniska högskola.</a:t>
            </a:r>
          </a:p>
          <a:p>
            <a:pPr marL="171446" indent="-171446" defTabSz="914377">
              <a:lnSpc>
                <a:spcPct val="100000"/>
              </a:lnSpc>
              <a:spcBef>
                <a:spcPts val="800"/>
              </a:spcBef>
              <a:buClr>
                <a:srgbClr val="159D92"/>
              </a:buClr>
              <a:buFont typeface="Wingdings" panose="05000000000000000000" pitchFamily="2" charset="2"/>
              <a:buChar char="§"/>
              <a:defRPr/>
            </a:pPr>
            <a:r>
              <a:rPr lang="sv-SE" sz="1700" b="1" dirty="0">
                <a:solidFill>
                  <a:srgbClr val="000000"/>
                </a:solidFill>
                <a:latin typeface="Arial" panose="020B0604020202020204" pitchFamily="34" charset="0"/>
                <a:cs typeface="Arial" panose="020B0604020202020204" pitchFamily="34" charset="0"/>
              </a:rPr>
              <a:t>Frances Sprei</a:t>
            </a:r>
            <a:r>
              <a:rPr lang="sv-SE" sz="1700" dirty="0">
                <a:solidFill>
                  <a:srgbClr val="000000"/>
                </a:solidFill>
                <a:latin typeface="Arial" panose="020B0604020202020204" pitchFamily="34" charset="0"/>
                <a:cs typeface="Arial" panose="020B0604020202020204" pitchFamily="34" charset="0"/>
              </a:rPr>
              <a:t>, ordförande. Docent inom hållbar mobilitet, Chalmers tekniska högskola.</a:t>
            </a:r>
          </a:p>
          <a:p>
            <a:pPr marL="171446" indent="-171446" defTabSz="914377">
              <a:lnSpc>
                <a:spcPct val="100000"/>
              </a:lnSpc>
              <a:spcBef>
                <a:spcPts val="800"/>
              </a:spcBef>
              <a:buClr>
                <a:srgbClr val="159D92"/>
              </a:buClr>
              <a:buFont typeface="Wingdings" panose="05000000000000000000" pitchFamily="2" charset="2"/>
              <a:buChar char="§"/>
              <a:defRPr/>
            </a:pPr>
            <a:r>
              <a:rPr lang="sv-SE" sz="1700" b="1" dirty="0">
                <a:solidFill>
                  <a:srgbClr val="000000"/>
                </a:solidFill>
                <a:latin typeface="Arial" panose="020B0604020202020204" pitchFamily="34" charset="0"/>
                <a:cs typeface="Arial" panose="020B0604020202020204" pitchFamily="34" charset="0"/>
              </a:rPr>
              <a:t>Sverker Jagers</a:t>
            </a:r>
            <a:r>
              <a:rPr lang="sv-SE" sz="1700" dirty="0">
                <a:solidFill>
                  <a:srgbClr val="000000"/>
                </a:solidFill>
                <a:latin typeface="Arial" panose="020B0604020202020204" pitchFamily="34" charset="0"/>
                <a:cs typeface="Arial" panose="020B0604020202020204" pitchFamily="34" charset="0"/>
              </a:rPr>
              <a:t>, vice ordförande. Professor i statsvetenskap, Göteborgs universitet</a:t>
            </a:r>
            <a:endParaRPr lang="sv-SE" dirty="0"/>
          </a:p>
        </p:txBody>
      </p:sp>
      <p:pic>
        <p:nvPicPr>
          <p:cNvPr id="5" name="Bildobjekt 4" descr="En bild som visar person, stående, står, grupp&#10;&#10;Automatiskt genererad beskrivning">
            <a:extLst>
              <a:ext uri="{FF2B5EF4-FFF2-40B4-BE49-F238E27FC236}">
                <a16:creationId xmlns:a16="http://schemas.microsoft.com/office/drawing/2014/main" id="{925111B7-60BE-468E-81CB-18E6888245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046" y="2094353"/>
            <a:ext cx="6740452" cy="4124512"/>
          </a:xfrm>
          <a:prstGeom prst="rect">
            <a:avLst/>
          </a:prstGeom>
        </p:spPr>
      </p:pic>
    </p:spTree>
    <p:extLst>
      <p:ext uri="{BB962C8B-B14F-4D97-AF65-F5344CB8AC3E}">
        <p14:creationId xmlns:p14="http://schemas.microsoft.com/office/powerpoint/2010/main" val="2426216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8A77069-E097-42B0-9FFA-B877EE2F9B65}"/>
              </a:ext>
            </a:extLst>
          </p:cNvPr>
          <p:cNvSpPr>
            <a:spLocks noGrp="1"/>
          </p:cNvSpPr>
          <p:nvPr>
            <p:ph type="title"/>
          </p:nvPr>
        </p:nvSpPr>
        <p:spPr/>
        <p:txBody>
          <a:bodyPr/>
          <a:lstStyle/>
          <a:p>
            <a:r>
              <a:rPr lang="sv-SE" dirty="0"/>
              <a:t>Forskarrådets rapport 2021</a:t>
            </a:r>
            <a:br>
              <a:rPr lang="sv-SE" dirty="0"/>
            </a:br>
            <a:endParaRPr lang="sv-SE" dirty="0"/>
          </a:p>
        </p:txBody>
      </p:sp>
      <p:sp>
        <p:nvSpPr>
          <p:cNvPr id="4" name="Platshållare för innehåll 3">
            <a:extLst>
              <a:ext uri="{FF2B5EF4-FFF2-40B4-BE49-F238E27FC236}">
                <a16:creationId xmlns:a16="http://schemas.microsoft.com/office/drawing/2014/main" id="{4795CC71-058F-42E7-BB33-CBFA3B9EDA00}"/>
              </a:ext>
            </a:extLst>
          </p:cNvPr>
          <p:cNvSpPr>
            <a:spLocks noGrp="1"/>
          </p:cNvSpPr>
          <p:nvPr>
            <p:ph sz="half" idx="2"/>
          </p:nvPr>
        </p:nvSpPr>
        <p:spPr>
          <a:xfrm>
            <a:off x="5486400" y="2141536"/>
            <a:ext cx="5755037" cy="4351339"/>
          </a:xfrm>
        </p:spPr>
        <p:txBody>
          <a:bodyPr/>
          <a:lstStyle/>
          <a:p>
            <a:r>
              <a:rPr lang="sv-SE" sz="2400" dirty="0"/>
              <a:t>Forskarrådet startade sitt arbete 1 oktober 2021.</a:t>
            </a:r>
          </a:p>
          <a:p>
            <a:r>
              <a:rPr lang="sv-SE" sz="2400" dirty="0"/>
              <a:t>Första rapporten från forskarrådet.</a:t>
            </a:r>
          </a:p>
          <a:p>
            <a:r>
              <a:rPr lang="sv-SE" sz="2400" dirty="0"/>
              <a:t>Beskriver nuläge och trender. Kommande rapporter kommer även innehålla rekommendationer framåt. </a:t>
            </a:r>
            <a:endParaRPr lang="sv-SE" sz="2400" i="1" dirty="0"/>
          </a:p>
          <a:p>
            <a:r>
              <a:rPr lang="sv-SE" sz="2400" dirty="0"/>
              <a:t>Rapporten finns på </a:t>
            </a:r>
            <a:r>
              <a:rPr lang="sv-SE" sz="2400" dirty="0">
                <a:hlinkClick r:id="rId3"/>
              </a:rPr>
              <a:t>https://www.vgregion.se/rapportklimat21</a:t>
            </a:r>
            <a:endParaRPr lang="sv-SE" sz="2400" dirty="0"/>
          </a:p>
          <a:p>
            <a:pPr marL="0" indent="0">
              <a:buNone/>
            </a:pPr>
            <a:endParaRPr lang="sv-SE" sz="2400" dirty="0"/>
          </a:p>
          <a:p>
            <a:endParaRPr lang="sv-SE" dirty="0"/>
          </a:p>
        </p:txBody>
      </p:sp>
      <p:pic>
        <p:nvPicPr>
          <p:cNvPr id="6" name="Bildobjekt 5">
            <a:extLst>
              <a:ext uri="{FF2B5EF4-FFF2-40B4-BE49-F238E27FC236}">
                <a16:creationId xmlns:a16="http://schemas.microsoft.com/office/drawing/2014/main" id="{151996E6-9E70-448B-8A92-052401133DA9}"/>
              </a:ext>
            </a:extLst>
          </p:cNvPr>
          <p:cNvPicPr>
            <a:picLocks noChangeAspect="1"/>
          </p:cNvPicPr>
          <p:nvPr/>
        </p:nvPicPr>
        <p:blipFill rotWithShape="1">
          <a:blip r:embed="rId4"/>
          <a:srcRect l="4567" t="1507" r="5572" b="2976"/>
          <a:stretch/>
        </p:blipFill>
        <p:spPr>
          <a:xfrm>
            <a:off x="1126211" y="1690688"/>
            <a:ext cx="3512949" cy="4982571"/>
          </a:xfrm>
          <a:prstGeom prst="rect">
            <a:avLst/>
          </a:prstGeom>
        </p:spPr>
      </p:pic>
    </p:spTree>
    <p:extLst>
      <p:ext uri="{BB962C8B-B14F-4D97-AF65-F5344CB8AC3E}">
        <p14:creationId xmlns:p14="http://schemas.microsoft.com/office/powerpoint/2010/main" val="161926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4E2D19C-23DB-4249-B5A1-87719D2816CB}"/>
              </a:ext>
            </a:extLst>
          </p:cNvPr>
          <p:cNvSpPr/>
          <p:nvPr/>
        </p:nvSpPr>
        <p:spPr>
          <a:xfrm>
            <a:off x="0" y="0"/>
            <a:ext cx="12192000" cy="1581462"/>
          </a:xfrm>
          <a:prstGeom prst="rect">
            <a:avLst/>
          </a:prstGeom>
          <a:solidFill>
            <a:srgbClr val="003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B5E566E-3FE8-4111-B2AE-CAEA7748A763}"/>
              </a:ext>
            </a:extLst>
          </p:cNvPr>
          <p:cNvSpPr>
            <a:spLocks noGrp="1"/>
          </p:cNvSpPr>
          <p:nvPr>
            <p:ph type="title"/>
          </p:nvPr>
        </p:nvSpPr>
        <p:spPr/>
        <p:txBody>
          <a:bodyPr/>
          <a:lstStyle/>
          <a:p>
            <a:r>
              <a:rPr lang="sv-SE" b="1" dirty="0">
                <a:solidFill>
                  <a:schemeClr val="bg1"/>
                </a:solidFill>
                <a:latin typeface="Arial" panose="020B0604020202020204" pitchFamily="34" charset="0"/>
                <a:cs typeface="Arial" panose="020B0604020202020204" pitchFamily="34" charset="0"/>
              </a:rPr>
              <a:t>Huvudbudskap</a:t>
            </a:r>
          </a:p>
        </p:txBody>
      </p:sp>
      <p:sp>
        <p:nvSpPr>
          <p:cNvPr id="3" name="Content Placeholder 2">
            <a:extLst>
              <a:ext uri="{FF2B5EF4-FFF2-40B4-BE49-F238E27FC236}">
                <a16:creationId xmlns:a16="http://schemas.microsoft.com/office/drawing/2014/main" id="{565F0170-4AE8-47C3-AA78-7AC7E776C14F}"/>
              </a:ext>
            </a:extLst>
          </p:cNvPr>
          <p:cNvSpPr>
            <a:spLocks noGrp="1"/>
          </p:cNvSpPr>
          <p:nvPr>
            <p:ph idx="1"/>
          </p:nvPr>
        </p:nvSpPr>
        <p:spPr>
          <a:xfrm>
            <a:off x="838200" y="2055813"/>
            <a:ext cx="4783112" cy="3722895"/>
          </a:xfrm>
        </p:spPr>
        <p:txBody>
          <a:bodyPr>
            <a:normAutofit/>
          </a:bodyPr>
          <a:lstStyle/>
          <a:p>
            <a:pPr marL="449263" indent="-449263">
              <a:lnSpc>
                <a:spcPct val="100000"/>
              </a:lnSpc>
              <a:spcAft>
                <a:spcPts val="1000"/>
              </a:spcAft>
            </a:pPr>
            <a:r>
              <a:rPr lang="sv-SE" sz="2200" dirty="0">
                <a:latin typeface="Arial" panose="020B0604020202020204" pitchFamily="34" charset="0"/>
                <a:cs typeface="Arial" panose="020B0604020202020204" pitchFamily="34" charset="0"/>
              </a:rPr>
              <a:t>Den befintliga minskningstakten av växthusgaser är otillräcklig för att nå Västra Götalands klimatmål till 2030.</a:t>
            </a:r>
          </a:p>
        </p:txBody>
      </p:sp>
      <p:sp>
        <p:nvSpPr>
          <p:cNvPr id="7" name="TextBox 6">
            <a:extLst>
              <a:ext uri="{FF2B5EF4-FFF2-40B4-BE49-F238E27FC236}">
                <a16:creationId xmlns:a16="http://schemas.microsoft.com/office/drawing/2014/main" id="{7385694F-DC56-4255-A08D-77EECAF0125A}"/>
              </a:ext>
            </a:extLst>
          </p:cNvPr>
          <p:cNvSpPr txBox="1"/>
          <p:nvPr/>
        </p:nvSpPr>
        <p:spPr>
          <a:xfrm>
            <a:off x="6567732" y="3917260"/>
            <a:ext cx="5352403" cy="1785104"/>
          </a:xfrm>
          <a:prstGeom prst="rect">
            <a:avLst/>
          </a:prstGeom>
          <a:noFill/>
        </p:spPr>
        <p:txBody>
          <a:bodyPr wrap="square">
            <a:spAutoFit/>
          </a:bodyPr>
          <a:lstStyle/>
          <a:p>
            <a:pPr marL="449263" indent="-449263">
              <a:spcAft>
                <a:spcPts val="1000"/>
              </a:spcAft>
              <a:buFont typeface="Arial" panose="020B0604020202020204" pitchFamily="34" charset="0"/>
              <a:buChar char="•"/>
            </a:pPr>
            <a:r>
              <a:rPr lang="sv-SE" sz="2200" dirty="0">
                <a:latin typeface="Arial" panose="020B0604020202020204" pitchFamily="34" charset="0"/>
                <a:cs typeface="Arial" panose="020B0604020202020204" pitchFamily="34" charset="0"/>
              </a:rPr>
              <a:t>Om Västra Götaland ska kunna bli ett föredöme i omställningen krävs mod, målmedvetenhet och smarta satsningar i den regionala politiken och från andra aktörer i länet.</a:t>
            </a:r>
          </a:p>
        </p:txBody>
      </p:sp>
      <p:sp>
        <p:nvSpPr>
          <p:cNvPr id="9" name="Content Placeholder 2">
            <a:extLst>
              <a:ext uri="{FF2B5EF4-FFF2-40B4-BE49-F238E27FC236}">
                <a16:creationId xmlns:a16="http://schemas.microsoft.com/office/drawing/2014/main" id="{16CA30F5-8560-474A-8674-43D42B9516AC}"/>
              </a:ext>
            </a:extLst>
          </p:cNvPr>
          <p:cNvSpPr txBox="1">
            <a:spLocks/>
          </p:cNvSpPr>
          <p:nvPr/>
        </p:nvSpPr>
        <p:spPr>
          <a:xfrm>
            <a:off x="6567732" y="2055813"/>
            <a:ext cx="4783112" cy="1341593"/>
          </a:xfrm>
          <a:prstGeom prst="rect">
            <a:avLst/>
          </a:prstGeom>
        </p:spPr>
        <p:txBody>
          <a:bodyPr vert="horz" lIns="91440" tIns="45720" rIns="91440" bIns="45720" rtlCol="0">
            <a:normAutofit/>
          </a:bodyPr>
          <a:lstStyle>
            <a:lvl1pPr marL="450850" indent="-45085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49263" indent="-449263">
              <a:lnSpc>
                <a:spcPct val="100000"/>
              </a:lnSpc>
              <a:spcAft>
                <a:spcPts val="1000"/>
              </a:spcAft>
            </a:pPr>
            <a:r>
              <a:rPr lang="sv-SE" sz="2200" dirty="0"/>
              <a:t>I särklass störst utsläpp kommer från industrisektorn – över 40 procent av länets totala.</a:t>
            </a:r>
          </a:p>
        </p:txBody>
      </p:sp>
      <p:sp>
        <p:nvSpPr>
          <p:cNvPr id="10" name="TextBox 9">
            <a:extLst>
              <a:ext uri="{FF2B5EF4-FFF2-40B4-BE49-F238E27FC236}">
                <a16:creationId xmlns:a16="http://schemas.microsoft.com/office/drawing/2014/main" id="{121060FD-8439-4B16-A1E0-069659F06885}"/>
              </a:ext>
            </a:extLst>
          </p:cNvPr>
          <p:cNvSpPr txBox="1"/>
          <p:nvPr/>
        </p:nvSpPr>
        <p:spPr>
          <a:xfrm>
            <a:off x="838200" y="3917260"/>
            <a:ext cx="5540115" cy="2123658"/>
          </a:xfrm>
          <a:prstGeom prst="rect">
            <a:avLst/>
          </a:prstGeom>
          <a:noFill/>
        </p:spPr>
        <p:txBody>
          <a:bodyPr wrap="square">
            <a:spAutoFit/>
          </a:bodyPr>
          <a:lstStyle/>
          <a:p>
            <a:pPr marL="449263" indent="-449263">
              <a:spcAft>
                <a:spcPts val="1000"/>
              </a:spcAft>
              <a:buFont typeface="Arial" panose="020B0604020202020204" pitchFamily="34" charset="0"/>
              <a:buChar char="•"/>
            </a:pPr>
            <a:r>
              <a:rPr lang="sv-SE" sz="2200" dirty="0">
                <a:latin typeface="Arial" panose="020B0604020202020204" pitchFamily="34" charset="0"/>
                <a:cs typeface="Arial" panose="020B0604020202020204" pitchFamily="34" charset="0"/>
              </a:rPr>
              <a:t>Det finns underliggande trender som både gynnar och missgynnar utvecklingen. Västra Götalands-regionen (VGR) kan agera med olika grader av rådighet för att gagna positiva förlopp och bromsa negativa.</a:t>
            </a:r>
          </a:p>
        </p:txBody>
      </p:sp>
    </p:spTree>
    <p:extLst>
      <p:ext uri="{BB962C8B-B14F-4D97-AF65-F5344CB8AC3E}">
        <p14:creationId xmlns:p14="http://schemas.microsoft.com/office/powerpoint/2010/main" val="523703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10;&#10;Description automatically generated with low confidence">
            <a:extLst>
              <a:ext uri="{FF2B5EF4-FFF2-40B4-BE49-F238E27FC236}">
                <a16:creationId xmlns:a16="http://schemas.microsoft.com/office/drawing/2014/main" id="{CECF112E-8DB2-4706-9DBF-D45499EF38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8026" y="1690688"/>
            <a:ext cx="6515948" cy="4680000"/>
          </a:xfrm>
          <a:prstGeom prst="rect">
            <a:avLst/>
          </a:prstGeom>
        </p:spPr>
      </p:pic>
      <p:sp>
        <p:nvSpPr>
          <p:cNvPr id="4" name="Title 3">
            <a:extLst>
              <a:ext uri="{FF2B5EF4-FFF2-40B4-BE49-F238E27FC236}">
                <a16:creationId xmlns:a16="http://schemas.microsoft.com/office/drawing/2014/main" id="{45B7F111-E0FE-4F25-BB63-1C7FFE3734FA}"/>
              </a:ext>
            </a:extLst>
          </p:cNvPr>
          <p:cNvSpPr>
            <a:spLocks noGrp="1"/>
          </p:cNvSpPr>
          <p:nvPr>
            <p:ph type="title"/>
          </p:nvPr>
        </p:nvSpPr>
        <p:spPr>
          <a:xfrm>
            <a:off x="838200" y="245204"/>
            <a:ext cx="10829260" cy="1325563"/>
          </a:xfrm>
        </p:spPr>
        <p:txBody>
          <a:bodyPr>
            <a:normAutofit/>
          </a:bodyPr>
          <a:lstStyle/>
          <a:p>
            <a:r>
              <a:rPr lang="sv-SE" dirty="0"/>
              <a:t>Utsläpp av växthusgaser i Västra Götaland</a:t>
            </a:r>
            <a:endParaRPr lang="en-GB" dirty="0"/>
          </a:p>
        </p:txBody>
      </p:sp>
    </p:spTree>
    <p:extLst>
      <p:ext uri="{BB962C8B-B14F-4D97-AF65-F5344CB8AC3E}">
        <p14:creationId xmlns:p14="http://schemas.microsoft.com/office/powerpoint/2010/main" val="27028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pie chart&#10;&#10;Description automatically generated">
            <a:extLst>
              <a:ext uri="{FF2B5EF4-FFF2-40B4-BE49-F238E27FC236}">
                <a16:creationId xmlns:a16="http://schemas.microsoft.com/office/drawing/2014/main" id="{41289ACE-D04A-4278-A23E-625233F104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7517" y="1716887"/>
            <a:ext cx="7353215" cy="4680000"/>
          </a:xfrm>
          <a:prstGeom prst="rect">
            <a:avLst/>
          </a:prstGeom>
        </p:spPr>
      </p:pic>
      <p:sp>
        <p:nvSpPr>
          <p:cNvPr id="9" name="Title 3">
            <a:extLst>
              <a:ext uri="{FF2B5EF4-FFF2-40B4-BE49-F238E27FC236}">
                <a16:creationId xmlns:a16="http://schemas.microsoft.com/office/drawing/2014/main" id="{43F608EC-25BD-46E0-A384-185525C9B54A}"/>
              </a:ext>
            </a:extLst>
          </p:cNvPr>
          <p:cNvSpPr>
            <a:spLocks noGrp="1"/>
          </p:cNvSpPr>
          <p:nvPr>
            <p:ph type="title"/>
          </p:nvPr>
        </p:nvSpPr>
        <p:spPr>
          <a:xfrm>
            <a:off x="838200" y="245204"/>
            <a:ext cx="10588256" cy="1325563"/>
          </a:xfrm>
        </p:spPr>
        <p:txBody>
          <a:bodyPr>
            <a:normAutofit/>
          </a:bodyPr>
          <a:lstStyle/>
          <a:p>
            <a:r>
              <a:rPr lang="sv-SE" dirty="0"/>
              <a:t>Utsläpp av växthusgaser i Västra Götaland</a:t>
            </a:r>
            <a:endParaRPr lang="en-GB" dirty="0"/>
          </a:p>
        </p:txBody>
      </p:sp>
    </p:spTree>
    <p:extLst>
      <p:ext uri="{BB962C8B-B14F-4D97-AF65-F5344CB8AC3E}">
        <p14:creationId xmlns:p14="http://schemas.microsoft.com/office/powerpoint/2010/main" val="3660296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0033A-5D2B-4D99-B537-CD2D08EDF660}"/>
              </a:ext>
            </a:extLst>
          </p:cNvPr>
          <p:cNvSpPr>
            <a:spLocks noGrp="1"/>
          </p:cNvSpPr>
          <p:nvPr>
            <p:ph type="title"/>
          </p:nvPr>
        </p:nvSpPr>
        <p:spPr/>
        <p:txBody>
          <a:bodyPr/>
          <a:lstStyle/>
          <a:p>
            <a:r>
              <a:rPr lang="sv-SE" dirty="0"/>
              <a:t>Konsumtionsbaserade utsläpp</a:t>
            </a:r>
          </a:p>
        </p:txBody>
      </p:sp>
      <p:pic>
        <p:nvPicPr>
          <p:cNvPr id="9" name="Picture 8" descr="Chart&#10;&#10;Description automatically generated">
            <a:extLst>
              <a:ext uri="{FF2B5EF4-FFF2-40B4-BE49-F238E27FC236}">
                <a16:creationId xmlns:a16="http://schemas.microsoft.com/office/drawing/2014/main" id="{07398F2B-B150-4D88-A088-50AF3F783E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9596" y="1429434"/>
            <a:ext cx="5879048" cy="4680000"/>
          </a:xfrm>
          <a:prstGeom prst="rect">
            <a:avLst/>
          </a:prstGeom>
        </p:spPr>
      </p:pic>
    </p:spTree>
    <p:extLst>
      <p:ext uri="{BB962C8B-B14F-4D97-AF65-F5344CB8AC3E}">
        <p14:creationId xmlns:p14="http://schemas.microsoft.com/office/powerpoint/2010/main" val="1585597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BBD3D-9A9F-4583-886B-E5A0B4B7A8BB}"/>
              </a:ext>
            </a:extLst>
          </p:cNvPr>
          <p:cNvSpPr>
            <a:spLocks noGrp="1"/>
          </p:cNvSpPr>
          <p:nvPr>
            <p:ph type="title"/>
          </p:nvPr>
        </p:nvSpPr>
        <p:spPr>
          <a:xfrm>
            <a:off x="838200" y="227474"/>
            <a:ext cx="10515600" cy="1325563"/>
          </a:xfrm>
        </p:spPr>
        <p:txBody>
          <a:bodyPr/>
          <a:lstStyle/>
          <a:p>
            <a:r>
              <a:rPr lang="sv-SE" dirty="0"/>
              <a:t>Minskningstakt för att nå Västra Götalands klimatmål 2030</a:t>
            </a:r>
          </a:p>
        </p:txBody>
      </p:sp>
      <p:pic>
        <p:nvPicPr>
          <p:cNvPr id="7" name="Picture 6" descr="Chart, histogram&#10;&#10;Description automatically generated">
            <a:extLst>
              <a:ext uri="{FF2B5EF4-FFF2-40B4-BE49-F238E27FC236}">
                <a16:creationId xmlns:a16="http://schemas.microsoft.com/office/drawing/2014/main" id="{77A0899C-24AD-4399-A1E4-5F161BDD13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1612" y="1390595"/>
            <a:ext cx="7668776" cy="5040000"/>
          </a:xfrm>
          <a:prstGeom prst="rect">
            <a:avLst/>
          </a:prstGeom>
        </p:spPr>
      </p:pic>
    </p:spTree>
    <p:extLst>
      <p:ext uri="{BB962C8B-B14F-4D97-AF65-F5344CB8AC3E}">
        <p14:creationId xmlns:p14="http://schemas.microsoft.com/office/powerpoint/2010/main" val="26164955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VGR Dokument MN" ma:contentTypeID="0x01010006EBECDF67F89F4D8BC5FAF3B8FA559B130090B3EC8A3C32D944A72A74BC7D11CBFF" ma:contentTypeVersion="77" ma:contentTypeDescription="" ma:contentTypeScope="" ma:versionID="b8610ac1b24250020c20d4f6af1eb2d1">
  <xsd:schema xmlns:xsd="http://www.w3.org/2001/XMLSchema" xmlns:xs="http://www.w3.org/2001/XMLSchema" xmlns:p="http://schemas.microsoft.com/office/2006/metadata/properties" xmlns:ns1="http://schemas.microsoft.com/sharepoint/v3" xmlns:ns2="597d7713-8a3d-4bd2-ae30-edced55b2c1b" xmlns:ns3="5fb90264-dc82-4041-859e-23118bd1e611" xmlns:ns6="4552c23f-a756-462f-8287-3ff35245ed68" xmlns:ns7="91069a7f-4c44-4fa9-a150-7a572d382907" targetNamespace="http://schemas.microsoft.com/office/2006/metadata/properties" ma:root="true" ma:fieldsID="ce0cbc08dbf944fe881e6cb928b4ccfa" ns1:_="" ns2:_="" ns3:_="" ns6:_="" ns7:_="">
    <xsd:import namespace="http://schemas.microsoft.com/sharepoint/v3"/>
    <xsd:import namespace="597d7713-8a3d-4bd2-ae30-edced55b2c1b"/>
    <xsd:import namespace="5fb90264-dc82-4041-859e-23118bd1e611"/>
    <xsd:import namespace="4552c23f-a756-462f-8287-3ff35245ed68"/>
    <xsd:import namespace="91069a7f-4c44-4fa9-a150-7a572d382907"/>
    <xsd:element name="properties">
      <xsd:complexType>
        <xsd:sequence>
          <xsd:element name="documentManagement">
            <xsd:complexType>
              <xsd:all>
                <xsd:element ref="ns2:VGR_EgenAmnesindelning" minOccurs="0"/>
                <xsd:element ref="ns2:VGR_DokBeskrivning" minOccurs="0"/>
                <xsd:element ref="ns2:VGR_TillgangligFran" minOccurs="0"/>
                <xsd:element ref="ns2:VGR_TillgangligTill" minOccurs="0"/>
                <xsd:element ref="ns2:VGR_AtkomstRatt" minOccurs="0"/>
                <xsd:element ref="ns2:VGR_Sekretess" minOccurs="0"/>
                <xsd:element ref="ns2:VGR_PubliceratAv" minOccurs="0"/>
                <xsd:element ref="ns2:VGR_PubliceratDatum" minOccurs="0"/>
                <xsd:element ref="ns2:VGR_DokStatus" minOccurs="0"/>
                <xsd:element ref="ns2:VGR_DokStatusMessage" minOccurs="0"/>
                <xsd:element ref="ns2:i1597c54c9084fe5ae9163fac681e86b" minOccurs="0"/>
                <xsd:element ref="ns2:m534ae9efef34a1ab5a1291502fec5e5" minOccurs="0"/>
                <xsd:element ref="ns3:TaxCatchAll" minOccurs="0"/>
                <xsd:element ref="ns2:a7144f27c6ef407e8fb4465121afbe2b" minOccurs="0"/>
                <xsd:element ref="ns2:VGR_DokItemId" minOccurs="0"/>
                <xsd:element ref="ns2:VGR_MellanarkivId" minOccurs="0"/>
                <xsd:element ref="ns2:VGR_MellanarkivUrl" minOccurs="0"/>
                <xsd:element ref="ns2:VGR_MellanarkivWebbUrl" minOccurs="0"/>
                <xsd:element ref="ns2:VGR_ArkivDatum" minOccurs="0"/>
                <xsd:element ref="ns2:VGR_Gallras" minOccurs="0"/>
                <xsd:element ref="ns2:ec6953a5eee3424faece5c2353cf0721" minOccurs="0"/>
                <xsd:element ref="ns3:TaxCatchAllLabel" minOccurs="0"/>
                <xsd:element ref="ns3:TaxKeywordTaxHTField" minOccurs="0"/>
                <xsd:element ref="ns6:f3703f388ddd45aea807455afcd5e7cd" minOccurs="0"/>
                <xsd:element ref="ns3:_dlc_DocIdPersistId" minOccurs="0"/>
                <xsd:element ref="ns3:_dlc_DocId" minOccurs="0"/>
                <xsd:element ref="ns3:_dlc_DocIdUrl" minOccurs="0"/>
                <xsd:element ref="ns1:ComplianceAssetId" minOccurs="0"/>
                <xsd:element ref="ns1:_CommentCount" minOccurs="0"/>
                <xsd:element ref="ns1:_LikeCount" minOccurs="0"/>
                <xsd:element ref="ns7:MediaServiceMetadata" minOccurs="0"/>
                <xsd:element ref="ns7: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omplianceAssetId" ma:index="46" nillable="true" ma:displayName="Efterlevnadstillgångs-ID" ma:hidden="true" ma:internalName="ComplianceAssetId" ma:readOnly="true">
      <xsd:simpleType>
        <xsd:restriction base="dms:Text"/>
      </xsd:simpleType>
    </xsd:element>
    <xsd:element name="_CommentCount" ma:index="47" nillable="true" ma:displayName="Antal kommentarer" ma:hidden="true" ma:list="Docs" ma:internalName="_CommentCount" ma:readOnly="true" ma:showField="CommentCount">
      <xsd:simpleType>
        <xsd:restriction base="dms:Lookup"/>
      </xsd:simpleType>
    </xsd:element>
    <xsd:element name="_LikeCount" ma:index="48" nillable="true" ma:displayName="Antal som gillar" ma:hidden="true" ma:list="Docs" ma:internalName="_LikeCount" ma:readOnly="true" ma:showField="LikeCount">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597d7713-8a3d-4bd2-ae30-edced55b2c1b" elementFormDefault="qualified">
    <xsd:import namespace="http://schemas.microsoft.com/office/2006/documentManagement/types"/>
    <xsd:import namespace="http://schemas.microsoft.com/office/infopath/2007/PartnerControls"/>
    <xsd:element name="VGR_EgenAmnesindelning" ma:index="5" nillable="true" ma:displayName="Egen ämnesindelning" ma:description="Används för att samla upprättade handlingar utifrån egna ämnesindelningar. Flera ämnen separeras med kommatecken. Används vid publicering på webben." ma:hidden="true" ma:internalName="VGR_EgenAmnesindelning">
      <xsd:simpleType>
        <xsd:restriction base="dms:Text">
          <xsd:maxLength value="255"/>
        </xsd:restriction>
      </xsd:simpleType>
    </xsd:element>
    <xsd:element name="VGR_DokBeskrivning" ma:index="7" nillable="true" ma:displayName="Dokumentbeskrivning" ma:description="Kort beskrivning av innehållet i handlingen." ma:internalName="VGR_DokBeskrivning">
      <xsd:simpleType>
        <xsd:restriction base="dms:Note">
          <xsd:maxLength value="255"/>
        </xsd:restriction>
      </xsd:simpleType>
    </xsd:element>
    <xsd:element name="VGR_TillgangligFran" ma:index="8" nillable="true" ma:displayName="Tillgänglig från" ma:description="Tidpunkt när den upprättade handlingen blir publik och därmed nås från söktjänster och eventuella websidor." ma:format="DateTime" ma:hidden="true" ma:internalName="VGR_TillgangligFran" ma:readOnly="true">
      <xsd:simpleType>
        <xsd:restriction base="dms:DateTime"/>
      </xsd:simpleType>
    </xsd:element>
    <xsd:element name="VGR_TillgangligTill" ma:index="9" nillable="true" ma:displayName="Tillgänglig till" ma:description="Tidpunkt när den upprättade handlingen inte längre är publik och inte längre nås från söktjänster och eventuella websidor." ma:format="DateTime" ma:hidden="true" ma:internalName="VGR_TillgangligTill" ma:readOnly="true">
      <xsd:simpleType>
        <xsd:restriction base="dms:DateTime"/>
      </xsd:simpleType>
    </xsd:element>
    <xsd:element name="VGR_AtkomstRatt" ma:index="10" nillable="true" ma:displayName="Åtkomsträtt (värde)" ma:default="0" ma:description="Vilken spridning den upprättade handlingen ska ha. Vilka som ska kunna komma åt handlingen från mellanarkivet, söktjänster och eventuella websidor." ma:format="Dropdown" ma:hidden="true" ma:internalName="VGR_AtkomstRatt" ma:readOnly="true">
      <xsd:simpleType>
        <xsd:restriction base="dms:Choice">
          <xsd:enumeration value="0"/>
          <xsd:enumeration value="1"/>
          <xsd:enumeration value="2"/>
          <xsd:enumeration value="3"/>
          <xsd:enumeration value="4"/>
        </xsd:restriction>
      </xsd:simpleType>
    </xsd:element>
    <xsd:element name="VGR_Sekretess" ma:index="11" nillable="true" ma:displayName="Skyddskod" ma:default="Allmän handling - Offentlig" ma:description="Skyddsbehov av informationen i den upprättade handlingen. Vid sekretess eller känsliga personuppgifter ska detta anges." ma:format="Dropdown" ma:hidden="true" ma:internalName="VGR_Sekretess" ma:readOnly="true">
      <xsd:simpleType>
        <xsd:restriction base="dms:Choice">
          <xsd:enumeration value="Allmän handling - Offentlig"/>
          <xsd:enumeration value="Sekretess - Allmän handling - skyddad enligt sekretess"/>
          <xsd:enumeration value="GDPR - Allmän handling - skyddad enligt GDPR"/>
        </xsd:restriction>
      </xsd:simpleType>
    </xsd:element>
    <xsd:element name="VGR_PubliceratAv" ma:index="13" nillable="true" ma:displayName="Upprättad av" ma:description="Inloggad person som upprättat dokumentet" ma:hidden="true" ma:list="UserInfo" ma:SharePointGroup="0" ma:internalName="VGR_PubliceratAv" ma:readOnly="tru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VGR_PubliceratDatum" ma:index="14" nillable="true" ma:displayName="Upprättad datum" ma:description="Tidpunkt när dokumentet upprättades och levererades som allmän handling till mellanarkivet" ma:format="DateTime" ma:hidden="true" ma:internalName="VGR_PubliceratDatum" ma:readOnly="true">
      <xsd:simpleType>
        <xsd:restriction base="dms:DateTime"/>
      </xsd:simpleType>
    </xsd:element>
    <xsd:element name="VGR_DokStatus" ma:index="15" nillable="true" ma:displayName="Mellanarkivstatus" ma:default="Arbetsmaterial" ma:description="Statusmärkning för dokument som beskriver var i processen dokumentet finns." ma:format="Dropdown" ma:hidden="true" ma:internalName="VGR_DokStatus" ma:readOnly="true">
      <xsd:simpleType>
        <xsd:restriction base="dms:Choice">
          <xsd:enumeration value="Arbetsmaterial"/>
          <xsd:enumeration value="Väntar på allmän handling"/>
          <xsd:enumeration value="Allmän handling"/>
          <xsd:enumeration value="Fel vid allmän handling"/>
        </xsd:restriction>
      </xsd:simpleType>
    </xsd:element>
    <xsd:element name="VGR_DokStatusMessage" ma:index="18" nillable="true" ma:displayName="Dokumentlogg" ma:hidden="true" ma:internalName="VGR_DokStatusMessage" ma:readOnly="true">
      <xsd:simpleType>
        <xsd:restriction base="dms:Note">
          <xsd:maxLength value="62000"/>
        </xsd:restriction>
      </xsd:simpleType>
    </xsd:element>
    <xsd:element name="i1597c54c9084fe5ae9163fac681e86b" ma:index="22" nillable="true" ma:taxonomy="true" ma:internalName="i1597c54c9084fe5ae9163fac681e86b" ma:taxonomyFieldName="VGR_Lagparagraf" ma:displayName="Lagparagraf" ma:default="" ma:fieldId="{21597c54-c908-4fe5-ae91-63fac681e86b}" ma:sspId="5c300478-92f1-4a1e-b2db-7f8c75821d37" ma:termSetId="ddb163ed-d655-4cf1-bb2c-a91ec57f9ce0" ma:anchorId="00000000-0000-0000-0000-000000000000" ma:open="false" ma:isKeyword="false">
      <xsd:complexType>
        <xsd:sequence>
          <xsd:element ref="pc:Terms" minOccurs="0" maxOccurs="1"/>
        </xsd:sequence>
      </xsd:complexType>
    </xsd:element>
    <xsd:element name="m534ae9efef34a1ab5a1291502fec5e5" ma:index="23" nillable="true" ma:taxonomy="true" ma:internalName="m534ae9efef34a1ab5a1291502fec5e5" ma:taxonomyFieldName="VGR_SkapatEnhet" ma:displayName="Upprättad av enhet" ma:default="" ma:fieldId="{6534ae9e-fef3-4a1a-b5a1-291502fec5e5}" ma:sspId="5c300478-92f1-4a1e-b2db-7f8c75821d37" ma:termSetId="9cea25d0-9008-4d39-abcf-763a6009e600" ma:anchorId="00000000-0000-0000-0000-000000000000" ma:open="false" ma:isKeyword="false">
      <xsd:complexType>
        <xsd:sequence>
          <xsd:element ref="pc:Terms" minOccurs="0" maxOccurs="1"/>
        </xsd:sequence>
      </xsd:complexType>
    </xsd:element>
    <xsd:element name="a7144f27c6ef407e8fb4465121afbe2b" ma:index="26" nillable="true" ma:taxonomy="true" ma:internalName="a7144f27c6ef407e8fb4465121afbe2b" ma:taxonomyFieldName="VGR_UpprattadForEnheter" ma:displayName="Upprättad för enhet" ma:default="" ma:fieldId="{a7144f27-c6ef-407e-8fb4-465121afbe2b}" ma:taxonomyMulti="true" ma:sspId="5c300478-92f1-4a1e-b2db-7f8c75821d37" ma:termSetId="9cea25d0-9008-4d39-abcf-763a6009e600" ma:anchorId="00000000-0000-0000-0000-000000000000" ma:open="false" ma:isKeyword="false">
      <xsd:complexType>
        <xsd:sequence>
          <xsd:element ref="pc:Terms" minOccurs="0" maxOccurs="1"/>
        </xsd:sequence>
      </xsd:complexType>
    </xsd:element>
    <xsd:element name="VGR_DokItemId" ma:index="28" nillable="true" ma:displayName="DokItemId" ma:hidden="true" ma:internalName="VGR_DokItemId" ma:readOnly="true">
      <xsd:simpleType>
        <xsd:restriction base="dms:Text">
          <xsd:maxLength value="255"/>
        </xsd:restriction>
      </xsd:simpleType>
    </xsd:element>
    <xsd:element name="VGR_MellanarkivId" ma:index="29" nillable="true" ma:displayName="MellanarkivId" ma:hidden="true" ma:internalName="VGR_MellanarkivId" ma:readOnly="true">
      <xsd:simpleType>
        <xsd:restriction base="dms:Text">
          <xsd:maxLength value="255"/>
        </xsd:restriction>
      </xsd:simpleType>
    </xsd:element>
    <xsd:element name="VGR_MellanarkivUrl" ma:index="30" nillable="true" ma:displayName="Arkivlänk" ma:format="Hyperlink" ma:hidden="true" ma:internalName="VGR_Mellanarkiv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VGR_MellanarkivWebbUrl" ma:index="31" nillable="true" ma:displayName="Arkivlänk för webben" ma:hidden="true" ma:internalName="VGR_MellanarkivWebbUrl" ma:readOnly="true">
      <xsd:simpleType>
        <xsd:restriction base="dms:Text">
          <xsd:maxLength value="255"/>
        </xsd:restriction>
      </xsd:simpleType>
    </xsd:element>
    <xsd:element name="VGR_ArkivDatum" ma:index="32" nillable="true" ma:displayName="ArkivDatum" ma:format="DateTime" ma:hidden="true" ma:internalName="VGR_ArkivDatum" ma:readOnly="true">
      <xsd:simpleType>
        <xsd:restriction base="dms:DateTime"/>
      </xsd:simpleType>
    </xsd:element>
    <xsd:element name="VGR_Gallras" ma:index="33" nillable="true" ma:displayName="Gallras" ma:description="" ma:hidden="true" ma:internalName="VGR_Gallras" ma:readOnly="true">
      <xsd:simpleType>
        <xsd:restriction base="dms:Text">
          <xsd:maxLength value="255"/>
        </xsd:restriction>
      </xsd:simpleType>
    </xsd:element>
    <xsd:element name="ec6953a5eee3424faece5c2353cf0721" ma:index="34" nillable="true" ma:taxonomy="true" ma:internalName="ec6953a5eee3424faece5c2353cf0721" ma:taxonomyFieldName="VGR_AmnesIndelning" ma:displayName="Regional ämnesindelning" ma:default="" ma:fieldId="{ec6953a5-eee3-424f-aece-5c2353cf0721}" ma:taxonomyMulti="true" ma:sspId="5c300478-92f1-4a1e-b2db-7f8c75821d37" ma:termSetId="66c52c7a-5036-4d83-ab03-8b3f33605b60"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fb90264-dc82-4041-859e-23118bd1e611"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990a91a5-5688-4e7a-940d-543cdf6887dd}" ma:internalName="TaxCatchAll" ma:readOnly="false" ma:showField="CatchAllData" ma:web="5fb90264-dc82-4041-859e-23118bd1e611">
      <xsd:complexType>
        <xsd:complexContent>
          <xsd:extension base="dms:MultiChoiceLookup">
            <xsd:sequence>
              <xsd:element name="Value" type="dms:Lookup" maxOccurs="unbounded" minOccurs="0" nillable="true"/>
            </xsd:sequence>
          </xsd:extension>
        </xsd:complexContent>
      </xsd:complexType>
    </xsd:element>
    <xsd:element name="TaxCatchAllLabel" ma:index="35" nillable="true" ma:displayName="Taxonomy Catch All Column1" ma:hidden="true" ma:list="{990a91a5-5688-4e7a-940d-543cdf6887dd}" ma:internalName="TaxCatchAllLabel" ma:readOnly="false" ma:showField="CatchAllDataLabel" ma:web="5fb90264-dc82-4041-859e-23118bd1e611">
      <xsd:complexType>
        <xsd:complexContent>
          <xsd:extension base="dms:MultiChoiceLookup">
            <xsd:sequence>
              <xsd:element name="Value" type="dms:Lookup" maxOccurs="unbounded" minOccurs="0" nillable="true"/>
            </xsd:sequence>
          </xsd:extension>
        </xsd:complexContent>
      </xsd:complexType>
    </xsd:element>
    <xsd:element name="TaxKeywordTaxHTField" ma:index="36" nillable="true" ma:taxonomy="true" ma:internalName="TaxKeywordTaxHTField" ma:taxonomyFieldName="TaxKeyword" ma:displayName="Företagsnyckelord" ma:readOnly="false" ma:fieldId="{23f27201-bee3-471e-b2e7-b64fd8b7ca38}" ma:taxonomyMulti="true" ma:sspId="5c300478-92f1-4a1e-b2db-7f8c75821d37" ma:termSetId="00000000-0000-0000-0000-000000000000" ma:anchorId="00000000-0000-0000-0000-000000000000" ma:open="true" ma:isKeyword="true">
      <xsd:complexType>
        <xsd:sequence>
          <xsd:element ref="pc:Terms" minOccurs="0" maxOccurs="1"/>
        </xsd:sequence>
      </xsd:complexType>
    </xsd:element>
    <xsd:element name="_dlc_DocIdPersistId" ma:index="43" nillable="true" ma:displayName="Persist ID" ma:description="Keep ID on add." ma:hidden="true" ma:internalName="_dlc_DocIdPersistId" ma:readOnly="true">
      <xsd:simpleType>
        <xsd:restriction base="dms:Boolean"/>
      </xsd:simpleType>
    </xsd:element>
    <xsd:element name="_dlc_DocId" ma:index="44" nillable="true" ma:displayName="Dokument-ID-värde" ma:description="Värdet för dokument-ID som tilldelats till det här objektet." ma:indexed="true" ma:internalName="_dlc_DocId" ma:readOnly="true">
      <xsd:simpleType>
        <xsd:restriction base="dms:Text"/>
      </xsd:simpleType>
    </xsd:element>
    <xsd:element name="_dlc_DocIdUrl" ma:index="45" nillable="true" ma:displayName="Dokument-ID" ma:description="Permanent länk till det här dokumente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552c23f-a756-462f-8287-3ff35245ed68" elementFormDefault="qualified">
    <xsd:import namespace="http://schemas.microsoft.com/office/2006/documentManagement/types"/>
    <xsd:import namespace="http://schemas.microsoft.com/office/infopath/2007/PartnerControls"/>
    <xsd:element name="f3703f388ddd45aea807455afcd5e7cd" ma:index="41" nillable="true" ma:taxonomy="true" ma:internalName="f3703f388ddd45aea807455afcd5e7cd" ma:taxonomyFieldName="Handlingstyp_MN" ma:displayName="Handlingstyp MN" ma:readOnly="false" ma:fieldId="{f3703f38-8ddd-45ae-a807-455afcd5e7cd}" ma:sspId="5c300478-92f1-4a1e-b2db-7f8c75821d37" ma:termSetId="798b8565-8a95-49f8-b7a1-77b4cb1223a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1069a7f-4c44-4fa9-a150-7a572d382907" elementFormDefault="qualified">
    <xsd:import namespace="http://schemas.microsoft.com/office/2006/documentManagement/types"/>
    <xsd:import namespace="http://schemas.microsoft.com/office/infopath/2007/PartnerControls"/>
    <xsd:element name="MediaServiceMetadata" ma:index="49" nillable="true" ma:displayName="MediaServiceMetadata" ma:hidden="true" ma:internalName="MediaServiceMetadata" ma:readOnly="true">
      <xsd:simpleType>
        <xsd:restriction base="dms:Note"/>
      </xsd:simpleType>
    </xsd:element>
    <xsd:element name="MediaServiceFastMetadata" ma:index="50"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Innehållstyp"/>
        <xsd:element ref="dc:title" minOccurs="0" maxOccurs="1" ma:index="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ec6953a5eee3424faece5c2353cf0721 xmlns="597d7713-8a3d-4bd2-ae30-edced55b2c1b">
      <Terms xmlns="http://schemas.microsoft.com/office/infopath/2007/PartnerControls"/>
    </ec6953a5eee3424faece5c2353cf0721>
    <f3703f388ddd45aea807455afcd5e7cd xmlns="4552c23f-a756-462f-8287-3ff35245ed68">
      <Terms xmlns="http://schemas.microsoft.com/office/infopath/2007/PartnerControls">
        <TermInfo xmlns="http://schemas.microsoft.com/office/infopath/2007/PartnerControls">
          <TermName xmlns="http://schemas.microsoft.com/office/infopath/2007/PartnerControls">Presentationsbilder av betydelse</TermName>
          <TermId xmlns="http://schemas.microsoft.com/office/infopath/2007/PartnerControls">e4933ff1-a470-4ee0-aed3-553212c7d6f0</TermId>
        </TermInfo>
      </Terms>
    </f3703f388ddd45aea807455afcd5e7cd>
    <VGR_DokBeskrivning xmlns="597d7713-8a3d-4bd2-ae30-edced55b2c1b" xsi:nil="true"/>
    <VGR_EgenAmnesindelning xmlns="597d7713-8a3d-4bd2-ae30-edced55b2c1b" xsi:nil="true"/>
    <a7144f27c6ef407e8fb4465121afbe2b xmlns="597d7713-8a3d-4bd2-ae30-edced55b2c1b">
      <Terms xmlns="http://schemas.microsoft.com/office/infopath/2007/PartnerControls">
        <TermInfo xmlns="http://schemas.microsoft.com/office/infopath/2007/PartnerControls">
          <TermName xmlns="http://schemas.microsoft.com/office/infopath/2007/PartnerControls">Miljönämnden</TermName>
          <TermId xmlns="http://schemas.microsoft.com/office/infopath/2007/PartnerControls">ff9103e7-1594-40f3-b7c1-bccfc0db9b5d</TermId>
        </TermInfo>
        <TermInfo xmlns="http://schemas.microsoft.com/office/infopath/2007/PartnerControls">
          <TermName xmlns="http://schemas.microsoft.com/office/infopath/2007/PartnerControls">Västra Götalandsregionen</TermName>
          <TermId xmlns="http://schemas.microsoft.com/office/infopath/2007/PartnerControls">4d2df4ef-426d-4ad7-b9ae-30c86e709bec</TermId>
        </TermInfo>
      </Terms>
    </a7144f27c6ef407e8fb4465121afbe2b>
    <TaxKeywordTaxHTField xmlns="5fb90264-dc82-4041-859e-23118bd1e611">
      <Terms xmlns="http://schemas.microsoft.com/office/infopath/2007/PartnerControls"/>
    </TaxKeywordTaxHTField>
    <i1597c54c9084fe5ae9163fac681e86b xmlns="597d7713-8a3d-4bd2-ae30-edced55b2c1b">
      <Terms xmlns="http://schemas.microsoft.com/office/infopath/2007/PartnerControls"/>
    </i1597c54c9084fe5ae9163fac681e86b>
    <m534ae9efef34a1ab5a1291502fec5e5 xmlns="597d7713-8a3d-4bd2-ae30-edced55b2c1b">
      <Terms xmlns="http://schemas.microsoft.com/office/infopath/2007/PartnerControls">
        <TermInfo xmlns="http://schemas.microsoft.com/office/infopath/2007/PartnerControls">
          <TermName xmlns="http://schemas.microsoft.com/office/infopath/2007/PartnerControls">Miljö</TermName>
          <TermId xmlns="http://schemas.microsoft.com/office/infopath/2007/PartnerControls">c12c99b5-ad75-481c-b273-46fe6a55c406</TermId>
        </TermInfo>
      </Terms>
    </m534ae9efef34a1ab5a1291502fec5e5>
    <TaxCatchAllLabel xmlns="5fb90264-dc82-4041-859e-23118bd1e611" xsi:nil="true"/>
    <TaxCatchAll xmlns="5fb90264-dc82-4041-859e-23118bd1e611">
      <Value>6</Value>
      <Value>2</Value>
      <Value>1</Value>
      <Value>7</Value>
    </TaxCatchAll>
    <VGR_Sekretess xmlns="597d7713-8a3d-4bd2-ae30-edced55b2c1b">Allmän handling - Offentlig</VGR_Sekretess>
    <VGR_AtkomstRatt xmlns="597d7713-8a3d-4bd2-ae30-edced55b2c1b">1</VGR_AtkomstRatt>
    <_dlc_DocId xmlns="5fb90264-dc82-4041-859e-23118bd1e611">MN9337-342486626-34</_dlc_DocId>
    <VGR_DokStatus xmlns="597d7713-8a3d-4bd2-ae30-edced55b2c1b">Väntar på allmän handling</VGR_DokStatus>
    <_dlc_DocIdUrl xmlns="5fb90264-dc82-4041-859e-23118bd1e611">
      <Url>https://vgregion.sharepoint.com/sites/sy-mn-klimat-2030/_layouts/15/DocIdRedir.aspx?ID=MN9337-342486626-34</Url>
      <Description>MN9337-342486626-34</Description>
    </_dlc_DocIdUrl>
    <VGR_TillgangligFran xmlns="597d7713-8a3d-4bd2-ae30-edced55b2c1b">2022-03-07T08:08:00+00:00</VGR_TillgangligFran>
    <VGR_TillgangligTill xmlns="597d7713-8a3d-4bd2-ae30-edced55b2c1b">2030-03-07T08:08:00+00:00</VGR_TillgangligTill>
    <VGR_PubliceratAv xmlns="597d7713-8a3d-4bd2-ae30-edced55b2c1b">
      <UserInfo>
        <DisplayName>Amanda Martling</DisplayName>
        <AccountId>13</AccountId>
        <AccountType/>
      </UserInfo>
    </VGR_PubliceratAv>
    <VGR_PubliceratDatum xmlns="597d7713-8a3d-4bd2-ae30-edced55b2c1b">2022-03-07T08:11:20+00:00</VGR_PubliceratDatum>
    <VGR_DokStatusMessage xmlns="597d7713-8a3d-4bd2-ae30-edced55b2c1b">
2022-03-07 09:11:28: Låst för arkivering
2022-03-07 09:12:12: Väntar på arkivering</VGR_DokStatusMessage>
    <VGR_Gallras xmlns="597d7713-8a3d-4bd2-ae30-edced55b2c1b">Bevaras</VGR_Gallras>
    <VGR_DokItemId xmlns="597d7713-8a3d-4bd2-ae30-edced55b2c1b">7d227fa6-af75-465f-8511-dd63b73ccf41</VGR_DokItemId>
  </documentManagement>
</p:properties>
</file>

<file path=customXml/itemProps1.xml><?xml version="1.0" encoding="utf-8"?>
<ds:datastoreItem xmlns:ds="http://schemas.openxmlformats.org/officeDocument/2006/customXml" ds:itemID="{DBA5E891-251F-4265-B06F-7281341DDD41}"/>
</file>

<file path=customXml/itemProps2.xml><?xml version="1.0" encoding="utf-8"?>
<ds:datastoreItem xmlns:ds="http://schemas.openxmlformats.org/officeDocument/2006/customXml" ds:itemID="{18367480-5DC8-4B3F-BDF9-99D047355EC0}"/>
</file>

<file path=customXml/itemProps3.xml><?xml version="1.0" encoding="utf-8"?>
<ds:datastoreItem xmlns:ds="http://schemas.openxmlformats.org/officeDocument/2006/customXml" ds:itemID="{F6CECC33-EB3C-4CE1-AB0B-1374D8A7DE62}"/>
</file>

<file path=customXml/itemProps4.xml><?xml version="1.0" encoding="utf-8"?>
<ds:datastoreItem xmlns:ds="http://schemas.openxmlformats.org/officeDocument/2006/customXml" ds:itemID="{FB12D7B0-76B0-4CC6-89DE-B544F0A0B807}"/>
</file>

<file path=docProps/app.xml><?xml version="1.0" encoding="utf-8"?>
<Properties xmlns="http://schemas.openxmlformats.org/officeDocument/2006/extended-properties" xmlns:vt="http://schemas.openxmlformats.org/officeDocument/2006/docPropsVTypes">
  <TotalTime>895</TotalTime>
  <Words>3049</Words>
  <Application>Microsoft Office PowerPoint</Application>
  <PresentationFormat>Widescreen</PresentationFormat>
  <Paragraphs>155</Paragraphs>
  <Slides>15</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Calibri</vt:lpstr>
      <vt:lpstr>Times Ten LT Std Roman</vt:lpstr>
      <vt:lpstr>Wingdings</vt:lpstr>
      <vt:lpstr>Office Theme</vt:lpstr>
      <vt:lpstr>1_Office Theme</vt:lpstr>
      <vt:lpstr>Västra Götalands klimatomställning   – en första observation från forskarrådet 2021</vt:lpstr>
      <vt:lpstr>Forskarråd för Västra Götalands klimatomställning</vt:lpstr>
      <vt:lpstr>Forskarråd för Västra Götalands klimatomställning</vt:lpstr>
      <vt:lpstr>Forskarrådets rapport 2021 </vt:lpstr>
      <vt:lpstr>Huvudbudskap</vt:lpstr>
      <vt:lpstr>Utsläpp av växthusgaser i Västra Götaland</vt:lpstr>
      <vt:lpstr>Utsläpp av växthusgaser i Västra Götaland</vt:lpstr>
      <vt:lpstr>Konsumtionsbaserade utsläpp</vt:lpstr>
      <vt:lpstr>Minskningstakt för att nå Västra Götalands klimatmål 2030</vt:lpstr>
      <vt:lpstr>Några trender…</vt:lpstr>
      <vt:lpstr>Utsläpp i Västra Götaland inom EU:s handelssystem för utsläppsrätter (EU ETS) respektive övriga utsläpp (ESR)</vt:lpstr>
      <vt:lpstr>Industrianläggningar som ingår i EUs handel med utsläppsrätter</vt:lpstr>
      <vt:lpstr>Möjligheter…</vt:lpstr>
      <vt:lpstr>…och utmaningar!</vt:lpstr>
      <vt:lpstr>Västra Götalands klimatomställning   – en första observation från forskarrådet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Västra Götalands klimatomställning   – en första observation från forskarrådet</dc:title>
  <dc:creator>Anders Ahlbäck</dc:creator>
  <cp:keywords/>
  <cp:lastModifiedBy>Anders Ahlbäck</cp:lastModifiedBy>
  <cp:revision>50</cp:revision>
  <dcterms:created xsi:type="dcterms:W3CDTF">2022-01-20T07:43:40Z</dcterms:created>
  <dcterms:modified xsi:type="dcterms:W3CDTF">2022-02-08T14:58:31Z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0x01010006EBECDF67F89F4D8BC5FAF3B8FA559B130090B3EC8A3C32D944A72A74BC7D11CBFF</vt:lpwstr>
  </property>
  <property fmtid="{D5CDD505-2E9C-101B-9397-08002B2CF9AE}" pid="3" name="_dlc_DocIdItemGuid">
    <vt:lpwstr>9928f355-04a1-4663-a4dc-b804b5f223a9</vt:lpwstr>
  </property>
  <property fmtid="{D5CDD505-2E9C-101B-9397-08002B2CF9AE}" pid="4" name="VGR_AmnesIndelning">
    <vt:lpwstr/>
  </property>
  <property fmtid="{D5CDD505-2E9C-101B-9397-08002B2CF9AE}" pid="5" name="TaxKeyword">
    <vt:lpwstr/>
  </property>
  <property fmtid="{D5CDD505-2E9C-101B-9397-08002B2CF9AE}" pid="6" name="Handlingstyp_MN">
    <vt:lpwstr>6;#Presentationsbilder av betydelse|e4933ff1-a470-4ee0-aed3-553212c7d6f0</vt:lpwstr>
  </property>
  <property fmtid="{D5CDD505-2E9C-101B-9397-08002B2CF9AE}" pid="7" name="VGR_SkapatEnhet">
    <vt:lpwstr>2;#Miljö|c12c99b5-ad75-481c-b273-46fe6a55c406</vt:lpwstr>
  </property>
  <property fmtid="{D5CDD505-2E9C-101B-9397-08002B2CF9AE}" pid="8" name="VGR_UpprattadForEnheter">
    <vt:lpwstr>7;#Miljönämnden|ff9103e7-1594-40f3-b7c1-bccfc0db9b5d;#1;#Västra Götalandsregionen|4d2df4ef-426d-4ad7-b9ae-30c86e709bec</vt:lpwstr>
  </property>
  <property fmtid="{D5CDD505-2E9C-101B-9397-08002B2CF9AE}" pid="9" name="VGR_Lagparagraf">
    <vt:lpwstr/>
  </property>
</Properties>
</file>