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9"/>
  </p:notesMasterIdLst>
  <p:handoutMasterIdLst>
    <p:handoutMasterId r:id="rId40"/>
  </p:handoutMasterIdLst>
  <p:sldIdLst>
    <p:sldId id="368" r:id="rId6"/>
    <p:sldId id="330" r:id="rId7"/>
    <p:sldId id="331" r:id="rId8"/>
    <p:sldId id="339" r:id="rId9"/>
    <p:sldId id="332" r:id="rId10"/>
    <p:sldId id="333" r:id="rId11"/>
    <p:sldId id="334" r:id="rId12"/>
    <p:sldId id="335" r:id="rId13"/>
    <p:sldId id="336" r:id="rId14"/>
    <p:sldId id="337" r:id="rId15"/>
    <p:sldId id="338" r:id="rId16"/>
    <p:sldId id="340"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60" r:id="rId37"/>
    <p:sldId id="361" r:id="rId3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2CE78CED-5BFF-4E73-9F86-7FD6AA461B08}">
          <p14:sldIdLst>
            <p14:sldId id="368"/>
            <p14:sldId id="330"/>
            <p14:sldId id="331"/>
            <p14:sldId id="339"/>
            <p14:sldId id="332"/>
            <p14:sldId id="333"/>
            <p14:sldId id="334"/>
            <p14:sldId id="335"/>
            <p14:sldId id="336"/>
            <p14:sldId id="337"/>
            <p14:sldId id="338"/>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C8E6E4-9C09-DFD1-718D-2726F0074C1B}" name="Anette Hammarin" initials="AH" userId="S::aneha20@vgregion.se::16ffde7e-43f1-49f7-9f0a-ebea5fc62f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9FE987-222E-CB4D-9648-517361B60180}" v="574" dt="2025-08-20T09:15:20.013"/>
    <p1510:client id="{E0CD8918-6A8C-5868-8DBA-49E55F55724D}" v="6" dt="2025-08-20T12:10:30.573"/>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2192"/>
  </p:normalViewPr>
  <p:slideViewPr>
    <p:cSldViewPr snapToGrid="0">
      <p:cViewPr varScale="1">
        <p:scale>
          <a:sx n="80" d="100"/>
          <a:sy n="80" d="100"/>
        </p:scale>
        <p:origin x="58" y="11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notesMaster" Target="notesMasters/notesMaster1.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viewProps" Target="viewProps.xml" Id="rId42" /><Relationship Type="http://schemas.microsoft.com/office/2018/10/relationships/authors" Target="authors.xml" Id="rId47" /><Relationship Type="http://schemas.openxmlformats.org/officeDocument/2006/relationships/slide" Target="slides/slide2.xml" Id="rId7"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handoutMaster" Target="handoutMasters/handoutMaster1.xml" Id="rId40" /><Relationship Type="http://schemas.microsoft.com/office/2016/11/relationships/changesInfo" Target="changesInfos/changesInfo1.xml" Id="rId45"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tableStyles" Target="tableStyles.xml" Id="rId4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theme" Target="theme/theme1.xml" Id="rId43" /><Relationship Type="http://schemas.openxmlformats.org/officeDocument/2006/relationships/slide" Target="slides/slide3.xml" Id="rId8"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microsoft.com/office/2015/10/relationships/revisionInfo" Target="revisionInfo.xml" Id="rId46" /><Relationship Type="http://schemas.openxmlformats.org/officeDocument/2006/relationships/slide" Target="slides/slide15.xml" Id="rId20" /><Relationship Type="http://schemas.openxmlformats.org/officeDocument/2006/relationships/presProps" Target="presProps.xml" Id="rId41"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Hagsjö" userId="S::marha237@vgregion.se::772034ec-7b7c-4e0d-87bc-23a5b7956771" providerId="AD" clId="Web-{E0CD8918-6A8C-5868-8DBA-49E55F55724D}"/>
    <pc:docChg chg="modSld">
      <pc:chgData name="Marie Hagsjö" userId="S::marha237@vgregion.se::772034ec-7b7c-4e0d-87bc-23a5b7956771" providerId="AD" clId="Web-{E0CD8918-6A8C-5868-8DBA-49E55F55724D}" dt="2025-08-20T12:10:26.261" v="4" actId="20577"/>
      <pc:docMkLst>
        <pc:docMk/>
      </pc:docMkLst>
      <pc:sldChg chg="modSp">
        <pc:chgData name="Marie Hagsjö" userId="S::marha237@vgregion.se::772034ec-7b7c-4e0d-87bc-23a5b7956771" providerId="AD" clId="Web-{E0CD8918-6A8C-5868-8DBA-49E55F55724D}" dt="2025-08-20T12:10:26.261" v="4" actId="20577"/>
        <pc:sldMkLst>
          <pc:docMk/>
          <pc:sldMk cId="2734032798" sldId="357"/>
        </pc:sldMkLst>
        <pc:spChg chg="mod">
          <ac:chgData name="Marie Hagsjö" userId="S::marha237@vgregion.se::772034ec-7b7c-4e0d-87bc-23a5b7956771" providerId="AD" clId="Web-{E0CD8918-6A8C-5868-8DBA-49E55F55724D}" dt="2025-08-20T12:10:26.261" v="4" actId="20577"/>
          <ac:spMkLst>
            <pc:docMk/>
            <pc:sldMk cId="2734032798" sldId="357"/>
            <ac:spMk id="7" creationId="{68D2C62E-5A16-0C8B-4EA6-99D6240DDEA9}"/>
          </ac:spMkLst>
        </pc:spChg>
        <pc:spChg chg="mod">
          <ac:chgData name="Marie Hagsjö" userId="S::marha237@vgregion.se::772034ec-7b7c-4e0d-87bc-23a5b7956771" providerId="AD" clId="Web-{E0CD8918-6A8C-5868-8DBA-49E55F55724D}" dt="2025-08-20T12:10:25.964" v="3" actId="20577"/>
          <ac:spMkLst>
            <pc:docMk/>
            <pc:sldMk cId="2734032798" sldId="357"/>
            <ac:spMk id="8" creationId="{3C7951B9-CB1F-EDFD-DECB-CAA4E139A5E3}"/>
          </ac:spMkLst>
        </pc:spChg>
      </pc:sldChg>
    </pc:docChg>
  </pc:docChgLst>
  <pc:docChgLst>
    <pc:chgData name="Marie Hagsjö" userId="S::marha237@vgregion.se::772034ec-7b7c-4e0d-87bc-23a5b7956771" providerId="AD" clId="Web-{199FE987-222E-CB4D-9648-517361B60180}"/>
    <pc:docChg chg="delSld modSld modSection">
      <pc:chgData name="Marie Hagsjö" userId="S::marha237@vgregion.se::772034ec-7b7c-4e0d-87bc-23a5b7956771" providerId="AD" clId="Web-{199FE987-222E-CB4D-9648-517361B60180}" dt="2025-08-20T09:15:20.013" v="485" actId="1076"/>
      <pc:docMkLst>
        <pc:docMk/>
      </pc:docMkLst>
      <pc:sldChg chg="modSp">
        <pc:chgData name="Marie Hagsjö" userId="S::marha237@vgregion.se::772034ec-7b7c-4e0d-87bc-23a5b7956771" providerId="AD" clId="Web-{199FE987-222E-CB4D-9648-517361B60180}" dt="2025-08-20T09:00:30.266" v="357" actId="20577"/>
        <pc:sldMkLst>
          <pc:docMk/>
          <pc:sldMk cId="732068013" sldId="330"/>
        </pc:sldMkLst>
        <pc:spChg chg="mod">
          <ac:chgData name="Marie Hagsjö" userId="S::marha237@vgregion.se::772034ec-7b7c-4e0d-87bc-23a5b7956771" providerId="AD" clId="Web-{199FE987-222E-CB4D-9648-517361B60180}" dt="2025-08-20T09:00:30.266" v="357" actId="20577"/>
          <ac:spMkLst>
            <pc:docMk/>
            <pc:sldMk cId="732068013" sldId="330"/>
            <ac:spMk id="6" creationId="{C9BD33AF-6E8D-0E5F-5E2D-9006DD5F7CE4}"/>
          </ac:spMkLst>
        </pc:spChg>
      </pc:sldChg>
      <pc:sldChg chg="modSp">
        <pc:chgData name="Marie Hagsjö" userId="S::marha237@vgregion.se::772034ec-7b7c-4e0d-87bc-23a5b7956771" providerId="AD" clId="Web-{199FE987-222E-CB4D-9648-517361B60180}" dt="2025-08-20T09:00:48.719" v="359" actId="20577"/>
        <pc:sldMkLst>
          <pc:docMk/>
          <pc:sldMk cId="1732977427" sldId="331"/>
        </pc:sldMkLst>
        <pc:spChg chg="mod">
          <ac:chgData name="Marie Hagsjö" userId="S::marha237@vgregion.se::772034ec-7b7c-4e0d-87bc-23a5b7956771" providerId="AD" clId="Web-{199FE987-222E-CB4D-9648-517361B60180}" dt="2025-08-20T09:00:48.719" v="359" actId="20577"/>
          <ac:spMkLst>
            <pc:docMk/>
            <pc:sldMk cId="1732977427" sldId="331"/>
            <ac:spMk id="5" creationId="{476C67AA-8B27-8BFC-823B-2CAF8643BE48}"/>
          </ac:spMkLst>
        </pc:spChg>
      </pc:sldChg>
      <pc:sldChg chg="modSp">
        <pc:chgData name="Marie Hagsjö" userId="S::marha237@vgregion.se::772034ec-7b7c-4e0d-87bc-23a5b7956771" providerId="AD" clId="Web-{199FE987-222E-CB4D-9648-517361B60180}" dt="2025-08-20T09:01:13.828" v="363" actId="20577"/>
        <pc:sldMkLst>
          <pc:docMk/>
          <pc:sldMk cId="3062662610" sldId="332"/>
        </pc:sldMkLst>
        <pc:spChg chg="mod">
          <ac:chgData name="Marie Hagsjö" userId="S::marha237@vgregion.se::772034ec-7b7c-4e0d-87bc-23a5b7956771" providerId="AD" clId="Web-{199FE987-222E-CB4D-9648-517361B60180}" dt="2025-08-20T09:01:13.828" v="363" actId="20577"/>
          <ac:spMkLst>
            <pc:docMk/>
            <pc:sldMk cId="3062662610" sldId="332"/>
            <ac:spMk id="5" creationId="{476C67AA-8B27-8BFC-823B-2CAF8643BE48}"/>
          </ac:spMkLst>
        </pc:spChg>
      </pc:sldChg>
      <pc:sldChg chg="modSp">
        <pc:chgData name="Marie Hagsjö" userId="S::marha237@vgregion.se::772034ec-7b7c-4e0d-87bc-23a5b7956771" providerId="AD" clId="Web-{199FE987-222E-CB4D-9648-517361B60180}" dt="2025-08-20T09:03:51.109" v="395" actId="20577"/>
        <pc:sldMkLst>
          <pc:docMk/>
          <pc:sldMk cId="2805669556" sldId="333"/>
        </pc:sldMkLst>
        <pc:spChg chg="mod">
          <ac:chgData name="Marie Hagsjö" userId="S::marha237@vgregion.se::772034ec-7b7c-4e0d-87bc-23a5b7956771" providerId="AD" clId="Web-{199FE987-222E-CB4D-9648-517361B60180}" dt="2025-08-20T09:01:34.047" v="365" actId="20577"/>
          <ac:spMkLst>
            <pc:docMk/>
            <pc:sldMk cId="2805669556" sldId="333"/>
            <ac:spMk id="5" creationId="{476C67AA-8B27-8BFC-823B-2CAF8643BE48}"/>
          </ac:spMkLst>
        </pc:spChg>
        <pc:spChg chg="mod">
          <ac:chgData name="Marie Hagsjö" userId="S::marha237@vgregion.se::772034ec-7b7c-4e0d-87bc-23a5b7956771" providerId="AD" clId="Web-{199FE987-222E-CB4D-9648-517361B60180}" dt="2025-08-20T09:02:12.281" v="370" actId="20577"/>
          <ac:spMkLst>
            <pc:docMk/>
            <pc:sldMk cId="2805669556" sldId="333"/>
            <ac:spMk id="6" creationId="{2D2529AD-B1FA-2982-FF0E-EC777BA363AF}"/>
          </ac:spMkLst>
        </pc:spChg>
        <pc:spChg chg="mod">
          <ac:chgData name="Marie Hagsjö" userId="S::marha237@vgregion.se::772034ec-7b7c-4e0d-87bc-23a5b7956771" providerId="AD" clId="Web-{199FE987-222E-CB4D-9648-517361B60180}" dt="2025-08-20T09:03:51.109" v="395" actId="20577"/>
          <ac:spMkLst>
            <pc:docMk/>
            <pc:sldMk cId="2805669556" sldId="333"/>
            <ac:spMk id="7" creationId="{68D2C62E-5A16-0C8B-4EA6-99D6240DDEA9}"/>
          </ac:spMkLst>
        </pc:spChg>
        <pc:spChg chg="mod">
          <ac:chgData name="Marie Hagsjö" userId="S::marha237@vgregion.se::772034ec-7b7c-4e0d-87bc-23a5b7956771" providerId="AD" clId="Web-{199FE987-222E-CB4D-9648-517361B60180}" dt="2025-08-20T09:03:40.500" v="393" actId="20577"/>
          <ac:spMkLst>
            <pc:docMk/>
            <pc:sldMk cId="2805669556" sldId="333"/>
            <ac:spMk id="8" creationId="{3C7951B9-CB1F-EDFD-DECB-CAA4E139A5E3}"/>
          </ac:spMkLst>
        </pc:spChg>
      </pc:sldChg>
      <pc:sldChg chg="modSp">
        <pc:chgData name="Marie Hagsjö" userId="S::marha237@vgregion.se::772034ec-7b7c-4e0d-87bc-23a5b7956771" providerId="AD" clId="Web-{199FE987-222E-CB4D-9648-517361B60180}" dt="2025-08-20T09:04:51.843" v="397" actId="20577"/>
        <pc:sldMkLst>
          <pc:docMk/>
          <pc:sldMk cId="1870147220" sldId="334"/>
        </pc:sldMkLst>
        <pc:spChg chg="mod">
          <ac:chgData name="Marie Hagsjö" userId="S::marha237@vgregion.se::772034ec-7b7c-4e0d-87bc-23a5b7956771" providerId="AD" clId="Web-{199FE987-222E-CB4D-9648-517361B60180}" dt="2025-08-20T09:02:40.609" v="377" actId="20577"/>
          <ac:spMkLst>
            <pc:docMk/>
            <pc:sldMk cId="1870147220" sldId="334"/>
            <ac:spMk id="5" creationId="{476C67AA-8B27-8BFC-823B-2CAF8643BE48}"/>
          </ac:spMkLst>
        </pc:spChg>
        <pc:spChg chg="mod">
          <ac:chgData name="Marie Hagsjö" userId="S::marha237@vgregion.se::772034ec-7b7c-4e0d-87bc-23a5b7956771" providerId="AD" clId="Web-{199FE987-222E-CB4D-9648-517361B60180}" dt="2025-08-20T09:03:23.953" v="386" actId="20577"/>
          <ac:spMkLst>
            <pc:docMk/>
            <pc:sldMk cId="1870147220" sldId="334"/>
            <ac:spMk id="6" creationId="{2D2529AD-B1FA-2982-FF0E-EC777BA363AF}"/>
          </ac:spMkLst>
        </pc:spChg>
        <pc:spChg chg="mod">
          <ac:chgData name="Marie Hagsjö" userId="S::marha237@vgregion.se::772034ec-7b7c-4e0d-87bc-23a5b7956771" providerId="AD" clId="Web-{199FE987-222E-CB4D-9648-517361B60180}" dt="2025-08-20T08:24:20.587" v="50" actId="20577"/>
          <ac:spMkLst>
            <pc:docMk/>
            <pc:sldMk cId="1870147220" sldId="334"/>
            <ac:spMk id="7" creationId="{68D2C62E-5A16-0C8B-4EA6-99D6240DDEA9}"/>
          </ac:spMkLst>
        </pc:spChg>
        <pc:spChg chg="mod">
          <ac:chgData name="Marie Hagsjö" userId="S::marha237@vgregion.se::772034ec-7b7c-4e0d-87bc-23a5b7956771" providerId="AD" clId="Web-{199FE987-222E-CB4D-9648-517361B60180}" dt="2025-08-20T09:04:51.843" v="397" actId="20577"/>
          <ac:spMkLst>
            <pc:docMk/>
            <pc:sldMk cId="1870147220" sldId="334"/>
            <ac:spMk id="8" creationId="{3C7951B9-CB1F-EDFD-DECB-CAA4E139A5E3}"/>
          </ac:spMkLst>
        </pc:spChg>
      </pc:sldChg>
      <pc:sldChg chg="modSp">
        <pc:chgData name="Marie Hagsjö" userId="S::marha237@vgregion.se::772034ec-7b7c-4e0d-87bc-23a5b7956771" providerId="AD" clId="Web-{199FE987-222E-CB4D-9648-517361B60180}" dt="2025-08-20T09:05:04.374" v="399" actId="20577"/>
        <pc:sldMkLst>
          <pc:docMk/>
          <pc:sldMk cId="1674358318" sldId="335"/>
        </pc:sldMkLst>
        <pc:spChg chg="mod">
          <ac:chgData name="Marie Hagsjö" userId="S::marha237@vgregion.se::772034ec-7b7c-4e0d-87bc-23a5b7956771" providerId="AD" clId="Web-{199FE987-222E-CB4D-9648-517361B60180}" dt="2025-08-20T09:05:04.374" v="399" actId="20577"/>
          <ac:spMkLst>
            <pc:docMk/>
            <pc:sldMk cId="1674358318" sldId="335"/>
            <ac:spMk id="5" creationId="{476C67AA-8B27-8BFC-823B-2CAF8643BE48}"/>
          </ac:spMkLst>
        </pc:spChg>
        <pc:spChg chg="mod">
          <ac:chgData name="Marie Hagsjö" userId="S::marha237@vgregion.se::772034ec-7b7c-4e0d-87bc-23a5b7956771" providerId="AD" clId="Web-{199FE987-222E-CB4D-9648-517361B60180}" dt="2025-08-20T08:24:50.321" v="57" actId="20577"/>
          <ac:spMkLst>
            <pc:docMk/>
            <pc:sldMk cId="1674358318" sldId="335"/>
            <ac:spMk id="6" creationId="{2D2529AD-B1FA-2982-FF0E-EC777BA363AF}"/>
          </ac:spMkLst>
        </pc:spChg>
        <pc:spChg chg="mod">
          <ac:chgData name="Marie Hagsjö" userId="S::marha237@vgregion.se::772034ec-7b7c-4e0d-87bc-23a5b7956771" providerId="AD" clId="Web-{199FE987-222E-CB4D-9648-517361B60180}" dt="2025-08-20T08:25:29.383" v="77" actId="20577"/>
          <ac:spMkLst>
            <pc:docMk/>
            <pc:sldMk cId="1674358318" sldId="335"/>
            <ac:spMk id="7" creationId="{68D2C62E-5A16-0C8B-4EA6-99D6240DDEA9}"/>
          </ac:spMkLst>
        </pc:spChg>
        <pc:spChg chg="mod">
          <ac:chgData name="Marie Hagsjö" userId="S::marha237@vgregion.se::772034ec-7b7c-4e0d-87bc-23a5b7956771" providerId="AD" clId="Web-{199FE987-222E-CB4D-9648-517361B60180}" dt="2025-08-20T08:25:07.727" v="66" actId="20577"/>
          <ac:spMkLst>
            <pc:docMk/>
            <pc:sldMk cId="1674358318" sldId="335"/>
            <ac:spMk id="8" creationId="{3C7951B9-CB1F-EDFD-DECB-CAA4E139A5E3}"/>
          </ac:spMkLst>
        </pc:spChg>
      </pc:sldChg>
      <pc:sldChg chg="modSp">
        <pc:chgData name="Marie Hagsjö" userId="S::marha237@vgregion.se::772034ec-7b7c-4e0d-87bc-23a5b7956771" providerId="AD" clId="Web-{199FE987-222E-CB4D-9648-517361B60180}" dt="2025-08-20T09:05:24.624" v="401" actId="20577"/>
        <pc:sldMkLst>
          <pc:docMk/>
          <pc:sldMk cId="579898464" sldId="336"/>
        </pc:sldMkLst>
        <pc:spChg chg="mod">
          <ac:chgData name="Marie Hagsjö" userId="S::marha237@vgregion.se::772034ec-7b7c-4e0d-87bc-23a5b7956771" providerId="AD" clId="Web-{199FE987-222E-CB4D-9648-517361B60180}" dt="2025-08-20T09:05:24.624" v="401" actId="20577"/>
          <ac:spMkLst>
            <pc:docMk/>
            <pc:sldMk cId="579898464" sldId="336"/>
            <ac:spMk id="5" creationId="{476C67AA-8B27-8BFC-823B-2CAF8643BE48}"/>
          </ac:spMkLst>
        </pc:spChg>
        <pc:spChg chg="mod">
          <ac:chgData name="Marie Hagsjö" userId="S::marha237@vgregion.se::772034ec-7b7c-4e0d-87bc-23a5b7956771" providerId="AD" clId="Web-{199FE987-222E-CB4D-9648-517361B60180}" dt="2025-08-20T08:25:59.821" v="88" actId="20577"/>
          <ac:spMkLst>
            <pc:docMk/>
            <pc:sldMk cId="579898464" sldId="336"/>
            <ac:spMk id="6" creationId="{2D2529AD-B1FA-2982-FF0E-EC777BA363AF}"/>
          </ac:spMkLst>
        </pc:spChg>
        <pc:spChg chg="mod">
          <ac:chgData name="Marie Hagsjö" userId="S::marha237@vgregion.se::772034ec-7b7c-4e0d-87bc-23a5b7956771" providerId="AD" clId="Web-{199FE987-222E-CB4D-9648-517361B60180}" dt="2025-08-20T08:26:38.727" v="103" actId="20577"/>
          <ac:spMkLst>
            <pc:docMk/>
            <pc:sldMk cId="579898464" sldId="336"/>
            <ac:spMk id="7" creationId="{68D2C62E-5A16-0C8B-4EA6-99D6240DDEA9}"/>
          </ac:spMkLst>
        </pc:spChg>
        <pc:spChg chg="mod">
          <ac:chgData name="Marie Hagsjö" userId="S::marha237@vgregion.se::772034ec-7b7c-4e0d-87bc-23a5b7956771" providerId="AD" clId="Web-{199FE987-222E-CB4D-9648-517361B60180}" dt="2025-08-20T08:26:19.321" v="96" actId="20577"/>
          <ac:spMkLst>
            <pc:docMk/>
            <pc:sldMk cId="579898464" sldId="336"/>
            <ac:spMk id="8" creationId="{3C7951B9-CB1F-EDFD-DECB-CAA4E139A5E3}"/>
          </ac:spMkLst>
        </pc:spChg>
      </pc:sldChg>
      <pc:sldChg chg="modSp">
        <pc:chgData name="Marie Hagsjö" userId="S::marha237@vgregion.se::772034ec-7b7c-4e0d-87bc-23a5b7956771" providerId="AD" clId="Web-{199FE987-222E-CB4D-9648-517361B60180}" dt="2025-08-20T09:05:40.983" v="403" actId="20577"/>
        <pc:sldMkLst>
          <pc:docMk/>
          <pc:sldMk cId="2296266822" sldId="337"/>
        </pc:sldMkLst>
        <pc:spChg chg="mod">
          <ac:chgData name="Marie Hagsjö" userId="S::marha237@vgregion.se::772034ec-7b7c-4e0d-87bc-23a5b7956771" providerId="AD" clId="Web-{199FE987-222E-CB4D-9648-517361B60180}" dt="2025-08-20T09:05:40.983" v="403" actId="20577"/>
          <ac:spMkLst>
            <pc:docMk/>
            <pc:sldMk cId="2296266822" sldId="337"/>
            <ac:spMk id="5" creationId="{476C67AA-8B27-8BFC-823B-2CAF8643BE48}"/>
          </ac:spMkLst>
        </pc:spChg>
        <pc:spChg chg="mod">
          <ac:chgData name="Marie Hagsjö" userId="S::marha237@vgregion.se::772034ec-7b7c-4e0d-87bc-23a5b7956771" providerId="AD" clId="Web-{199FE987-222E-CB4D-9648-517361B60180}" dt="2025-08-20T08:27:08.711" v="114" actId="20577"/>
          <ac:spMkLst>
            <pc:docMk/>
            <pc:sldMk cId="2296266822" sldId="337"/>
            <ac:spMk id="6" creationId="{2D2529AD-B1FA-2982-FF0E-EC777BA363AF}"/>
          </ac:spMkLst>
        </pc:spChg>
        <pc:spChg chg="mod">
          <ac:chgData name="Marie Hagsjö" userId="S::marha237@vgregion.se::772034ec-7b7c-4e0d-87bc-23a5b7956771" providerId="AD" clId="Web-{199FE987-222E-CB4D-9648-517361B60180}" dt="2025-08-20T08:27:41.023" v="126" actId="20577"/>
          <ac:spMkLst>
            <pc:docMk/>
            <pc:sldMk cId="2296266822" sldId="337"/>
            <ac:spMk id="7" creationId="{68D2C62E-5A16-0C8B-4EA6-99D6240DDEA9}"/>
          </ac:spMkLst>
        </pc:spChg>
        <pc:spChg chg="mod">
          <ac:chgData name="Marie Hagsjö" userId="S::marha237@vgregion.se::772034ec-7b7c-4e0d-87bc-23a5b7956771" providerId="AD" clId="Web-{199FE987-222E-CB4D-9648-517361B60180}" dt="2025-08-20T08:27:26.883" v="120" actId="20577"/>
          <ac:spMkLst>
            <pc:docMk/>
            <pc:sldMk cId="2296266822" sldId="337"/>
            <ac:spMk id="8" creationId="{3C7951B9-CB1F-EDFD-DECB-CAA4E139A5E3}"/>
          </ac:spMkLst>
        </pc:spChg>
      </pc:sldChg>
      <pc:sldChg chg="modSp">
        <pc:chgData name="Marie Hagsjö" userId="S::marha237@vgregion.se::772034ec-7b7c-4e0d-87bc-23a5b7956771" providerId="AD" clId="Web-{199FE987-222E-CB4D-9648-517361B60180}" dt="2025-08-20T09:06:01.046" v="405" actId="20577"/>
        <pc:sldMkLst>
          <pc:docMk/>
          <pc:sldMk cId="4150928938" sldId="338"/>
        </pc:sldMkLst>
        <pc:spChg chg="mod">
          <ac:chgData name="Marie Hagsjö" userId="S::marha237@vgregion.se::772034ec-7b7c-4e0d-87bc-23a5b7956771" providerId="AD" clId="Web-{199FE987-222E-CB4D-9648-517361B60180}" dt="2025-08-20T09:06:01.046" v="405" actId="20577"/>
          <ac:spMkLst>
            <pc:docMk/>
            <pc:sldMk cId="4150928938" sldId="338"/>
            <ac:spMk id="5" creationId="{476C67AA-8B27-8BFC-823B-2CAF8643BE48}"/>
          </ac:spMkLst>
        </pc:spChg>
        <pc:spChg chg="mod">
          <ac:chgData name="Marie Hagsjö" userId="S::marha237@vgregion.se::772034ec-7b7c-4e0d-87bc-23a5b7956771" providerId="AD" clId="Web-{199FE987-222E-CB4D-9648-517361B60180}" dt="2025-08-20T08:28:22.320" v="133" actId="20577"/>
          <ac:spMkLst>
            <pc:docMk/>
            <pc:sldMk cId="4150928938" sldId="338"/>
            <ac:spMk id="6" creationId="{2D2529AD-B1FA-2982-FF0E-EC777BA363AF}"/>
          </ac:spMkLst>
        </pc:spChg>
        <pc:spChg chg="mod">
          <ac:chgData name="Marie Hagsjö" userId="S::marha237@vgregion.se::772034ec-7b7c-4e0d-87bc-23a5b7956771" providerId="AD" clId="Web-{199FE987-222E-CB4D-9648-517361B60180}" dt="2025-08-20T08:30:22.194" v="164" actId="20577"/>
          <ac:spMkLst>
            <pc:docMk/>
            <pc:sldMk cId="4150928938" sldId="338"/>
            <ac:spMk id="7" creationId="{68D2C62E-5A16-0C8B-4EA6-99D6240DDEA9}"/>
          </ac:spMkLst>
        </pc:spChg>
        <pc:spChg chg="mod">
          <ac:chgData name="Marie Hagsjö" userId="S::marha237@vgregion.se::772034ec-7b7c-4e0d-87bc-23a5b7956771" providerId="AD" clId="Web-{199FE987-222E-CB4D-9648-517361B60180}" dt="2025-08-20T08:29:22.038" v="157" actId="20577"/>
          <ac:spMkLst>
            <pc:docMk/>
            <pc:sldMk cId="4150928938" sldId="338"/>
            <ac:spMk id="8" creationId="{3C7951B9-CB1F-EDFD-DECB-CAA4E139A5E3}"/>
          </ac:spMkLst>
        </pc:spChg>
      </pc:sldChg>
      <pc:sldChg chg="modSp">
        <pc:chgData name="Marie Hagsjö" userId="S::marha237@vgregion.se::772034ec-7b7c-4e0d-87bc-23a5b7956771" providerId="AD" clId="Web-{199FE987-222E-CB4D-9648-517361B60180}" dt="2025-08-20T09:01:02.391" v="361" actId="20577"/>
        <pc:sldMkLst>
          <pc:docMk/>
          <pc:sldMk cId="569892718" sldId="339"/>
        </pc:sldMkLst>
        <pc:spChg chg="mod">
          <ac:chgData name="Marie Hagsjö" userId="S::marha237@vgregion.se::772034ec-7b7c-4e0d-87bc-23a5b7956771" providerId="AD" clId="Web-{199FE987-222E-CB4D-9648-517361B60180}" dt="2025-08-20T09:01:02.391" v="361" actId="20577"/>
          <ac:spMkLst>
            <pc:docMk/>
            <pc:sldMk cId="569892718" sldId="339"/>
            <ac:spMk id="5" creationId="{476C67AA-8B27-8BFC-823B-2CAF8643BE48}"/>
          </ac:spMkLst>
        </pc:spChg>
      </pc:sldChg>
      <pc:sldChg chg="modSp">
        <pc:chgData name="Marie Hagsjö" userId="S::marha237@vgregion.se::772034ec-7b7c-4e0d-87bc-23a5b7956771" providerId="AD" clId="Web-{199FE987-222E-CB4D-9648-517361B60180}" dt="2025-08-20T09:06:39.436" v="409" actId="20577"/>
        <pc:sldMkLst>
          <pc:docMk/>
          <pc:sldMk cId="2842673415" sldId="340"/>
        </pc:sldMkLst>
        <pc:spChg chg="mod">
          <ac:chgData name="Marie Hagsjö" userId="S::marha237@vgregion.se::772034ec-7b7c-4e0d-87bc-23a5b7956771" providerId="AD" clId="Web-{199FE987-222E-CB4D-9648-517361B60180}" dt="2025-08-20T09:06:37.249" v="408" actId="20577"/>
          <ac:spMkLst>
            <pc:docMk/>
            <pc:sldMk cId="2842673415" sldId="340"/>
            <ac:spMk id="5" creationId="{476C67AA-8B27-8BFC-823B-2CAF8643BE48}"/>
          </ac:spMkLst>
        </pc:spChg>
        <pc:spChg chg="mod">
          <ac:chgData name="Marie Hagsjö" userId="S::marha237@vgregion.se::772034ec-7b7c-4e0d-87bc-23a5b7956771" providerId="AD" clId="Web-{199FE987-222E-CB4D-9648-517361B60180}" dt="2025-08-20T08:30:45.413" v="170" actId="20577"/>
          <ac:spMkLst>
            <pc:docMk/>
            <pc:sldMk cId="2842673415" sldId="340"/>
            <ac:spMk id="6" creationId="{2D2529AD-B1FA-2982-FF0E-EC777BA363AF}"/>
          </ac:spMkLst>
        </pc:spChg>
        <pc:spChg chg="mod">
          <ac:chgData name="Marie Hagsjö" userId="S::marha237@vgregion.se::772034ec-7b7c-4e0d-87bc-23a5b7956771" providerId="AD" clId="Web-{199FE987-222E-CB4D-9648-517361B60180}" dt="2025-08-20T09:06:39.436" v="409" actId="20577"/>
          <ac:spMkLst>
            <pc:docMk/>
            <pc:sldMk cId="2842673415" sldId="340"/>
            <ac:spMk id="7" creationId="{68D2C62E-5A16-0C8B-4EA6-99D6240DDEA9}"/>
          </ac:spMkLst>
        </pc:spChg>
        <pc:spChg chg="mod">
          <ac:chgData name="Marie Hagsjö" userId="S::marha237@vgregion.se::772034ec-7b7c-4e0d-87bc-23a5b7956771" providerId="AD" clId="Web-{199FE987-222E-CB4D-9648-517361B60180}" dt="2025-08-20T08:31:02.335" v="174" actId="20577"/>
          <ac:spMkLst>
            <pc:docMk/>
            <pc:sldMk cId="2842673415" sldId="340"/>
            <ac:spMk id="8" creationId="{3C7951B9-CB1F-EDFD-DECB-CAA4E139A5E3}"/>
          </ac:spMkLst>
        </pc:spChg>
      </pc:sldChg>
      <pc:sldChg chg="modSp">
        <pc:chgData name="Marie Hagsjö" userId="S::marha237@vgregion.se::772034ec-7b7c-4e0d-87bc-23a5b7956771" providerId="AD" clId="Web-{199FE987-222E-CB4D-9648-517361B60180}" dt="2025-08-20T09:06:55.061" v="412" actId="20577"/>
        <pc:sldMkLst>
          <pc:docMk/>
          <pc:sldMk cId="3522826670" sldId="341"/>
        </pc:sldMkLst>
        <pc:spChg chg="mod">
          <ac:chgData name="Marie Hagsjö" userId="S::marha237@vgregion.se::772034ec-7b7c-4e0d-87bc-23a5b7956771" providerId="AD" clId="Web-{199FE987-222E-CB4D-9648-517361B60180}" dt="2025-08-20T09:06:55.061" v="412" actId="20577"/>
          <ac:spMkLst>
            <pc:docMk/>
            <pc:sldMk cId="3522826670" sldId="341"/>
            <ac:spMk id="5" creationId="{476C67AA-8B27-8BFC-823B-2CAF8643BE48}"/>
          </ac:spMkLst>
        </pc:spChg>
        <pc:spChg chg="mod">
          <ac:chgData name="Marie Hagsjö" userId="S::marha237@vgregion.se::772034ec-7b7c-4e0d-87bc-23a5b7956771" providerId="AD" clId="Web-{199FE987-222E-CB4D-9648-517361B60180}" dt="2025-08-20T08:31:56.975" v="185" actId="20577"/>
          <ac:spMkLst>
            <pc:docMk/>
            <pc:sldMk cId="3522826670" sldId="341"/>
            <ac:spMk id="6" creationId="{2D2529AD-B1FA-2982-FF0E-EC777BA363AF}"/>
          </ac:spMkLst>
        </pc:spChg>
        <pc:spChg chg="mod">
          <ac:chgData name="Marie Hagsjö" userId="S::marha237@vgregion.se::772034ec-7b7c-4e0d-87bc-23a5b7956771" providerId="AD" clId="Web-{199FE987-222E-CB4D-9648-517361B60180}" dt="2025-08-20T08:32:19.303" v="194" actId="20577"/>
          <ac:spMkLst>
            <pc:docMk/>
            <pc:sldMk cId="3522826670" sldId="341"/>
            <ac:spMk id="7" creationId="{68D2C62E-5A16-0C8B-4EA6-99D6240DDEA9}"/>
          </ac:spMkLst>
        </pc:spChg>
        <pc:spChg chg="mod">
          <ac:chgData name="Marie Hagsjö" userId="S::marha237@vgregion.se::772034ec-7b7c-4e0d-87bc-23a5b7956771" providerId="AD" clId="Web-{199FE987-222E-CB4D-9648-517361B60180}" dt="2025-08-20T08:32:08.678" v="190" actId="20577"/>
          <ac:spMkLst>
            <pc:docMk/>
            <pc:sldMk cId="3522826670" sldId="341"/>
            <ac:spMk id="8" creationId="{3C7951B9-CB1F-EDFD-DECB-CAA4E139A5E3}"/>
          </ac:spMkLst>
        </pc:spChg>
      </pc:sldChg>
      <pc:sldChg chg="modSp">
        <pc:chgData name="Marie Hagsjö" userId="S::marha237@vgregion.se::772034ec-7b7c-4e0d-87bc-23a5b7956771" providerId="AD" clId="Web-{199FE987-222E-CB4D-9648-517361B60180}" dt="2025-08-20T09:07:06.108" v="414" actId="20577"/>
        <pc:sldMkLst>
          <pc:docMk/>
          <pc:sldMk cId="4294941525" sldId="342"/>
        </pc:sldMkLst>
        <pc:spChg chg="mod">
          <ac:chgData name="Marie Hagsjö" userId="S::marha237@vgregion.se::772034ec-7b7c-4e0d-87bc-23a5b7956771" providerId="AD" clId="Web-{199FE987-222E-CB4D-9648-517361B60180}" dt="2025-08-20T09:07:06.108" v="414" actId="20577"/>
          <ac:spMkLst>
            <pc:docMk/>
            <pc:sldMk cId="4294941525" sldId="342"/>
            <ac:spMk id="5" creationId="{476C67AA-8B27-8BFC-823B-2CAF8643BE48}"/>
          </ac:spMkLst>
        </pc:spChg>
        <pc:spChg chg="mod">
          <ac:chgData name="Marie Hagsjö" userId="S::marha237@vgregion.se::772034ec-7b7c-4e0d-87bc-23a5b7956771" providerId="AD" clId="Web-{199FE987-222E-CB4D-9648-517361B60180}" dt="2025-08-20T08:32:37.678" v="199" actId="20577"/>
          <ac:spMkLst>
            <pc:docMk/>
            <pc:sldMk cId="4294941525" sldId="342"/>
            <ac:spMk id="6" creationId="{2D2529AD-B1FA-2982-FF0E-EC777BA363AF}"/>
          </ac:spMkLst>
        </pc:spChg>
        <pc:spChg chg="mod">
          <ac:chgData name="Marie Hagsjö" userId="S::marha237@vgregion.se::772034ec-7b7c-4e0d-87bc-23a5b7956771" providerId="AD" clId="Web-{199FE987-222E-CB4D-9648-517361B60180}" dt="2025-08-20T08:32:59.397" v="210" actId="20577"/>
          <ac:spMkLst>
            <pc:docMk/>
            <pc:sldMk cId="4294941525" sldId="342"/>
            <ac:spMk id="7" creationId="{68D2C62E-5A16-0C8B-4EA6-99D6240DDEA9}"/>
          </ac:spMkLst>
        </pc:spChg>
        <pc:spChg chg="mod">
          <ac:chgData name="Marie Hagsjö" userId="S::marha237@vgregion.se::772034ec-7b7c-4e0d-87bc-23a5b7956771" providerId="AD" clId="Web-{199FE987-222E-CB4D-9648-517361B60180}" dt="2025-08-20T08:32:48.835" v="204" actId="20577"/>
          <ac:spMkLst>
            <pc:docMk/>
            <pc:sldMk cId="4294941525" sldId="342"/>
            <ac:spMk id="8" creationId="{3C7951B9-CB1F-EDFD-DECB-CAA4E139A5E3}"/>
          </ac:spMkLst>
        </pc:spChg>
      </pc:sldChg>
      <pc:sldChg chg="modSp">
        <pc:chgData name="Marie Hagsjö" userId="S::marha237@vgregion.se::772034ec-7b7c-4e0d-87bc-23a5b7956771" providerId="AD" clId="Web-{199FE987-222E-CB4D-9648-517361B60180}" dt="2025-08-20T09:07:30.764" v="417" actId="20577"/>
        <pc:sldMkLst>
          <pc:docMk/>
          <pc:sldMk cId="840344805" sldId="343"/>
        </pc:sldMkLst>
        <pc:spChg chg="mod">
          <ac:chgData name="Marie Hagsjö" userId="S::marha237@vgregion.se::772034ec-7b7c-4e0d-87bc-23a5b7956771" providerId="AD" clId="Web-{199FE987-222E-CB4D-9648-517361B60180}" dt="2025-08-20T09:07:30.764" v="417" actId="20577"/>
          <ac:spMkLst>
            <pc:docMk/>
            <pc:sldMk cId="840344805" sldId="343"/>
            <ac:spMk id="5" creationId="{476C67AA-8B27-8BFC-823B-2CAF8643BE48}"/>
          </ac:spMkLst>
        </pc:spChg>
        <pc:spChg chg="mod">
          <ac:chgData name="Marie Hagsjö" userId="S::marha237@vgregion.se::772034ec-7b7c-4e0d-87bc-23a5b7956771" providerId="AD" clId="Web-{199FE987-222E-CB4D-9648-517361B60180}" dt="2025-08-20T08:33:17.819" v="215" actId="20577"/>
          <ac:spMkLst>
            <pc:docMk/>
            <pc:sldMk cId="840344805" sldId="343"/>
            <ac:spMk id="6" creationId="{2D2529AD-B1FA-2982-FF0E-EC777BA363AF}"/>
          </ac:spMkLst>
        </pc:spChg>
        <pc:spChg chg="mod">
          <ac:chgData name="Marie Hagsjö" userId="S::marha237@vgregion.se::772034ec-7b7c-4e0d-87bc-23a5b7956771" providerId="AD" clId="Web-{199FE987-222E-CB4D-9648-517361B60180}" dt="2025-08-20T08:33:46.912" v="225" actId="20577"/>
          <ac:spMkLst>
            <pc:docMk/>
            <pc:sldMk cId="840344805" sldId="343"/>
            <ac:spMk id="7" creationId="{68D2C62E-5A16-0C8B-4EA6-99D6240DDEA9}"/>
          </ac:spMkLst>
        </pc:spChg>
        <pc:spChg chg="mod">
          <ac:chgData name="Marie Hagsjö" userId="S::marha237@vgregion.se::772034ec-7b7c-4e0d-87bc-23a5b7956771" providerId="AD" clId="Web-{199FE987-222E-CB4D-9648-517361B60180}" dt="2025-08-20T08:33:33.991" v="220" actId="20577"/>
          <ac:spMkLst>
            <pc:docMk/>
            <pc:sldMk cId="840344805" sldId="343"/>
            <ac:spMk id="8" creationId="{3C7951B9-CB1F-EDFD-DECB-CAA4E139A5E3}"/>
          </ac:spMkLst>
        </pc:spChg>
      </pc:sldChg>
      <pc:sldChg chg="modSp">
        <pc:chgData name="Marie Hagsjö" userId="S::marha237@vgregion.se::772034ec-7b7c-4e0d-87bc-23a5b7956771" providerId="AD" clId="Web-{199FE987-222E-CB4D-9648-517361B60180}" dt="2025-08-20T09:08:18.514" v="427" actId="20577"/>
        <pc:sldMkLst>
          <pc:docMk/>
          <pc:sldMk cId="384397523" sldId="344"/>
        </pc:sldMkLst>
        <pc:spChg chg="mod">
          <ac:chgData name="Marie Hagsjö" userId="S::marha237@vgregion.se::772034ec-7b7c-4e0d-87bc-23a5b7956771" providerId="AD" clId="Web-{199FE987-222E-CB4D-9648-517361B60180}" dt="2025-08-20T08:35:25.459" v="231" actId="20577"/>
          <ac:spMkLst>
            <pc:docMk/>
            <pc:sldMk cId="384397523" sldId="344"/>
            <ac:spMk id="3" creationId="{E728744D-0236-928E-7A7D-1A178B0B4113}"/>
          </ac:spMkLst>
        </pc:spChg>
        <pc:spChg chg="mod">
          <ac:chgData name="Marie Hagsjö" userId="S::marha237@vgregion.se::772034ec-7b7c-4e0d-87bc-23a5b7956771" providerId="AD" clId="Web-{199FE987-222E-CB4D-9648-517361B60180}" dt="2025-08-20T09:07:46.374" v="419" actId="20577"/>
          <ac:spMkLst>
            <pc:docMk/>
            <pc:sldMk cId="384397523" sldId="344"/>
            <ac:spMk id="5" creationId="{476C67AA-8B27-8BFC-823B-2CAF8643BE48}"/>
          </ac:spMkLst>
        </pc:spChg>
        <pc:spChg chg="mod">
          <ac:chgData name="Marie Hagsjö" userId="S::marha237@vgregion.se::772034ec-7b7c-4e0d-87bc-23a5b7956771" providerId="AD" clId="Web-{199FE987-222E-CB4D-9648-517361B60180}" dt="2025-08-20T08:34:29.100" v="229" actId="20577"/>
          <ac:spMkLst>
            <pc:docMk/>
            <pc:sldMk cId="384397523" sldId="344"/>
            <ac:spMk id="6" creationId="{2D2529AD-B1FA-2982-FF0E-EC777BA363AF}"/>
          </ac:spMkLst>
        </pc:spChg>
        <pc:spChg chg="mod">
          <ac:chgData name="Marie Hagsjö" userId="S::marha237@vgregion.se::772034ec-7b7c-4e0d-87bc-23a5b7956771" providerId="AD" clId="Web-{199FE987-222E-CB4D-9648-517361B60180}" dt="2025-08-20T09:08:18.514" v="427" actId="20577"/>
          <ac:spMkLst>
            <pc:docMk/>
            <pc:sldMk cId="384397523" sldId="344"/>
            <ac:spMk id="7" creationId="{68D2C62E-5A16-0C8B-4EA6-99D6240DDEA9}"/>
          </ac:spMkLst>
        </pc:spChg>
        <pc:spChg chg="mod">
          <ac:chgData name="Marie Hagsjö" userId="S::marha237@vgregion.se::772034ec-7b7c-4e0d-87bc-23a5b7956771" providerId="AD" clId="Web-{199FE987-222E-CB4D-9648-517361B60180}" dt="2025-08-20T08:36:01.896" v="237" actId="20577"/>
          <ac:spMkLst>
            <pc:docMk/>
            <pc:sldMk cId="384397523" sldId="344"/>
            <ac:spMk id="8" creationId="{3C7951B9-CB1F-EDFD-DECB-CAA4E139A5E3}"/>
          </ac:spMkLst>
        </pc:spChg>
      </pc:sldChg>
      <pc:sldChg chg="modSp">
        <pc:chgData name="Marie Hagsjö" userId="S::marha237@vgregion.se::772034ec-7b7c-4e0d-87bc-23a5b7956771" providerId="AD" clId="Web-{199FE987-222E-CB4D-9648-517361B60180}" dt="2025-08-20T09:09:47.436" v="438" actId="20577"/>
        <pc:sldMkLst>
          <pc:docMk/>
          <pc:sldMk cId="2779660423" sldId="345"/>
        </pc:sldMkLst>
        <pc:spChg chg="mod">
          <ac:chgData name="Marie Hagsjö" userId="S::marha237@vgregion.se::772034ec-7b7c-4e0d-87bc-23a5b7956771" providerId="AD" clId="Web-{199FE987-222E-CB4D-9648-517361B60180}" dt="2025-08-20T08:36:27.724" v="240" actId="20577"/>
          <ac:spMkLst>
            <pc:docMk/>
            <pc:sldMk cId="2779660423" sldId="345"/>
            <ac:spMk id="3" creationId="{E728744D-0236-928E-7A7D-1A178B0B4113}"/>
          </ac:spMkLst>
        </pc:spChg>
        <pc:spChg chg="mod">
          <ac:chgData name="Marie Hagsjö" userId="S::marha237@vgregion.se::772034ec-7b7c-4e0d-87bc-23a5b7956771" providerId="AD" clId="Web-{199FE987-222E-CB4D-9648-517361B60180}" dt="2025-08-20T09:08:38.280" v="429" actId="20577"/>
          <ac:spMkLst>
            <pc:docMk/>
            <pc:sldMk cId="2779660423" sldId="345"/>
            <ac:spMk id="5" creationId="{476C67AA-8B27-8BFC-823B-2CAF8643BE48}"/>
          </ac:spMkLst>
        </pc:spChg>
        <pc:spChg chg="mod">
          <ac:chgData name="Marie Hagsjö" userId="S::marha237@vgregion.se::772034ec-7b7c-4e0d-87bc-23a5b7956771" providerId="AD" clId="Web-{199FE987-222E-CB4D-9648-517361B60180}" dt="2025-08-20T09:09:47.436" v="438" actId="20577"/>
          <ac:spMkLst>
            <pc:docMk/>
            <pc:sldMk cId="2779660423" sldId="345"/>
            <ac:spMk id="6" creationId="{2D2529AD-B1FA-2982-FF0E-EC777BA363AF}"/>
          </ac:spMkLst>
        </pc:spChg>
        <pc:spChg chg="mod">
          <ac:chgData name="Marie Hagsjö" userId="S::marha237@vgregion.se::772034ec-7b7c-4e0d-87bc-23a5b7956771" providerId="AD" clId="Web-{199FE987-222E-CB4D-9648-517361B60180}" dt="2025-08-20T09:08:59.889" v="431" actId="14100"/>
          <ac:spMkLst>
            <pc:docMk/>
            <pc:sldMk cId="2779660423" sldId="345"/>
            <ac:spMk id="7" creationId="{68D2C62E-5A16-0C8B-4EA6-99D6240DDEA9}"/>
          </ac:spMkLst>
        </pc:spChg>
        <pc:spChg chg="mod">
          <ac:chgData name="Marie Hagsjö" userId="S::marha237@vgregion.se::772034ec-7b7c-4e0d-87bc-23a5b7956771" providerId="AD" clId="Web-{199FE987-222E-CB4D-9648-517361B60180}" dt="2025-08-20T09:09:12.967" v="433" actId="14100"/>
          <ac:spMkLst>
            <pc:docMk/>
            <pc:sldMk cId="2779660423" sldId="345"/>
            <ac:spMk id="8" creationId="{3C7951B9-CB1F-EDFD-DECB-CAA4E139A5E3}"/>
          </ac:spMkLst>
        </pc:spChg>
        <pc:spChg chg="mod">
          <ac:chgData name="Marie Hagsjö" userId="S::marha237@vgregion.se::772034ec-7b7c-4e0d-87bc-23a5b7956771" providerId="AD" clId="Web-{199FE987-222E-CB4D-9648-517361B60180}" dt="2025-08-20T09:09:17.983" v="434" actId="1076"/>
          <ac:spMkLst>
            <pc:docMk/>
            <pc:sldMk cId="2779660423" sldId="345"/>
            <ac:spMk id="9" creationId="{E8DFEB4C-A156-921C-1A43-EBC2A7C806BE}"/>
          </ac:spMkLst>
        </pc:spChg>
        <pc:spChg chg="mod">
          <ac:chgData name="Marie Hagsjö" userId="S::marha237@vgregion.se::772034ec-7b7c-4e0d-87bc-23a5b7956771" providerId="AD" clId="Web-{199FE987-222E-CB4D-9648-517361B60180}" dt="2025-08-20T09:09:06.873" v="432" actId="1076"/>
          <ac:spMkLst>
            <pc:docMk/>
            <pc:sldMk cId="2779660423" sldId="345"/>
            <ac:spMk id="10" creationId="{B553D0A5-C0BD-9F5C-9FDB-816F4804E5DD}"/>
          </ac:spMkLst>
        </pc:spChg>
        <pc:spChg chg="mod">
          <ac:chgData name="Marie Hagsjö" userId="S::marha237@vgregion.se::772034ec-7b7c-4e0d-87bc-23a5b7956771" providerId="AD" clId="Web-{199FE987-222E-CB4D-9648-517361B60180}" dt="2025-08-20T09:08:55.264" v="430" actId="1076"/>
          <ac:spMkLst>
            <pc:docMk/>
            <pc:sldMk cId="2779660423" sldId="345"/>
            <ac:spMk id="11" creationId="{5829FC24-CDFD-0C04-D533-AC2BB06EDFC4}"/>
          </ac:spMkLst>
        </pc:spChg>
      </pc:sldChg>
      <pc:sldChg chg="modSp">
        <pc:chgData name="Marie Hagsjö" userId="S::marha237@vgregion.se::772034ec-7b7c-4e0d-87bc-23a5b7956771" providerId="AD" clId="Web-{199FE987-222E-CB4D-9648-517361B60180}" dt="2025-08-20T09:10:19.186" v="441" actId="20577"/>
        <pc:sldMkLst>
          <pc:docMk/>
          <pc:sldMk cId="936085549" sldId="346"/>
        </pc:sldMkLst>
        <pc:spChg chg="mod">
          <ac:chgData name="Marie Hagsjö" userId="S::marha237@vgregion.se::772034ec-7b7c-4e0d-87bc-23a5b7956771" providerId="AD" clId="Web-{199FE987-222E-CB4D-9648-517361B60180}" dt="2025-08-20T09:10:19.186" v="441" actId="20577"/>
          <ac:spMkLst>
            <pc:docMk/>
            <pc:sldMk cId="936085549" sldId="346"/>
            <ac:spMk id="5" creationId="{476C67AA-8B27-8BFC-823B-2CAF8643BE48}"/>
          </ac:spMkLst>
        </pc:spChg>
        <pc:spChg chg="mod">
          <ac:chgData name="Marie Hagsjö" userId="S::marha237@vgregion.se::772034ec-7b7c-4e0d-87bc-23a5b7956771" providerId="AD" clId="Web-{199FE987-222E-CB4D-9648-517361B60180}" dt="2025-08-20T09:10:04.498" v="439" actId="14100"/>
          <ac:spMkLst>
            <pc:docMk/>
            <pc:sldMk cId="936085549" sldId="346"/>
            <ac:spMk id="6" creationId="{2D2529AD-B1FA-2982-FF0E-EC777BA363AF}"/>
          </ac:spMkLst>
        </pc:spChg>
        <pc:spChg chg="mod">
          <ac:chgData name="Marie Hagsjö" userId="S::marha237@vgregion.se::772034ec-7b7c-4e0d-87bc-23a5b7956771" providerId="AD" clId="Web-{199FE987-222E-CB4D-9648-517361B60180}" dt="2025-08-20T08:38:14.036" v="268" actId="14100"/>
          <ac:spMkLst>
            <pc:docMk/>
            <pc:sldMk cId="936085549" sldId="346"/>
            <ac:spMk id="7" creationId="{68D2C62E-5A16-0C8B-4EA6-99D6240DDEA9}"/>
          </ac:spMkLst>
        </pc:spChg>
        <pc:spChg chg="mod">
          <ac:chgData name="Marie Hagsjö" userId="S::marha237@vgregion.se::772034ec-7b7c-4e0d-87bc-23a5b7956771" providerId="AD" clId="Web-{199FE987-222E-CB4D-9648-517361B60180}" dt="2025-08-20T08:39:10.943" v="275" actId="14100"/>
          <ac:spMkLst>
            <pc:docMk/>
            <pc:sldMk cId="936085549" sldId="346"/>
            <ac:spMk id="8" creationId="{3C7951B9-CB1F-EDFD-DECB-CAA4E139A5E3}"/>
          </ac:spMkLst>
        </pc:spChg>
        <pc:spChg chg="mod">
          <ac:chgData name="Marie Hagsjö" userId="S::marha237@vgregion.se::772034ec-7b7c-4e0d-87bc-23a5b7956771" providerId="AD" clId="Web-{199FE987-222E-CB4D-9648-517361B60180}" dt="2025-08-20T08:39:33.005" v="277" actId="1076"/>
          <ac:spMkLst>
            <pc:docMk/>
            <pc:sldMk cId="936085549" sldId="346"/>
            <ac:spMk id="9" creationId="{E8DFEB4C-A156-921C-1A43-EBC2A7C806BE}"/>
          </ac:spMkLst>
        </pc:spChg>
        <pc:spChg chg="mod">
          <ac:chgData name="Marie Hagsjö" userId="S::marha237@vgregion.se::772034ec-7b7c-4e0d-87bc-23a5b7956771" providerId="AD" clId="Web-{199FE987-222E-CB4D-9648-517361B60180}" dt="2025-08-20T08:39:05.849" v="274" actId="1076"/>
          <ac:spMkLst>
            <pc:docMk/>
            <pc:sldMk cId="936085549" sldId="346"/>
            <ac:spMk id="10" creationId="{B553D0A5-C0BD-9F5C-9FDB-816F4804E5DD}"/>
          </ac:spMkLst>
        </pc:spChg>
        <pc:spChg chg="mod">
          <ac:chgData name="Marie Hagsjö" userId="S::marha237@vgregion.se::772034ec-7b7c-4e0d-87bc-23a5b7956771" providerId="AD" clId="Web-{199FE987-222E-CB4D-9648-517361B60180}" dt="2025-08-20T08:38:44.068" v="270" actId="14100"/>
          <ac:spMkLst>
            <pc:docMk/>
            <pc:sldMk cId="936085549" sldId="346"/>
            <ac:spMk id="11" creationId="{5829FC24-CDFD-0C04-D533-AC2BB06EDFC4}"/>
          </ac:spMkLst>
        </pc:spChg>
      </pc:sldChg>
      <pc:sldChg chg="modSp">
        <pc:chgData name="Marie Hagsjö" userId="S::marha237@vgregion.se::772034ec-7b7c-4e0d-87bc-23a5b7956771" providerId="AD" clId="Web-{199FE987-222E-CB4D-9648-517361B60180}" dt="2025-08-20T09:10:40.451" v="444" actId="20577"/>
        <pc:sldMkLst>
          <pc:docMk/>
          <pc:sldMk cId="2678860812" sldId="347"/>
        </pc:sldMkLst>
        <pc:spChg chg="mod">
          <ac:chgData name="Marie Hagsjö" userId="S::marha237@vgregion.se::772034ec-7b7c-4e0d-87bc-23a5b7956771" providerId="AD" clId="Web-{199FE987-222E-CB4D-9648-517361B60180}" dt="2025-08-20T09:10:40.451" v="444" actId="20577"/>
          <ac:spMkLst>
            <pc:docMk/>
            <pc:sldMk cId="2678860812" sldId="347"/>
            <ac:spMk id="5" creationId="{476C67AA-8B27-8BFC-823B-2CAF8643BE48}"/>
          </ac:spMkLst>
        </pc:spChg>
        <pc:spChg chg="mod">
          <ac:chgData name="Marie Hagsjö" userId="S::marha237@vgregion.se::772034ec-7b7c-4e0d-87bc-23a5b7956771" providerId="AD" clId="Web-{199FE987-222E-CB4D-9648-517361B60180}" dt="2025-08-20T08:40:07.505" v="293" actId="20577"/>
          <ac:spMkLst>
            <pc:docMk/>
            <pc:sldMk cId="2678860812" sldId="347"/>
            <ac:spMk id="7" creationId="{68D2C62E-5A16-0C8B-4EA6-99D6240DDEA9}"/>
          </ac:spMkLst>
        </pc:spChg>
      </pc:sldChg>
      <pc:sldChg chg="modSp">
        <pc:chgData name="Marie Hagsjö" userId="S::marha237@vgregion.se::772034ec-7b7c-4e0d-87bc-23a5b7956771" providerId="AD" clId="Web-{199FE987-222E-CB4D-9648-517361B60180}" dt="2025-08-20T09:10:56.576" v="447" actId="20577"/>
        <pc:sldMkLst>
          <pc:docMk/>
          <pc:sldMk cId="1488040867" sldId="348"/>
        </pc:sldMkLst>
        <pc:spChg chg="mod">
          <ac:chgData name="Marie Hagsjö" userId="S::marha237@vgregion.se::772034ec-7b7c-4e0d-87bc-23a5b7956771" providerId="AD" clId="Web-{199FE987-222E-CB4D-9648-517361B60180}" dt="2025-08-20T09:10:51.920" v="446" actId="20577"/>
          <ac:spMkLst>
            <pc:docMk/>
            <pc:sldMk cId="1488040867" sldId="348"/>
            <ac:spMk id="5" creationId="{476C67AA-8B27-8BFC-823B-2CAF8643BE48}"/>
          </ac:spMkLst>
        </pc:spChg>
        <pc:spChg chg="mod">
          <ac:chgData name="Marie Hagsjö" userId="S::marha237@vgregion.se::772034ec-7b7c-4e0d-87bc-23a5b7956771" providerId="AD" clId="Web-{199FE987-222E-CB4D-9648-517361B60180}" dt="2025-08-20T09:10:56.576" v="447" actId="20577"/>
          <ac:spMkLst>
            <pc:docMk/>
            <pc:sldMk cId="1488040867" sldId="348"/>
            <ac:spMk id="7" creationId="{68D2C62E-5A16-0C8B-4EA6-99D6240DDEA9}"/>
          </ac:spMkLst>
        </pc:spChg>
      </pc:sldChg>
      <pc:sldChg chg="modSp">
        <pc:chgData name="Marie Hagsjö" userId="S::marha237@vgregion.se::772034ec-7b7c-4e0d-87bc-23a5b7956771" providerId="AD" clId="Web-{199FE987-222E-CB4D-9648-517361B60180}" dt="2025-08-20T09:11:17.357" v="449" actId="20577"/>
        <pc:sldMkLst>
          <pc:docMk/>
          <pc:sldMk cId="2450421469" sldId="349"/>
        </pc:sldMkLst>
        <pc:spChg chg="mod">
          <ac:chgData name="Marie Hagsjö" userId="S::marha237@vgregion.se::772034ec-7b7c-4e0d-87bc-23a5b7956771" providerId="AD" clId="Web-{199FE987-222E-CB4D-9648-517361B60180}" dt="2025-08-20T09:11:17.357" v="449" actId="20577"/>
          <ac:spMkLst>
            <pc:docMk/>
            <pc:sldMk cId="2450421469" sldId="349"/>
            <ac:spMk id="5" creationId="{476C67AA-8B27-8BFC-823B-2CAF8643BE48}"/>
          </ac:spMkLst>
        </pc:spChg>
        <pc:spChg chg="mod">
          <ac:chgData name="Marie Hagsjö" userId="S::marha237@vgregion.se::772034ec-7b7c-4e0d-87bc-23a5b7956771" providerId="AD" clId="Web-{199FE987-222E-CB4D-9648-517361B60180}" dt="2025-08-20T08:40:37.927" v="326" actId="20577"/>
          <ac:spMkLst>
            <pc:docMk/>
            <pc:sldMk cId="2450421469" sldId="349"/>
            <ac:spMk id="7" creationId="{68D2C62E-5A16-0C8B-4EA6-99D6240DDEA9}"/>
          </ac:spMkLst>
        </pc:spChg>
      </pc:sldChg>
      <pc:sldChg chg="modSp">
        <pc:chgData name="Marie Hagsjö" userId="S::marha237@vgregion.se::772034ec-7b7c-4e0d-87bc-23a5b7956771" providerId="AD" clId="Web-{199FE987-222E-CB4D-9648-517361B60180}" dt="2025-08-20T09:11:30.842" v="451" actId="20577"/>
        <pc:sldMkLst>
          <pc:docMk/>
          <pc:sldMk cId="934308929" sldId="350"/>
        </pc:sldMkLst>
        <pc:spChg chg="mod">
          <ac:chgData name="Marie Hagsjö" userId="S::marha237@vgregion.se::772034ec-7b7c-4e0d-87bc-23a5b7956771" providerId="AD" clId="Web-{199FE987-222E-CB4D-9648-517361B60180}" dt="2025-08-20T09:11:30.842" v="451" actId="20577"/>
          <ac:spMkLst>
            <pc:docMk/>
            <pc:sldMk cId="934308929" sldId="350"/>
            <ac:spMk id="5" creationId="{476C67AA-8B27-8BFC-823B-2CAF8643BE48}"/>
          </ac:spMkLst>
        </pc:spChg>
        <pc:spChg chg="mod">
          <ac:chgData name="Marie Hagsjö" userId="S::marha237@vgregion.se::772034ec-7b7c-4e0d-87bc-23a5b7956771" providerId="AD" clId="Web-{199FE987-222E-CB4D-9648-517361B60180}" dt="2025-08-20T08:40:55.114" v="342" actId="20577"/>
          <ac:spMkLst>
            <pc:docMk/>
            <pc:sldMk cId="934308929" sldId="350"/>
            <ac:spMk id="7" creationId="{68D2C62E-5A16-0C8B-4EA6-99D6240DDEA9}"/>
          </ac:spMkLst>
        </pc:spChg>
      </pc:sldChg>
      <pc:sldChg chg="modSp">
        <pc:chgData name="Marie Hagsjö" userId="S::marha237@vgregion.se::772034ec-7b7c-4e0d-87bc-23a5b7956771" providerId="AD" clId="Web-{199FE987-222E-CB4D-9648-517361B60180}" dt="2025-08-20T09:11:50.123" v="453" actId="20577"/>
        <pc:sldMkLst>
          <pc:docMk/>
          <pc:sldMk cId="2447283723" sldId="351"/>
        </pc:sldMkLst>
        <pc:spChg chg="mod">
          <ac:chgData name="Marie Hagsjö" userId="S::marha237@vgregion.se::772034ec-7b7c-4e0d-87bc-23a5b7956771" providerId="AD" clId="Web-{199FE987-222E-CB4D-9648-517361B60180}" dt="2025-08-20T09:11:50.123" v="453" actId="20577"/>
          <ac:spMkLst>
            <pc:docMk/>
            <pc:sldMk cId="2447283723" sldId="351"/>
            <ac:spMk id="5" creationId="{476C67AA-8B27-8BFC-823B-2CAF8643BE48}"/>
          </ac:spMkLst>
        </pc:spChg>
      </pc:sldChg>
      <pc:sldChg chg="modSp">
        <pc:chgData name="Marie Hagsjö" userId="S::marha237@vgregion.se::772034ec-7b7c-4e0d-87bc-23a5b7956771" providerId="AD" clId="Web-{199FE987-222E-CB4D-9648-517361B60180}" dt="2025-08-20T09:12:07.045" v="456" actId="14100"/>
        <pc:sldMkLst>
          <pc:docMk/>
          <pc:sldMk cId="2774530274" sldId="352"/>
        </pc:sldMkLst>
        <pc:spChg chg="mod">
          <ac:chgData name="Marie Hagsjö" userId="S::marha237@vgregion.se::772034ec-7b7c-4e0d-87bc-23a5b7956771" providerId="AD" clId="Web-{199FE987-222E-CB4D-9648-517361B60180}" dt="2025-08-20T09:11:57.404" v="455" actId="20577"/>
          <ac:spMkLst>
            <pc:docMk/>
            <pc:sldMk cId="2774530274" sldId="352"/>
            <ac:spMk id="5" creationId="{476C67AA-8B27-8BFC-823B-2CAF8643BE48}"/>
          </ac:spMkLst>
        </pc:spChg>
        <pc:spChg chg="mod">
          <ac:chgData name="Marie Hagsjö" userId="S::marha237@vgregion.se::772034ec-7b7c-4e0d-87bc-23a5b7956771" providerId="AD" clId="Web-{199FE987-222E-CB4D-9648-517361B60180}" dt="2025-08-20T09:12:07.045" v="456" actId="14100"/>
          <ac:spMkLst>
            <pc:docMk/>
            <pc:sldMk cId="2774530274" sldId="352"/>
            <ac:spMk id="8" creationId="{3C7951B9-CB1F-EDFD-DECB-CAA4E139A5E3}"/>
          </ac:spMkLst>
        </pc:spChg>
      </pc:sldChg>
      <pc:sldChg chg="modSp">
        <pc:chgData name="Marie Hagsjö" userId="S::marha237@vgregion.se::772034ec-7b7c-4e0d-87bc-23a5b7956771" providerId="AD" clId="Web-{199FE987-222E-CB4D-9648-517361B60180}" dt="2025-08-20T09:12:30.013" v="458" actId="20577"/>
        <pc:sldMkLst>
          <pc:docMk/>
          <pc:sldMk cId="2898105573" sldId="353"/>
        </pc:sldMkLst>
        <pc:spChg chg="mod">
          <ac:chgData name="Marie Hagsjö" userId="S::marha237@vgregion.se::772034ec-7b7c-4e0d-87bc-23a5b7956771" providerId="AD" clId="Web-{199FE987-222E-CB4D-9648-517361B60180}" dt="2025-08-20T09:12:30.013" v="458" actId="20577"/>
          <ac:spMkLst>
            <pc:docMk/>
            <pc:sldMk cId="2898105573" sldId="353"/>
            <ac:spMk id="5" creationId="{476C67AA-8B27-8BFC-823B-2CAF8643BE48}"/>
          </ac:spMkLst>
        </pc:spChg>
      </pc:sldChg>
      <pc:sldChg chg="modSp">
        <pc:chgData name="Marie Hagsjö" userId="S::marha237@vgregion.se::772034ec-7b7c-4e0d-87bc-23a5b7956771" providerId="AD" clId="Web-{199FE987-222E-CB4D-9648-517361B60180}" dt="2025-08-20T09:12:36.076" v="460" actId="20577"/>
        <pc:sldMkLst>
          <pc:docMk/>
          <pc:sldMk cId="106854837" sldId="354"/>
        </pc:sldMkLst>
        <pc:spChg chg="mod">
          <ac:chgData name="Marie Hagsjö" userId="S::marha237@vgregion.se::772034ec-7b7c-4e0d-87bc-23a5b7956771" providerId="AD" clId="Web-{199FE987-222E-CB4D-9648-517361B60180}" dt="2025-08-20T09:12:36.076" v="460" actId="20577"/>
          <ac:spMkLst>
            <pc:docMk/>
            <pc:sldMk cId="106854837" sldId="354"/>
            <ac:spMk id="5" creationId="{476C67AA-8B27-8BFC-823B-2CAF8643BE48}"/>
          </ac:spMkLst>
        </pc:spChg>
      </pc:sldChg>
      <pc:sldChg chg="modSp">
        <pc:chgData name="Marie Hagsjö" userId="S::marha237@vgregion.se::772034ec-7b7c-4e0d-87bc-23a5b7956771" providerId="AD" clId="Web-{199FE987-222E-CB4D-9648-517361B60180}" dt="2025-08-20T09:12:59.294" v="463" actId="14100"/>
        <pc:sldMkLst>
          <pc:docMk/>
          <pc:sldMk cId="1840925564" sldId="355"/>
        </pc:sldMkLst>
        <pc:spChg chg="mod">
          <ac:chgData name="Marie Hagsjö" userId="S::marha237@vgregion.se::772034ec-7b7c-4e0d-87bc-23a5b7956771" providerId="AD" clId="Web-{199FE987-222E-CB4D-9648-517361B60180}" dt="2025-08-20T09:12:48.060" v="462" actId="20577"/>
          <ac:spMkLst>
            <pc:docMk/>
            <pc:sldMk cId="1840925564" sldId="355"/>
            <ac:spMk id="5" creationId="{476C67AA-8B27-8BFC-823B-2CAF8643BE48}"/>
          </ac:spMkLst>
        </pc:spChg>
        <pc:spChg chg="mod">
          <ac:chgData name="Marie Hagsjö" userId="S::marha237@vgregion.se::772034ec-7b7c-4e0d-87bc-23a5b7956771" providerId="AD" clId="Web-{199FE987-222E-CB4D-9648-517361B60180}" dt="2025-08-20T08:42:14.911" v="345" actId="20577"/>
          <ac:spMkLst>
            <pc:docMk/>
            <pc:sldMk cId="1840925564" sldId="355"/>
            <ac:spMk id="6" creationId="{2D2529AD-B1FA-2982-FF0E-EC777BA363AF}"/>
          </ac:spMkLst>
        </pc:spChg>
        <pc:spChg chg="mod">
          <ac:chgData name="Marie Hagsjö" userId="S::marha237@vgregion.se::772034ec-7b7c-4e0d-87bc-23a5b7956771" providerId="AD" clId="Web-{199FE987-222E-CB4D-9648-517361B60180}" dt="2025-08-20T09:12:59.294" v="463" actId="14100"/>
          <ac:spMkLst>
            <pc:docMk/>
            <pc:sldMk cId="1840925564" sldId="355"/>
            <ac:spMk id="8" creationId="{3C7951B9-CB1F-EDFD-DECB-CAA4E139A5E3}"/>
          </ac:spMkLst>
        </pc:spChg>
      </pc:sldChg>
      <pc:sldChg chg="modSp">
        <pc:chgData name="Marie Hagsjö" userId="S::marha237@vgregion.se::772034ec-7b7c-4e0d-87bc-23a5b7956771" providerId="AD" clId="Web-{199FE987-222E-CB4D-9648-517361B60180}" dt="2025-08-20T09:13:18.904" v="466" actId="14100"/>
        <pc:sldMkLst>
          <pc:docMk/>
          <pc:sldMk cId="1746753111" sldId="356"/>
        </pc:sldMkLst>
        <pc:spChg chg="mod">
          <ac:chgData name="Marie Hagsjö" userId="S::marha237@vgregion.se::772034ec-7b7c-4e0d-87bc-23a5b7956771" providerId="AD" clId="Web-{199FE987-222E-CB4D-9648-517361B60180}" dt="2025-08-20T09:13:08.341" v="465" actId="20577"/>
          <ac:spMkLst>
            <pc:docMk/>
            <pc:sldMk cId="1746753111" sldId="356"/>
            <ac:spMk id="5" creationId="{476C67AA-8B27-8BFC-823B-2CAF8643BE48}"/>
          </ac:spMkLst>
        </pc:spChg>
        <pc:spChg chg="mod">
          <ac:chgData name="Marie Hagsjö" userId="S::marha237@vgregion.se::772034ec-7b7c-4e0d-87bc-23a5b7956771" providerId="AD" clId="Web-{199FE987-222E-CB4D-9648-517361B60180}" dt="2025-08-20T09:13:18.904" v="466" actId="14100"/>
          <ac:spMkLst>
            <pc:docMk/>
            <pc:sldMk cId="1746753111" sldId="356"/>
            <ac:spMk id="8" creationId="{3C7951B9-CB1F-EDFD-DECB-CAA4E139A5E3}"/>
          </ac:spMkLst>
        </pc:spChg>
      </pc:sldChg>
      <pc:sldChg chg="modSp">
        <pc:chgData name="Marie Hagsjö" userId="S::marha237@vgregion.se::772034ec-7b7c-4e0d-87bc-23a5b7956771" providerId="AD" clId="Web-{199FE987-222E-CB4D-9648-517361B60180}" dt="2025-08-20T09:14:29.450" v="477" actId="20577"/>
        <pc:sldMkLst>
          <pc:docMk/>
          <pc:sldMk cId="2734032798" sldId="357"/>
        </pc:sldMkLst>
        <pc:spChg chg="mod">
          <ac:chgData name="Marie Hagsjö" userId="S::marha237@vgregion.se::772034ec-7b7c-4e0d-87bc-23a5b7956771" providerId="AD" clId="Web-{199FE987-222E-CB4D-9648-517361B60180}" dt="2025-08-20T09:13:37.232" v="468" actId="20577"/>
          <ac:spMkLst>
            <pc:docMk/>
            <pc:sldMk cId="2734032798" sldId="357"/>
            <ac:spMk id="5" creationId="{476C67AA-8B27-8BFC-823B-2CAF8643BE48}"/>
          </ac:spMkLst>
        </pc:spChg>
        <pc:spChg chg="mod">
          <ac:chgData name="Marie Hagsjö" userId="S::marha237@vgregion.se::772034ec-7b7c-4e0d-87bc-23a5b7956771" providerId="AD" clId="Web-{199FE987-222E-CB4D-9648-517361B60180}" dt="2025-08-20T09:14:29.450" v="477" actId="20577"/>
          <ac:spMkLst>
            <pc:docMk/>
            <pc:sldMk cId="2734032798" sldId="357"/>
            <ac:spMk id="8" creationId="{3C7951B9-CB1F-EDFD-DECB-CAA4E139A5E3}"/>
          </ac:spMkLst>
        </pc:spChg>
      </pc:sldChg>
      <pc:sldChg chg="modSp">
        <pc:chgData name="Marie Hagsjö" userId="S::marha237@vgregion.se::772034ec-7b7c-4e0d-87bc-23a5b7956771" providerId="AD" clId="Web-{199FE987-222E-CB4D-9648-517361B60180}" dt="2025-08-20T09:14:39.419" v="479" actId="20577"/>
        <pc:sldMkLst>
          <pc:docMk/>
          <pc:sldMk cId="1643993826" sldId="359"/>
        </pc:sldMkLst>
        <pc:spChg chg="mod">
          <ac:chgData name="Marie Hagsjö" userId="S::marha237@vgregion.se::772034ec-7b7c-4e0d-87bc-23a5b7956771" providerId="AD" clId="Web-{199FE987-222E-CB4D-9648-517361B60180}" dt="2025-08-20T09:14:39.419" v="479" actId="20577"/>
          <ac:spMkLst>
            <pc:docMk/>
            <pc:sldMk cId="1643993826" sldId="359"/>
            <ac:spMk id="5" creationId="{476C67AA-8B27-8BFC-823B-2CAF8643BE48}"/>
          </ac:spMkLst>
        </pc:spChg>
      </pc:sldChg>
      <pc:sldChg chg="modSp">
        <pc:chgData name="Marie Hagsjö" userId="S::marha237@vgregion.se::772034ec-7b7c-4e0d-87bc-23a5b7956771" providerId="AD" clId="Web-{199FE987-222E-CB4D-9648-517361B60180}" dt="2025-08-20T09:14:49.591" v="481" actId="20577"/>
        <pc:sldMkLst>
          <pc:docMk/>
          <pc:sldMk cId="2982388181" sldId="360"/>
        </pc:sldMkLst>
        <pc:spChg chg="mod">
          <ac:chgData name="Marie Hagsjö" userId="S::marha237@vgregion.se::772034ec-7b7c-4e0d-87bc-23a5b7956771" providerId="AD" clId="Web-{199FE987-222E-CB4D-9648-517361B60180}" dt="2025-08-20T09:14:49.591" v="481" actId="20577"/>
          <ac:spMkLst>
            <pc:docMk/>
            <pc:sldMk cId="2982388181" sldId="360"/>
            <ac:spMk id="5" creationId="{476C67AA-8B27-8BFC-823B-2CAF8643BE48}"/>
          </ac:spMkLst>
        </pc:spChg>
      </pc:sldChg>
      <pc:sldChg chg="modSp">
        <pc:chgData name="Marie Hagsjö" userId="S::marha237@vgregion.se::772034ec-7b7c-4e0d-87bc-23a5b7956771" providerId="AD" clId="Web-{199FE987-222E-CB4D-9648-517361B60180}" dt="2025-08-20T09:15:20.013" v="485" actId="1076"/>
        <pc:sldMkLst>
          <pc:docMk/>
          <pc:sldMk cId="1572853014" sldId="361"/>
        </pc:sldMkLst>
        <pc:spChg chg="mod">
          <ac:chgData name="Marie Hagsjö" userId="S::marha237@vgregion.se::772034ec-7b7c-4e0d-87bc-23a5b7956771" providerId="AD" clId="Web-{199FE987-222E-CB4D-9648-517361B60180}" dt="2025-08-20T09:15:20.013" v="485" actId="1076"/>
          <ac:spMkLst>
            <pc:docMk/>
            <pc:sldMk cId="1572853014" sldId="361"/>
            <ac:spMk id="5" creationId="{476C67AA-8B27-8BFC-823B-2CAF8643BE48}"/>
          </ac:spMkLst>
        </pc:spChg>
        <pc:spChg chg="mod">
          <ac:chgData name="Marie Hagsjö" userId="S::marha237@vgregion.se::772034ec-7b7c-4e0d-87bc-23a5b7956771" providerId="AD" clId="Web-{199FE987-222E-CB4D-9648-517361B60180}" dt="2025-08-20T08:58:59.657" v="351" actId="14100"/>
          <ac:spMkLst>
            <pc:docMk/>
            <pc:sldMk cId="1572853014" sldId="361"/>
            <ac:spMk id="10" creationId="{B553D0A5-C0BD-9F5C-9FDB-816F4804E5DD}"/>
          </ac:spMkLst>
        </pc:spChg>
      </pc:sldChg>
      <pc:sldChg chg="del">
        <pc:chgData name="Marie Hagsjö" userId="S::marha237@vgregion.se::772034ec-7b7c-4e0d-87bc-23a5b7956771" providerId="AD" clId="Web-{199FE987-222E-CB4D-9648-517361B60180}" dt="2025-08-20T08:57:05.532" v="346"/>
        <pc:sldMkLst>
          <pc:docMk/>
          <pc:sldMk cId="294932300" sldId="362"/>
        </pc:sldMkLst>
      </pc:sldChg>
      <pc:sldChg chg="del">
        <pc:chgData name="Marie Hagsjö" userId="S::marha237@vgregion.se::772034ec-7b7c-4e0d-87bc-23a5b7956771" providerId="AD" clId="Web-{199FE987-222E-CB4D-9648-517361B60180}" dt="2025-08-20T08:57:11.110" v="347"/>
        <pc:sldMkLst>
          <pc:docMk/>
          <pc:sldMk cId="4084907529" sldId="363"/>
        </pc:sldMkLst>
      </pc:sldChg>
      <pc:sldChg chg="del">
        <pc:chgData name="Marie Hagsjö" userId="S::marha237@vgregion.se::772034ec-7b7c-4e0d-87bc-23a5b7956771" providerId="AD" clId="Web-{199FE987-222E-CB4D-9648-517361B60180}" dt="2025-08-20T08:57:14.173" v="348"/>
        <pc:sldMkLst>
          <pc:docMk/>
          <pc:sldMk cId="4170547050" sldId="364"/>
        </pc:sldMkLst>
      </pc:sldChg>
      <pc:sldChg chg="del">
        <pc:chgData name="Marie Hagsjö" userId="S::marha237@vgregion.se::772034ec-7b7c-4e0d-87bc-23a5b7956771" providerId="AD" clId="Web-{199FE987-222E-CB4D-9648-517361B60180}" dt="2025-08-20T08:57:19.079" v="349"/>
        <pc:sldMkLst>
          <pc:docMk/>
          <pc:sldMk cId="1795037037" sldId="365"/>
        </pc:sldMkLst>
      </pc:sldChg>
      <pc:sldChg chg="del">
        <pc:chgData name="Marie Hagsjö" userId="S::marha237@vgregion.se::772034ec-7b7c-4e0d-87bc-23a5b7956771" providerId="AD" clId="Web-{199FE987-222E-CB4D-9648-517361B60180}" dt="2025-08-20T08:57:30.423" v="350"/>
        <pc:sldMkLst>
          <pc:docMk/>
          <pc:sldMk cId="3461687830" sldId="366"/>
        </pc:sldMkLst>
      </pc:sldChg>
      <pc:sldChg chg="modSp">
        <pc:chgData name="Marie Hagsjö" userId="S::marha237@vgregion.se::772034ec-7b7c-4e0d-87bc-23a5b7956771" providerId="AD" clId="Web-{199FE987-222E-CB4D-9648-517361B60180}" dt="2025-08-20T08:59:59.531" v="355" actId="20577"/>
        <pc:sldMkLst>
          <pc:docMk/>
          <pc:sldMk cId="568858512" sldId="368"/>
        </pc:sldMkLst>
        <pc:spChg chg="mod">
          <ac:chgData name="Marie Hagsjö" userId="S::marha237@vgregion.se::772034ec-7b7c-4e0d-87bc-23a5b7956771" providerId="AD" clId="Web-{199FE987-222E-CB4D-9648-517361B60180}" dt="2025-08-20T08:59:59.531" v="355" actId="20577"/>
          <ac:spMkLst>
            <pc:docMk/>
            <pc:sldMk cId="568858512" sldId="368"/>
            <ac:spMk id="3" creationId="{720C6828-F68F-1CB9-8E44-61C199E8A44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2025-08-20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2025-08-20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dirty="0"/>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2025-08-20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18650977"/>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2025-08-20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24118376"/>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96763607"/>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30819433"/>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66580949"/>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2025-08-20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04308840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2616864"/>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2025-08-20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18059018"/>
      </p:ext>
    </p:extLst>
  </p:cSld>
  <p:clrMapOvr>
    <a:masterClrMapping/>
  </p:clrMapOvr>
  <p:extLst>
    <p:ext uri="{DCECCB84-F9BA-43D5-87BE-67443E8EF086}">
      <p15:sldGuideLst xmlns:p15="http://schemas.microsoft.com/office/powerpoint/2012/main">
        <p15:guide id="1" orient="horz" pos="1117" userDrawn="1">
          <p15:clr>
            <a:srgbClr val="FBAE40"/>
          </p15:clr>
        </p15:guide>
        <p15:guide id="3" pos="688" userDrawn="1">
          <p15:clr>
            <a:srgbClr val="FBAE40"/>
          </p15:clr>
        </p15:guide>
        <p15:guide id="4" orient="horz" pos="7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5366854"/>
      </p:ext>
    </p:extLst>
  </p:cSld>
  <p:clrMapOvr>
    <a:masterClrMapping/>
  </p:clrMapOvr>
  <p:extLst>
    <p:ext uri="{DCECCB84-F9BA-43D5-87BE-67443E8EF086}">
      <p15:sldGuideLst xmlns:p15="http://schemas.microsoft.com/office/powerpoint/2012/main">
        <p15:guide id="2" pos="4271" userDrawn="1">
          <p15:clr>
            <a:srgbClr val="FBAE40"/>
          </p15:clr>
        </p15:guide>
        <p15:guide id="3" orient="horz" pos="1434" userDrawn="1">
          <p15:clr>
            <a:srgbClr val="FBAE40"/>
          </p15:clr>
        </p15:guide>
        <p15:guide id="4" pos="688" userDrawn="1">
          <p15:clr>
            <a:srgbClr val="FBAE40"/>
          </p15:clr>
        </p15:guide>
        <p15:guide id="5" orient="horz" pos="7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2025-08-20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endParaRPr lang="sv-SE" dirty="0"/>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5939194"/>
      </p:ext>
    </p:extLst>
  </p:cSld>
  <p:clrMapOvr>
    <a:masterClrMapping/>
  </p:clrMapOvr>
  <p:extLst>
    <p:ext uri="{DCECCB84-F9BA-43D5-87BE-67443E8EF086}">
      <p15:sldGuideLst xmlns:p15="http://schemas.microsoft.com/office/powerpoint/2012/main">
        <p15:guide id="1" orient="horz" pos="1434" userDrawn="1">
          <p15:clr>
            <a:srgbClr val="FBAE40"/>
          </p15:clr>
        </p15:guide>
        <p15:guide id="2" pos="688" userDrawn="1">
          <p15:clr>
            <a:srgbClr val="FBAE40"/>
          </p15:clr>
        </p15:guide>
        <p15:guide id="3" orient="horz" pos="7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2025-08-20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57267939"/>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2025-08-20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60361554"/>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guide id="5" pos="4021"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2025-08-20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2025-08-20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88805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2025-08-20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046744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2025-08-20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846521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2025-08-20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2025-08-20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92405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2025-08-20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5272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2025-08-20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19583926"/>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2025-08-20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51464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2025-08-20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64701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2025-08-20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2025-08-20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3" pos="5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2025-08-20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18565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2025-08-20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dirty="0"/>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2"/>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2025-08-20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5646925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dirty="0"/>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2025-08-20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8455908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2025-08-20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7" r:id="rId3"/>
    <p:sldLayoutId id="2147483650" r:id="rId4"/>
    <p:sldLayoutId id="2147483654" r:id="rId5"/>
    <p:sldLayoutId id="2147483676" r:id="rId6"/>
    <p:sldLayoutId id="2147483652" r:id="rId7"/>
    <p:sldLayoutId id="2147483684" r:id="rId8"/>
    <p:sldLayoutId id="2147483685" r:id="rId9"/>
    <p:sldLayoutId id="2147483689" r:id="rId10"/>
    <p:sldLayoutId id="2147483674" r:id="rId11"/>
    <p:sldLayoutId id="2147483662" r:id="rId12"/>
    <p:sldLayoutId id="2147483666" r:id="rId13"/>
    <p:sldLayoutId id="2147483672" r:id="rId14"/>
    <p:sldLayoutId id="2147483651" r:id="rId15"/>
    <p:sldLayoutId id="2147483663" r:id="rId16"/>
    <p:sldLayoutId id="2147483671" r:id="rId17"/>
    <p:sldLayoutId id="2147483680" r:id="rId18"/>
    <p:sldLayoutId id="2147483664" r:id="rId19"/>
    <p:sldLayoutId id="2147483675" r:id="rId20"/>
    <p:sldLayoutId id="2147483677" r:id="rId21"/>
    <p:sldLayoutId id="2147483679" r:id="rId22"/>
    <p:sldLayoutId id="2147483661" r:id="rId23"/>
    <p:sldLayoutId id="2147483686" r:id="rId24"/>
    <p:sldLayoutId id="2147483687" r:id="rId25"/>
    <p:sldLayoutId id="2147483688" r:id="rId26"/>
    <p:sldLayoutId id="2147483655" r:id="rId27"/>
    <p:sldLayoutId id="2147483659" r:id="rId28"/>
    <p:sldLayoutId id="2147483660" r:id="rId29"/>
    <p:sldLayoutId id="2147483668" r:id="rId30"/>
    <p:sldLayoutId id="2147483670" r:id="rId31"/>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9FCC3B"/>
          </p15:clr>
        </p15:guide>
        <p15:guide id="2" orient="horz" pos="2160" userDrawn="1">
          <p15:clr>
            <a:srgbClr val="9FCC3B"/>
          </p15:clr>
        </p15:guide>
        <p15:guide id="3" orient="horz" pos="867" userDrawn="1">
          <p15:clr>
            <a:srgbClr val="9FCC3B"/>
          </p15:clr>
        </p15:guide>
        <p15:guide id="4" orient="horz" pos="1525" userDrawn="1">
          <p15:clr>
            <a:srgbClr val="9FCC3B"/>
          </p15:clr>
        </p15:guide>
        <p15:guide id="5" orient="horz" pos="3430" userDrawn="1">
          <p15:clr>
            <a:srgbClr val="9FCC3B"/>
          </p15:clr>
        </p15:guide>
        <p15:guide id="6" orient="horz" pos="2795"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4F68C7-AE53-276E-7F4A-8CE84F3B2A5E}"/>
              </a:ext>
            </a:extLst>
          </p:cNvPr>
          <p:cNvSpPr>
            <a:spLocks noGrp="1"/>
          </p:cNvSpPr>
          <p:nvPr>
            <p:ph type="ctrTitle"/>
          </p:nvPr>
        </p:nvSpPr>
        <p:spPr/>
        <p:txBody>
          <a:bodyPr/>
          <a:lstStyle/>
          <a:p>
            <a:r>
              <a:rPr lang="sv-SE" dirty="0"/>
              <a:t>Vägledning till årlig uppföljning av SAM och likabehandling</a:t>
            </a:r>
          </a:p>
        </p:txBody>
      </p:sp>
      <p:sp>
        <p:nvSpPr>
          <p:cNvPr id="3" name="Underrubrik 2">
            <a:extLst>
              <a:ext uri="{FF2B5EF4-FFF2-40B4-BE49-F238E27FC236}">
                <a16:creationId xmlns:a16="http://schemas.microsoft.com/office/drawing/2014/main" id="{720C6828-F68F-1CB9-8E44-61C199E8A441}"/>
              </a:ext>
            </a:extLst>
          </p:cNvPr>
          <p:cNvSpPr>
            <a:spLocks noGrp="1"/>
          </p:cNvSpPr>
          <p:nvPr>
            <p:ph type="subTitle" idx="1"/>
          </p:nvPr>
        </p:nvSpPr>
        <p:spPr/>
        <p:txBody>
          <a:bodyPr vert="horz" lIns="0" tIns="0" rIns="0" bIns="0" rtlCol="0" anchor="t">
            <a:noAutofit/>
          </a:bodyPr>
          <a:lstStyle/>
          <a:p>
            <a:r>
              <a:rPr lang="sv-SE" dirty="0"/>
              <a:t>Uppdaterad 2025-08-20</a:t>
            </a:r>
          </a:p>
        </p:txBody>
      </p:sp>
      <p:sp>
        <p:nvSpPr>
          <p:cNvPr id="4" name="Platshållare för datum 3">
            <a:extLst>
              <a:ext uri="{FF2B5EF4-FFF2-40B4-BE49-F238E27FC236}">
                <a16:creationId xmlns:a16="http://schemas.microsoft.com/office/drawing/2014/main" id="{D21B528B-4ABF-08E6-0A99-5B4D8F3B2E8D}"/>
              </a:ext>
            </a:extLst>
          </p:cNvPr>
          <p:cNvSpPr>
            <a:spLocks noGrp="1"/>
          </p:cNvSpPr>
          <p:nvPr>
            <p:ph type="dt" sz="half" idx="2"/>
          </p:nvPr>
        </p:nvSpPr>
        <p:spPr/>
        <p:txBody>
          <a:bodyPr/>
          <a:lstStyle/>
          <a:p>
            <a:fld id="{8BA77866-C1B2-4993-AE7F-F082A0E998CD}" type="datetime1">
              <a:rPr lang="sv-SE" smtClean="0"/>
              <a:t>2025-08-20</a:t>
            </a:fld>
            <a:endParaRPr lang="sv-SE"/>
          </a:p>
        </p:txBody>
      </p:sp>
    </p:spTree>
    <p:extLst>
      <p:ext uri="{BB962C8B-B14F-4D97-AF65-F5344CB8AC3E}">
        <p14:creationId xmlns:p14="http://schemas.microsoft.com/office/powerpoint/2010/main" val="568858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chefer som tilldelats uppgifter i SAM tillräcklig kompetens att omsätta kunskapen i praktiken för uppgifterna?</a:t>
            </a: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ingen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har kunskaper för de uppgifter de tilldelats. De saknar förmågan att omsätta kunskapen till praktiskt arbete i samtliga tilldelade uppgifter.</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har kunskaper för de uppgifter de tilldelats. De har förmågan att omsätta kunskapen till praktiskt arbete i alla tilldelade uppgifter.</a:t>
            </a:r>
            <a:endParaRPr lang="sv-SE" sz="1200" b="0" i="0" u="none" strike="noStrike" kern="1200" cap="none" spc="0" normalizeH="0" baseline="0" noProof="0" dirty="0">
              <a:ln>
                <a:noFill/>
              </a:ln>
              <a:solidFill>
                <a:schemeClr val="tx1"/>
              </a:solidFill>
              <a:effectLst/>
              <a:uLnTx/>
              <a:uFillTx/>
              <a:ea typeface="Verdan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har kunskaper för de uppgifter de tilldelats</a:t>
            </a:r>
            <a:r>
              <a:rPr lang="sv-SE" sz="1200" b="1" dirty="0">
                <a:solidFill>
                  <a:schemeClr val="tx1"/>
                </a:solidFill>
              </a:rPr>
              <a:t>. </a:t>
            </a:r>
            <a:r>
              <a:rPr lang="sv-SE" sz="1200" dirty="0">
                <a:solidFill>
                  <a:schemeClr val="tx1"/>
                </a:solidFill>
              </a:rPr>
              <a:t>De saknar förmågan att omsätta kunskapen till praktiskt arbete i vissa tilldelade uppgifter.</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29626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146974" cy="576000"/>
          </a:xfrm>
        </p:spPr>
        <p:txBody>
          <a:bodyPr/>
          <a:lstStyle/>
          <a:p>
            <a:pPr marL="0" indent="0">
              <a:lnSpc>
                <a:spcPct val="100000"/>
              </a:lnSpc>
              <a:buNone/>
            </a:pPr>
            <a:r>
              <a:rPr lang="sv-SE" sz="1600" b="1" dirty="0">
                <a:solidFill>
                  <a:schemeClr val="tx1"/>
                </a:solidFill>
              </a:rPr>
              <a:t>Har ni gjort en fördelning av uppgifter i SAM till arbetsledare eller andra medarbetare i verksamheten?       </a:t>
            </a: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ingen skriftlig fördelning av arbetsmiljöuppgifter </a:t>
            </a:r>
            <a:r>
              <a:rPr lang="sv-SE" sz="1200" dirty="0">
                <a:solidFill>
                  <a:prstClr val="black"/>
                </a:solidFill>
              </a:rPr>
              <a:t>till arbetsledare</a:t>
            </a:r>
            <a:r>
              <a:rPr kumimoji="0" lang="sv-SE" sz="1200" b="0" i="0" u="none" strike="noStrike" kern="1200" cap="none" spc="0" normalizeH="0" baseline="0" noProof="0" dirty="0">
                <a:ln>
                  <a:noFill/>
                </a:ln>
                <a:solidFill>
                  <a:prstClr val="black"/>
                </a:solidFill>
                <a:effectLst/>
                <a:uLnTx/>
                <a:uFillTx/>
              </a:rPr>
              <a:t>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har en äldre skriftlig fördelning av arbetsmiljöuppgifter till arbetsledare eller andra medarbetare – men innehållet är inte aktuellt och/eller har inte aktuella  funktioner och namn.</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695421"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 fördelning hålls aktuell via regelbunden dialog vid utvecklingssamtal.</a:t>
            </a:r>
            <a:endParaRPr lang="sv-SE" sz="1200" dirty="0">
              <a:solidFill>
                <a:schemeClr val="tx1"/>
              </a:solidFill>
              <a:ea typeface="Verdana"/>
            </a:endParaRPr>
          </a:p>
          <a:p>
            <a:endParaRPr lang="sv-SE" sz="1200" dirty="0">
              <a:solidFill>
                <a:schemeClr val="tx1"/>
              </a:solidFill>
            </a:endParaRPr>
          </a:p>
          <a:p>
            <a:pPr marL="285750" indent="-285750">
              <a:buFont typeface="Arial" panose="020B0604020202020204" pitchFamily="34" charset="0"/>
              <a:buChar char="•"/>
            </a:pPr>
            <a:r>
              <a:rPr lang="sv-SE" sz="1200" dirty="0">
                <a:solidFill>
                  <a:schemeClr val="tx1"/>
                </a:solidFill>
              </a:rPr>
              <a:t>Våra skyddsombud och medarbetare är informerade om innehållet i fördelningen.</a:t>
            </a: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3588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 fördelning är endast ett dokument och lever inte i vardagen. Innehåll och mottagande arbetsledares/medarbetares förutsättningar diskuteras inte ex. vid utvecklingssamtal.</a:t>
            </a:r>
            <a:endParaRPr lang="sv-SE" sz="1200" dirty="0">
              <a:solidFill>
                <a:schemeClr val="tx1"/>
              </a:solidFill>
              <a:ea typeface="Verdana"/>
            </a:endParaRPr>
          </a:p>
          <a:p>
            <a:endParaRPr lang="sv-SE" sz="1200" dirty="0">
              <a:solidFill>
                <a:schemeClr val="tx1"/>
              </a:solidFill>
            </a:endParaRPr>
          </a:p>
          <a:p>
            <a:pPr marL="285750" indent="-285750">
              <a:buFont typeface="Arial" panose="020B0604020202020204" pitchFamily="34" charset="0"/>
              <a:buChar char="•"/>
            </a:pPr>
            <a:r>
              <a:rPr lang="sv-SE" sz="1200" dirty="0">
                <a:solidFill>
                  <a:schemeClr val="tx1"/>
                </a:solidFill>
              </a:rPr>
              <a:t>Våra skyddsombud och medarbetare är informerade om innehållet i fördelningen.</a:t>
            </a:r>
          </a:p>
          <a:p>
            <a:pPr marL="285750" indent="-285750">
              <a:buFont typeface="Arial" panose="020B0604020202020204" pitchFamily="34" charset="0"/>
              <a:buChar char="•"/>
            </a:pPr>
            <a:endParaRPr lang="sv-SE"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358800"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695422"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415092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146974" cy="576000"/>
          </a:xfrm>
        </p:spPr>
        <p:txBody>
          <a:bodyPr/>
          <a:lstStyle/>
          <a:p>
            <a:pPr marL="0" indent="0">
              <a:lnSpc>
                <a:spcPct val="100000"/>
              </a:lnSpc>
              <a:buNone/>
            </a:pPr>
            <a:r>
              <a:rPr lang="sv-SE" sz="1600" b="1" dirty="0">
                <a:solidFill>
                  <a:schemeClr val="tx1"/>
                </a:solidFill>
              </a:rPr>
              <a:t>Har de som tilldelats uppgifter i SAM tillräckliga befogenheter för uppgifterna, dvs. möjlighet att vidta åtgärder?       </a:t>
            </a: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ingen skriftlig fördelning av arbetsmiljöuppgifter till</a:t>
            </a:r>
            <a:r>
              <a:rPr lang="sv-SE" sz="1200" dirty="0">
                <a:solidFill>
                  <a:prstClr val="black"/>
                </a:solidFill>
              </a:rPr>
              <a:t> </a:t>
            </a:r>
            <a:r>
              <a:rPr kumimoji="0" lang="sv-SE" sz="1200" b="0" i="0" u="none" strike="noStrike" kern="1200" cap="none" spc="0" normalizeH="0" baseline="0" noProof="0" dirty="0">
                <a:ln>
                  <a:noFill/>
                </a:ln>
                <a:solidFill>
                  <a:prstClr val="black"/>
                </a:solidFill>
                <a:effectLst/>
                <a:uLnTx/>
                <a:uFillTx/>
              </a:rPr>
              <a:t>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Arbetsledare och/eller andra medarbetare saknar befogenheter för alla de uppgifter de tilldelats.</a:t>
            </a:r>
            <a:endParaRPr lang="sv-SE" sz="1200" dirty="0">
              <a:solidFill>
                <a:schemeClr val="tx1"/>
              </a:solidFill>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695421"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a:t>
            </a:r>
            <a:r>
              <a:rPr lang="sv-SE" sz="1200" dirty="0">
                <a:solidFill>
                  <a:prstClr val="black"/>
                </a:solidFill>
              </a:rPr>
              <a:t>till arbetsledare</a:t>
            </a:r>
            <a:r>
              <a:rPr kumimoji="0" lang="sv-SE" sz="1200" b="0" i="0" u="none" strike="noStrike" kern="1200" cap="none" spc="0" normalizeH="0" baseline="0" noProof="0" dirty="0">
                <a:ln>
                  <a:noFill/>
                </a:ln>
                <a:solidFill>
                  <a:prstClr val="black"/>
                </a:solidFill>
                <a:effectLst/>
                <a:uLnTx/>
                <a:uFillTx/>
              </a:rPr>
              <a:t>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arbetsledare och/eller andra medarbetare har befogenheter</a:t>
            </a:r>
            <a:r>
              <a:rPr lang="sv-SE" sz="1200" b="1" dirty="0">
                <a:solidFill>
                  <a:schemeClr val="tx1"/>
                </a:solidFill>
              </a:rPr>
              <a:t> </a:t>
            </a:r>
            <a:r>
              <a:rPr lang="sv-SE" sz="1200" dirty="0">
                <a:solidFill>
                  <a:schemeClr val="tx1"/>
                </a:solidFill>
              </a:rPr>
              <a:t>för alla de uppgifter de tilldelats.</a:t>
            </a:r>
            <a:endParaRPr lang="sv-SE" sz="12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3588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Arbetsledare och/eller andra medarbetare saknar befogenheter för vissa</a:t>
            </a:r>
            <a:r>
              <a:rPr lang="sv-SE" sz="1200" b="1" dirty="0">
                <a:solidFill>
                  <a:schemeClr val="tx1"/>
                </a:solidFill>
              </a:rPr>
              <a:t> </a:t>
            </a:r>
            <a:r>
              <a:rPr lang="sv-SE" sz="1200" dirty="0">
                <a:solidFill>
                  <a:schemeClr val="tx1"/>
                </a:solidFill>
              </a:rPr>
              <a:t>av de uppgifter de tilldelats</a:t>
            </a:r>
            <a:r>
              <a:rPr lang="sv-SE" sz="1200" dirty="0">
                <a:solidFill>
                  <a:schemeClr val="tx1"/>
                </a:solidFill>
                <a:cs typeface="Calibri"/>
              </a:rPr>
              <a:t>.</a:t>
            </a:r>
            <a:endParaRPr kumimoji="0" lang="sv-SE" sz="1200" b="0" i="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358800"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695422"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84267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146974" cy="576000"/>
          </a:xfrm>
        </p:spPr>
        <p:txBody>
          <a:bodyPr/>
          <a:lstStyle/>
          <a:p>
            <a:pPr marL="0" indent="0">
              <a:lnSpc>
                <a:spcPct val="100000"/>
              </a:lnSpc>
              <a:buNone/>
            </a:pPr>
            <a:r>
              <a:rPr lang="sv-SE" sz="1600" b="1" dirty="0">
                <a:solidFill>
                  <a:schemeClr val="tx1"/>
                </a:solidFill>
              </a:rPr>
              <a:t>Har de som tilldelats uppgifter i SAM tillräckliga resurser för uppgifterna, ex. kompetensmässigt eller ekonomiskt?</a:t>
            </a: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ingen skriftlig fördelning av arbetsmiljöuppgifter till</a:t>
            </a:r>
            <a:r>
              <a:rPr lang="sv-SE" sz="1200" dirty="0">
                <a:solidFill>
                  <a:prstClr val="black"/>
                </a:solidFill>
              </a:rPr>
              <a:t> </a:t>
            </a:r>
            <a:r>
              <a:rPr kumimoji="0" lang="sv-SE" sz="1200" b="0" i="0" u="none" strike="noStrike" kern="1200" cap="none" spc="0" normalizeH="0" baseline="0" noProof="0" dirty="0">
                <a:ln>
                  <a:noFill/>
                </a:ln>
                <a:solidFill>
                  <a:prstClr val="black"/>
                </a:solidFill>
                <a:effectLst/>
                <a:uLnTx/>
                <a:uFillTx/>
              </a:rPr>
              <a:t>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arbetsledare och/eller andra medarbetare saknar resurser</a:t>
            </a:r>
            <a:r>
              <a:rPr lang="sv-SE" sz="1200" b="1" dirty="0">
                <a:solidFill>
                  <a:schemeClr val="tx1"/>
                </a:solidFill>
              </a:rPr>
              <a:t> </a:t>
            </a:r>
            <a:r>
              <a:rPr lang="sv-SE" sz="1200" dirty="0">
                <a:solidFill>
                  <a:schemeClr val="tx1"/>
                </a:solidFill>
              </a:rPr>
              <a:t>för alla de uppgifter de tilldelats. Resurser kan vara budget, personal, utrustning, lokaler och egen tid.</a:t>
            </a:r>
            <a:endParaRPr lang="sv-SE" sz="1200" dirty="0">
              <a:solidFill>
                <a:schemeClr val="tx1"/>
              </a:solidFill>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695421"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a:t>
            </a:r>
            <a:r>
              <a:rPr lang="sv-SE" sz="1200" dirty="0">
                <a:solidFill>
                  <a:prstClr val="black"/>
                </a:solidFill>
              </a:rPr>
              <a:t> </a:t>
            </a:r>
            <a:r>
              <a:rPr kumimoji="0" lang="sv-SE" sz="1200" b="0" i="0" u="none" strike="noStrike" kern="1200" cap="none" spc="0" normalizeH="0" baseline="0" noProof="0" dirty="0">
                <a:ln>
                  <a:noFill/>
                </a:ln>
                <a:solidFill>
                  <a:prstClr val="black"/>
                </a:solidFill>
                <a:effectLst/>
                <a:uLnTx/>
                <a:uFillTx/>
              </a:rPr>
              <a:t>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arbetsledare och/eller andra medarbetare har resurser</a:t>
            </a:r>
            <a:r>
              <a:rPr lang="sv-SE" sz="1200" b="1" dirty="0">
                <a:solidFill>
                  <a:schemeClr val="tx1"/>
                </a:solidFill>
              </a:rPr>
              <a:t> </a:t>
            </a:r>
            <a:r>
              <a:rPr lang="sv-SE" sz="1200" dirty="0">
                <a:solidFill>
                  <a:schemeClr val="tx1"/>
                </a:solidFill>
              </a:rPr>
              <a:t>för alla de uppgifter de tilldelats. Resurser kan vara budget, personal, utrustning, lokaler och egen tid.</a:t>
            </a:r>
            <a:endParaRPr lang="sv-SE" sz="12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3588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arbetsledare och/eller andra medarbetare saknar resurser för vissa</a:t>
            </a:r>
            <a:r>
              <a:rPr lang="sv-SE" sz="1200" b="1" dirty="0">
                <a:solidFill>
                  <a:schemeClr val="tx1"/>
                </a:solidFill>
              </a:rPr>
              <a:t> </a:t>
            </a:r>
            <a:r>
              <a:rPr lang="sv-SE" sz="1200" dirty="0">
                <a:solidFill>
                  <a:schemeClr val="tx1"/>
                </a:solidFill>
              </a:rPr>
              <a:t>av de uppgifter de tilldelats. Resurser kan vara budget, personal, utrustning, lokaler och egen tid</a:t>
            </a:r>
            <a:r>
              <a:rPr lang="sv-SE" sz="1200" dirty="0">
                <a:solidFill>
                  <a:schemeClr val="tx1"/>
                </a:solidFill>
                <a:cs typeface="Calibri"/>
              </a:rPr>
              <a:t>.</a:t>
            </a:r>
            <a:endParaRPr lang="sv-SE" sz="1200" b="0" i="0" u="none" strike="noStrike" kern="1200" cap="none" spc="0" normalizeH="0" baseline="0" noProof="0" dirty="0">
              <a:ln>
                <a:noFill/>
              </a:ln>
              <a:solidFill>
                <a:schemeClr val="tx1"/>
              </a:solidFill>
              <a:effectLst/>
              <a:uLnTx/>
              <a:uFillTx/>
              <a:ea typeface="Verdana"/>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358800"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695422"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352282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som tilldelats uppgifter i SAM tillräckliga teoretiska kunskaper för uppgifterna?</a:t>
            </a: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Vi har ingen skriftlig fördelning av arbetsmiljöuppgifter till</a:t>
            </a:r>
            <a:r>
              <a:rPr lang="sv-SE" sz="1200" dirty="0">
                <a:solidFill>
                  <a:prstClr val="black"/>
                </a:solidFill>
              </a:rPr>
              <a:t> </a:t>
            </a:r>
            <a:r>
              <a:rPr kumimoji="0" lang="sv-SE" sz="1200" b="0" i="0" u="none" strike="noStrike" kern="1200" cap="none" spc="0" normalizeH="0" baseline="0" noProof="0" dirty="0">
                <a:ln>
                  <a:noFill/>
                </a:ln>
                <a:solidFill>
                  <a:prstClr val="black"/>
                </a:solidFill>
                <a:effectLst/>
                <a:uLnTx/>
                <a:uFillTx/>
                <a:ea typeface="+mn-ea"/>
              </a:rPr>
              <a:t>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saknar teoretiska kunskaper</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för alla de uppgifter de tilldelats.</a:t>
            </a:r>
            <a:endParaRPr kumimoji="0" lang="sv-SE" sz="12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a:t>
            </a:r>
            <a:r>
              <a:rPr lang="sv-SE" sz="1200" dirty="0">
                <a:solidFill>
                  <a:prstClr val="black"/>
                </a:solidFill>
              </a:rPr>
              <a:t>till arbetsledare</a:t>
            </a:r>
            <a:r>
              <a:rPr kumimoji="0" lang="sv-SE" sz="1200" b="0" i="0" u="none" strike="noStrike" kern="1200" cap="none" spc="0" normalizeH="0" baseline="0" noProof="0" dirty="0">
                <a:ln>
                  <a:noFill/>
                </a:ln>
                <a:solidFill>
                  <a:prstClr val="black"/>
                </a:solidFill>
                <a:effectLst/>
                <a:uLnTx/>
                <a:uFillTx/>
                <a:ea typeface="+mn-ea"/>
              </a:rPr>
              <a:t>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har teoretiska kunskaper</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för alla de uppgifter de tilldelats.</a:t>
            </a:r>
            <a:endParaRPr lang="sv-SE" sz="1200" b="0" i="0" u="none" strike="noStrike" kern="1200" cap="none" spc="0" normalizeH="0" baseline="0" noProof="0" dirty="0">
              <a:ln>
                <a:noFill/>
              </a:ln>
              <a:solidFill>
                <a:prstClr val="black"/>
              </a:solidFill>
              <a:effectLst/>
              <a:uLnTx/>
              <a:uFillTx/>
              <a:ea typeface="Verdan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saknar teoretiska kunskaper för vissa</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av de uppgifter de tilldelats.</a:t>
            </a:r>
            <a:endParaRPr kumimoji="0" lang="sv-SE" sz="1200" b="0" i="0" u="none" strike="noStrike" kern="1200" cap="none" spc="0" normalizeH="0" baseline="0" noProof="0" dirty="0">
              <a:ln>
                <a:noFill/>
              </a:ln>
              <a:solidFill>
                <a:prstClr val="black"/>
              </a:solidFill>
              <a:effectLst/>
              <a:uLnTx/>
              <a:uFillTx/>
              <a:ea typeface="+mn-ea"/>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429494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som tilldelats uppgifter i SAM tillräcklig kompetens att omsätta kunskapen i praktiken för uppgifterna?</a:t>
            </a: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ea typeface="+mn-ea"/>
              </a:rPr>
              <a:t>Vi har ingen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har kunskaper för de uppgifter de tilldelats. De saknar förmågan att omsätta kunskapen till praktiskt arbete i samtliga tilldelade uppgifter.</a:t>
            </a:r>
            <a:endParaRPr kumimoji="0" lang="sv-SE" sz="1200" b="0" i="0" u="none" strike="noStrike" kern="1200" cap="none" spc="0" normalizeH="0" baseline="0" noProof="0" dirty="0">
              <a:ln>
                <a:noFill/>
              </a:ln>
              <a:solidFill>
                <a:prstClr val="black"/>
              </a:solidFill>
              <a:effectLst/>
              <a:uLnTx/>
              <a:uFillTx/>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till 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har kunskaper för de uppgifter de tilldelats. De har förmågan att omsätta kunskapen till praktiskt arbete i alla tilldelade uppgifter.</a:t>
            </a:r>
            <a:endParaRPr lang="sv-SE" sz="1200" b="0" i="0" u="none" strike="noStrike" kern="1200" cap="none" spc="0" normalizeH="0" baseline="0" noProof="0" dirty="0">
              <a:ln>
                <a:noFill/>
              </a:ln>
              <a:solidFill>
                <a:prstClr val="black"/>
              </a:solidFill>
              <a:effectLst/>
              <a:uLnTx/>
              <a:uFillTx/>
              <a:ea typeface="Verdan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till</a:t>
            </a:r>
            <a:r>
              <a:rPr lang="sv-SE" sz="1200" dirty="0">
                <a:solidFill>
                  <a:prstClr val="black"/>
                </a:solidFill>
              </a:rPr>
              <a:t> </a:t>
            </a:r>
            <a:r>
              <a:rPr kumimoji="0" lang="sv-SE" sz="1200" b="0" i="0" u="none" strike="noStrike" kern="1200" cap="none" spc="0" normalizeH="0" baseline="0" noProof="0" dirty="0">
                <a:ln>
                  <a:noFill/>
                </a:ln>
                <a:solidFill>
                  <a:prstClr val="black"/>
                </a:solidFill>
                <a:effectLst/>
                <a:uLnTx/>
                <a:uFillTx/>
                <a:ea typeface="+mn-ea"/>
              </a:rPr>
              <a:t>arbetsledare och/eller andra medarbetare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arbetsledare och/eller andra medarbetare har kunskaper för de uppgifter de tilldelats</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De saknar förmågan att omsätta kunskapen till praktiskt arbete i vissa tilldelade uppgifter.</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84034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4. Risker i arbetet</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vert="horz" lIns="0" tIns="0" rIns="0" bIns="0" rtlCol="0" anchor="t">
            <a:noAutofit/>
          </a:bodyPr>
          <a:lstStyle/>
          <a:p>
            <a:pPr marL="0" indent="0">
              <a:buNone/>
            </a:pPr>
            <a:r>
              <a:rPr lang="sv-SE" sz="1600" b="1" dirty="0"/>
              <a:t>Har medarbetare fått tillräckligt med kunskaper om vilka risker det finns i arbetet?</a:t>
            </a:r>
            <a:endParaRPr lang="sv-SE" sz="1600" b="1" dirty="0">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Våra medarbetare saknar kunskaper om de risker som finns i deras arbete.</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saknar skrivna rutiner för alla riskfyllda arbetsuppgifter</a:t>
            </a:r>
            <a:r>
              <a:rPr lang="sv-SE" sz="1200" dirty="0">
                <a:solidFill>
                  <a:prstClr val="black"/>
                </a:solidFill>
                <a:cs typeface="Arial" panose="020B0604020202020204" pitchFamily="34" charset="0"/>
              </a:rPr>
              <a:t>.</a:t>
            </a:r>
            <a:endParaRPr lang="sv-SE" sz="1200" dirty="0">
              <a:solidFill>
                <a:schemeClr val="tx1"/>
              </a:solidFill>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Våra medarbetare får regelbundet kunskaper om de risker som finns i deras arbete.</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171450" indent="-171450">
              <a:buFont typeface="Arial"/>
              <a:buChar char="•"/>
            </a:pPr>
            <a:r>
              <a:rPr lang="sv-SE" sz="1200">
                <a:solidFill>
                  <a:schemeClr val="tx1"/>
                </a:solidFill>
              </a:rPr>
              <a:t>Vi har skrivna rutiner för alla riskfyllda </a:t>
            </a:r>
            <a:r>
              <a:rPr lang="sv-SE" sz="1200" dirty="0">
                <a:solidFill>
                  <a:schemeClr val="tx1"/>
                </a:solidFill>
              </a:rPr>
              <a:t>arbetsuppgifter.</a:t>
            </a:r>
            <a:endParaRPr lang="sv-SE" sz="1200" dirty="0">
              <a:solidFill>
                <a:schemeClr val="tx1"/>
              </a:solidFill>
              <a:ea typeface="Verdana"/>
            </a:endParaRPr>
          </a:p>
          <a:p>
            <a:endParaRPr lang="sv-SE" sz="1200" dirty="0">
              <a:solidFill>
                <a:schemeClr val="tx1"/>
              </a:solidFill>
            </a:endParaRPr>
          </a:p>
          <a:p>
            <a:pPr marL="171450" indent="-171450">
              <a:buFont typeface="Arial"/>
              <a:buChar char="•"/>
            </a:pPr>
            <a:r>
              <a:rPr lang="sv-SE" sz="1200">
                <a:solidFill>
                  <a:schemeClr val="tx1"/>
                </a:solidFill>
              </a:rPr>
              <a:t>Våra skrivna rutiner för riskfyllda </a:t>
            </a:r>
            <a:r>
              <a:rPr lang="sv-SE" sz="1200" dirty="0">
                <a:solidFill>
                  <a:schemeClr val="tx1"/>
                </a:solidFill>
              </a:rPr>
              <a:t>arbetsuppgifter revideras regelbundet.</a:t>
            </a:r>
            <a:endParaRPr lang="sv-SE" sz="1200" b="0" i="0" u="none" strike="noStrike" kern="1200" cap="none" spc="0" normalizeH="0" baseline="0" noProof="0" dirty="0">
              <a:ln>
                <a:noFill/>
              </a:ln>
              <a:solidFill>
                <a:schemeClr val="tx1"/>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kern="1200" cap="none" spc="0" normalizeH="0" baseline="0" noProof="0" dirty="0">
              <a:ln>
                <a:noFill/>
              </a:ln>
              <a:solidFill>
                <a:prstClr val="black"/>
              </a:solidFill>
              <a:effectLst/>
              <a:uLnTx/>
              <a:uFillTx/>
              <a:ea typeface="Verdana"/>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Våra medarbetare saknar kunskaper om vissa av de risker som finns i deras arbete.</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saknar skrivna rutiner för vissa riskfyllda arbetsuppgifter.</a:t>
            </a:r>
          </a:p>
          <a:p>
            <a:endParaRPr lang="sv-SE" sz="1200" dirty="0">
              <a:solidFill>
                <a:prstClr val="black"/>
              </a:solidFill>
              <a:cs typeface="Calibri"/>
            </a:endParaRPr>
          </a:p>
          <a:p>
            <a:pPr marL="285750" indent="-285750">
              <a:buFont typeface="Arial" panose="020B0604020202020204" pitchFamily="34" charset="0"/>
              <a:buChar char="•"/>
            </a:pPr>
            <a:r>
              <a:rPr lang="sv-SE" sz="1200" dirty="0">
                <a:solidFill>
                  <a:schemeClr val="tx1"/>
                </a:solidFill>
              </a:rPr>
              <a:t>Våra skrivna rutiner för vissa riskfyllda arbetsuppgifter revideras inte regelbundet.</a:t>
            </a: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38439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4. Risker i arbetet</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vert="horz" lIns="0" tIns="0" rIns="0" bIns="0" rtlCol="0" anchor="t">
            <a:noAutofit/>
          </a:bodyPr>
          <a:lstStyle/>
          <a:p>
            <a:pPr marL="0" indent="0">
              <a:lnSpc>
                <a:spcPct val="100000"/>
              </a:lnSpc>
              <a:buNone/>
            </a:pPr>
            <a:r>
              <a:rPr lang="sv-SE" sz="1600" b="1" dirty="0"/>
              <a:t>Har medarbetare fått tillräckligt med kunskaper om hur de, utifrån riskerna, ska kunna utföra arbetet säkert?</a:t>
            </a:r>
            <a:endParaRPr lang="sv-SE" sz="1600" b="1" dirty="0">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586944"/>
            <a:ext cx="3240000" cy="30729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Våra medarbetare får inte  introduktion om hur arbetet ska utföras på ett säkert sätt när de börjar i verksamheten.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saknar skrivna rutiner för riskfyllda arbetsuppgifter, dvs. där medarbetarna kan inte läsa sig till hur arbetet ska utföras på ett säkert sätt.</a:t>
            </a:r>
            <a:endParaRPr lang="sv-SE" sz="1200" dirty="0">
              <a:solidFill>
                <a:schemeClr val="tx1"/>
              </a:solidFill>
              <a:ea typeface="Verdana"/>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2976423"/>
            <a:ext cx="4434404" cy="36836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Våra medarbetare får introduktion om hur arbetet ska utföras på ett säkert sätt när de börjar arbeta i verksamheten.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följer upp arbetssättet efter introduktionen. Uppföljningen görs av chef, handledare eller motsvarande på medarbetarens arbetsplats.</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introducerar medarbetare löpande när nya arbetsuppgifter och risker tillkommer i arbetet. Arbetssättet följs upp efter introduktionen av chef, handledare eller motsvarande.</a:t>
            </a:r>
          </a:p>
          <a:p>
            <a:endParaRPr lang="sv-SE" sz="1200" dirty="0">
              <a:solidFill>
                <a:schemeClr val="tx1"/>
              </a:solidFill>
            </a:endParaRPr>
          </a:p>
          <a:p>
            <a:pPr marL="285750" indent="-285750">
              <a:buFont typeface="Arial" panose="020B0604020202020204" pitchFamily="34" charset="0"/>
              <a:buChar char="•"/>
            </a:pPr>
            <a:r>
              <a:rPr lang="sv-SE" sz="1200" dirty="0">
                <a:solidFill>
                  <a:schemeClr val="tx1"/>
                </a:solidFill>
              </a:rPr>
              <a:t>Vi har skrivna rutiner för alla riskfyllda arbetsuppgifter dvs. där medarbetarna vid oklarheter kan läsa sig till hur arbets-uppgifter ska utföras på ett säkert sätt. Vid större oklarheter kontaktas chef, handledare eller motsvarande.</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287173"/>
            <a:ext cx="3240000" cy="337273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Våra medarbetare får introduktion om hur arbetet ska utföras på ett säkert sätt när de börjar arbeta i verksamheten. </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medarbetare får ingen ny introduktion när nya arbetsuppgifter och risker tillkommer i arbetet.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saknar skrivna rutiner för vissa riskfyllda arbetsuppgifter.  Medarbetarna kan inte läsa sig till hur dessa arbetsuppgifter ska utföras på ett säkert sätt.</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285871"/>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2975226"/>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664477"/>
            <a:ext cx="4434404"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77966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5. Undersökningar och riskbedömningar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0" y="1386000"/>
            <a:ext cx="9998758" cy="576000"/>
          </a:xfrm>
        </p:spPr>
        <p:txBody>
          <a:bodyPr/>
          <a:lstStyle/>
          <a:p>
            <a:pPr marL="0" indent="0">
              <a:lnSpc>
                <a:spcPct val="100000"/>
              </a:lnSpc>
              <a:buNone/>
            </a:pPr>
            <a:r>
              <a:rPr lang="sv-SE" sz="1600" b="1" dirty="0">
                <a:solidFill>
                  <a:schemeClr val="tx1"/>
                </a:solidFill>
              </a:rPr>
              <a:t>Har ni gjort regelbundna undersökningar av arbetsmiljön genom exempelvis arbetsmiljöronder, enkäter eller APT? </a:t>
            </a: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0"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0" y="3855252"/>
            <a:ext cx="3240000" cy="28046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undersöker inte regelbundet vår fysiska, organisatoriska och sociala arbetsmiljö.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har bristfälliga checklistor/stöd för undersökningar av vår arbetsmiljö.</a:t>
            </a:r>
          </a:p>
        </p:txBody>
      </p:sp>
      <p:sp>
        <p:nvSpPr>
          <p:cNvPr id="7" name="Rektangel 6">
            <a:extLst>
              <a:ext uri="{FF2B5EF4-FFF2-40B4-BE49-F238E27FC236}">
                <a16:creationId xmlns:a16="http://schemas.microsoft.com/office/drawing/2014/main" id="{68D2C62E-5A16-0C8B-4EA6-99D6240DDEA9}"/>
              </a:ext>
            </a:extLst>
          </p:cNvPr>
          <p:cNvSpPr/>
          <p:nvPr/>
        </p:nvSpPr>
        <p:spPr>
          <a:xfrm>
            <a:off x="7576621" y="3244732"/>
            <a:ext cx="3304394" cy="341531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undersöker regelbundet vår fysiska, organisatoriska, sociala och digitala arbetsmiljö via ex. daglig dialog, skyddsronder, enkäter och utvecklingssamtal.</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har ett årshjul som stöd för våra regelbundna undersökningar av arbetsmiljön. Vi lägger in tidpunkter för genomförande av skyddsronder, enkäter och utvecklingssamtal samt arbetsplatsträffar i detta.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har bra checklistor/stöd för undersökningar av vår fysiska, organisatoriska, sociala och digitala arbetsmiljö.</a:t>
            </a:r>
            <a:endParaRPr lang="sv-SE" sz="1200" b="0" i="0" u="none" strike="noStrike" kern="1200" cap="none" spc="0" normalizeH="0" baseline="0" noProof="0" dirty="0">
              <a:ln>
                <a:noFill/>
              </a:ln>
              <a:solidFill>
                <a:schemeClr val="tx1"/>
              </a:solidFill>
              <a:effectLst/>
              <a:uLnTx/>
              <a:uFillTx/>
              <a:ea typeface="Verdan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544750"/>
            <a:ext cx="3240000" cy="311515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undersöker vissa delar av vår arbetsmiljö regelbundet via skyddsronder.</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har bra checklistor/stöd för undersökningar av vissa delar av vår arbetsmiljö.</a:t>
            </a:r>
            <a:endParaRPr lang="sv-SE" sz="12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554181"/>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243536"/>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943519"/>
            <a:ext cx="3315124"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93608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5. Undersökningar och riskbedömningar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gjort riskbedömningar utifrån resultatet från undersökningarna av arbetsmiljön? </a:t>
            </a: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bedömer inte allvarlighetsgraden på de risker som identifieras vid eventuella undersökningar av vår arbetsmiljö.</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för ingen dialog i t.ex. en arbetsgrupp om allvarlighetsgraden på de risker som kommer upp löpande från våra skyddsombud och medarbetare</a:t>
            </a:r>
            <a:r>
              <a:rPr kumimoji="0" lang="sv-SE" sz="1200" b="0" i="0" u="none" strike="noStrike" kern="1200" cap="none" spc="0" normalizeH="0" baseline="0" noProof="0" dirty="0">
                <a:ln>
                  <a:noFill/>
                </a:ln>
                <a:solidFill>
                  <a:prstClr val="black"/>
                </a:solidFill>
                <a:effectLst/>
                <a:uLnTx/>
                <a:uFillTx/>
              </a:rPr>
              <a:t>.</a:t>
            </a: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bedömer allvarlighetsgraden på alla risker som identifieras vid undersökningar av vår fysiska, organisatoriska, sociala och digitala arbetsmiljö.</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bedömer allvarlighetsgraden via dialog i t.ex. en väl sammansatt arbetsgrupp. Dialogen kan ske med stöd av en mall där gruppen värderar sannolikheten för att en identifierad risk inträffar och hur allvarligt det blir om risken inträffar</a:t>
            </a:r>
            <a:r>
              <a:rPr lang="sv-SE" sz="1200" dirty="0">
                <a:solidFill>
                  <a:prstClr val="black"/>
                </a:solidFill>
              </a:rPr>
              <a:t>.</a:t>
            </a:r>
            <a:endParaRPr lang="sv-SE" sz="12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bedömer allvarlighetsgraden på vissa risker i arbetsmiljön, t.ex. de som identifieras via skyddsronder.</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Vi bedömer inte allvarlighetsgraden på identifierade risker systematiskt i t.ex. en arbetsgrupp eller med stöd av mallar. Vi går direkt på en dialog kring om vi behöver göra en åtgärd eller inte för att minska risken.</a:t>
            </a:r>
            <a:endParaRPr lang="sv-SE" sz="12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67886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2CEB8C-048F-C57F-EB80-0F3E599DFDA8}"/>
              </a:ext>
            </a:extLst>
          </p:cNvPr>
          <p:cNvSpPr>
            <a:spLocks noGrp="1"/>
          </p:cNvSpPr>
          <p:nvPr>
            <p:ph type="title"/>
          </p:nvPr>
        </p:nvSpPr>
        <p:spPr>
          <a:xfrm>
            <a:off x="1096621" y="666000"/>
            <a:ext cx="9802252" cy="720000"/>
          </a:xfrm>
        </p:spPr>
        <p:txBody>
          <a:bodyPr/>
          <a:lstStyle/>
          <a:p>
            <a:r>
              <a:rPr lang="sv-SE" dirty="0"/>
              <a:t>1. Rutiner i SAM</a:t>
            </a:r>
          </a:p>
        </p:txBody>
      </p:sp>
      <p:sp>
        <p:nvSpPr>
          <p:cNvPr id="3" name="Platshållare för innehåll 2">
            <a:extLst>
              <a:ext uri="{FF2B5EF4-FFF2-40B4-BE49-F238E27FC236}">
                <a16:creationId xmlns:a16="http://schemas.microsoft.com/office/drawing/2014/main" id="{F539C80E-D214-4142-36A4-4855BDD5B071}"/>
              </a:ext>
            </a:extLst>
          </p:cNvPr>
          <p:cNvSpPr>
            <a:spLocks noGrp="1"/>
          </p:cNvSpPr>
          <p:nvPr>
            <p:ph idx="1"/>
          </p:nvPr>
        </p:nvSpPr>
        <p:spPr>
          <a:xfrm>
            <a:off x="1096621" y="1386000"/>
            <a:ext cx="9802252" cy="576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ea typeface="+mn-ea"/>
                <a:cs typeface="Calibri"/>
              </a:rPr>
              <a:t>Är rutiner för det systematiska hälso- och arbetsmiljöarbetet (t.ex. genom Guide för hälso- och arbetsmiljöarbete) kända av chef/chefer?</a:t>
            </a:r>
            <a:endParaRPr kumimoji="0" lang="sv-SE" sz="16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sp>
        <p:nvSpPr>
          <p:cNvPr id="4" name="Platshållare för datum 3">
            <a:extLst>
              <a:ext uri="{FF2B5EF4-FFF2-40B4-BE49-F238E27FC236}">
                <a16:creationId xmlns:a16="http://schemas.microsoft.com/office/drawing/2014/main" id="{66CC5A11-0F89-F618-BFDD-D82690C5F587}"/>
              </a:ext>
            </a:extLst>
          </p:cNvPr>
          <p:cNvSpPr>
            <a:spLocks noGrp="1"/>
          </p:cNvSpPr>
          <p:nvPr>
            <p:ph type="dt" sz="half" idx="14"/>
          </p:nvPr>
        </p:nvSpPr>
        <p:spPr/>
        <p:txBody>
          <a:bodyPr/>
          <a:lstStyle/>
          <a:p>
            <a:fld id="{094EC4B8-68CD-44A3-B172-19A87347D395}" type="datetime1">
              <a:rPr lang="sv-SE" smtClean="0"/>
              <a:t>2025-08-20</a:t>
            </a:fld>
            <a:endParaRPr lang="sv-SE"/>
          </a:p>
        </p:txBody>
      </p:sp>
      <p:sp>
        <p:nvSpPr>
          <p:cNvPr id="6" name="Rektangel 5">
            <a:extLst>
              <a:ext uri="{FF2B5EF4-FFF2-40B4-BE49-F238E27FC236}">
                <a16:creationId xmlns:a16="http://schemas.microsoft.com/office/drawing/2014/main" id="{C9BD33AF-6E8D-0E5F-5E2D-9006DD5F7CE4}"/>
              </a:ext>
            </a:extLst>
          </p:cNvPr>
          <p:cNvSpPr/>
          <p:nvPr/>
        </p:nvSpPr>
        <p:spPr>
          <a:xfrm>
            <a:off x="1096621" y="2106000"/>
            <a:ext cx="6233886" cy="553998"/>
          </a:xfrm>
          <a:prstGeom prst="rect">
            <a:avLst/>
          </a:prstGeom>
        </p:spPr>
        <p:txBody>
          <a:bodyPr wrap="none" lIns="91440" tIns="45720" rIns="91440" bIns="45720" anchor="t">
            <a:spAutoFit/>
          </a:bodyPr>
          <a:lstStyle/>
          <a:p>
            <a:r>
              <a:rPr lang="sv-SE" sz="1600" dirty="0"/>
              <a:t>Vägledning – Var befinner vi oss? </a:t>
            </a:r>
          </a:p>
          <a:p>
            <a:r>
              <a:rPr lang="sv-SE" sz="1400" dirty="0"/>
              <a:t>Se exempel på påståenden nedan som underlag för er bedömning.</a:t>
            </a:r>
            <a:endParaRPr lang="sv-SE" sz="1400" dirty="0">
              <a:ea typeface="Verdana"/>
            </a:endParaRPr>
          </a:p>
        </p:txBody>
      </p:sp>
      <p:sp>
        <p:nvSpPr>
          <p:cNvPr id="7" name="Rektangel 6">
            <a:extLst>
              <a:ext uri="{FF2B5EF4-FFF2-40B4-BE49-F238E27FC236}">
                <a16:creationId xmlns:a16="http://schemas.microsoft.com/office/drawing/2014/main" id="{0C848896-891A-9775-CC73-34BC35D0DDF8}"/>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indent="-213995">
              <a:buFont typeface="Arial" panose="020B0604020202020204" pitchFamily="34" charset="0"/>
              <a:buChar char="•"/>
            </a:pPr>
            <a:endParaRPr lang="sv-SE" sz="1400" dirty="0">
              <a:solidFill>
                <a:schemeClr val="tx1"/>
              </a:solidFill>
            </a:endParaRPr>
          </a:p>
          <a:p>
            <a:pPr marL="213995" indent="-213995">
              <a:buFont typeface="Arial" panose="020B0604020202020204" pitchFamily="34" charset="0"/>
              <a:buChar char="•"/>
            </a:pPr>
            <a:r>
              <a:rPr lang="sv-SE" sz="1400" dirty="0">
                <a:solidFill>
                  <a:schemeClr val="tx1"/>
                </a:solidFill>
              </a:rPr>
              <a:t>Våra rutiner i SAM är inte kända av chef/chefer, ex. de som finns i Guide för hälso- och arbetsmiljöarbete.</a:t>
            </a:r>
            <a:endParaRPr lang="en-US" sz="1400" dirty="0">
              <a:solidFill>
                <a:schemeClr val="tx1"/>
              </a:solidFill>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Våra rutiner är inte levande hjälpmedel i verksamhetens SAM.</a:t>
            </a:r>
            <a:endParaRPr lang="sv-SE" sz="1400" dirty="0">
              <a:solidFill>
                <a:schemeClr val="tx1"/>
              </a:solidFill>
              <a:cs typeface="Calibri"/>
            </a:endParaRPr>
          </a:p>
        </p:txBody>
      </p:sp>
      <p:sp>
        <p:nvSpPr>
          <p:cNvPr id="8" name="Rektangel 7">
            <a:extLst>
              <a:ext uri="{FF2B5EF4-FFF2-40B4-BE49-F238E27FC236}">
                <a16:creationId xmlns:a16="http://schemas.microsoft.com/office/drawing/2014/main" id="{84565151-FDE9-264A-49E6-CE4E0C81CF40}"/>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endParaRPr lang="sv-SE" sz="1400" dirty="0">
              <a:solidFill>
                <a:schemeClr val="tx1"/>
              </a:solidFill>
            </a:endParaRPr>
          </a:p>
          <a:p>
            <a:pPr marL="213995" indent="-213995">
              <a:buFont typeface="Arial" panose="020B0604020202020204" pitchFamily="34" charset="0"/>
              <a:buChar char="•"/>
            </a:pPr>
            <a:r>
              <a:rPr lang="sv-SE" sz="1400" dirty="0">
                <a:solidFill>
                  <a:schemeClr val="tx1"/>
                </a:solidFill>
              </a:rPr>
              <a:t>Våra rutiner i SAM är kända av chef/chefer, ex. de som finns i Guide för hälso- och arbetsmiljöarbete.</a:t>
            </a:r>
            <a:endParaRPr lang="en-US" sz="1400" dirty="0">
              <a:solidFill>
                <a:schemeClr val="tx1"/>
              </a:solidFill>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 verksamhet använder rutinerna som ett stöd i det praktiska arbetsmiljöarbetet.</a:t>
            </a:r>
            <a:endParaRPr lang="sv-SE" sz="14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cs typeface="Calibri"/>
            </a:endParaRPr>
          </a:p>
          <a:p>
            <a:endParaRPr lang="sv-SE" sz="1400" dirty="0">
              <a:solidFill>
                <a:schemeClr val="tx1"/>
              </a:solidFill>
            </a:endParaRPr>
          </a:p>
          <a:p>
            <a:pPr marL="285750" indent="-285750">
              <a:buFont typeface="Arial" panose="020B0604020202020204" pitchFamily="34" charset="0"/>
              <a:buChar char="•"/>
            </a:pPr>
            <a:endParaRPr lang="sv-SE" sz="1400" dirty="0">
              <a:solidFill>
                <a:schemeClr val="tx1"/>
              </a:solidFill>
            </a:endParaRPr>
          </a:p>
          <a:p>
            <a:endParaRPr lang="sv-SE" sz="1400" dirty="0">
              <a:solidFill>
                <a:schemeClr val="tx1"/>
              </a:solidFill>
            </a:endParaRPr>
          </a:p>
          <a:p>
            <a:pPr marL="285750" indent="-285750">
              <a:buFont typeface="Arial" panose="020B0604020202020204" pitchFamily="34" charset="0"/>
              <a:buChar char="•"/>
            </a:pPr>
            <a:endParaRPr lang="sv-SE" sz="1400" dirty="0">
              <a:solidFill>
                <a:schemeClr val="tx1"/>
              </a:solidFill>
            </a:endParaRPr>
          </a:p>
        </p:txBody>
      </p:sp>
      <p:sp>
        <p:nvSpPr>
          <p:cNvPr id="9" name="Rektangel 8">
            <a:extLst>
              <a:ext uri="{FF2B5EF4-FFF2-40B4-BE49-F238E27FC236}">
                <a16:creationId xmlns:a16="http://schemas.microsoft.com/office/drawing/2014/main" id="{1AC81E04-8BB0-A70D-2209-EDB3C5409364}"/>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endParaRPr lang="sv-SE" sz="1400" dirty="0">
              <a:solidFill>
                <a:schemeClr val="tx1"/>
              </a:solidFill>
            </a:endParaRPr>
          </a:p>
          <a:p>
            <a:pPr marL="285750" indent="-285750">
              <a:buFont typeface="Arial" panose="020B0604020202020204" pitchFamily="34" charset="0"/>
              <a:buChar char="•"/>
            </a:pPr>
            <a:r>
              <a:rPr lang="sv-SE" sz="1400" dirty="0">
                <a:solidFill>
                  <a:schemeClr val="tx1"/>
                </a:solidFill>
              </a:rPr>
              <a:t>Våra rutiner i SAM är kända av chef/chefer, ex. de som finns i Guide för hälso- och arbetsmiljöarbete.</a:t>
            </a:r>
            <a:endParaRPr lang="en-US" sz="1400" dirty="0">
              <a:solidFill>
                <a:schemeClr val="tx1"/>
              </a:solidFill>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Våra rutiner är inte levande hjälpmedel i verksamhetens SAM.</a:t>
            </a:r>
            <a:endParaRPr lang="sv-SE" sz="14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cs typeface="Calibri"/>
            </a:endParaRPr>
          </a:p>
          <a:p>
            <a:endParaRPr lang="sv-SE" sz="1400" dirty="0">
              <a:solidFill>
                <a:schemeClr val="tx1"/>
              </a:solidFill>
            </a:endParaRPr>
          </a:p>
        </p:txBody>
      </p:sp>
      <p:sp>
        <p:nvSpPr>
          <p:cNvPr id="10" name="Rektangel 9">
            <a:extLst>
              <a:ext uri="{FF2B5EF4-FFF2-40B4-BE49-F238E27FC236}">
                <a16:creationId xmlns:a16="http://schemas.microsoft.com/office/drawing/2014/main" id="{FFB6A4A4-9A86-9285-ED15-6A1B122A808D}"/>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inte</a:t>
            </a:r>
          </a:p>
        </p:txBody>
      </p:sp>
      <p:sp>
        <p:nvSpPr>
          <p:cNvPr id="11" name="Rektangel 10">
            <a:extLst>
              <a:ext uri="{FF2B5EF4-FFF2-40B4-BE49-F238E27FC236}">
                <a16:creationId xmlns:a16="http://schemas.microsoft.com/office/drawing/2014/main" id="{6F830880-44C5-4FDB-832C-51458073C820}"/>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delvis</a:t>
            </a:r>
          </a:p>
        </p:txBody>
      </p:sp>
      <p:sp>
        <p:nvSpPr>
          <p:cNvPr id="12" name="Rektangel 11">
            <a:extLst>
              <a:ext uri="{FF2B5EF4-FFF2-40B4-BE49-F238E27FC236}">
                <a16:creationId xmlns:a16="http://schemas.microsoft.com/office/drawing/2014/main" id="{8D547B9A-678D-5925-6971-F17DB8D7D553}"/>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väl</a:t>
            </a:r>
          </a:p>
        </p:txBody>
      </p:sp>
    </p:spTree>
    <p:extLst>
      <p:ext uri="{BB962C8B-B14F-4D97-AF65-F5344CB8AC3E}">
        <p14:creationId xmlns:p14="http://schemas.microsoft.com/office/powerpoint/2010/main" val="73206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6. Riskbedömningar inför förändringar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identifierat möjliga risker i arbetsmiljön inför förändringar i verksamheten genom risk- och konsekvensanalys (</a:t>
            </a:r>
            <a:r>
              <a:rPr lang="sv-SE" sz="1600" b="1" dirty="0" err="1">
                <a:solidFill>
                  <a:schemeClr val="tx1"/>
                </a:solidFill>
              </a:rPr>
              <a:t>RoK</a:t>
            </a:r>
            <a:r>
              <a:rPr lang="sv-SE" sz="1600" b="1" dirty="0">
                <a:solidFill>
                  <a:schemeClr val="tx1"/>
                </a:solidFill>
              </a:rPr>
              <a:t>)? </a:t>
            </a: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Verdana"/>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Se exempel på påståenden nedan som underlag för er bedömning</a:t>
            </a:r>
            <a:r>
              <a:rPr lang="sv-SE" sz="1400" dirty="0">
                <a:solidFill>
                  <a:prstClr val="black"/>
                </a:solidFill>
                <a:latin typeface="Verdana"/>
              </a:rPr>
              <a:t>.</a:t>
            </a:r>
            <a:endParaRPr lang="sv-SE" sz="1400" b="0" i="0" u="none" strike="noStrike" kern="1200" cap="none" spc="0" normalizeH="0" baseline="0" noProof="0" dirty="0">
              <a:ln>
                <a:noFill/>
              </a:ln>
              <a:solidFill>
                <a:prstClr val="black"/>
              </a:solidFill>
              <a:effectLst/>
              <a:uLnTx/>
              <a:uFillTx/>
              <a:latin typeface="Verdana"/>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rPr>
              <a:t>Vi identifierar inte de möjliga riskerna vi kan se i arbetsmiljön inför en förändring, dvs. innan förändringen är genomförd. </a:t>
            </a:r>
            <a:endParaRPr lang="sv-SE" sz="14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400" dirty="0">
                <a:solidFill>
                  <a:schemeClr val="tx1"/>
                </a:solidFill>
              </a:rPr>
              <a:t>Vi har ingen systematik i att identifiera möjliga risker i arbetsmiljön inför en förändring.</a:t>
            </a:r>
            <a:endParaRPr lang="sv-SE" sz="1400" dirty="0">
              <a:solidFill>
                <a:schemeClr val="tx1"/>
              </a:solidFill>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rPr>
              <a:t>Vi identifierar systematiskt möjliga risker i den fysiska, organisatoriska, sociala och digitala arbetsmiljön inför en förändring. Detta arbete görs i en väl sammansatt arbetsgrupp vid ett eller flera tillfällen i god tid före genomförandet av förändringen.</a:t>
            </a:r>
            <a:endParaRPr lang="sv-SE" sz="14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ea typeface="+mn-lt"/>
                <a:cs typeface="+mn-lt"/>
              </a:rPr>
              <a:t>Vi identifierar möjliga risker i arbetsmiljön, inför och löpande under genomförandet av förändringen</a:t>
            </a:r>
            <a:r>
              <a:rPr kumimoji="0" lang="sv-SE" sz="1400" b="0" i="0" u="none" strike="noStrike" kern="1200" cap="none" spc="0" normalizeH="0" baseline="0" noProof="0" dirty="0">
                <a:ln>
                  <a:noFill/>
                </a:ln>
                <a:solidFill>
                  <a:prstClr val="black"/>
                </a:solidFill>
                <a:effectLst/>
                <a:uLnTx/>
                <a:uFillTx/>
              </a:rPr>
              <a:t>.</a:t>
            </a:r>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Calibri"/>
            </a:endParaRPr>
          </a:p>
          <a:p>
            <a:pPr marL="285750" indent="-285750">
              <a:buFont typeface="Arial,Sans-Serif" panose="020B0604020202020204" pitchFamily="34" charset="0"/>
              <a:buChar char="•"/>
            </a:pPr>
            <a:r>
              <a:rPr lang="sv-SE" sz="1400" dirty="0">
                <a:solidFill>
                  <a:schemeClr val="tx1"/>
                </a:solidFill>
              </a:rPr>
              <a:t>Vi har ingen systematik för att identifiera möjliga risker i arbetsmiljön via ett arbete i grupper inför förändringen.</a:t>
            </a:r>
            <a:endParaRPr lang="sv-SE" sz="14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48804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6. Riskbedömningar inför förändringar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bedömt allvarlighetsgraden på möjliga risker i arbetsmiljön?</a:t>
            </a: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Verdana"/>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Se exempel på påståenden nedan som underlag för er bedömning</a:t>
            </a:r>
            <a:r>
              <a:rPr lang="sv-SE" sz="1400" dirty="0">
                <a:solidFill>
                  <a:prstClr val="black"/>
                </a:solidFill>
                <a:latin typeface="Verdana"/>
              </a:rPr>
              <a:t>.</a:t>
            </a:r>
            <a:endParaRPr lang="sv-SE" sz="1400" b="0" i="0" u="none" strike="noStrike" kern="1200" cap="none" spc="0" normalizeH="0" baseline="0" noProof="0" dirty="0">
              <a:ln>
                <a:noFill/>
              </a:ln>
              <a:solidFill>
                <a:prstClr val="black"/>
              </a:solidFill>
              <a:effectLst/>
              <a:uLnTx/>
              <a:uFillTx/>
              <a:latin typeface="Verdana"/>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latin typeface="Verdana"/>
              <a:ea typeface="+mn-ea"/>
              <a:cs typeface="+mn-cs"/>
            </a:endParaRPr>
          </a:p>
          <a:p>
            <a:pPr marL="285750" indent="-285750">
              <a:buFont typeface="Arial" panose="020B0604020202020204" pitchFamily="34" charset="0"/>
              <a:buChar char="•"/>
            </a:pPr>
            <a:r>
              <a:rPr lang="sv-SE" sz="1400" dirty="0">
                <a:solidFill>
                  <a:schemeClr val="tx1"/>
                </a:solidFill>
              </a:rPr>
              <a:t>Vi bedömer inte allvarlighetsgraden på möjliga risker i arbetsmiljön inför förändring</a:t>
            </a:r>
            <a:r>
              <a:rPr kumimoji="0" lang="sv-SE" sz="1400" b="0" i="0" u="none" strike="noStrike" kern="1200" cap="none" spc="0" normalizeH="0" baseline="0" noProof="0" dirty="0">
                <a:ln>
                  <a:noFill/>
                </a:ln>
                <a:solidFill>
                  <a:prstClr val="black"/>
                </a:solidFill>
                <a:effectLst/>
                <a:uLnTx/>
                <a:uFillTx/>
                <a:latin typeface="Verdana"/>
                <a:ea typeface="+mn-ea"/>
                <a:cs typeface="+mn-cs"/>
              </a:rPr>
              <a:t>.</a:t>
            </a:r>
          </a:p>
          <a:p>
            <a:endParaRPr kumimoji="0" lang="sv-SE" sz="1400" b="0" i="0" u="none" strike="noStrike" kern="1200" cap="none" spc="0" normalizeH="0" baseline="0" noProof="0" dirty="0">
              <a:ln>
                <a:noFill/>
              </a:ln>
              <a:solidFill>
                <a:prstClr val="black"/>
              </a:solidFill>
              <a:effectLst/>
              <a:uLnTx/>
              <a:uFillTx/>
              <a:latin typeface="Verdana"/>
              <a:ea typeface="+mn-ea"/>
              <a:cs typeface="+mn-cs"/>
            </a:endParaRPr>
          </a:p>
          <a:p>
            <a:pPr marL="285750" indent="-285750">
              <a:buFont typeface="Arial" panose="020B0604020202020204" pitchFamily="34" charset="0"/>
              <a:buChar char="•"/>
            </a:pPr>
            <a:r>
              <a:rPr lang="sv-SE" sz="1400" dirty="0">
                <a:solidFill>
                  <a:schemeClr val="tx1"/>
                </a:solidFill>
              </a:rPr>
              <a:t>Vi för ingen dialog i t.ex. en arbetsgrupp om riskers allvarlighetsgrad inför förändring.</a:t>
            </a:r>
            <a:endParaRPr lang="sv-SE" sz="1400" dirty="0">
              <a:solidFill>
                <a:schemeClr val="tx1"/>
              </a:solidFill>
              <a:cs typeface="Calibri"/>
            </a:endParaRPr>
          </a:p>
          <a:p>
            <a:pPr marL="285750" indent="-285750">
              <a:buFont typeface="Arial" panose="020B0604020202020204" pitchFamily="34" charset="0"/>
              <a:buChar char="•"/>
            </a:pPr>
            <a:endParaRPr kumimoji="0" lang="sv-SE" sz="1400" b="0" i="0" u="none" strike="noStrike" kern="1200" cap="none" spc="0" normalizeH="0" baseline="0" noProof="0" dirty="0">
              <a:ln>
                <a:noFill/>
              </a:ln>
              <a:solidFill>
                <a:prstClr val="black"/>
              </a:solidFill>
              <a:effectLst/>
              <a:uLnTx/>
              <a:uFillTx/>
              <a:latin typeface="Verdana"/>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Verdana"/>
              <a:ea typeface="+mn-ea"/>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Verdana"/>
              <a:ea typeface="+mn-ea"/>
              <a:cs typeface="+mn-cs"/>
            </a:endParaRPr>
          </a:p>
          <a:p>
            <a:pPr marL="285750" indent="-285750">
              <a:buFont typeface="Arial" panose="020B0604020202020204" pitchFamily="34" charset="0"/>
              <a:buChar char="•"/>
            </a:pPr>
            <a:r>
              <a:rPr lang="sv-SE" sz="1400" dirty="0">
                <a:solidFill>
                  <a:schemeClr val="tx1"/>
                </a:solidFill>
              </a:rPr>
              <a:t>Vi bedömer systematiskt möjliga riskers allvarlighetsgrad i den fysiska, organisatoriska, sociala och digitala arbetsmiljön inför förändring. Detta arbete görs i en väl sammansatt arbetsgrupp vid ett eller flera tillfällen i god tid före genomförandet av förändringen.</a:t>
            </a:r>
            <a:endParaRPr lang="sv-SE" sz="14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latin typeface="Verdana"/>
              <a:ea typeface="+mn-ea"/>
              <a:cs typeface="+mn-cs"/>
            </a:endParaRPr>
          </a:p>
          <a:p>
            <a:pPr marL="285750" indent="-285750">
              <a:buFont typeface="Arial,Sans-Serif" panose="020B0604020202020204" pitchFamily="34" charset="0"/>
              <a:buChar char="•"/>
            </a:pPr>
            <a:r>
              <a:rPr lang="sv-SE" sz="1400" dirty="0">
                <a:solidFill>
                  <a:schemeClr val="tx1"/>
                </a:solidFill>
                <a:ea typeface="+mn-lt"/>
                <a:cs typeface="+mn-lt"/>
              </a:rPr>
              <a:t>Vi bedömer riskernas allvarlighetsgrad via dialog i t.ex. den arbetsgrupp som genomför förändringen. </a:t>
            </a:r>
            <a:endParaRPr lang="sv-SE"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Verdana"/>
              <a:ea typeface="+mn-ea"/>
              <a:cs typeface="Calibri"/>
            </a:endParaRPr>
          </a:p>
          <a:p>
            <a:pPr marL="285750" indent="-285750">
              <a:buFont typeface="Arial,Sans-Serif" panose="020B0604020202020204" pitchFamily="34" charset="0"/>
              <a:buChar char="•"/>
            </a:pPr>
            <a:r>
              <a:rPr lang="sv-SE" sz="1400" dirty="0">
                <a:solidFill>
                  <a:schemeClr val="tx1"/>
                </a:solidFill>
                <a:ea typeface="+mn-lt"/>
                <a:cs typeface="+mn-lt"/>
              </a:rPr>
              <a:t>Vi har ingen systematik för att bedöma allvarlighetsgraden av möjliga risker i arbetsmiljön via ett arbete i grupper inför förändringen.</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45042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6. Riskbedömningar inför förändringar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följt upp arbetsmiljön och risk- och konsekvensanalysen efter det att förändringen är genomförd?</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följer inte upp arbetsmiljön och möjliga risker efter det att förändringen är genomförd.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tar inte till oss synpunkter på möjliga risker i arbetsmiljön från medarbetarna och skyddsombud, efter genomförd förändring.</a:t>
            </a:r>
            <a:endParaRPr lang="sv-SE" sz="1200" dirty="0">
              <a:solidFill>
                <a:schemeClr val="tx1"/>
              </a:solidFill>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8248646"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följer upp den fysiska, organisatoriska, sociala och digitala arbetsmiljön och möjliga risker som kvarstår efter genomförd förändring. Detta arbete görs av den väl sammansatta arbetsgruppen som inför genomförandet av förändringen identifierade möjliga risker, efter förändringen.</a:t>
            </a:r>
            <a:endParaRPr lang="sv-SE" sz="1200" dirty="0">
              <a:solidFill>
                <a:schemeClr val="tx1"/>
              </a:solidFill>
              <a:ea typeface="Verdana"/>
            </a:endParaRPr>
          </a:p>
          <a:p>
            <a:pPr marL="285750" indent="-285750">
              <a:buFont typeface="Arial" panose="020B0604020202020204" pitchFamily="34" charset="0"/>
              <a:buChar char="•"/>
            </a:pPr>
            <a:endParaRPr lang="sv-SE" sz="1200" dirty="0">
              <a:solidFill>
                <a:schemeClr val="tx1"/>
              </a:solidFill>
            </a:endParaRPr>
          </a:p>
          <a:p>
            <a:pPr marL="285750" indent="-285750">
              <a:buFont typeface="Arial" panose="020B0604020202020204" pitchFamily="34" charset="0"/>
              <a:buChar char="•"/>
            </a:pPr>
            <a:r>
              <a:rPr lang="sv-SE" sz="1200" dirty="0">
                <a:solidFill>
                  <a:schemeClr val="tx1"/>
                </a:solidFill>
              </a:rPr>
              <a:t>Underlag för uppföljningen är bl.a. dokumentation från det arbete som ovanstående arbetsgrupp gjorde inför och under genomförandet av förändringen.</a:t>
            </a:r>
          </a:p>
        </p:txBody>
      </p:sp>
      <p:sp>
        <p:nvSpPr>
          <p:cNvPr id="8" name="Rektangel 7">
            <a:extLst>
              <a:ext uri="{FF2B5EF4-FFF2-40B4-BE49-F238E27FC236}">
                <a16:creationId xmlns:a16="http://schemas.microsoft.com/office/drawing/2014/main" id="{3C7951B9-CB1F-EDFD-DECB-CAA4E139A5E3}"/>
              </a:ext>
            </a:extLst>
          </p:cNvPr>
          <p:cNvSpPr/>
          <p:nvPr/>
        </p:nvSpPr>
        <p:spPr>
          <a:xfrm>
            <a:off x="4336620" y="3415961"/>
            <a:ext cx="3912028"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följer upp resultatet av förändringen ur ett helhetsperspektiv t.ex. vid ett möte med berörda medarbetare och skyddsombud. </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medarbetare och skyddsombud har möjlighet att framföra synpunkter på möjliga risker i arbetsmiljön efter genomförd förändring, t.ex. vid uppföljningsmöte eller löpande till ansvarig chef.</a:t>
            </a:r>
          </a:p>
          <a:p>
            <a:endParaRPr lang="sv-SE" sz="1200" dirty="0">
              <a:solidFill>
                <a:schemeClr val="tx1"/>
              </a:solidFill>
            </a:endParaRPr>
          </a:p>
          <a:p>
            <a:pPr marL="285750" indent="-285750">
              <a:buFont typeface="Arial" panose="020B0604020202020204" pitchFamily="34" charset="0"/>
              <a:buChar char="•"/>
            </a:pPr>
            <a:r>
              <a:rPr lang="sv-SE" sz="1200" dirty="0">
                <a:solidFill>
                  <a:schemeClr val="tx1"/>
                </a:solidFill>
              </a:rPr>
              <a:t>Vi bedömer riskernas allvarlighetsgrad i dialog med medarbetarna och skyddsombud under t.ex. ett uppföljningsmöte eller via dialog chef/medarbetare.</a:t>
            </a:r>
            <a:endParaRPr lang="sv-SE" sz="12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19" y="3104015"/>
            <a:ext cx="391202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8248646"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93430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7. Ohälsa, olycksfall och tillbud</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gjort utredningar av tillbud som inträffat i verksamheten? (Tillbud är en händelse som kunnat leda till ohälsa eller olycksfall men inte gjorde det)</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inte tillbud i </a:t>
            </a:r>
            <a:r>
              <a:rPr lang="sv-SE" sz="1200" dirty="0" err="1">
                <a:solidFill>
                  <a:schemeClr val="tx1"/>
                </a:solidFill>
              </a:rPr>
              <a:t>MedControl</a:t>
            </a:r>
            <a:r>
              <a:rPr lang="sv-SE" sz="1200" dirty="0">
                <a:solidFill>
                  <a:schemeClr val="tx1"/>
                </a:solidFill>
              </a:rPr>
              <a:t> PRO.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utreder inte tillbud i syfte att förebygga upprepning.</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för ingen dialog på arbetsplatsträffen om inträffade tillbud.</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ingen årlig sammanställning och analys över inträffade tillbud.</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endParaRPr lang="sv-SE" sz="1200" dirty="0">
              <a:solidFill>
                <a:schemeClr val="tx1"/>
              </a:solidFill>
            </a:endParaRPr>
          </a:p>
          <a:p>
            <a:pPr marR="0" lvl="0" algn="l" defTabSz="914400" rtl="0" eaLnBrk="1" fontAlgn="auto" latinLnBrk="0" hangingPunct="1">
              <a:lnSpc>
                <a:spcPct val="100000"/>
              </a:lnSpc>
              <a:spcBef>
                <a:spcPts val="0"/>
              </a:spcBef>
              <a:spcAft>
                <a:spcPts val="0"/>
              </a:spcAft>
              <a:buClrTx/>
              <a:buSzTx/>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tillbud i </a:t>
            </a:r>
            <a:r>
              <a:rPr lang="sv-SE" sz="1200" dirty="0" err="1">
                <a:solidFill>
                  <a:schemeClr val="tx1"/>
                </a:solidFill>
              </a:rPr>
              <a:t>MedControl</a:t>
            </a:r>
            <a:r>
              <a:rPr lang="sv-SE" sz="1200" dirty="0">
                <a:solidFill>
                  <a:schemeClr val="tx1"/>
                </a:solidFill>
              </a:rPr>
              <a:t> PRO.</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utreder tillbud och genomför åtgärder i syfte att förebygga en upprepning.</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informerar och för en dialog på arbetsplatsträffen om inträffade tillbud med fokus på händelsen, inte person.</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en årlig sammanställning över inträffade tillbud och en analys av materialet.</a:t>
            </a: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tillbud i </a:t>
            </a:r>
            <a:r>
              <a:rPr lang="sv-SE" sz="1200" dirty="0" err="1">
                <a:solidFill>
                  <a:schemeClr val="tx1"/>
                </a:solidFill>
              </a:rPr>
              <a:t>MedControl</a:t>
            </a:r>
            <a:r>
              <a:rPr lang="sv-SE" sz="1200" dirty="0">
                <a:solidFill>
                  <a:schemeClr val="tx1"/>
                </a:solidFill>
              </a:rPr>
              <a:t> PRO.</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utreder bristfälligt tillbud och genomför få åtgärder i syfte att förebygga en upprepning.</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ger bristfällig information om inträffade tillbud på arbetsplatsträffen.</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en årlig sammanställning över inträffade tillbud, men vi gör ingen analys av materialet.</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44728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7. Ohälsa, olycksfall och tillbud</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gjort utredningar av ohälsa och olycksfall (arbetsskada) som inträffat i verksamheten?</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inte arbetsskador i </a:t>
            </a:r>
            <a:r>
              <a:rPr lang="sv-SE" sz="1200" dirty="0" err="1">
                <a:solidFill>
                  <a:schemeClr val="tx1"/>
                </a:solidFill>
              </a:rPr>
              <a:t>MedControl</a:t>
            </a:r>
            <a:r>
              <a:rPr lang="sv-SE" sz="1200" dirty="0">
                <a:solidFill>
                  <a:schemeClr val="tx1"/>
                </a:solidFill>
              </a:rPr>
              <a:t> PRO.</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utreder inte arbetsskador i syfte att förebygga upprepning.</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för ingen dialog på arbetsplatsträffen om inträffade arbetsskador.</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ingen årlig sammanställning och analys över inträffade arbetsskador.</a:t>
            </a:r>
            <a:endParaRPr kumimoji="0" lang="sv-SE" sz="1200" b="0" i="0" u="none" strike="noStrike" kern="1200" cap="none" spc="0" normalizeH="0" baseline="0" noProof="0" dirty="0">
              <a:ln>
                <a:noFill/>
              </a:ln>
              <a:solidFill>
                <a:prstClr val="black"/>
              </a:solidFill>
              <a:effectLst/>
              <a:uLnTx/>
              <a:uFillTx/>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arbetsskador i </a:t>
            </a:r>
            <a:r>
              <a:rPr lang="sv-SE" sz="1200" dirty="0" err="1">
                <a:solidFill>
                  <a:schemeClr val="tx1"/>
                </a:solidFill>
              </a:rPr>
              <a:t>MedControl</a:t>
            </a:r>
            <a:r>
              <a:rPr lang="sv-SE" sz="1200" dirty="0">
                <a:solidFill>
                  <a:schemeClr val="tx1"/>
                </a:solidFill>
              </a:rPr>
              <a:t> PRO.</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utreder arbetsskador och genomför åtgärder i syfte att förebygga en upprepning.</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informerar och för en dialog på arbetsplatsträffen om inträffade arbetsskador med fokus på händelsen, inte person.</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en årlig sammanställning och analys över inträffade arbetsskador.</a:t>
            </a:r>
          </a:p>
        </p:txBody>
      </p:sp>
      <p:sp>
        <p:nvSpPr>
          <p:cNvPr id="8" name="Rektangel 7">
            <a:extLst>
              <a:ext uri="{FF2B5EF4-FFF2-40B4-BE49-F238E27FC236}">
                <a16:creationId xmlns:a16="http://schemas.microsoft.com/office/drawing/2014/main" id="{3C7951B9-CB1F-EDFD-DECB-CAA4E139A5E3}"/>
              </a:ext>
            </a:extLst>
          </p:cNvPr>
          <p:cNvSpPr/>
          <p:nvPr/>
        </p:nvSpPr>
        <p:spPr>
          <a:xfrm>
            <a:off x="4336621" y="3405229"/>
            <a:ext cx="3240000" cy="325467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rapporterar arbetsskador i </a:t>
            </a:r>
            <a:r>
              <a:rPr lang="sv-SE" sz="1200" dirty="0" err="1">
                <a:solidFill>
                  <a:schemeClr val="tx1"/>
                </a:solidFill>
              </a:rPr>
              <a:t>MedControl</a:t>
            </a:r>
            <a:r>
              <a:rPr lang="sv-SE" sz="1200" dirty="0">
                <a:solidFill>
                  <a:schemeClr val="tx1"/>
                </a:solidFill>
              </a:rPr>
              <a:t> PRO.</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utreder bristfälligt arbetsskador och genomför få åtgärder i syfte att förebygga en upprepning.</a:t>
            </a:r>
          </a:p>
          <a:p>
            <a:pPr marL="171450" indent="-171450">
              <a:buFont typeface="Arial" panose="020B0604020202020204" pitchFamily="34" charset="0"/>
              <a:buChar char="•"/>
            </a:pPr>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ger bristfällig information på arbetsplatsträffen om inträffade arbetsskador.</a:t>
            </a:r>
          </a:p>
          <a:p>
            <a:endParaRPr lang="sv-SE" sz="1200" dirty="0">
              <a:solidFill>
                <a:schemeClr val="tx1"/>
              </a:solidFill>
            </a:endParaRPr>
          </a:p>
          <a:p>
            <a:pPr marL="171450" indent="-171450">
              <a:buFont typeface="Arial" panose="020B0604020202020204" pitchFamily="34" charset="0"/>
              <a:buChar char="•"/>
            </a:pPr>
            <a:r>
              <a:rPr lang="sv-SE" sz="1200" dirty="0">
                <a:solidFill>
                  <a:schemeClr val="tx1"/>
                </a:solidFill>
              </a:rPr>
              <a:t>Vi gör en årlig sammanställning över inträffade arbetsskador, men gör ingen analys av materialet.</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77453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8. Handlingsplaner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skrivit handlingsplaner när det gäller risker i arbetsmiljön som inte kunnat åtgärdas omedelbart?</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4313" indent="-214313">
              <a:buFont typeface="Arial" panose="020B0604020202020204" pitchFamily="34" charset="0"/>
              <a:buChar char="•"/>
            </a:pPr>
            <a:r>
              <a:rPr lang="sv-SE" sz="1400" dirty="0">
                <a:solidFill>
                  <a:schemeClr val="tx1"/>
                </a:solidFill>
              </a:rPr>
              <a:t>Vi dokumenterar inte de åtgärder som inte genomförs direkt i protokoll eller handlingsplaner.</a:t>
            </a:r>
            <a:endParaRPr kumimoji="0" lang="sv-SE" sz="14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171450" lvl="0" indent="-171450">
              <a:buFont typeface="Arial" panose="020B0604020202020204" pitchFamily="34" charset="0"/>
              <a:buChar char="•"/>
            </a:pPr>
            <a:r>
              <a:rPr lang="sv-SE" sz="1400" dirty="0">
                <a:solidFill>
                  <a:schemeClr val="tx1"/>
                </a:solidFill>
              </a:rPr>
              <a:t>Vi dokumenterar de åtgärder som inte genomförs direkt i handlingsplaner med ansvarig, när de ska vara klara och när uppföljning ska göras.</a:t>
            </a:r>
            <a:endParaRPr kumimoji="0" lang="sv-SE" sz="14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400" dirty="0">
                <a:solidFill>
                  <a:schemeClr val="tx1"/>
                </a:solidFill>
              </a:rPr>
              <a:t>Vi dokumenterar de åtgärder som inte genomförs direkt i protokoll från olika möten.</a:t>
            </a:r>
            <a:endParaRPr lang="en-US" sz="1400" dirty="0">
              <a:solidFill>
                <a:schemeClr val="tx1"/>
              </a:solidFill>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89810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9. Uppföljning av åtgärder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följt upp handlingsplanerna så att genomförda åtgärder fått avsedd effekt?</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4313" indent="-214313">
              <a:buFont typeface="Arial" panose="020B0604020202020204" pitchFamily="34" charset="0"/>
              <a:buChar char="•"/>
            </a:pPr>
            <a:r>
              <a:rPr lang="sv-SE" sz="1400" dirty="0">
                <a:solidFill>
                  <a:schemeClr val="tx1"/>
                </a:solidFill>
              </a:rPr>
              <a:t>Vi har inget system för att följa upp att genomförda åtgärder fått avsedd effekt.</a:t>
            </a:r>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400" dirty="0">
                <a:solidFill>
                  <a:schemeClr val="tx1"/>
                </a:solidFill>
              </a:rPr>
              <a:t>Vi f</a:t>
            </a:r>
            <a:r>
              <a:rPr lang="sv-SE" sz="1400" dirty="0">
                <a:solidFill>
                  <a:schemeClr val="tx1"/>
                </a:solidFill>
                <a:ea typeface="+mn-lt"/>
                <a:cs typeface="+mn-lt"/>
              </a:rPr>
              <a:t>öljer upp att genomförda åtgärder fått avsedd effekt.</a:t>
            </a:r>
            <a:endParaRPr lang="sv-SE" sz="14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endParaRPr>
          </a:p>
          <a:p>
            <a:pPr marL="213995" indent="-213995">
              <a:buFont typeface="Arial" panose="020B0604020202020204" pitchFamily="34" charset="0"/>
              <a:buChar char="•"/>
            </a:pPr>
            <a:r>
              <a:rPr lang="sv-SE" sz="1400" dirty="0">
                <a:solidFill>
                  <a:schemeClr val="tx1"/>
                </a:solidFill>
              </a:rPr>
              <a:t>Vi dokumenterar resultatet av uppföljningen i handlingsplaner, dvs. om åtgärden fått avsedd effekt.</a:t>
            </a:r>
            <a:endParaRPr lang="en-US" sz="14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400" dirty="0">
                <a:solidFill>
                  <a:schemeClr val="tx1"/>
                </a:solidFill>
              </a:rPr>
              <a:t>Vi följer upp att genomförda åtgärder fått avsedd effekt via t.ex. protokoll i kommande möten.</a:t>
            </a:r>
            <a:endParaRPr lang="sv-SE" sz="14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Vi  missar en del uppföljningar när det går lång tid mellan genomförande av åtgärd och uppföljningen.</a:t>
            </a:r>
            <a:endParaRPr lang="sv-SE" sz="14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0685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10. Stöd från HR-funktionen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du som chef vid behov samarbetat med HR-funktionen för stöd när kunskap saknats inom den egna verksamheten? </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200" dirty="0">
                <a:solidFill>
                  <a:schemeClr val="tx1"/>
                </a:solidFill>
              </a:rPr>
              <a:t>Vi har ingen kunskap om </a:t>
            </a:r>
            <a:r>
              <a:rPr lang="sv-SE" sz="1200" dirty="0">
                <a:solidFill>
                  <a:schemeClr val="tx1"/>
                </a:solidFill>
                <a:ea typeface="+mn-lt"/>
                <a:cs typeface="+mn-lt"/>
              </a:rPr>
              <a:t>när vi kan använda HR-funktionen</a:t>
            </a:r>
            <a:r>
              <a:rPr lang="sv-SE" sz="1200" dirty="0">
                <a:solidFill>
                  <a:schemeClr val="tx1"/>
                </a:solidFill>
              </a:rPr>
              <a:t> i vårt hälso- och arbetsmiljöarbete.</a:t>
            </a:r>
            <a:endParaRPr lang="sv-SE" sz="12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endParaRPr>
          </a:p>
          <a:p>
            <a:pPr marL="213995" indent="-213995">
              <a:buFont typeface="Arial" panose="020B0604020202020204" pitchFamily="34" charset="0"/>
              <a:buChar char="•"/>
            </a:pPr>
            <a:r>
              <a:rPr lang="sv-SE" sz="1200" dirty="0">
                <a:solidFill>
                  <a:schemeClr val="tx1"/>
                </a:solidFill>
              </a:rPr>
              <a:t>Vi har ingen kunskap om vad HR-funktionen kan ge för stöd i vårt hälso- och arbetsmiljöarbete.</a:t>
            </a:r>
            <a:endParaRPr lang="sv-SE" sz="12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r>
              <a:rPr lang="sv-SE" sz="1200" dirty="0">
                <a:solidFill>
                  <a:schemeClr val="tx1"/>
                </a:solidFill>
              </a:rPr>
              <a:t>Vi för ingen dialog med HR-funktionen om vårt samarbete.</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8039099"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200" dirty="0">
                <a:solidFill>
                  <a:schemeClr val="tx1"/>
                </a:solidFill>
              </a:rPr>
              <a:t>Vi har kunskap om vad HR-funktionen kan ge för stöd i vårt hälsofrämjande, förebyggande och efterhjälpande arbetsmiljöarbete.</a:t>
            </a:r>
            <a:endParaRPr lang="sv-SE" sz="12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r>
              <a:rPr lang="sv-SE" sz="1200" dirty="0">
                <a:solidFill>
                  <a:schemeClr val="tx1"/>
                </a:solidFill>
              </a:rPr>
              <a:t>Vi anlitar HR-funktionen löpande när vi saknar kunskap inom någon av  ovanstående tre delar i vårt arbetsmiljöarbete.</a:t>
            </a:r>
            <a:endParaRPr lang="sv-SE" sz="12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r>
              <a:rPr lang="sv-SE" sz="1200" dirty="0">
                <a:solidFill>
                  <a:schemeClr val="tx1"/>
                </a:solidFill>
              </a:rPr>
              <a:t>Vi för löpande dialog med HR-funktionen om utveckling av vårt samarbete.</a:t>
            </a:r>
            <a:endParaRPr lang="sv-SE" sz="12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05229"/>
            <a:ext cx="3702479" cy="325467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 panose="020B0604020202020204" pitchFamily="34" charset="0"/>
              <a:buChar char="•"/>
            </a:pPr>
            <a:r>
              <a:rPr lang="sv-SE" sz="1200" dirty="0">
                <a:solidFill>
                  <a:schemeClr val="tx1"/>
                </a:solidFill>
              </a:rPr>
              <a:t>Vi har viss kunskap om och använder HR-funktionens stöd i arbetsmiljöarbetet på individnivå, t.ex. vid arbetsanpassning och rehabilitering.</a:t>
            </a:r>
            <a:endParaRPr lang="sv-SE" sz="12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r>
              <a:rPr lang="sv-SE" sz="1200" dirty="0">
                <a:solidFill>
                  <a:schemeClr val="tx1"/>
                </a:solidFill>
              </a:rPr>
              <a:t>Vi har viss kunskap om hur vi kan använda HR-funktionen i vårt förebyggande och hälsofrämjande arbetsmiljöarbete. </a:t>
            </a:r>
            <a:endParaRPr lang="sv-SE" sz="1200" dirty="0">
              <a:solidFill>
                <a:schemeClr val="tx1"/>
              </a:solidFill>
              <a:cs typeface="Calibri"/>
            </a:endParaRPr>
          </a:p>
          <a:p>
            <a:endParaRPr lang="sv-SE" sz="1200" dirty="0">
              <a:solidFill>
                <a:schemeClr val="tx1"/>
              </a:solidFill>
              <a:cs typeface="Calibri"/>
            </a:endParaRPr>
          </a:p>
          <a:p>
            <a:pPr marL="213995" indent="-213995">
              <a:buFont typeface="Arial" panose="020B0604020202020204" pitchFamily="34" charset="0"/>
              <a:buChar char="•"/>
            </a:pPr>
            <a:r>
              <a:rPr lang="sv-SE" sz="1200" dirty="0">
                <a:solidFill>
                  <a:schemeClr val="tx1"/>
                </a:solidFill>
              </a:rPr>
              <a:t>Vi har viss kunskap om vad HR-funktionen kan ge för stöd i vårt förebyggande och hälsofrämjande arbetsmiljöarbete.</a:t>
            </a:r>
            <a:endParaRPr lang="sv-SE" sz="1200" dirty="0">
              <a:solidFill>
                <a:schemeClr val="tx1"/>
              </a:solidFill>
              <a:cs typeface="Calibri"/>
            </a:endParaRPr>
          </a:p>
          <a:p>
            <a:endParaRPr lang="sv-SE" sz="1200" dirty="0">
              <a:solidFill>
                <a:schemeClr val="tx1"/>
              </a:solidFill>
            </a:endParaRPr>
          </a:p>
          <a:p>
            <a:pPr marL="213995" indent="-213995">
              <a:buFont typeface="Arial" panose="020B0604020202020204" pitchFamily="34" charset="0"/>
              <a:buChar char="•"/>
            </a:pPr>
            <a:r>
              <a:rPr lang="sv-SE" sz="1200" dirty="0">
                <a:solidFill>
                  <a:schemeClr val="tx1"/>
                </a:solidFill>
              </a:rPr>
              <a:t>Vi för bristfällig dialog med HR-funktionen om utveckling av vårt samarbete.</a:t>
            </a:r>
            <a:endParaRPr lang="sv-SE" sz="12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702478"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8039098"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84092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10. Stöd från företagshälsovården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du som chef vid behov anlitat företagshälsovård eller motsvarande för stöd i arbetsmiljöfrågor när kunskap saknats i den egna verksamheten?</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200" dirty="0">
                <a:solidFill>
                  <a:schemeClr val="tx1"/>
                </a:solidFill>
                <a:ea typeface="+mn-lt"/>
                <a:cs typeface="+mn-lt"/>
              </a:rPr>
              <a:t>Vi har ingen kunskap om </a:t>
            </a:r>
            <a:r>
              <a:rPr lang="sv-SE" sz="1200" dirty="0">
                <a:solidFill>
                  <a:schemeClr val="tx1"/>
                </a:solidFill>
              </a:rPr>
              <a:t>när vi kan använda företagshälsovården i vårt</a:t>
            </a:r>
            <a:r>
              <a:rPr lang="sv-SE" sz="1200" dirty="0">
                <a:solidFill>
                  <a:schemeClr val="tx1"/>
                </a:solidFill>
                <a:ea typeface="+mn-lt"/>
                <a:cs typeface="+mn-lt"/>
              </a:rPr>
              <a:t> hälso- och arbetsmiljöarbete.</a:t>
            </a:r>
          </a:p>
          <a:p>
            <a:pPr marL="213995" indent="-213995">
              <a:buFont typeface="Arial,Sans-Serif" panose="020B0604020202020204" pitchFamily="34" charset="0"/>
              <a:buChar char="•"/>
            </a:pPr>
            <a:endParaRPr lang="sv-SE" sz="1200" dirty="0">
              <a:ea typeface="+mn-lt"/>
              <a:cs typeface="+mn-lt"/>
            </a:endParaRPr>
          </a:p>
          <a:p>
            <a:pPr marL="213995" indent="-213995">
              <a:buFont typeface="Arial,Sans-Serif" panose="020B0604020202020204" pitchFamily="34" charset="0"/>
              <a:buChar char="•"/>
            </a:pPr>
            <a:r>
              <a:rPr lang="sv-SE" sz="1200" dirty="0">
                <a:solidFill>
                  <a:schemeClr val="tx1"/>
                </a:solidFill>
                <a:ea typeface="+mn-lt"/>
                <a:cs typeface="+mn-lt"/>
              </a:rPr>
              <a:t>Vi har ingen kunskap om vad företagshälsovården kan ge för stöd i vårt hälso- och arbetsmiljöarbete.</a:t>
            </a:r>
          </a:p>
          <a:p>
            <a:pPr marL="213995" indent="-213995">
              <a:buFont typeface="Arial,Sans-Serif" panose="020B0604020202020204" pitchFamily="34" charset="0"/>
              <a:buChar char="•"/>
            </a:pPr>
            <a:endParaRPr lang="sv-SE" sz="1200" dirty="0">
              <a:ea typeface="+mn-lt"/>
              <a:cs typeface="+mn-lt"/>
            </a:endParaRPr>
          </a:p>
          <a:p>
            <a:pPr marL="213995" indent="-213995">
              <a:buFont typeface="Arial" panose="020B0604020202020204" pitchFamily="34" charset="0"/>
              <a:buChar char="•"/>
            </a:pPr>
            <a:r>
              <a:rPr lang="sv-SE" sz="1200" dirty="0">
                <a:solidFill>
                  <a:schemeClr val="tx1"/>
                </a:solidFill>
              </a:rPr>
              <a:t>Vi för ingen dialog med företagshälsovården om vårt samarbete.</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934325"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200" dirty="0">
                <a:solidFill>
                  <a:schemeClr val="tx1"/>
                </a:solidFill>
                <a:ea typeface="+mn-lt"/>
                <a:cs typeface="+mn-lt"/>
              </a:rPr>
              <a:t>Vi har kunskap om vad företagshälsovården kan ge för stöd i vårt hälsofrämjande, förebyggande och efterhjälpande arbetsmiljöarbete.</a:t>
            </a:r>
            <a:endParaRPr lang="sv-SE" sz="1200" dirty="0">
              <a:solidFill>
                <a:schemeClr val="tx1"/>
              </a:solidFill>
              <a:cs typeface="Calibri"/>
            </a:endParaRPr>
          </a:p>
          <a:p>
            <a:pPr marL="213995" indent="-213995">
              <a:buFont typeface="Arial,Sans-Serif" panose="020B0604020202020204" pitchFamily="34" charset="0"/>
              <a:buChar char="•"/>
            </a:pPr>
            <a:endParaRPr lang="sv-SE" sz="1200" dirty="0">
              <a:ea typeface="+mn-lt"/>
              <a:cs typeface="+mn-lt"/>
            </a:endParaRPr>
          </a:p>
          <a:p>
            <a:pPr marL="213995" indent="-213995">
              <a:buFont typeface="Arial,Sans-Serif" panose="020B0604020202020204" pitchFamily="34" charset="0"/>
              <a:buChar char="•"/>
            </a:pPr>
            <a:r>
              <a:rPr lang="sv-SE" sz="1200" dirty="0">
                <a:solidFill>
                  <a:schemeClr val="tx1"/>
                </a:solidFill>
                <a:ea typeface="+mn-lt"/>
                <a:cs typeface="+mn-lt"/>
              </a:rPr>
              <a:t>Vi anlitar företagshälsovården löpande när vi saknar kunskap inom någon av  ovanstående tre delar i vårt arbetsmiljöarbete.</a:t>
            </a:r>
          </a:p>
          <a:p>
            <a:pPr marL="213995" indent="-213995">
              <a:buFont typeface="Arial,Sans-Serif" panose="020B0604020202020204" pitchFamily="34" charset="0"/>
              <a:buChar char="•"/>
            </a:pPr>
            <a:endParaRPr lang="sv-SE" sz="1200" dirty="0">
              <a:ea typeface="+mn-lt"/>
              <a:cs typeface="+mn-lt"/>
            </a:endParaRPr>
          </a:p>
          <a:p>
            <a:pPr marL="213995" indent="-213995">
              <a:buFont typeface="Arial,Sans-Serif" panose="020B0604020202020204" pitchFamily="34" charset="0"/>
              <a:buChar char="•"/>
            </a:pPr>
            <a:r>
              <a:rPr lang="sv-SE" sz="1200" dirty="0">
                <a:solidFill>
                  <a:schemeClr val="tx1"/>
                </a:solidFill>
                <a:ea typeface="+mn-lt"/>
                <a:cs typeface="+mn-lt"/>
              </a:rPr>
              <a:t>Vi för löpande dialog med företagshälsovården om utveckling av vårt samarbete.</a:t>
            </a:r>
            <a:endParaRPr lang="sv-SE" sz="12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394497"/>
            <a:ext cx="3597704" cy="326541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200" dirty="0">
                <a:solidFill>
                  <a:schemeClr val="tx1"/>
                </a:solidFill>
                <a:ea typeface="+mn-lt"/>
                <a:cs typeface="+mn-lt"/>
              </a:rPr>
              <a:t>Vi har viss kunskap och använder företagshälsovården i arbetsmiljöarbetet på individnivå, t.ex. vid arbetsanpassning och rehabilitering.</a:t>
            </a:r>
          </a:p>
          <a:p>
            <a:pPr marL="213995" indent="-213995">
              <a:buFont typeface="Arial,Sans-Serif" panose="020B0604020202020204" pitchFamily="34" charset="0"/>
              <a:buChar char="•"/>
            </a:pPr>
            <a:endParaRPr lang="sv-SE" sz="1200" dirty="0">
              <a:ea typeface="+mn-lt"/>
              <a:cs typeface="+mn-lt"/>
            </a:endParaRPr>
          </a:p>
          <a:p>
            <a:pPr marL="213995" indent="-213995">
              <a:buFont typeface="Arial,Sans-Serif" panose="020B0604020202020204" pitchFamily="34" charset="0"/>
              <a:buChar char="•"/>
            </a:pPr>
            <a:r>
              <a:rPr lang="sv-SE" sz="1200" dirty="0">
                <a:solidFill>
                  <a:schemeClr val="tx1"/>
                </a:solidFill>
                <a:ea typeface="+mn-lt"/>
                <a:cs typeface="+mn-lt"/>
              </a:rPr>
              <a:t>Vi har viss kunskap om hur vi kan använda företagshälsovården i vårt förebyggande och hälsofrämjande arbetsmiljöarbete. </a:t>
            </a:r>
          </a:p>
          <a:p>
            <a:pPr marL="285750" indent="-285750">
              <a:buFont typeface="Arial" panose="020B0604020202020204" pitchFamily="34" charset="0"/>
              <a:buChar char="•"/>
            </a:pPr>
            <a:endParaRPr lang="sv-SE" sz="1200" dirty="0">
              <a:ea typeface="+mn-lt"/>
              <a:cs typeface="+mn-lt"/>
            </a:endParaRPr>
          </a:p>
          <a:p>
            <a:pPr marL="213995" indent="-213995">
              <a:buFont typeface="Arial,Sans-Serif" panose="020B0604020202020204" pitchFamily="34" charset="0"/>
              <a:buChar char="•"/>
            </a:pPr>
            <a:r>
              <a:rPr lang="sv-SE" sz="1200" dirty="0">
                <a:solidFill>
                  <a:schemeClr val="tx1"/>
                </a:solidFill>
                <a:ea typeface="+mn-lt"/>
                <a:cs typeface="+mn-lt"/>
              </a:rPr>
              <a:t>Vi har viss kunskap om vad företagshälsovården kan ge för stöd i vårt förebyggande och hälsofrämjande arbetsmiljöarbete.</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597704"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934325" y="2803998"/>
            <a:ext cx="3240000"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7467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11. Årlig uppföljning SAM</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ni säkerställt att årlig uppföljning av SAM utförts på samtliga nivåer inom förvaltningen? </a:t>
            </a:r>
            <a:r>
              <a:rPr lang="sv-SE" sz="1600" i="1" dirty="0">
                <a:solidFill>
                  <a:schemeClr val="tx1"/>
                </a:solidFill>
              </a:rPr>
              <a:t>Obs. f</a:t>
            </a:r>
            <a:r>
              <a:rPr lang="sv-SE" sz="1600" i="1" dirty="0"/>
              <a:t>rågan besvaras endast på förvaltningsnivå.</a:t>
            </a:r>
            <a:endParaRPr lang="sv-SE" sz="1600" i="1" dirty="0">
              <a:solidFill>
                <a:schemeClr val="tx1"/>
              </a:solidFill>
            </a:endParaRP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har inte säkerställt att den årliga uppföljningen av SAM gjorts inom förvaltningen.</a:t>
            </a:r>
          </a:p>
          <a:p>
            <a:pPr marL="213995" indent="-213995">
              <a:buFont typeface="Arial,Sans-Serif" panose="020B0604020202020204" pitchFamily="34" charset="0"/>
              <a:buChar char="•"/>
            </a:pPr>
            <a:endParaRPr lang="sv-SE" sz="1400" dirty="0">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Vi har mindre än 50 % av våra enheter som gjort årlig uppföljning av SAM.</a:t>
            </a:r>
          </a:p>
          <a:p>
            <a:pPr marL="213995" indent="-213995">
              <a:buFont typeface="Arial,Sans-Serif" panose="020B0604020202020204" pitchFamily="34" charset="0"/>
              <a:buChar char="•"/>
            </a:pPr>
            <a:endParaRPr lang="sv-SE" sz="1400" dirty="0">
              <a:ea typeface="+mn-lt"/>
              <a:cs typeface="+mn-lt"/>
            </a:endParaRPr>
          </a:p>
          <a:p>
            <a:pPr marL="213995" indent="-213995">
              <a:buFont typeface="Arial" panose="020B0604020202020204" pitchFamily="34" charset="0"/>
              <a:buChar char="•"/>
            </a:pPr>
            <a:r>
              <a:rPr lang="sv-SE" sz="1400" dirty="0">
                <a:solidFill>
                  <a:schemeClr val="tx1"/>
                </a:solidFill>
              </a:rPr>
              <a:t>Vi har inte underlag för att säkert kunna bedöma förbättringsområden och styrkor i SAM.</a:t>
            </a:r>
            <a:endParaRPr lang="sv-SE" sz="1400" dirty="0">
              <a:solidFill>
                <a:schemeClr val="tx1"/>
              </a:solidFill>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har säkerställt och följt upp att den årliga uppföljningen av SAM gjorts inom förvaltningen.</a:t>
            </a:r>
          </a:p>
          <a:p>
            <a:pPr marL="213995" indent="-213995">
              <a:buFont typeface="Arial,Sans-Serif" panose="020B0604020202020204" pitchFamily="34" charset="0"/>
              <a:buChar char="•"/>
            </a:pPr>
            <a:endParaRPr lang="sv-SE" sz="1400" dirty="0">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Vi har mer än 70 % av våra enheter som gjort årlig uppföljning av SAM.</a:t>
            </a:r>
          </a:p>
          <a:p>
            <a:pPr marL="213995" indent="-213995">
              <a:buFont typeface="Arial,Sans-Serif" panose="020B0604020202020204" pitchFamily="34" charset="0"/>
              <a:buChar char="•"/>
            </a:pPr>
            <a:endParaRPr lang="sv-SE" sz="1400" dirty="0">
              <a:ea typeface="+mn-lt"/>
              <a:cs typeface="+mn-lt"/>
            </a:endParaRPr>
          </a:p>
          <a:p>
            <a:pPr marL="213995" indent="-213995">
              <a:buFont typeface="Arial" panose="020B0604020202020204" pitchFamily="34" charset="0"/>
              <a:buChar char="•"/>
            </a:pPr>
            <a:r>
              <a:rPr lang="sv-SE" sz="1400" dirty="0">
                <a:solidFill>
                  <a:schemeClr val="tx1"/>
                </a:solidFill>
              </a:rPr>
              <a:t>Vi har underlag för att kunna bedöma förbättringsområden och styrkor i SAM.</a:t>
            </a:r>
            <a:endParaRPr lang="sv-SE" sz="1400" dirty="0">
              <a:solidFill>
                <a:schemeClr val="tx1"/>
              </a:solidFill>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har säkerställt att den årliga uppföljningen av SAM gjorts inom förvaltningen.</a:t>
            </a:r>
          </a:p>
          <a:p>
            <a:pPr marL="213995" indent="-213995">
              <a:buFont typeface="Arial,Sans-Serif" panose="020B0604020202020204" pitchFamily="34" charset="0"/>
              <a:buChar char="•"/>
            </a:pPr>
            <a:endParaRPr lang="sv-SE" sz="1400" dirty="0">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Vi har mellan 50 %-70 % av våra enheter som gjort årlig uppföljning av SAM.</a:t>
            </a:r>
          </a:p>
          <a:p>
            <a:pPr marL="213995" indent="-213995">
              <a:buFont typeface="Arial,Sans-Serif" panose="020B0604020202020204" pitchFamily="34" charset="0"/>
              <a:buChar char="•"/>
            </a:pPr>
            <a:endParaRPr lang="sv-SE" sz="1400" dirty="0">
              <a:ea typeface="+mn-lt"/>
              <a:cs typeface="+mn-lt"/>
            </a:endParaRPr>
          </a:p>
          <a:p>
            <a:pPr marL="213995" indent="-213995">
              <a:buFont typeface="Arial" panose="020B0604020202020204" pitchFamily="34" charset="0"/>
              <a:buChar char="•"/>
            </a:pPr>
            <a:r>
              <a:rPr lang="sv-SE" sz="1400" dirty="0">
                <a:solidFill>
                  <a:schemeClr val="tx1"/>
                </a:solidFill>
              </a:rPr>
              <a:t>Vi har visst underlag för att kunna bedöma förbättringsområden och styrkor i SAM.</a:t>
            </a:r>
            <a:endParaRPr lang="sv-SE" sz="1400" dirty="0">
              <a:solidFill>
                <a:schemeClr val="tx1"/>
              </a:solidFill>
              <a:cs typeface="Calibri"/>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73403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1. Rutiner i SAM</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802252" cy="576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cs typeface="Calibri"/>
              </a:rPr>
              <a:t>Är rutiner för det systematiska hälso- och arbetsmiljöarbetet (t.ex. genom Guide för hälso- och arbetsmiljöarbete) kända av skyddsombud?</a:t>
            </a:r>
            <a:endParaRPr kumimoji="0" lang="sv-SE" sz="1600" b="1" i="0" u="none" strike="noStrike" kern="1200" cap="none" spc="0" normalizeH="0" baseline="0" noProof="0" dirty="0">
              <a:ln>
                <a:noFill/>
              </a:ln>
              <a:solidFill>
                <a:prstClr val="black"/>
              </a:solidFill>
              <a:effectLst/>
              <a:uLnTx/>
              <a:uFillTx/>
              <a:cs typeface="Calibri" panose="020F0502020204030204" pitchFamily="34" charset="0"/>
            </a:endParaRPr>
          </a:p>
          <a:p>
            <a:pPr marL="0" indent="0">
              <a:buNone/>
            </a:pP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fld id="{094EC4B8-68CD-44A3-B172-19A87347D395}" type="datetime1">
              <a:rPr lang="sv-SE" smtClean="0"/>
              <a:t>2025-08-20</a:t>
            </a:fld>
            <a:endParaRPr lang="sv-SE"/>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r>
              <a:rPr lang="sv-SE" sz="1600" dirty="0"/>
              <a:t>Vägledning – Var befinner vi oss? </a:t>
            </a:r>
          </a:p>
          <a:p>
            <a:r>
              <a:rPr lang="sv-SE" sz="1400" dirty="0"/>
              <a:t>Se exempel på påståenden nedan som underlag för er bedömning.</a:t>
            </a:r>
            <a:endParaRPr lang="sv-SE" sz="1400" dirty="0">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indent="-213995">
              <a:buFont typeface="Arial" panose="020B0604020202020204" pitchFamily="34" charset="0"/>
              <a:buChar char="•"/>
            </a:pPr>
            <a:endParaRPr lang="sv-SE" sz="1400" dirty="0">
              <a:solidFill>
                <a:schemeClr val="tx1"/>
              </a:solidFill>
            </a:endParaRPr>
          </a:p>
          <a:p>
            <a:pPr marL="213995" indent="-213995">
              <a:buFont typeface="Arial" panose="020B0604020202020204" pitchFamily="34" charset="0"/>
              <a:buChar char="•"/>
            </a:pPr>
            <a:r>
              <a:rPr lang="sv-SE" sz="1400" dirty="0">
                <a:solidFill>
                  <a:schemeClr val="tx1"/>
                </a:solidFill>
              </a:rPr>
              <a:t>Våra rutiner i SAM är inte kända av skyddsombud, ex. de som finns i Guide för hälso- och arbetsmiljöarbete.</a:t>
            </a:r>
            <a:endParaRPr lang="en-US" sz="1400" dirty="0">
              <a:solidFill>
                <a:schemeClr val="tx1"/>
              </a:solidFill>
            </a:endParaRPr>
          </a:p>
          <a:p>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Våra rutiner är inte levande hjälpmedel i verksamhetens  SAM.</a:t>
            </a:r>
            <a:endParaRPr lang="sv-SE" sz="1400" dirty="0">
              <a:solidFill>
                <a:schemeClr val="tx1"/>
              </a:solidFill>
              <a:cs typeface="Calibri"/>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endParaRPr lang="sv-SE" sz="1400" dirty="0">
              <a:solidFill>
                <a:schemeClr val="tx1"/>
              </a:solidFill>
            </a:endParaRPr>
          </a:p>
          <a:p>
            <a:pPr marL="213995" indent="-213995">
              <a:buFont typeface="Arial" panose="020B0604020202020204" pitchFamily="34" charset="0"/>
              <a:buChar char="•"/>
            </a:pPr>
            <a:r>
              <a:rPr lang="sv-SE" sz="1400" dirty="0">
                <a:solidFill>
                  <a:schemeClr val="tx1"/>
                </a:solidFill>
              </a:rPr>
              <a:t>Våra rutiner i SAM är kända av skyddsombud, ex. de som finns i Guide för hälso- och arbetsmiljöarbete.</a:t>
            </a:r>
            <a:endParaRPr lang="en-US" sz="1400" dirty="0">
              <a:solidFill>
                <a:schemeClr val="tx1"/>
              </a:solidFill>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 verksamhet använder rutinerna som ett stöd i det praktiska arbetsmiljöarbetet.</a:t>
            </a:r>
            <a:endParaRPr lang="sv-SE" sz="14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cs typeface="Calibri"/>
            </a:endParaRPr>
          </a:p>
          <a:p>
            <a:endParaRPr lang="sv-SE" sz="1400" dirty="0">
              <a:solidFill>
                <a:schemeClr val="tx1"/>
              </a:solidFill>
            </a:endParaRPr>
          </a:p>
          <a:p>
            <a:pPr marL="285750" indent="-285750">
              <a:buFont typeface="Arial" panose="020B0604020202020204" pitchFamily="34" charset="0"/>
              <a:buChar char="•"/>
            </a:pPr>
            <a:endParaRPr lang="sv-SE" sz="1400" dirty="0">
              <a:solidFill>
                <a:schemeClr val="tx1"/>
              </a:solidFill>
            </a:endParaRPr>
          </a:p>
          <a:p>
            <a:endParaRPr lang="sv-SE" sz="1400" dirty="0">
              <a:solidFill>
                <a:schemeClr val="tx1"/>
              </a:solidFill>
            </a:endParaRPr>
          </a:p>
          <a:p>
            <a:pPr marL="285750" indent="-285750">
              <a:buFont typeface="Arial" panose="020B0604020202020204" pitchFamily="34" charset="0"/>
              <a:buChar char="•"/>
            </a:pPr>
            <a:endParaRPr lang="sv-SE" sz="1400" dirty="0">
              <a:solidFill>
                <a:schemeClr val="tx1"/>
              </a:solidFill>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endParaRPr lang="sv-SE" sz="1400" dirty="0">
              <a:solidFill>
                <a:schemeClr val="tx1"/>
              </a:solidFill>
            </a:endParaRPr>
          </a:p>
          <a:p>
            <a:pPr marL="285750" indent="-285750">
              <a:buFont typeface="Arial" panose="020B0604020202020204" pitchFamily="34" charset="0"/>
              <a:buChar char="•"/>
            </a:pPr>
            <a:r>
              <a:rPr lang="sv-SE" sz="1400" dirty="0">
                <a:solidFill>
                  <a:schemeClr val="tx1"/>
                </a:solidFill>
              </a:rPr>
              <a:t>Våra rutiner i SAM är kända av skyddsombud, ex. de som finns i Guide för hälso- och arbetsmiljöarbete.</a:t>
            </a:r>
            <a:endParaRPr lang="en-US" sz="1400" dirty="0">
              <a:solidFill>
                <a:schemeClr val="tx1"/>
              </a:solidFill>
            </a:endParaRPr>
          </a:p>
          <a:p>
            <a:pPr marL="213995" indent="-213995">
              <a:buFont typeface="Arial" panose="020B0604020202020204" pitchFamily="34" charset="0"/>
              <a:buChar char="•"/>
            </a:pPr>
            <a:endParaRPr lang="sv-SE" sz="1400" dirty="0">
              <a:solidFill>
                <a:schemeClr val="tx1"/>
              </a:solidFill>
              <a:cs typeface="Calibri"/>
            </a:endParaRPr>
          </a:p>
          <a:p>
            <a:pPr marL="213995" indent="-213995">
              <a:buFont typeface="Arial" panose="020B0604020202020204" pitchFamily="34" charset="0"/>
              <a:buChar char="•"/>
            </a:pPr>
            <a:r>
              <a:rPr lang="sv-SE" sz="1400" dirty="0">
                <a:solidFill>
                  <a:schemeClr val="tx1"/>
                </a:solidFill>
              </a:rPr>
              <a:t>Våra rutiner är inte levande hjälpmedel i verksamhetens SAM.</a:t>
            </a:r>
            <a:endParaRPr lang="sv-SE" sz="1400" dirty="0">
              <a:solidFill>
                <a:schemeClr val="tx1"/>
              </a:solidFill>
              <a:cs typeface="Calibri"/>
            </a:endParaRPr>
          </a:p>
          <a:p>
            <a:pPr marL="213995" indent="-213995">
              <a:buFont typeface="Arial" panose="020B0604020202020204" pitchFamily="34" charset="0"/>
              <a:buChar char="•"/>
            </a:pPr>
            <a:endParaRPr lang="sv-SE" sz="1200" dirty="0">
              <a:solidFill>
                <a:schemeClr val="tx1"/>
              </a:solidFill>
              <a:cs typeface="Calibri"/>
            </a:endParaRPr>
          </a:p>
          <a:p>
            <a:pPr marL="213995" indent="-213995">
              <a:buFont typeface="Arial" panose="020B0604020202020204" pitchFamily="34" charset="0"/>
              <a:buChar char="•"/>
            </a:pPr>
            <a:endParaRPr lang="sv-SE" sz="1400" dirty="0">
              <a:solidFill>
                <a:schemeClr val="tx1"/>
              </a:solidFill>
              <a:cs typeface="Calibri"/>
            </a:endParaRPr>
          </a:p>
          <a:p>
            <a:endParaRPr lang="sv-SE" sz="1400" dirty="0">
              <a:solidFill>
                <a:schemeClr val="tx1"/>
              </a:solidFill>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Fungerar väl</a:t>
            </a:r>
          </a:p>
        </p:txBody>
      </p:sp>
    </p:spTree>
    <p:extLst>
      <p:ext uri="{BB962C8B-B14F-4D97-AF65-F5344CB8AC3E}">
        <p14:creationId xmlns:p14="http://schemas.microsoft.com/office/powerpoint/2010/main" val="173297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3B72E-9AC9-B370-2827-D62280DDACD2}"/>
              </a:ext>
            </a:extLst>
          </p:cNvPr>
          <p:cNvSpPr>
            <a:spLocks noGrp="1"/>
          </p:cNvSpPr>
          <p:nvPr>
            <p:ph type="title"/>
          </p:nvPr>
        </p:nvSpPr>
        <p:spPr/>
        <p:txBody>
          <a:bodyPr/>
          <a:lstStyle/>
          <a:p>
            <a:r>
              <a:rPr lang="sv-SE" dirty="0"/>
              <a:t>Likabehandling – Uppföljning av aktiva åtgärder enligt diskrimineringslagen</a:t>
            </a:r>
          </a:p>
        </p:txBody>
      </p:sp>
      <p:sp>
        <p:nvSpPr>
          <p:cNvPr id="3" name="Platshållare för innehåll 2">
            <a:extLst>
              <a:ext uri="{FF2B5EF4-FFF2-40B4-BE49-F238E27FC236}">
                <a16:creationId xmlns:a16="http://schemas.microsoft.com/office/drawing/2014/main" id="{73132A92-B27C-21DA-CB21-71F79837FF09}"/>
              </a:ext>
            </a:extLst>
          </p:cNvPr>
          <p:cNvSpPr>
            <a:spLocks noGrp="1"/>
          </p:cNvSpPr>
          <p:nvPr>
            <p:ph idx="1"/>
          </p:nvPr>
        </p:nvSpPr>
        <p:spPr/>
        <p:txBody>
          <a:bodyPr/>
          <a:lstStyle/>
          <a:p>
            <a:r>
              <a:rPr lang="sv-SE" dirty="0"/>
              <a:t>Checklista som används vid årlig uppföljning SAM har kompletterats med uppföljning av aktiva åtgärder enligt diskrimineringslagen.</a:t>
            </a:r>
          </a:p>
          <a:p>
            <a:r>
              <a:rPr lang="sv-SE" dirty="0"/>
              <a:t>Åtgärder som gäller likabehandling ska redovisas separat. Dvs. att de är ytterligare åtgärder förutom de som görs utifrån uppföljningen av det systematiska arbetsmiljöarbetet.</a:t>
            </a:r>
          </a:p>
        </p:txBody>
      </p:sp>
      <p:sp>
        <p:nvSpPr>
          <p:cNvPr id="4" name="Platshållare för datum 3">
            <a:extLst>
              <a:ext uri="{FF2B5EF4-FFF2-40B4-BE49-F238E27FC236}">
                <a16:creationId xmlns:a16="http://schemas.microsoft.com/office/drawing/2014/main" id="{15B23A8E-AAF8-DC3C-595A-72D4C5F1FF19}"/>
              </a:ext>
            </a:extLst>
          </p:cNvPr>
          <p:cNvSpPr>
            <a:spLocks noGrp="1"/>
          </p:cNvSpPr>
          <p:nvPr>
            <p:ph type="dt" sz="half" idx="14"/>
          </p:nvPr>
        </p:nvSpPr>
        <p:spPr/>
        <p:txBody>
          <a:bodyPr/>
          <a:lstStyle/>
          <a:p>
            <a:fld id="{094EC4B8-68CD-44A3-B172-19A87347D395}" type="datetime1">
              <a:rPr lang="sv-SE" smtClean="0"/>
              <a:t>2025-08-20</a:t>
            </a:fld>
            <a:endParaRPr lang="sv-SE"/>
          </a:p>
        </p:txBody>
      </p:sp>
    </p:spTree>
    <p:extLst>
      <p:ext uri="{BB962C8B-B14F-4D97-AF65-F5344CB8AC3E}">
        <p14:creationId xmlns:p14="http://schemas.microsoft.com/office/powerpoint/2010/main" val="1942205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923804" cy="720000"/>
          </a:xfrm>
        </p:spPr>
        <p:txBody>
          <a:bodyPr/>
          <a:lstStyle/>
          <a:p>
            <a:r>
              <a:rPr lang="sv-SE" dirty="0"/>
              <a:t>12. Aktiva åtgärder enligt diskrimineringslagen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Har du som chef genomgått utbildningen ”En arbetsplats fri från diskriminering” eller har motsvarande kunskap från annan utbildning?</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Jag har ingen utbildning eller kunskap kring diskrimineringslagen och kravet på åtgärder.</a:t>
            </a: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Jag har genomgått utbildningen ”En arbetsplats fri från diskriminering”.</a:t>
            </a:r>
          </a:p>
          <a:p>
            <a:pPr marL="213995" indent="-213995">
              <a:buFont typeface="Arial,Sans-Serif" panose="020B0604020202020204" pitchFamily="34" charset="0"/>
              <a:buChar char="•"/>
            </a:pPr>
            <a:endParaRPr lang="sv-SE" sz="1400" dirty="0">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Jag har genomgått annan utbildning kring diskrimineringslagen och lagens krav på aktiva åtgärder för 1-3 år sedan.</a:t>
            </a: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Jag har inte gått utbildning ”En arbetsplats fri från diskriminering”, men har inbokad tid för utbildning.</a:t>
            </a:r>
          </a:p>
          <a:p>
            <a:pPr marL="213995" indent="-213995">
              <a:buFont typeface="Arial,Sans-Serif" panose="020B0604020202020204" pitchFamily="34" charset="0"/>
              <a:buChar char="•"/>
            </a:pPr>
            <a:endParaRPr lang="sv-SE" sz="1400" dirty="0">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Jag har annan utbildning kring diskrimineringslagen, men det var mer än 5 år sedan.</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64399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923804" cy="720000"/>
          </a:xfrm>
        </p:spPr>
        <p:txBody>
          <a:bodyPr/>
          <a:lstStyle/>
          <a:p>
            <a:r>
              <a:rPr lang="sv-SE" dirty="0"/>
              <a:t>12. Aktiva åtgärder enligt diskrimineringslagen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lnSpc>
                <a:spcPct val="100000"/>
              </a:lnSpc>
              <a:buNone/>
            </a:pPr>
            <a:r>
              <a:rPr lang="sv-SE" sz="1600" b="1" dirty="0">
                <a:solidFill>
                  <a:schemeClr val="tx1"/>
                </a:solidFill>
              </a:rPr>
              <a:t>Är ”Rutin för aktiva åtgärder enligt diskrimineringslagen” som finns i Guide för hälso- och arbetsmiljöarbete känd av dig som chef?</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lvl="0" indent="-213995">
              <a:buFont typeface="Arial,Sans-Serif" panose="020B0604020202020204" pitchFamily="34" charset="0"/>
              <a:buChar char="•"/>
            </a:pPr>
            <a:r>
              <a:rPr lang="sv-SE" sz="1400" dirty="0">
                <a:solidFill>
                  <a:schemeClr val="tx1"/>
                </a:solidFill>
                <a:ea typeface="+mn-lt"/>
                <a:cs typeface="+mn-lt"/>
              </a:rPr>
              <a:t>Jag känner inte till ”Rutin för aktiva åtgärder enligt diskrimineringslagen” i Guide för hälso- och arbetsmiljöarbete.</a:t>
            </a:r>
            <a:endParaRPr kumimoji="0" lang="sv-SE" sz="1400" b="0" i="0" u="none" strike="noStrike" kern="1200" cap="none" spc="0" normalizeH="0" baseline="0" noProof="0" dirty="0">
              <a:ln>
                <a:noFill/>
              </a:ln>
              <a:solidFill>
                <a:prstClr val="black"/>
              </a:solidFill>
              <a:effectLst/>
              <a:uLnTx/>
              <a:uFillTx/>
              <a:ea typeface="Verdana"/>
              <a:cs typeface="+mn-lt"/>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Jag känner till ”Rutin för aktiva åtgärder enligt diskrimineringslagen” i Guide för hälso- och arbetsmiljöarbete”. Jag har läst och börjat arbeta med åtgärder.</a:t>
            </a: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Jag känner till ”Rutin för aktiva åtgärder enligt diskrimineringslagen” i Guide för hälso- och arbetsmiljöarbete”, men har inte satt mig in i innehållet.</a:t>
            </a: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98238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923804" cy="720000"/>
          </a:xfrm>
        </p:spPr>
        <p:txBody>
          <a:bodyPr/>
          <a:lstStyle/>
          <a:p>
            <a:r>
              <a:rPr lang="sv-SE" dirty="0"/>
              <a:t>12. Aktiva åtgärder enligt diskrimineringslagen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10114304" cy="576000"/>
          </a:xfrm>
        </p:spPr>
        <p:txBody>
          <a:bodyPr/>
          <a:lstStyle/>
          <a:p>
            <a:pPr marL="0" indent="0">
              <a:lnSpc>
                <a:spcPct val="100000"/>
              </a:lnSpc>
              <a:buNone/>
            </a:pPr>
            <a:r>
              <a:rPr lang="sv-SE" sz="1600" b="1" dirty="0">
                <a:solidFill>
                  <a:schemeClr val="tx1"/>
                </a:solidFill>
              </a:rPr>
              <a:t>Pågår det något arbete med aktiva åtgärder enligt diskrimineringslagen inom områden: arbetsförhållanden (t.ex. normer på arbetsplatsen), </a:t>
            </a:r>
            <a:r>
              <a:rPr lang="sv-SE" sz="1600" b="1" dirty="0"/>
              <a:t>l</a:t>
            </a:r>
            <a:r>
              <a:rPr lang="sv-SE" sz="1600" b="1" dirty="0">
                <a:solidFill>
                  <a:schemeClr val="tx1"/>
                </a:solidFill>
              </a:rPr>
              <a:t>ön och andra anställningsvillkor, </a:t>
            </a:r>
            <a:r>
              <a:rPr lang="sv-SE" sz="1600" b="1" dirty="0"/>
              <a:t>r</a:t>
            </a:r>
            <a:r>
              <a:rPr lang="sv-SE" sz="1600" b="1" dirty="0">
                <a:solidFill>
                  <a:schemeClr val="tx1"/>
                </a:solidFill>
              </a:rPr>
              <a:t>ekrytering och befordran och/eller </a:t>
            </a:r>
            <a:r>
              <a:rPr lang="sv-SE" sz="1600" b="1" dirty="0"/>
              <a:t>f</a:t>
            </a:r>
            <a:r>
              <a:rPr lang="sv-SE" sz="1600" b="1" dirty="0">
                <a:solidFill>
                  <a:schemeClr val="tx1"/>
                </a:solidFill>
              </a:rPr>
              <a:t>örena föräldraskap med förvärvsarbete?</a:t>
            </a:r>
          </a:p>
          <a:p>
            <a:pPr marL="0" indent="0">
              <a:lnSpc>
                <a:spcPct val="100000"/>
              </a:lnSpc>
              <a:buNone/>
            </a:pPr>
            <a:endParaRPr lang="sv-SE" sz="1600" b="1" dirty="0">
              <a:solidFill>
                <a:schemeClr val="tx1"/>
              </a:solidFill>
              <a:cs typeface="Calibri"/>
            </a:endParaRPr>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245521"/>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Verdana"/>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Se exempel på påståenden nedan som underlag för er bedömning</a:t>
            </a:r>
            <a:r>
              <a:rPr lang="sv-SE" sz="1400" dirty="0">
                <a:solidFill>
                  <a:prstClr val="black"/>
                </a:solidFill>
                <a:latin typeface="Verdana"/>
              </a:rPr>
              <a:t>.</a:t>
            </a:r>
            <a:endParaRPr lang="sv-SE" sz="1400" b="0" i="0" u="none" strike="noStrike" kern="1200" cap="none" spc="0" normalizeH="0" baseline="0" noProof="0" dirty="0">
              <a:ln>
                <a:noFill/>
              </a:ln>
              <a:solidFill>
                <a:prstClr val="black"/>
              </a:solidFill>
              <a:effectLst/>
              <a:uLnTx/>
              <a:uFillTx/>
              <a:latin typeface="Verdana"/>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känner inte till ”Rutin för aktiva åtgärder enligt diskrimineringslagen” i Guide för hälso- och arbetsmiljöarbete”.</a:t>
            </a:r>
          </a:p>
          <a:p>
            <a:endParaRPr lang="sv-SE" sz="1400" dirty="0">
              <a:solidFill>
                <a:schemeClr val="tx1"/>
              </a:solidFill>
              <a:ea typeface="+mn-lt"/>
              <a:cs typeface="+mn-lt"/>
            </a:endParaRPr>
          </a:p>
          <a:p>
            <a:pPr marL="213995" indent="-213995">
              <a:buFont typeface="Arial,Sans-Serif" panose="020B0604020202020204" pitchFamily="34" charset="0"/>
              <a:buChar char="•"/>
            </a:pPr>
            <a:r>
              <a:rPr lang="sv-SE" sz="1400" dirty="0">
                <a:solidFill>
                  <a:srgbClr val="000000"/>
                </a:solidFill>
              </a:rPr>
              <a:t>Vi arbetar inte aktivt med åtgärder enligt diskrimineringslagen.</a:t>
            </a:r>
            <a:endParaRPr lang="sv-SE" sz="1400" dirty="0">
              <a:solidFill>
                <a:schemeClr val="tx1"/>
              </a:solidFill>
              <a:ea typeface="+mn-lt"/>
              <a:cs typeface="+mn-lt"/>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känner till ”Rutin för aktiva åtgärder enligt diskrimineringslagen” i Guide för hälso- och arbetsmiljöarbete”. Vi har läst och börjat arbeta med åtgärder.</a:t>
            </a:r>
          </a:p>
          <a:p>
            <a:endParaRPr lang="sv-SE" sz="1400" dirty="0">
              <a:solidFill>
                <a:schemeClr val="tx1"/>
              </a:solidFill>
              <a:ea typeface="+mn-lt"/>
              <a:cs typeface="+mn-lt"/>
            </a:endParaRPr>
          </a:p>
          <a:p>
            <a:pPr marL="213995" indent="-213995">
              <a:buFont typeface="Arial,Sans-Serif" panose="020B0604020202020204" pitchFamily="34" charset="0"/>
              <a:buChar char="•"/>
            </a:pPr>
            <a:r>
              <a:rPr lang="sv-SE" sz="1400" dirty="0">
                <a:solidFill>
                  <a:schemeClr val="tx1"/>
                </a:solidFill>
                <a:ea typeface="+mn-lt"/>
                <a:cs typeface="+mn-lt"/>
              </a:rPr>
              <a:t>Det pågår ett aktivt arbete inom minst ett av områdena.</a:t>
            </a: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13995" indent="-213995">
              <a:buFont typeface="Arial,Sans-Serif" panose="020B0604020202020204" pitchFamily="34" charset="0"/>
              <a:buChar char="•"/>
            </a:pPr>
            <a:r>
              <a:rPr lang="sv-SE" sz="1400" dirty="0">
                <a:solidFill>
                  <a:schemeClr val="tx1"/>
                </a:solidFill>
                <a:ea typeface="+mn-lt"/>
                <a:cs typeface="+mn-lt"/>
              </a:rPr>
              <a:t>Vi känner till ”Rutin för aktiva åtgärder enligt diskrimineringslagen” i Guide för hälso- och arbetsmiljöarbete”, men har inte satt oss in i innehållet.</a:t>
            </a:r>
          </a:p>
          <a:p>
            <a:endParaRPr lang="sv-SE" sz="1400" dirty="0">
              <a:solidFill>
                <a:schemeClr val="tx1"/>
              </a:solidFill>
              <a:ea typeface="+mn-lt"/>
              <a:cs typeface="+mn-lt"/>
            </a:endParaRPr>
          </a:p>
          <a:p>
            <a:pPr marL="213995" indent="-213995">
              <a:buFont typeface="Arial,Sans-Serif" panose="020B0604020202020204" pitchFamily="34" charset="0"/>
              <a:buChar char="•"/>
            </a:pPr>
            <a:r>
              <a:rPr lang="sv-SE" sz="1400" dirty="0">
                <a:solidFill>
                  <a:srgbClr val="000000"/>
                </a:solidFill>
              </a:rPr>
              <a:t>Vi arbetar aktivt inom ett av områdena.</a:t>
            </a:r>
            <a:endParaRPr lang="sv-SE" sz="1400" dirty="0">
              <a:solidFill>
                <a:schemeClr val="tx1"/>
              </a:solidFill>
              <a:ea typeface="+mn-lt"/>
              <a:cs typeface="+mn-lt"/>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14747"/>
            <a:ext cx="3239999" cy="3225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57285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2. Medverkan och samverkan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buNone/>
            </a:pPr>
            <a:r>
              <a:rPr lang="sv-SE" sz="1600" b="1" dirty="0">
                <a:solidFill>
                  <a:schemeClr val="tx1"/>
                </a:solidFill>
              </a:rPr>
              <a:t>Har medarbetare möjlighet att medverka i verksamhetens SAM?</a:t>
            </a: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lvl="0" indent="-285750">
              <a:buFont typeface="Arial" panose="020B0604020202020204" pitchFamily="34" charset="0"/>
              <a:buChar char="•"/>
            </a:pPr>
            <a:r>
              <a:rPr lang="sv-SE" sz="1400" dirty="0">
                <a:solidFill>
                  <a:srgbClr val="000000"/>
                </a:solidFill>
              </a:rPr>
              <a:t>Våra medarbetare känner inte till vilken roll de har i vårt arbetsmiljöarbete.</a:t>
            </a:r>
          </a:p>
          <a:p>
            <a:pPr lvl="0"/>
            <a:endParaRPr kumimoji="0" lang="sv-SE" sz="1400" b="0" i="0" u="none" strike="noStrike" kern="1200" cap="none" spc="0" normalizeH="0" baseline="0" noProof="0" dirty="0">
              <a:ln>
                <a:noFill/>
              </a:ln>
              <a:solidFill>
                <a:prstClr val="black"/>
              </a:solidFill>
              <a:effectLst/>
              <a:uLnTx/>
              <a:uFillTx/>
              <a:cs typeface="Calibri"/>
            </a:endParaRPr>
          </a:p>
          <a:p>
            <a:pPr marL="285750" lvl="0" indent="-285750">
              <a:buFont typeface="Arial" panose="020B0604020202020204" pitchFamily="34" charset="0"/>
              <a:buChar char="•"/>
            </a:pPr>
            <a:r>
              <a:rPr lang="sv-SE" sz="1400" dirty="0">
                <a:solidFill>
                  <a:srgbClr val="000000"/>
                </a:solidFill>
              </a:rPr>
              <a:t>Våra medarbetare får inte/har inte möjlighet att delta i det praktiska arbetsmiljöarbetet.</a:t>
            </a:r>
            <a:endParaRPr kumimoji="0" lang="sv-SE" sz="1400" b="0" i="0" u="none" strike="noStrike" kern="1200" cap="none" spc="0" normalizeH="0" baseline="0" noProof="0" dirty="0">
              <a:ln>
                <a:noFill/>
              </a:ln>
              <a:solidFill>
                <a:prstClr val="black"/>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85750" lvl="0" indent="-285750">
              <a:buFont typeface="Arial" panose="020B0604020202020204" pitchFamily="34" charset="0"/>
              <a:buChar char="•"/>
            </a:pPr>
            <a:r>
              <a:rPr lang="sv-SE" sz="1400" dirty="0">
                <a:solidFill>
                  <a:srgbClr val="000000"/>
                </a:solidFill>
              </a:rPr>
              <a:t>Våra medarbetare känner till vilken roll de har i vårt arbetsmiljöarbete.</a:t>
            </a:r>
          </a:p>
          <a:p>
            <a:pPr lvl="0"/>
            <a:endParaRPr kumimoji="0" lang="sv-SE" sz="1400" b="0" i="0" u="none" strike="noStrike" kern="1200" cap="none" spc="0" normalizeH="0" baseline="0" noProof="0" dirty="0">
              <a:ln>
                <a:noFill/>
              </a:ln>
              <a:solidFill>
                <a:prstClr val="black"/>
              </a:solidFill>
              <a:effectLst/>
              <a:uLnTx/>
              <a:uFillTx/>
              <a:cs typeface="Calibri"/>
            </a:endParaRPr>
          </a:p>
          <a:p>
            <a:pPr marL="285750" lvl="0" indent="-285750">
              <a:buFont typeface="Arial" panose="020B0604020202020204" pitchFamily="34" charset="0"/>
              <a:buChar char="•"/>
            </a:pPr>
            <a:r>
              <a:rPr lang="sv-SE" sz="1400" dirty="0">
                <a:solidFill>
                  <a:srgbClr val="000000"/>
                </a:solidFill>
              </a:rPr>
              <a:t>Våra medarbetare får/har möjlighet att delta i det praktiska arbetsmiljöarbetet</a:t>
            </a:r>
            <a:r>
              <a:rPr lang="sv-SE" sz="1400" dirty="0">
                <a:solidFill>
                  <a:prstClr val="black"/>
                </a:solidFill>
              </a:rPr>
              <a:t>.</a:t>
            </a:r>
            <a:endParaRPr kumimoji="0" lang="sv-SE" sz="1400" b="0" i="0" u="none" strike="noStrike" kern="1200" cap="none" spc="0" normalizeH="0" baseline="0" noProof="0" dirty="0">
              <a:ln>
                <a:noFill/>
              </a:ln>
              <a:solidFill>
                <a:prstClr val="black"/>
              </a:solidFill>
              <a:effectLst/>
              <a:uLnTx/>
              <a:uFillTx/>
              <a:cs typeface="Calibri"/>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lvl="0" indent="-285750">
              <a:buFont typeface="Arial" panose="020B0604020202020204" pitchFamily="34" charset="0"/>
              <a:buChar char="•"/>
            </a:pPr>
            <a:r>
              <a:rPr lang="sv-SE" sz="1400" dirty="0">
                <a:solidFill>
                  <a:srgbClr val="000000"/>
                </a:solidFill>
              </a:rPr>
              <a:t>Våra medarbetare känner till vilken roll de har i vårt arbetsmiljöarbete.</a:t>
            </a:r>
          </a:p>
          <a:p>
            <a:pPr lvl="0"/>
            <a:endParaRPr kumimoji="0" lang="sv-SE" sz="1400" b="0" i="0" u="none" strike="noStrike" kern="1200" cap="none" spc="0" normalizeH="0" baseline="0" noProof="0" dirty="0">
              <a:ln>
                <a:noFill/>
              </a:ln>
              <a:solidFill>
                <a:prstClr val="black"/>
              </a:solidFill>
              <a:effectLst/>
              <a:uLnTx/>
              <a:uFillTx/>
              <a:cs typeface="Calibri"/>
            </a:endParaRPr>
          </a:p>
          <a:p>
            <a:pPr marL="285750" lvl="0" indent="-285750">
              <a:buFont typeface="Arial" panose="020B0604020202020204" pitchFamily="34" charset="0"/>
              <a:buChar char="•"/>
            </a:pPr>
            <a:r>
              <a:rPr lang="sv-SE" sz="1400" dirty="0">
                <a:solidFill>
                  <a:srgbClr val="000000"/>
                </a:solidFill>
              </a:rPr>
              <a:t>Våra medarbetare får inte/har inte möjlighet att delta i det praktiska arbetsmiljöarbetet.</a:t>
            </a: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5698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2. Medverkan och samverkan</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indent="0">
              <a:buNone/>
            </a:pPr>
            <a:r>
              <a:rPr lang="sv-SE" sz="1600" b="1" dirty="0">
                <a:solidFill>
                  <a:schemeClr val="tx1"/>
                </a:solidFill>
              </a:rPr>
              <a:t>Har skyddsombud möjlighet att vara delaktig i verksamhetens SAM? Ex. vid planering av lokaler, organisationsförändringar och har tagit del av förhållanden i arbetsmiljön?</a:t>
            </a:r>
          </a:p>
          <a:p>
            <a:pPr marL="0" indent="0">
              <a:buNone/>
            </a:pP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cs typeface="Arial" panose="020B0604020202020204" pitchFamily="34" charset="0"/>
              </a:rPr>
              <a:t>Vi saknar skyddsombud i vår verksamhet.</a:t>
            </a:r>
          </a:p>
          <a:p>
            <a:pPr marR="0" lvl="0" algn="l" defTabSz="914400" rtl="0" eaLnBrk="1" fontAlgn="auto" latinLnBrk="0" hangingPunct="1">
              <a:lnSpc>
                <a:spcPct val="100000"/>
              </a:lnSpc>
              <a:spcBef>
                <a:spcPts val="0"/>
              </a:spcBef>
              <a:spcAft>
                <a:spcPts val="0"/>
              </a:spcAft>
              <a:buClrTx/>
              <a:buSzTx/>
              <a:tabLst/>
              <a:defRPr/>
            </a:pPr>
            <a:endParaRPr kumimoji="0" lang="sv-SE" sz="14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400" dirty="0">
                <a:solidFill>
                  <a:schemeClr val="tx1"/>
                </a:solidFill>
                <a:cs typeface="Arial" panose="020B0604020202020204" pitchFamily="34" charset="0"/>
              </a:rPr>
              <a:t>Vi har skyddsombud i vår verksamhet som är helt nya i sin roll.</a:t>
            </a:r>
          </a:p>
          <a:p>
            <a:endParaRPr lang="sv-SE" sz="1400" dirty="0">
              <a:solidFill>
                <a:schemeClr val="tx1"/>
              </a:solidFill>
              <a:cs typeface="Arial" panose="020B0604020202020204" pitchFamily="34" charset="0"/>
            </a:endParaRPr>
          </a:p>
          <a:p>
            <a:pPr marL="285750" indent="-285750">
              <a:buFont typeface="Arial" panose="020B0604020202020204" pitchFamily="34" charset="0"/>
              <a:buChar char="•"/>
            </a:pPr>
            <a:r>
              <a:rPr lang="sv-SE" sz="1400" dirty="0">
                <a:solidFill>
                  <a:schemeClr val="tx1"/>
                </a:solidFill>
                <a:cs typeface="Arial" panose="020B0604020202020204" pitchFamily="34" charset="0"/>
              </a:rPr>
              <a:t>Vårt/våra skyddsombud får/har inte möjlighet att samverka i det praktiska arbetsmiljöarbetet.</a:t>
            </a: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rPr>
              <a:t>Vi har skyddsombud i vår verksamhet och de har tillräcklig kunskap för sin roll.</a:t>
            </a:r>
          </a:p>
          <a:p>
            <a:pPr marR="0" lvl="0" algn="l" defTabSz="914400" rtl="0" eaLnBrk="1" fontAlgn="auto" latinLnBrk="0" hangingPunct="1">
              <a:lnSpc>
                <a:spcPct val="100000"/>
              </a:lnSpc>
              <a:spcBef>
                <a:spcPts val="0"/>
              </a:spcBef>
              <a:spcAft>
                <a:spcPts val="0"/>
              </a:spcAft>
              <a:buClrTx/>
              <a:buSzTx/>
              <a:tabLst/>
              <a:defRPr/>
            </a:pPr>
            <a:endParaRPr kumimoji="0" lang="sv-SE" sz="14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400" dirty="0">
                <a:solidFill>
                  <a:schemeClr val="tx1"/>
                </a:solidFill>
              </a:rPr>
              <a:t>Vårt/våra skyddsombud känner till vilken roll de har i vårt arbetsmiljöarbete.</a:t>
            </a:r>
          </a:p>
          <a:p>
            <a:endParaRPr lang="sv-SE" sz="1400" dirty="0">
              <a:solidFill>
                <a:schemeClr val="tx1"/>
              </a:solidFill>
              <a:cs typeface="Calibri"/>
            </a:endParaRPr>
          </a:p>
          <a:p>
            <a:pPr marL="285750" indent="-285750">
              <a:buFont typeface="Arial" panose="020B0604020202020204" pitchFamily="34" charset="0"/>
              <a:buChar char="•"/>
            </a:pPr>
            <a:r>
              <a:rPr lang="sv-SE" sz="1400" dirty="0">
                <a:solidFill>
                  <a:schemeClr val="tx1"/>
                </a:solidFill>
              </a:rPr>
              <a:t>Vårt/våra skyddsombud får/har möjlighet att samverka i det praktiska  arbetsmiljöarbetet.</a:t>
            </a:r>
          </a:p>
          <a:p>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400" dirty="0">
                <a:solidFill>
                  <a:schemeClr val="tx1"/>
                </a:solidFill>
              </a:rPr>
              <a:t>Vi har skyddsombud i vår verksamhet, men de har bristfällig kunskap för sin roll.</a:t>
            </a:r>
          </a:p>
          <a:p>
            <a:pPr marR="0" lvl="0" algn="l" defTabSz="914400" rtl="0" eaLnBrk="1" fontAlgn="auto" latinLnBrk="0" hangingPunct="1">
              <a:lnSpc>
                <a:spcPct val="100000"/>
              </a:lnSpc>
              <a:spcBef>
                <a:spcPts val="0"/>
              </a:spcBef>
              <a:spcAft>
                <a:spcPts val="0"/>
              </a:spcAft>
              <a:buClrTx/>
              <a:buSzTx/>
              <a:tabLst/>
              <a:defRPr/>
            </a:pPr>
            <a:endParaRPr kumimoji="0" lang="sv-SE" sz="14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400" dirty="0">
                <a:solidFill>
                  <a:schemeClr val="tx1"/>
                </a:solidFill>
              </a:rPr>
              <a:t>Vårt/våra skyddsombud får/har begränsad möjlighet att samverka i det praktiska arbetsmiljöarbetet.</a:t>
            </a:r>
          </a:p>
          <a:p>
            <a:pPr marR="0" lvl="0" algn="l" defTabSz="914400" rtl="0" eaLnBrk="1" fontAlgn="auto" latinLnBrk="0" hangingPunct="1">
              <a:lnSpc>
                <a:spcPct val="100000"/>
              </a:lnSpc>
              <a:spcBef>
                <a:spcPts val="0"/>
              </a:spcBef>
              <a:spcAft>
                <a:spcPts val="0"/>
              </a:spcAft>
              <a:buClrTx/>
              <a:buSzTx/>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4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306266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ni gjort en skriftlig fördelning av uppgifter i SAM till chefer i verksamheten?</a:t>
            </a:r>
            <a:endParaRPr kumimoji="0" lang="sv-SE" sz="1600" b="1" i="0" u="none" strike="noStrike" kern="1200" cap="none" spc="0" normalizeH="0" baseline="0" noProof="0" dirty="0">
              <a:ln>
                <a:noFill/>
              </a:ln>
              <a:solidFill>
                <a:prstClr val="black"/>
              </a:solidFill>
              <a:effectLst/>
              <a:uLnTx/>
              <a:uFillTx/>
              <a:cs typeface="Calibri"/>
            </a:endParaRPr>
          </a:p>
          <a:p>
            <a:pPr marL="0" indent="0">
              <a:buNone/>
            </a:pP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har ingen skriftlig fördelning av arbetsmiljöuppgifter till chefer.</a:t>
            </a:r>
          </a:p>
          <a:p>
            <a:endParaRPr lang="sv-SE" sz="1200" dirty="0">
              <a:solidFill>
                <a:prstClr val="black"/>
              </a:solidFill>
              <a:cs typeface="Calibri"/>
            </a:endParaRPr>
          </a:p>
          <a:p>
            <a:pPr marL="285750" indent="-285750">
              <a:buFont typeface="Arial" panose="020B0604020202020204" pitchFamily="34" charset="0"/>
              <a:buChar char="•"/>
            </a:pPr>
            <a:r>
              <a:rPr lang="sv-SE" sz="1200" dirty="0">
                <a:solidFill>
                  <a:schemeClr val="tx1"/>
                </a:solidFill>
              </a:rPr>
              <a:t>Vi har en äldre skriftlig fördelning av arbetsmiljöuppgifter till chefer, men innehållet är inte aktuellt och/eller har inte aktuella funktioner och namn.</a:t>
            </a:r>
            <a:endParaRPr lang="sv-SE" sz="120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695421" y="3115802"/>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har en skriftlig fördelning av arbetsmiljöuppgifter till chefer - med aktuellt innehåll och aktuella funktioner och namn.</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171450" indent="-171450">
              <a:buFont typeface="Arial" panose="020B0604020202020204" pitchFamily="34" charset="0"/>
              <a:buChar char="•"/>
            </a:pPr>
            <a:r>
              <a:rPr lang="sv-SE" sz="1200" dirty="0">
                <a:solidFill>
                  <a:schemeClr val="tx1"/>
                </a:solidFill>
              </a:rPr>
              <a:t>Vår fördelning hålls aktuell via regelbunden dialog chef/chef ex. vid utvecklingssamtal chef/chef.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171450" indent="-171450">
              <a:buFont typeface="Arial" panose="020B0604020202020204" pitchFamily="34" charset="0"/>
              <a:buChar char="•"/>
            </a:pPr>
            <a:r>
              <a:rPr lang="sv-SE" sz="1200" dirty="0">
                <a:solidFill>
                  <a:schemeClr val="tx1"/>
                </a:solidFill>
              </a:rPr>
              <a:t>Våra skyddsombud och medarbetare är informerade om innehållet i fördelningen.</a:t>
            </a: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3588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defTabSz="685800">
              <a:buFont typeface="Arial" panose="020B0604020202020204" pitchFamily="34" charset="0"/>
              <a:buChar char="•"/>
            </a:pPr>
            <a:r>
              <a:rPr lang="sv-SE" sz="1200" dirty="0">
                <a:solidFill>
                  <a:srgbClr val="000000"/>
                </a:solidFill>
              </a:rPr>
              <a:t>Vi har en skriftlig fördelning av arbetsmiljöuppgifter till chefer - med aktuellt innehåll och aktuella funktioner och namn.</a:t>
            </a:r>
            <a:endParaRPr lang="sv-SE">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lvl="0" indent="-285750" defTabSz="685800">
              <a:buFont typeface="Arial" panose="020B0604020202020204" pitchFamily="34" charset="0"/>
              <a:buChar char="•"/>
            </a:pPr>
            <a:r>
              <a:rPr lang="sv-SE" sz="1200" dirty="0">
                <a:solidFill>
                  <a:srgbClr val="000000"/>
                </a:solidFill>
              </a:rPr>
              <a:t>Vår fördelning är endast ett dokument och lever inte i vardagen. Innehåll och mottagande chefs förutsättningar diskuteras inte ex. vid utvecklingssamtal chef/chef.</a:t>
            </a:r>
          </a:p>
          <a:p>
            <a:pPr lvl="0" defTabSz="685800"/>
            <a:endParaRPr lang="sv-SE" sz="1200" dirty="0">
              <a:solidFill>
                <a:srgbClr val="000000"/>
              </a:solidFill>
            </a:endParaRPr>
          </a:p>
          <a:p>
            <a:pPr marL="285750" indent="-285750" defTabSz="685800">
              <a:buFont typeface="Arial" panose="020B0604020202020204" pitchFamily="34" charset="0"/>
              <a:buChar char="•"/>
            </a:pPr>
            <a:r>
              <a:rPr lang="sv-SE" sz="1200" dirty="0">
                <a:solidFill>
                  <a:srgbClr val="000000"/>
                </a:solidFill>
              </a:rPr>
              <a:t>Våra skyddsombud och medarbetare är informerade om innehållet i fördelningen.</a:t>
            </a:r>
          </a:p>
          <a:p>
            <a:pPr marL="285750" lvl="0" indent="-285750" defTabSz="685800">
              <a:buFont typeface="Arial" panose="020B0604020202020204" pitchFamily="34" charset="0"/>
              <a:buChar char="•"/>
            </a:pPr>
            <a:endParaRPr lang="sv-SE"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358800"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695423" y="2792211"/>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280566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chefer som tilldelats uppgifter i SAM tillräckliga befogenheter för uppgifterna dvs. möjlighet att vidta åtgärder?</a:t>
            </a:r>
            <a:endParaRPr kumimoji="0" lang="sv-SE" sz="1600" b="1" i="0" u="none" strike="noStrike" kern="1200" cap="none" spc="0" normalizeH="0" baseline="0" noProof="0" dirty="0">
              <a:ln>
                <a:noFill/>
              </a:ln>
              <a:solidFill>
                <a:prstClr val="black"/>
              </a:solidFill>
              <a:effectLst/>
              <a:uLnTx/>
              <a:uFillTx/>
              <a:cs typeface="Calibri"/>
            </a:endParaRPr>
          </a:p>
          <a:p>
            <a:pPr marL="0" indent="0">
              <a:buNone/>
            </a:pP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har ingen skriftlig fördelning av arbetsmiljöuppgifter till chefer - med aktuellt innehåll och aktuella funktioner och namn.</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saknar befogenheter för alla de uppgifter de tilldelats.</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171450" indent="-171450">
              <a:buFont typeface="Arial" panose="020B0604020202020204" pitchFamily="34" charset="0"/>
              <a:buChar char="•"/>
            </a:pPr>
            <a:r>
              <a:rPr lang="sv-SE" sz="1200" dirty="0">
                <a:solidFill>
                  <a:schemeClr val="tx1"/>
                </a:solidFill>
              </a:rPr>
              <a:t>Vi har en skriftlig fördelning av arbetsmiljöuppgifter till chefer - med aktuellt innehåll och aktuella funktioner och namn.</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171450" indent="-171450">
              <a:buFont typeface="Arial" panose="020B0604020202020204" pitchFamily="34" charset="0"/>
              <a:buChar char="•"/>
            </a:pPr>
            <a:r>
              <a:rPr lang="sv-SE" sz="1200" dirty="0">
                <a:solidFill>
                  <a:schemeClr val="tx1"/>
                </a:solidFill>
              </a:rPr>
              <a:t>Våra chefer har befogenheter</a:t>
            </a:r>
            <a:r>
              <a:rPr lang="sv-SE" sz="1200" b="1" dirty="0">
                <a:solidFill>
                  <a:schemeClr val="tx1"/>
                </a:solidFill>
              </a:rPr>
              <a:t> </a:t>
            </a:r>
            <a:r>
              <a:rPr lang="sv-SE" sz="1200" dirty="0">
                <a:solidFill>
                  <a:schemeClr val="tx1"/>
                </a:solidFill>
              </a:rPr>
              <a:t>för alla de uppgifter de tilldelats.</a:t>
            </a:r>
            <a:endParaRPr kumimoji="0" lang="sv-SE" sz="1200" b="0" i="0" u="none" strike="noStrike" kern="1200" cap="none" spc="0" normalizeH="0" baseline="0" noProof="0" dirty="0">
              <a:ln>
                <a:noFill/>
              </a:ln>
              <a:solidFill>
                <a:schemeClr val="tx1"/>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har en skriftlig fördelning av arbetsmiljöuppgifter till chefer - med aktuellt innehåll och aktuella funktioner och namn.</a:t>
            </a:r>
            <a:endParaRPr lang="sv-SE" sz="1200" dirty="0">
              <a:solidFill>
                <a:schemeClr val="tx1"/>
              </a:solidFill>
              <a:ea typeface="Verdana"/>
            </a:endParaRPr>
          </a:p>
          <a:p>
            <a:pPr marR="0" lvl="0" algn="l" defTabSz="914400" rtl="0" eaLnBrk="1" fontAlgn="auto" latinLnBrk="0" hangingPunct="1">
              <a:lnSpc>
                <a:spcPct val="100000"/>
              </a:lnSpc>
              <a:spcBef>
                <a:spcPts val="0"/>
              </a:spcBef>
              <a:spcAft>
                <a:spcPts val="0"/>
              </a:spcAft>
              <a:buClrTx/>
              <a:buSzTx/>
              <a:tabLst/>
              <a:defRPr/>
            </a:pPr>
            <a:endParaRPr lang="sv-SE" sz="1200" b="0" i="0" u="none" strike="noStrike" kern="1200" cap="none" spc="0" normalizeH="0" baseline="0" noProof="0" dirty="0">
              <a:ln>
                <a:noFill/>
              </a:ln>
              <a:solidFill>
                <a:prstClr val="black"/>
              </a:solidFill>
              <a:effectLst/>
              <a:uLnTx/>
              <a:uFillTx/>
              <a:ea typeface="Verdana"/>
              <a:cs typeface="Calibri"/>
            </a:endParaRPr>
          </a:p>
          <a:p>
            <a:pPr marL="285750" indent="-285750">
              <a:buFont typeface="Arial" panose="020B0604020202020204" pitchFamily="34" charset="0"/>
              <a:buChar char="•"/>
            </a:pPr>
            <a:r>
              <a:rPr lang="sv-SE" sz="1200" dirty="0">
                <a:solidFill>
                  <a:schemeClr val="tx1"/>
                </a:solidFill>
              </a:rPr>
              <a:t>Våra chefer saknar befogenheter för vissa</a:t>
            </a:r>
            <a:r>
              <a:rPr lang="sv-SE" sz="1200" b="1" dirty="0">
                <a:solidFill>
                  <a:schemeClr val="tx1"/>
                </a:solidFill>
              </a:rPr>
              <a:t> </a:t>
            </a:r>
            <a:r>
              <a:rPr lang="sv-SE" sz="1200" dirty="0">
                <a:solidFill>
                  <a:schemeClr val="tx1"/>
                </a:solidFill>
              </a:rPr>
              <a:t>av de uppgifter de tilldelats.</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87014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chefer som tilldelats uppgifter i SAM tillräckliga resurser för uppgifterna, </a:t>
            </a:r>
            <a:r>
              <a:rPr lang="sv-SE" sz="1600" b="1" dirty="0">
                <a:solidFill>
                  <a:prstClr val="black"/>
                </a:solidFill>
              </a:rPr>
              <a:t>ex.</a:t>
            </a:r>
            <a:r>
              <a:rPr kumimoji="0" lang="sv-SE" sz="1600" b="1" i="0" u="none" strike="noStrike" kern="1200" cap="none" spc="0" normalizeH="0" baseline="0" noProof="0" dirty="0">
                <a:ln>
                  <a:noFill/>
                </a:ln>
                <a:solidFill>
                  <a:prstClr val="black"/>
                </a:solidFill>
                <a:effectLst/>
                <a:uLnTx/>
                <a:uFillTx/>
              </a:rPr>
              <a:t> kompetensmässigt eller ekonomiskt?</a:t>
            </a:r>
            <a:endParaRPr kumimoji="0" lang="sv-SE" sz="1600" b="1" i="0" u="none" strike="noStrike" kern="1200" cap="none" spc="0" normalizeH="0" baseline="0" noProof="0" dirty="0">
              <a:ln>
                <a:noFill/>
              </a:ln>
              <a:solidFill>
                <a:prstClr val="black"/>
              </a:solidFill>
              <a:effectLst/>
              <a:uLnTx/>
              <a:uFillTx/>
              <a:cs typeface="Calibri"/>
            </a:endParaRPr>
          </a:p>
          <a:p>
            <a:pPr marL="0" indent="0">
              <a:buNone/>
            </a:pP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ingen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saknar resurser</a:t>
            </a:r>
            <a:r>
              <a:rPr lang="sv-SE" sz="1200" b="1" dirty="0">
                <a:solidFill>
                  <a:schemeClr val="tx1"/>
                </a:solidFill>
              </a:rPr>
              <a:t> </a:t>
            </a:r>
            <a:r>
              <a:rPr lang="sv-SE" sz="1200" dirty="0">
                <a:solidFill>
                  <a:schemeClr val="tx1"/>
                </a:solidFill>
              </a:rPr>
              <a:t>för alla de uppgifter de tilldelats. Resurser kan vara budget, personal, utrustning, lokaler och egen tid.</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pPr>
            <a:r>
              <a:rPr lang="sv-SE" sz="1200" dirty="0">
                <a:solidFill>
                  <a:schemeClr val="tx1"/>
                </a:solidFill>
              </a:rPr>
              <a:t>Vi har en skriftlig fördelning av arbetsmiljöuppgifter till chefer - med aktuellt innehåll och aktuella funktioner och namn.</a:t>
            </a:r>
            <a:endParaRPr lang="sv-SE" sz="1200" dirty="0">
              <a:solidFill>
                <a:schemeClr val="tx1"/>
              </a:solidFill>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har resurser</a:t>
            </a:r>
            <a:r>
              <a:rPr lang="sv-SE" sz="1200" b="1" dirty="0">
                <a:solidFill>
                  <a:schemeClr val="tx1"/>
                </a:solidFill>
              </a:rPr>
              <a:t> </a:t>
            </a:r>
            <a:r>
              <a:rPr lang="sv-SE" sz="1200" dirty="0">
                <a:solidFill>
                  <a:schemeClr val="tx1"/>
                </a:solidFill>
              </a:rPr>
              <a:t>för alla de uppgifter de tilldelats. Resurser kan vara budget, personal, utrustning, lokaler och egen tid.</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rPr>
              <a:t>Vi har 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85750" indent="-285750">
              <a:buFont typeface="Arial" panose="020B0604020202020204" pitchFamily="34" charset="0"/>
              <a:buChar char="•"/>
            </a:pPr>
            <a:r>
              <a:rPr lang="sv-SE" sz="1200" dirty="0">
                <a:solidFill>
                  <a:schemeClr val="tx1"/>
                </a:solidFill>
              </a:rPr>
              <a:t>Våra chefer saknar resurser för vissa</a:t>
            </a:r>
            <a:r>
              <a:rPr lang="sv-SE" sz="1200" b="1" dirty="0">
                <a:solidFill>
                  <a:schemeClr val="tx1"/>
                </a:solidFill>
              </a:rPr>
              <a:t> </a:t>
            </a:r>
            <a:r>
              <a:rPr lang="sv-SE" sz="1200" dirty="0">
                <a:solidFill>
                  <a:schemeClr val="tx1"/>
                </a:solidFill>
              </a:rPr>
              <a:t>av de uppgifter de tilldelats. Resurser kan vara budget, personal, utrustning, lokaler och egen tid.</a:t>
            </a:r>
            <a:endParaRPr lang="sv-SE"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167435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B26DE-4F5E-A90F-67A7-B82886FA1090}"/>
              </a:ext>
            </a:extLst>
          </p:cNvPr>
          <p:cNvSpPr>
            <a:spLocks noGrp="1"/>
          </p:cNvSpPr>
          <p:nvPr>
            <p:ph type="title"/>
          </p:nvPr>
        </p:nvSpPr>
        <p:spPr>
          <a:xfrm>
            <a:off x="1096621" y="666000"/>
            <a:ext cx="9802252" cy="720000"/>
          </a:xfrm>
        </p:spPr>
        <p:txBody>
          <a:bodyPr/>
          <a:lstStyle/>
          <a:p>
            <a:r>
              <a:rPr lang="sv-SE" dirty="0"/>
              <a:t>3. Fördelning av arbetsmiljöuppgifter</a:t>
            </a:r>
          </a:p>
        </p:txBody>
      </p:sp>
      <p:sp>
        <p:nvSpPr>
          <p:cNvPr id="3" name="Platshållare för innehåll 2">
            <a:extLst>
              <a:ext uri="{FF2B5EF4-FFF2-40B4-BE49-F238E27FC236}">
                <a16:creationId xmlns:a16="http://schemas.microsoft.com/office/drawing/2014/main" id="{E728744D-0236-928E-7A7D-1A178B0B4113}"/>
              </a:ext>
            </a:extLst>
          </p:cNvPr>
          <p:cNvSpPr>
            <a:spLocks noGrp="1"/>
          </p:cNvSpPr>
          <p:nvPr>
            <p:ph idx="1"/>
          </p:nvPr>
        </p:nvSpPr>
        <p:spPr>
          <a:xfrm>
            <a:off x="1096621" y="1386000"/>
            <a:ext cx="9998758" cy="57600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rPr>
              <a:t>Har de chefer som tilldelats uppgifter i SAM tillräckligt med teoretiska kunskaper för uppgifterna?</a:t>
            </a:r>
            <a:endParaRPr lang="sv-SE" sz="1600" b="1" dirty="0"/>
          </a:p>
        </p:txBody>
      </p:sp>
      <p:sp>
        <p:nvSpPr>
          <p:cNvPr id="4" name="Platshållare för datum 3">
            <a:extLst>
              <a:ext uri="{FF2B5EF4-FFF2-40B4-BE49-F238E27FC236}">
                <a16:creationId xmlns:a16="http://schemas.microsoft.com/office/drawing/2014/main" id="{BE0E57DE-0935-2AEA-1AC8-8BD5CD09DF3A}"/>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2025-08-20</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ektangel 4">
            <a:extLst>
              <a:ext uri="{FF2B5EF4-FFF2-40B4-BE49-F238E27FC236}">
                <a16:creationId xmlns:a16="http://schemas.microsoft.com/office/drawing/2014/main" id="{476C67AA-8B27-8BFC-823B-2CAF8643BE48}"/>
              </a:ext>
            </a:extLst>
          </p:cNvPr>
          <p:cNvSpPr/>
          <p:nvPr/>
        </p:nvSpPr>
        <p:spPr>
          <a:xfrm>
            <a:off x="1096621" y="2106000"/>
            <a:ext cx="6233886" cy="5539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ea typeface="+mn-ea"/>
                <a:cs typeface="+mn-cs"/>
              </a:rPr>
              <a:t>Vägledning – Var befinner vi oss?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ea typeface="+mn-ea"/>
                <a:cs typeface="+mn-cs"/>
              </a:rPr>
              <a:t>Se exempel på påståenden nedan som underlag för er bedömning</a:t>
            </a:r>
            <a:r>
              <a:rPr lang="sv-SE" sz="1400" dirty="0">
                <a:solidFill>
                  <a:prstClr val="black"/>
                </a:solidFill>
              </a:rPr>
              <a:t>.</a:t>
            </a:r>
            <a:endParaRPr lang="sv-SE" sz="1400" b="0" i="0" u="none" strike="noStrike" kern="1200" cap="none" spc="0" normalizeH="0" baseline="0" noProof="0" dirty="0">
              <a:ln>
                <a:noFill/>
              </a:ln>
              <a:solidFill>
                <a:prstClr val="black"/>
              </a:solidFill>
              <a:effectLst/>
              <a:uLnTx/>
              <a:uFillTx/>
              <a:ea typeface="Verdana"/>
            </a:endParaRPr>
          </a:p>
        </p:txBody>
      </p:sp>
      <p:sp>
        <p:nvSpPr>
          <p:cNvPr id="6" name="Rektangel 5">
            <a:extLst>
              <a:ext uri="{FF2B5EF4-FFF2-40B4-BE49-F238E27FC236}">
                <a16:creationId xmlns:a16="http://schemas.microsoft.com/office/drawing/2014/main" id="{2D2529AD-B1FA-2982-FF0E-EC777BA363AF}"/>
              </a:ext>
            </a:extLst>
          </p:cNvPr>
          <p:cNvSpPr/>
          <p:nvPr/>
        </p:nvSpPr>
        <p:spPr>
          <a:xfrm>
            <a:off x="1096621" y="3758661"/>
            <a:ext cx="3240000" cy="29012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Vi har ingen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a:t>
            </a:r>
            <a:r>
              <a:rPr lang="sv-SE" sz="1200" dirty="0">
                <a:solidFill>
                  <a:prstClr val="black"/>
                </a:solidFill>
              </a:rPr>
              <a:t>chefer </a:t>
            </a:r>
            <a:r>
              <a:rPr kumimoji="0" lang="sv-SE" sz="1200" b="0" i="0" u="none" strike="noStrike" kern="1200" cap="none" spc="0" normalizeH="0" baseline="0" noProof="0" dirty="0">
                <a:ln>
                  <a:noFill/>
                </a:ln>
                <a:solidFill>
                  <a:prstClr val="black"/>
                </a:solidFill>
                <a:effectLst/>
                <a:uLnTx/>
                <a:uFillTx/>
                <a:ea typeface="+mn-ea"/>
              </a:rPr>
              <a:t>saknar teoretiska</a:t>
            </a:r>
            <a:r>
              <a:rPr kumimoji="0" lang="sv-SE" sz="1200" b="0" i="0" u="none" strike="noStrike" kern="1200" cap="none" spc="0" normalizeH="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kunskaper</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för alla de uppgifter de tilldelats.</a:t>
            </a:r>
            <a:endParaRPr kumimoji="0" lang="sv-SE" sz="12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7" name="Rektangel 6">
            <a:extLst>
              <a:ext uri="{FF2B5EF4-FFF2-40B4-BE49-F238E27FC236}">
                <a16:creationId xmlns:a16="http://schemas.microsoft.com/office/drawing/2014/main" id="{68D2C62E-5A16-0C8B-4EA6-99D6240DDEA9}"/>
              </a:ext>
            </a:extLst>
          </p:cNvPr>
          <p:cNvSpPr/>
          <p:nvPr/>
        </p:nvSpPr>
        <p:spPr>
          <a:xfrm>
            <a:off x="7576621" y="3115944"/>
            <a:ext cx="3240000" cy="35441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chefer har teoretiska kunskaper</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för alla de uppgifter de tilldelats.</a:t>
            </a:r>
            <a:endParaRPr lang="sv-SE" sz="1200" b="0" i="0" u="none" strike="noStrike" kern="1200" cap="none" spc="0" normalizeH="0" baseline="0" noProof="0" dirty="0">
              <a:ln>
                <a:noFill/>
              </a:ln>
              <a:solidFill>
                <a:prstClr val="black"/>
              </a:solidFill>
              <a:effectLst/>
              <a:uLnTx/>
              <a:uFillTx/>
              <a:ea typeface="Verdan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8" name="Rektangel 7">
            <a:extLst>
              <a:ext uri="{FF2B5EF4-FFF2-40B4-BE49-F238E27FC236}">
                <a16:creationId xmlns:a16="http://schemas.microsoft.com/office/drawing/2014/main" id="{3C7951B9-CB1F-EDFD-DECB-CAA4E139A5E3}"/>
              </a:ext>
            </a:extLst>
          </p:cNvPr>
          <p:cNvSpPr/>
          <p:nvPr/>
        </p:nvSpPr>
        <p:spPr>
          <a:xfrm>
            <a:off x="4336621" y="3415961"/>
            <a:ext cx="3240000" cy="324394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Vi har en skriftlig fördelning av arbetsmiljöuppgifter till chefer - med aktuellt innehåll och aktuella funktioner och namn.</a:t>
            </a:r>
            <a:endParaRPr lang="sv-SE" sz="1200" b="0" i="0" u="none" strike="noStrike" kern="1200" cap="none" spc="0" normalizeH="0" baseline="0" noProof="0" dirty="0">
              <a:ln>
                <a:noFill/>
              </a:ln>
              <a:solidFill>
                <a:prstClr val="black"/>
              </a:solidFill>
              <a:effectLst/>
              <a:uLnTx/>
              <a:uFillTx/>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285750" indent="-285750">
              <a:buFont typeface="Arial" panose="020B0604020202020204" pitchFamily="34" charset="0"/>
              <a:buChar char="•"/>
              <a:defRPr/>
            </a:pPr>
            <a:r>
              <a:rPr kumimoji="0" lang="sv-SE" sz="1200" b="0" i="0" u="none" strike="noStrike" kern="1200" cap="none" spc="0" normalizeH="0" baseline="0" noProof="0" dirty="0">
                <a:ln>
                  <a:noFill/>
                </a:ln>
                <a:solidFill>
                  <a:prstClr val="black"/>
                </a:solidFill>
                <a:effectLst/>
                <a:uLnTx/>
                <a:uFillTx/>
                <a:ea typeface="+mn-ea"/>
              </a:rPr>
              <a:t>Våra chefer saknar teoretiska kunskaper för vissa</a:t>
            </a:r>
            <a:r>
              <a:rPr kumimoji="0" lang="sv-SE" sz="1200" b="1" i="0" u="none" strike="noStrike" kern="1200" cap="none" spc="0" normalizeH="0" baseline="0" noProof="0" dirty="0">
                <a:ln>
                  <a:noFill/>
                </a:ln>
                <a:solidFill>
                  <a:prstClr val="black"/>
                </a:solidFill>
                <a:effectLst/>
                <a:uLnTx/>
                <a:uFillTx/>
                <a:ea typeface="+mn-ea"/>
              </a:rPr>
              <a:t> </a:t>
            </a:r>
            <a:r>
              <a:rPr kumimoji="0" lang="sv-SE" sz="1200" b="0" i="0" u="none" strike="noStrike" kern="1200" cap="none" spc="0" normalizeH="0" baseline="0" noProof="0" dirty="0">
                <a:ln>
                  <a:noFill/>
                </a:ln>
                <a:solidFill>
                  <a:prstClr val="black"/>
                </a:solidFill>
                <a:effectLst/>
                <a:uLnTx/>
                <a:uFillTx/>
                <a:ea typeface="+mn-ea"/>
              </a:rPr>
              <a:t>av de uppgifter de tilldelats.</a:t>
            </a:r>
            <a:endParaRPr kumimoji="0" lang="sv-SE" sz="1200" b="0" i="0" u="none" strike="noStrike" kern="1200" cap="none" spc="0" normalizeH="0" baseline="0" noProof="0" dirty="0">
              <a:ln>
                <a:noFill/>
              </a:ln>
              <a:solidFill>
                <a:prstClr val="black"/>
              </a:solidFill>
              <a:effectLst/>
              <a:uLnTx/>
              <a:uFillTx/>
              <a:ea typeface="+mn-ea"/>
              <a:cs typeface="Calibri"/>
            </a:endParaRPr>
          </a:p>
          <a:p>
            <a:pPr marL="213995" marR="0" lvl="0" indent="-21399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ea typeface="+mn-ea"/>
            </a:endParaRPr>
          </a:p>
        </p:txBody>
      </p:sp>
      <p:sp>
        <p:nvSpPr>
          <p:cNvPr id="9" name="Rektangel 8">
            <a:extLst>
              <a:ext uri="{FF2B5EF4-FFF2-40B4-BE49-F238E27FC236}">
                <a16:creationId xmlns:a16="http://schemas.microsoft.com/office/drawing/2014/main" id="{E8DFEB4C-A156-921C-1A43-EBC2A7C806BE}"/>
              </a:ext>
            </a:extLst>
          </p:cNvPr>
          <p:cNvSpPr/>
          <p:nvPr/>
        </p:nvSpPr>
        <p:spPr>
          <a:xfrm>
            <a:off x="1096621" y="3446857"/>
            <a:ext cx="3240000" cy="3118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inte</a:t>
            </a:r>
          </a:p>
        </p:txBody>
      </p:sp>
      <p:sp>
        <p:nvSpPr>
          <p:cNvPr id="10" name="Rektangel 9">
            <a:extLst>
              <a:ext uri="{FF2B5EF4-FFF2-40B4-BE49-F238E27FC236}">
                <a16:creationId xmlns:a16="http://schemas.microsoft.com/office/drawing/2014/main" id="{B553D0A5-C0BD-9F5C-9FDB-816F4804E5DD}"/>
              </a:ext>
            </a:extLst>
          </p:cNvPr>
          <p:cNvSpPr/>
          <p:nvPr/>
        </p:nvSpPr>
        <p:spPr>
          <a:xfrm>
            <a:off x="4336620" y="3104015"/>
            <a:ext cx="3239999" cy="3118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delvis</a:t>
            </a:r>
          </a:p>
        </p:txBody>
      </p:sp>
      <p:sp>
        <p:nvSpPr>
          <p:cNvPr id="11" name="Rektangel 10">
            <a:extLst>
              <a:ext uri="{FF2B5EF4-FFF2-40B4-BE49-F238E27FC236}">
                <a16:creationId xmlns:a16="http://schemas.microsoft.com/office/drawing/2014/main" id="{5829FC24-CDFD-0C04-D533-AC2BB06EDFC4}"/>
              </a:ext>
            </a:extLst>
          </p:cNvPr>
          <p:cNvSpPr/>
          <p:nvPr/>
        </p:nvSpPr>
        <p:spPr>
          <a:xfrm>
            <a:off x="7576619" y="2803998"/>
            <a:ext cx="3239998" cy="3118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erdana"/>
                <a:ea typeface="+mn-ea"/>
                <a:cs typeface="+mn-cs"/>
              </a:rPr>
              <a:t>Fungerar väl</a:t>
            </a:r>
          </a:p>
        </p:txBody>
      </p:sp>
    </p:spTree>
    <p:extLst>
      <p:ext uri="{BB962C8B-B14F-4D97-AF65-F5344CB8AC3E}">
        <p14:creationId xmlns:p14="http://schemas.microsoft.com/office/powerpoint/2010/main" val="57989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theme/theme1.xml><?xml version="1.0" encoding="utf-8"?>
<a:theme xmlns:a="http://schemas.openxmlformats.org/drawingml/2006/main" name="VGR Helheten grå-lila-ljusbrun">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elheten grå-lila-ljusbrun" id="{CE478CE6-6937-EE48-8D98-614BCB3763CF}" vid="{DB1890E5-A95D-3743-9FB5-0531E8A1C43F}"/>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PP-presentation Helheten grå-lila-ljusbrun mall</Template>
  <TotalTime>807</TotalTime>
  <Words>6077</Words>
  <Application>Microsoft Office PowerPoint</Application>
  <PresentationFormat>Widescreen</PresentationFormat>
  <Paragraphs>782</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VGR Helheten grå-lila-ljusbrun</vt:lpstr>
      <vt:lpstr>Vägledning till årlig uppföljning av SAM och likabehandling</vt:lpstr>
      <vt:lpstr>1. Rutiner i SAM</vt:lpstr>
      <vt:lpstr>1. Rutiner i SAM</vt:lpstr>
      <vt:lpstr>2. Medverkan och samverkan</vt:lpstr>
      <vt:lpstr>2. Medverkan och samverkan</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3. Fördelning av arbetsmiljöuppgifter</vt:lpstr>
      <vt:lpstr>4. Risker i arbetet</vt:lpstr>
      <vt:lpstr>4. Risker i arbetet</vt:lpstr>
      <vt:lpstr>5. Undersökningar och riskbedömningar</vt:lpstr>
      <vt:lpstr>5. Undersökningar och riskbedömningar</vt:lpstr>
      <vt:lpstr>6. Riskbedömningar inför förändringar</vt:lpstr>
      <vt:lpstr>6. Riskbedömningar inför förändringar</vt:lpstr>
      <vt:lpstr>6. Riskbedömningar inför förändringar</vt:lpstr>
      <vt:lpstr>7. Ohälsa, olycksfall och tillbud</vt:lpstr>
      <vt:lpstr>7. Ohälsa, olycksfall och tillbud</vt:lpstr>
      <vt:lpstr>8. Handlingsplaner</vt:lpstr>
      <vt:lpstr>9. Uppföljning av åtgärder</vt:lpstr>
      <vt:lpstr>10. Stöd från HR-funktionen</vt:lpstr>
      <vt:lpstr>10. Stöd från företagshälsovården</vt:lpstr>
      <vt:lpstr>11. Årlig uppföljning SAM</vt:lpstr>
      <vt:lpstr>Likabehandling – Uppföljning av aktiva åtgärder enligt diskrimineringslagen</vt:lpstr>
      <vt:lpstr>12. Aktiva åtgärder enligt diskrimineringslagen</vt:lpstr>
      <vt:lpstr>12. Aktiva åtgärder enligt diskrimineringslagen</vt:lpstr>
      <vt:lpstr>12. Aktiva åtgärder enligt diskrimineringslagen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Vägledning till årlig uppföljning av SAM och likabehandling</dc:title>
  <dc:creator>Marie Hagsjö</dc:creator>
  <keywords/>
  <lastModifiedBy>Marie Hagsjö</lastModifiedBy>
  <revision>269</revision>
  <dcterms:created xsi:type="dcterms:W3CDTF">2025-07-01T07:44:59.0000000Z</dcterms:created>
  <dcterms:modified xsi:type="dcterms:W3CDTF">2025-08-20T12:10:31.0000000Z</dcterms:modified>
</coreProperties>
</file>