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7" r:id="rId2"/>
    <p:sldId id="280" r:id="rId3"/>
    <p:sldId id="281" r:id="rId4"/>
    <p:sldId id="282" r:id="rId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B972C155-D5BF-46A7-B591-A42909CFC1FA}">
          <p14:sldIdLst>
            <p14:sldId id="277"/>
            <p14:sldId id="280"/>
            <p14:sldId id="281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86BCD7-0C6E-46EA-960B-3BE02FB552C8}" v="8" dt="2024-10-21T11:48:01.644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0" autoAdjust="0"/>
    <p:restoredTop sz="86401" autoAdjust="0"/>
  </p:normalViewPr>
  <p:slideViewPr>
    <p:cSldViewPr snapToGrid="0">
      <p:cViewPr varScale="1">
        <p:scale>
          <a:sx n="72" d="100"/>
          <a:sy n="72" d="100"/>
        </p:scale>
        <p:origin x="202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presProps" Target="presProps.xml" Id="rId8" /><Relationship Type="http://schemas.openxmlformats.org/officeDocument/2006/relationships/slide" Target="slides/slide2.xml" Id="rId3" /><Relationship Type="http://schemas.openxmlformats.org/officeDocument/2006/relationships/handoutMaster" Target="handoutMasters/handoutMaster1.xml" Id="rId7" /><Relationship Type="http://schemas.microsoft.com/office/2015/10/relationships/revisionInfo" Target="revisionInfo.xml" Id="rId12" /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notesMaster" Target="notesMasters/notesMaster1.xml" Id="rId6" /><Relationship Type="http://schemas.openxmlformats.org/officeDocument/2006/relationships/tableStyles" Target="tableStyles.xml" Id="rId11" /><Relationship Type="http://schemas.openxmlformats.org/officeDocument/2006/relationships/slide" Target="slides/slide4.xml" Id="rId5" /><Relationship Type="http://schemas.openxmlformats.org/officeDocument/2006/relationships/theme" Target="theme/theme1.xml" Id="rId10" /><Relationship Type="http://schemas.openxmlformats.org/officeDocument/2006/relationships/slide" Target="slides/slide3.xml" Id="rId4" /><Relationship Type="http://schemas.openxmlformats.org/officeDocument/2006/relationships/viewProps" Target="viewProps.xml" Id="rId9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2025-04-28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2025-04-28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73966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2025-04-28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2025-04-28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2025-04-28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2025-04-28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2025-04-28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2025-04-28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2025-04-28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2025-04-28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2025-04-28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2025-04-28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2025-04-28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GR Sans" pitchFamily="50" charset="0"/>
                <a:ea typeface="+mj-ea"/>
                <a:cs typeface="+mj-cs"/>
              </a:rPr>
              <a:t>Del A - Hur ni kan arbeta med  det aktuella resultatet av Medarbetarundersökningen med koppling till den senaste handlingsplanen </a:t>
            </a:r>
            <a:endParaRPr lang="sv-SE" sz="2400" dirty="0"/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1473465"/>
            <a:ext cx="8650817" cy="1227531"/>
          </a:xfrm>
        </p:spPr>
        <p:txBody>
          <a:bodyPr/>
          <a:lstStyle/>
          <a:p>
            <a:pPr marL="0" indent="0">
              <a:buNone/>
            </a:pPr>
            <a:b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GR Sans Medium" pitchFamily="50" charset="0"/>
                <a:ea typeface="+mn-ea"/>
                <a:cs typeface="+mn-cs"/>
              </a:rPr>
            </a:br>
            <a:r>
              <a:rPr kumimoji="0" lang="sv-S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Arbeta i smågrupper (4-6 personer)  inför summering i storgrupp</a:t>
            </a:r>
            <a:br>
              <a:rPr kumimoji="0" lang="sv-S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GR Sans Medium" pitchFamily="50" charset="0"/>
                <a:ea typeface="+mn-ea"/>
                <a:cs typeface="+mn-cs"/>
              </a:rPr>
            </a:b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(Klicka dig vidare i presentationen)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33AA480-2711-DBCC-034C-B030A6371ED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73A47F-B58F-4D93-9095-9610950335C9}" type="datetime1">
              <a:rPr lang="sv-SE" smtClean="0"/>
              <a:t>2025-04-28</a:t>
            </a:fld>
            <a:endParaRPr lang="sv-SE" dirty="0"/>
          </a:p>
        </p:txBody>
      </p:sp>
      <p:sp>
        <p:nvSpPr>
          <p:cNvPr id="2" name="Rektangel: rundade hörn 1">
            <a:extLst>
              <a:ext uri="{FF2B5EF4-FFF2-40B4-BE49-F238E27FC236}">
                <a16:creationId xmlns:a16="http://schemas.microsoft.com/office/drawing/2014/main" id="{4A7A0BD3-FED1-C712-318C-40600F1F0466}"/>
              </a:ext>
            </a:extLst>
          </p:cNvPr>
          <p:cNvSpPr/>
          <p:nvPr/>
        </p:nvSpPr>
        <p:spPr>
          <a:xfrm>
            <a:off x="1100667" y="3436591"/>
            <a:ext cx="2744034" cy="1830337"/>
          </a:xfrm>
          <a:prstGeom prst="roundRect">
            <a:avLst/>
          </a:prstGeom>
          <a:solidFill>
            <a:srgbClr val="E7E1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sv-SE" sz="1600" dirty="0">
                <a:solidFill>
                  <a:schemeClr val="tx1"/>
                </a:solidFill>
              </a:rPr>
              <a:t>1)</a:t>
            </a:r>
          </a:p>
          <a:p>
            <a:pPr algn="ctr"/>
            <a:r>
              <a:rPr lang="sv-SE" sz="1600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Alla läser igenom handlingsplanen från den senaste medarbetar-undersökningen</a:t>
            </a:r>
            <a:endParaRPr lang="sv-SE" sz="1600" dirty="0">
              <a:solidFill>
                <a:schemeClr val="tx1"/>
              </a:solidFill>
              <a:cs typeface="Calibri"/>
            </a:endParaRPr>
          </a:p>
          <a:p>
            <a:pPr algn="ctr"/>
            <a:endParaRPr lang="sv-SE" sz="1600" dirty="0">
              <a:cs typeface="Calibri"/>
            </a:endParaRPr>
          </a:p>
        </p:txBody>
      </p:sp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11E5B473-E3C8-53BD-AE1D-D07F76E12050}"/>
              </a:ext>
            </a:extLst>
          </p:cNvPr>
          <p:cNvSpPr/>
          <p:nvPr/>
        </p:nvSpPr>
        <p:spPr>
          <a:xfrm>
            <a:off x="3933126" y="3429000"/>
            <a:ext cx="2744034" cy="1830337"/>
          </a:xfrm>
          <a:prstGeom prst="roundRect">
            <a:avLst/>
          </a:prstGeom>
          <a:solidFill>
            <a:srgbClr val="E7E1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sv-SE" sz="1600" dirty="0">
                <a:solidFill>
                  <a:schemeClr val="tx1"/>
                </a:solidFill>
              </a:rPr>
              <a:t>2)</a:t>
            </a:r>
          </a:p>
          <a:p>
            <a:pPr algn="ctr"/>
            <a:r>
              <a:rPr lang="sv-SE" sz="1600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Diskutera i smågrupper vad </a:t>
            </a:r>
            <a:br>
              <a:rPr lang="sv-SE" sz="1600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sv-SE" sz="1600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som hänt sedan </a:t>
            </a:r>
            <a:br>
              <a:rPr lang="sv-SE" sz="1600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sv-SE" sz="1600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den senaste undersökningen</a:t>
            </a:r>
            <a:endParaRPr lang="sv-SE" sz="1600" dirty="0">
              <a:solidFill>
                <a:schemeClr val="tx1"/>
              </a:solidFill>
              <a:cs typeface="Calibri"/>
            </a:endParaRPr>
          </a:p>
          <a:p>
            <a:pPr algn="ctr"/>
            <a:endParaRPr lang="sv-SE" sz="1600" dirty="0">
              <a:cs typeface="Calibri"/>
            </a:endParaRPr>
          </a:p>
        </p:txBody>
      </p:sp>
      <p:sp>
        <p:nvSpPr>
          <p:cNvPr id="5" name="Rektangel: rundade hörn 4">
            <a:extLst>
              <a:ext uri="{FF2B5EF4-FFF2-40B4-BE49-F238E27FC236}">
                <a16:creationId xmlns:a16="http://schemas.microsoft.com/office/drawing/2014/main" id="{8415956F-A02E-6462-2364-8B9D81A9FA64}"/>
              </a:ext>
            </a:extLst>
          </p:cNvPr>
          <p:cNvSpPr/>
          <p:nvPr/>
        </p:nvSpPr>
        <p:spPr>
          <a:xfrm>
            <a:off x="6765585" y="3436591"/>
            <a:ext cx="2744034" cy="1830337"/>
          </a:xfrm>
          <a:prstGeom prst="roundRect">
            <a:avLst/>
          </a:prstGeom>
          <a:solidFill>
            <a:srgbClr val="E7E1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sv-SE" sz="1600" dirty="0">
                <a:solidFill>
                  <a:schemeClr val="tx1"/>
                </a:solidFill>
              </a:rPr>
              <a:t>3)</a:t>
            </a:r>
            <a:endParaRPr lang="sv-SE" sz="1600" dirty="0">
              <a:solidFill>
                <a:schemeClr val="tx1"/>
              </a:solidFill>
              <a:cs typeface="Calibri"/>
            </a:endParaRPr>
          </a:p>
          <a:p>
            <a:pPr algn="ctr"/>
            <a: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Summera och besluta i storgrupp:</a:t>
            </a:r>
            <a:endParaRPr lang="sv-SE" sz="1600" dirty="0">
              <a:solidFill>
                <a:schemeClr val="tx1"/>
              </a:solidFill>
              <a:cs typeface="Calibri"/>
              <a:hlinkClick r:id="rId5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Vad kan avslutas </a:t>
            </a:r>
            <a:b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och vad behöver </a:t>
            </a:r>
            <a:b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fortsatt utveckling?</a:t>
            </a:r>
            <a:endParaRPr lang="sv-SE" sz="1600" dirty="0">
              <a:solidFill>
                <a:schemeClr val="tx1"/>
              </a:solidFill>
              <a:cs typeface="Calibri"/>
            </a:endParaRPr>
          </a:p>
          <a:p>
            <a:pPr algn="ctr"/>
            <a:endParaRPr lang="sv-SE" sz="1600" dirty="0">
              <a:solidFill>
                <a:schemeClr val="tx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797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66E9B65-1CCE-6C9D-A0E6-E60A8822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VGR Sans" pitchFamily="50" charset="0"/>
              </a:rPr>
              <a:t>Steg 1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62DF295-8241-9443-4CC4-D2FE3AD48B1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sz="2000" dirty="0"/>
              <a:t>Alla går igenom handlingsplanen från den senaste medarbetarundersökningen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36FC33E-FC35-ADDA-CAD1-992A7567F81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2025-04-28</a:t>
            </a:fld>
            <a:endParaRPr lang="sv-SE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BB904715-BE94-546A-96FF-319F0C720F31}"/>
              </a:ext>
            </a:extLst>
          </p:cNvPr>
          <p:cNvSpPr txBox="1"/>
          <p:nvPr/>
        </p:nvSpPr>
        <p:spPr>
          <a:xfrm>
            <a:off x="1100667" y="425716"/>
            <a:ext cx="18832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dirty="0">
                <a:hlinkClick r:id="" action="ppaction://hlinkshowjump?jump=firstslide"/>
              </a:rPr>
              <a:t>Tillbaka till start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65920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66E9B65-1CCE-6C9D-A0E6-E60A8822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VGR Sans" pitchFamily="50" charset="0"/>
              </a:rPr>
              <a:t>Steg 2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62DF295-8241-9443-4CC4-D2FE3AD48B1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764564"/>
          </a:xfr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Diskutera i smågrupper kring följande frågor: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Vad har hänt sedan den senaste undersökningen kopplat till handlingsplanen?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Vilka resultat har vi nått?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Vad i handlingsplanen kan avslutas?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Vad i handlingsplanen behöver vi fortsätta arbeta med?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Har vårt arbete gett ett resultat i denna undersökning jämfört med den senaste handlingsplanen (se de prioriterade frågorna och jämför med det aktuella resultatet)?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Har vi nått vårt mål?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endParaRPr lang="sv-SE" dirty="0">
              <a:latin typeface="VGR Sans Medium" pitchFamily="50" charset="0"/>
            </a:endParaRP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36FC33E-FC35-ADDA-CAD1-992A7567F81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2025-04-28</a:t>
            </a:fld>
            <a:endParaRPr lang="sv-SE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BB904715-BE94-546A-96FF-319F0C720F31}"/>
              </a:ext>
            </a:extLst>
          </p:cNvPr>
          <p:cNvSpPr txBox="1"/>
          <p:nvPr/>
        </p:nvSpPr>
        <p:spPr>
          <a:xfrm>
            <a:off x="1100667" y="425716"/>
            <a:ext cx="18832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dirty="0">
                <a:hlinkClick r:id="" action="ppaction://hlinkshowjump?jump=firstslide"/>
              </a:rPr>
              <a:t>Tillbaka till start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3743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66E9B65-1CCE-6C9D-A0E6-E60A8822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VGR Sans" pitchFamily="50" charset="0"/>
              </a:rPr>
              <a:t>Steg 3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62DF295-8241-9443-4CC4-D2FE3AD48B1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759371" cy="3311526"/>
          </a:xfrm>
        </p:spPr>
        <p:txBody>
          <a:bodyPr/>
          <a:lstStyle/>
          <a:p>
            <a:r>
              <a:rPr lang="sv-SE" sz="2000" dirty="0"/>
              <a:t>Gå igenom i storgrupp vad varje grupp kom fram till under steg 2</a:t>
            </a:r>
          </a:p>
          <a:p>
            <a:r>
              <a:rPr lang="sv-SE" sz="2000" dirty="0"/>
              <a:t>Enas i storgrupp om en samlad bild vad som hänt sedan den senaste undersökningen. Vad bedömer vi är klart och vad behöver föras över till årets handlingsplan för fortsatta aktiviteter?</a:t>
            </a:r>
          </a:p>
          <a:p>
            <a:r>
              <a:rPr lang="sv-SE" sz="2000" dirty="0"/>
              <a:t>Uppdatera resultatet utifrån den samlade bilden direkt i den digitala handlingsplanen från den senaste undersökningen</a:t>
            </a:r>
            <a:endParaRPr lang="en-US" sz="2000" dirty="0"/>
          </a:p>
          <a:p>
            <a:pPr marL="0" indent="0">
              <a:buNone/>
            </a:pPr>
            <a:endParaRPr lang="sv-SE" dirty="0">
              <a:latin typeface="VGR Sans Medium" pitchFamily="50" charset="0"/>
            </a:endParaRP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36FC33E-FC35-ADDA-CAD1-992A7567F81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2025-04-28</a:t>
            </a:fld>
            <a:endParaRPr lang="sv-SE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BB904715-BE94-546A-96FF-319F0C720F31}"/>
              </a:ext>
            </a:extLst>
          </p:cNvPr>
          <p:cNvSpPr txBox="1"/>
          <p:nvPr/>
        </p:nvSpPr>
        <p:spPr>
          <a:xfrm>
            <a:off x="1100667" y="425716"/>
            <a:ext cx="18832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dirty="0">
                <a:hlinkClick r:id="" action="ppaction://hlinkshowjump?jump=firstslide"/>
              </a:rPr>
              <a:t>Tillbaka till start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86130920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Grunden.potx" id="{635DE0E7-75C3-4F78-9909-AD53AE1B2CF9}" vid="{720A7FF2-73C2-43F4-B394-02621CE97AC3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241</Words>
  <Application>Microsoft Office PowerPoint</Application>
  <PresentationFormat>Bredbild</PresentationFormat>
  <Paragraphs>31</Paragraphs>
  <Slides>4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10" baseType="lpstr">
      <vt:lpstr>Arial</vt:lpstr>
      <vt:lpstr>Calibri</vt:lpstr>
      <vt:lpstr>Verdana</vt:lpstr>
      <vt:lpstr>VGR Sans</vt:lpstr>
      <vt:lpstr>VGR Sans Medium</vt:lpstr>
      <vt:lpstr>VGR</vt:lpstr>
      <vt:lpstr>Del A - Hur ni kan arbeta med  det aktuella resultatet av Medarbetarundersökningen med koppling till den senaste handlingsplanen </vt:lpstr>
      <vt:lpstr>Steg 1</vt:lpstr>
      <vt:lpstr>Steg 2</vt:lpstr>
      <vt:lpstr>Steg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Processkarta A - Följ upp tidigare handlingsplan</dc:title>
  <dc:subject>Guiden</dc:subject>
  <dc:creator/>
  <keywords/>
  <lastModifiedBy/>
  <revision>1</revision>
  <dcterms:created xsi:type="dcterms:W3CDTF">2024-06-27T12:34:08.0000000Z</dcterms:created>
  <dcterms:modified xsi:type="dcterms:W3CDTF">2025-04-28T06:42:02.0000000Z</dcterms:modified>
  <category>Checklistor och Mallar</category>
</coreProperties>
</file>