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0"/>
  </p:notesMasterIdLst>
  <p:handoutMasterIdLst>
    <p:handoutMasterId r:id="rId11"/>
  </p:handoutMasterIdLst>
  <p:sldIdLst>
    <p:sldId id="277" r:id="rId6"/>
    <p:sldId id="293" r:id="rId7"/>
    <p:sldId id="270" r:id="rId8"/>
    <p:sldId id="290" r:id="rId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58FDEE-6BAF-EC4C-27F9-371CE46EFF06}" v="1" dt="2025-08-19T13:44:17.777"/>
    <p1510:client id="{FA02975C-572B-CD67-3260-ACD4E43E7248}" v="15" dt="2025-08-19T12:34:47.031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6395" autoAdjust="0"/>
  </p:normalViewPr>
  <p:slideViewPr>
    <p:cSldViewPr snapToGrid="0">
      <p:cViewPr varScale="1">
        <p:scale>
          <a:sx n="140" d="100"/>
          <a:sy n="140" d="100"/>
        </p:scale>
        <p:origin x="126" y="5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viewProps" Target="viewProps.xml" Id="rId13" /><Relationship Type="http://schemas.openxmlformats.org/officeDocument/2006/relationships/slide" Target="slides/slide2.xml" Id="rId7" /><Relationship Type="http://schemas.openxmlformats.org/officeDocument/2006/relationships/presProps" Target="presProps.xml" Id="rId12" /><Relationship Type="http://schemas.microsoft.com/office/2015/10/relationships/revisionInfo" Target="revisionInfo.xml" Id="rId17" /><Relationship Type="http://schemas.microsoft.com/office/2016/11/relationships/changesInfo" Target="changesInfos/changesInfo1.xml" Id="rId16" /><Relationship Type="http://schemas.openxmlformats.org/officeDocument/2006/relationships/slide" Target="slides/slide1.xml" Id="rId6" /><Relationship Type="http://schemas.openxmlformats.org/officeDocument/2006/relationships/handoutMaster" Target="handoutMasters/handoutMaster1.xml" Id="rId11" /><Relationship Type="http://schemas.openxmlformats.org/officeDocument/2006/relationships/slideMaster" Target="slideMasters/slideMaster1.xml" Id="rId5" /><Relationship Type="http://schemas.openxmlformats.org/officeDocument/2006/relationships/tableStyles" Target="tableStyles.xml" Id="rId15" /><Relationship Type="http://schemas.openxmlformats.org/officeDocument/2006/relationships/notesMaster" Target="notesMasters/notesMaster1.xml" Id="rId10" /><Relationship Type="http://schemas.openxmlformats.org/officeDocument/2006/relationships/slide" Target="slides/slide4.xml" Id="rId9" /><Relationship Type="http://schemas.openxmlformats.org/officeDocument/2006/relationships/theme" Target="theme/theme1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Hagsjö" userId="S::marha237@vgregion.se::772034ec-7b7c-4e0d-87bc-23a5b7956771" providerId="AD" clId="Web-{B958FDEE-6BAF-EC4C-27F9-371CE46EFF06}"/>
    <pc:docChg chg="modSld">
      <pc:chgData name="Marie Hagsjö" userId="S::marha237@vgregion.se::772034ec-7b7c-4e0d-87bc-23a5b7956771" providerId="AD" clId="Web-{B958FDEE-6BAF-EC4C-27F9-371CE46EFF06}" dt="2025-08-19T13:44:17.777" v="0" actId="20577"/>
      <pc:docMkLst>
        <pc:docMk/>
      </pc:docMkLst>
      <pc:sldChg chg="modSp">
        <pc:chgData name="Marie Hagsjö" userId="S::marha237@vgregion.se::772034ec-7b7c-4e0d-87bc-23a5b7956771" providerId="AD" clId="Web-{B958FDEE-6BAF-EC4C-27F9-371CE46EFF06}" dt="2025-08-19T13:44:17.777" v="0" actId="20577"/>
        <pc:sldMkLst>
          <pc:docMk/>
          <pc:sldMk cId="67797366" sldId="277"/>
        </pc:sldMkLst>
        <pc:spChg chg="mod">
          <ac:chgData name="Marie Hagsjö" userId="S::marha237@vgregion.se::772034ec-7b7c-4e0d-87bc-23a5b7956771" providerId="AD" clId="Web-{B958FDEE-6BAF-EC4C-27F9-371CE46EFF06}" dt="2025-08-19T13:44:17.777" v="0" actId="20577"/>
          <ac:spMkLst>
            <pc:docMk/>
            <pc:sldMk cId="67797366" sldId="277"/>
            <ac:spMk id="13" creationId="{C8299AC6-32FE-B2DF-788B-DAA9F59436C0}"/>
          </ac:spMkLst>
        </pc:spChg>
      </pc:sldChg>
    </pc:docChg>
  </pc:docChgLst>
  <pc:docChgLst>
    <pc:chgData name="Marie Hagsjö" userId="S::marha237@vgregion.se::772034ec-7b7c-4e0d-87bc-23a5b7956771" providerId="AD" clId="Web-{FA02975C-572B-CD67-3260-ACD4E43E7248}"/>
    <pc:docChg chg="modSld">
      <pc:chgData name="Marie Hagsjö" userId="S::marha237@vgregion.se::772034ec-7b7c-4e0d-87bc-23a5b7956771" providerId="AD" clId="Web-{FA02975C-572B-CD67-3260-ACD4E43E7248}" dt="2025-08-19T12:34:47.031" v="14" actId="20577"/>
      <pc:docMkLst>
        <pc:docMk/>
      </pc:docMkLst>
      <pc:sldChg chg="modSp">
        <pc:chgData name="Marie Hagsjö" userId="S::marha237@vgregion.se::772034ec-7b7c-4e0d-87bc-23a5b7956771" providerId="AD" clId="Web-{FA02975C-572B-CD67-3260-ACD4E43E7248}" dt="2025-08-19T12:34:47.031" v="14" actId="20577"/>
        <pc:sldMkLst>
          <pc:docMk/>
          <pc:sldMk cId="67797366" sldId="277"/>
        </pc:sldMkLst>
        <pc:spChg chg="mod">
          <ac:chgData name="Marie Hagsjö" userId="S::marha237@vgregion.se::772034ec-7b7c-4e0d-87bc-23a5b7956771" providerId="AD" clId="Web-{FA02975C-572B-CD67-3260-ACD4E43E7248}" dt="2025-08-19T12:34:47.031" v="14" actId="20577"/>
          <ac:spMkLst>
            <pc:docMk/>
            <pc:sldMk cId="67797366" sldId="277"/>
            <ac:spMk id="13" creationId="{C8299AC6-32FE-B2DF-788B-DAA9F59436C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2025-08-19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73966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114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CCDB49"/>
              </a:solidFill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1676" y="37147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2025-08-19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2025-08-19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50901" y="6191147"/>
            <a:ext cx="162890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fld id="{E82650AE-06A9-2D4E-84FA-95DA3038D778}" type="datetime1">
              <a:rPr lang="sv-SE" smtClean="0"/>
              <a:pPr/>
              <a:t>2025-08-19</a:t>
            </a:fld>
            <a:endParaRPr lang="sv-SE" dirty="0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321106" y="6191147"/>
            <a:ext cx="595557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39798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7953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rgbClr val="CCDB49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0119"/>
            <a:ext cx="1422400" cy="1019175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FD5930"/>
              </a:solidFill>
            </a:endParaRPr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2025-08-19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2025-08-19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3"/>
              </a:solidFill>
            </a:endParaRP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2025-08-19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2025-08-19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rgbClr val="CCD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2025-08-19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2025-08-19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2025-08-19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2025-08-19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2025-08-19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  <p:sldLayoutId id="2147483662" r:id="rId11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gregion-my.sharepoint.com/:x:/r/personal/perdj1_vgregion_se/_layouts/15/Doc.aspx?sourcedoc=%7B6CF749E4-F929-408D-8546-5D51F5A95CF5%7D&amp;file=Kopia%20av%20Checklista%20-%20%C3%85rlig%20uppf%C3%B6ljning%20av%20SAM%20reviderad%202022%2002%2009%20(002)_2.xlsx&amp;action=default&amp;mobileredirect=tru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hyperlink" Target="https://mellanarkiv-offentlig.vgregion.se/alfresco/s/archive/stream/public/v1/source/available/sofia/hos5299-919797687-668/surrogate/V%c3%a4gledning%20%c3%85rlig%20uppf%c3%b6ljning%20av%20SAM%20och%20likabehandling.pdf" TargetMode="External"/><Relationship Id="rId4" Type="http://schemas.openxmlformats.org/officeDocument/2006/relationships/hyperlink" Target="https://mellanarkiv-offentlig.vgregion.se/alfresco/s/archive/stream/public/v1/source/available/sofia/hos5299-919797687-671/surrogate/%c3%85rlig%20uppf%c3%b6ljning%20av%20SAM%20och%20likabehandling%20-%20Checklista%20PDF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Vad är SAM?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1" y="2113722"/>
            <a:ext cx="6748162" cy="2631273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spcAft>
                <a:spcPts val="800"/>
              </a:spcAft>
              <a:buSzPct val="100000"/>
              <a:buNone/>
            </a:pPr>
            <a:r>
              <a:rPr lang="sv-SE" dirty="0"/>
              <a:t>Arbetsgivarens arbete med att </a:t>
            </a:r>
            <a:r>
              <a:rPr lang="sv-SE" b="1" u="sng" dirty="0"/>
              <a:t>regelbundet </a:t>
            </a:r>
            <a:br>
              <a:rPr lang="sv-SE" b="1" u="sng" dirty="0"/>
            </a:br>
            <a:r>
              <a:rPr lang="sv-SE" b="1" dirty="0"/>
              <a:t>undersöka, genomföra och följa upp </a:t>
            </a:r>
            <a:br>
              <a:rPr lang="sv-SE" b="1" dirty="0"/>
            </a:br>
            <a:r>
              <a:rPr lang="sv-SE" dirty="0"/>
              <a:t>verksamheten så att:</a:t>
            </a:r>
          </a:p>
          <a:p>
            <a:pPr>
              <a:spcAft>
                <a:spcPts val="800"/>
              </a:spcAft>
              <a:buSzPct val="100000"/>
            </a:pPr>
            <a:r>
              <a:rPr lang="sv-SE" dirty="0"/>
              <a:t>Ohälsa och olycksfall i arbetet förebyggs och</a:t>
            </a:r>
          </a:p>
          <a:p>
            <a:pPr>
              <a:spcAft>
                <a:spcPts val="800"/>
              </a:spcAft>
              <a:buSzPct val="100000"/>
            </a:pPr>
            <a:r>
              <a:rPr lang="sv-SE" dirty="0"/>
              <a:t>En tillfredsställande arbetsmiljö uppnås</a:t>
            </a:r>
          </a:p>
          <a:p>
            <a:pPr>
              <a:spcAft>
                <a:spcPts val="800"/>
              </a:spcAft>
              <a:buSzPct val="100000"/>
            </a:pPr>
            <a:endParaRPr lang="sv-SE" sz="1000" dirty="0">
              <a:hlinkClick r:id="rId3"/>
            </a:endParaRPr>
          </a:p>
          <a:p>
            <a:pPr>
              <a:spcAft>
                <a:spcPts val="800"/>
              </a:spcAft>
              <a:buSzPct val="100000"/>
            </a:pPr>
            <a:r>
              <a:rPr lang="sv-SE" sz="1000" dirty="0">
                <a:hlinkClick r:id="rId4"/>
              </a:rPr>
              <a:t>Årlig Uppföljning av SAM och likabehandling - Checklista (pdf)</a:t>
            </a:r>
            <a:endParaRPr lang="sv-SE" sz="1000">
              <a:hlinkClick r:id="rId4"/>
            </a:endParaRPr>
          </a:p>
          <a:p>
            <a:pPr>
              <a:spcAft>
                <a:spcPts val="800"/>
              </a:spcAft>
              <a:buSzPct val="100000"/>
            </a:pPr>
            <a:r>
              <a:rPr lang="sv-SE" sz="1000" dirty="0">
                <a:hlinkClick r:id="rId5"/>
              </a:rPr>
              <a:t>Vägledning till årlig uppföljning av SAM och likabehandling (pdf)</a:t>
            </a:r>
            <a:endParaRPr lang="sv-SE" sz="1000" dirty="0"/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33AA480-2711-DBCC-034C-B030A6371ED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73A47F-B58F-4D93-9095-9610950335C9}" type="datetime1">
              <a:rPr lang="sv-SE" smtClean="0"/>
              <a:t>2025-08-19</a:t>
            </a:fld>
            <a:endParaRPr lang="sv-SE" dirty="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8203BFF9-8749-2214-6A5B-53A6B87B8A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2568" y="425716"/>
            <a:ext cx="2736000" cy="2717703"/>
          </a:xfrm>
          <a:prstGeom prst="rect">
            <a:avLst/>
          </a:prstGeom>
        </p:spPr>
      </p:pic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0E656FC1-7499-78C5-9E3A-B212BE6425A1}"/>
              </a:ext>
            </a:extLst>
          </p:cNvPr>
          <p:cNvSpPr/>
          <p:nvPr/>
        </p:nvSpPr>
        <p:spPr>
          <a:xfrm>
            <a:off x="7981935" y="3429000"/>
            <a:ext cx="1837267" cy="541867"/>
          </a:xfrm>
          <a:prstGeom prst="roundRect">
            <a:avLst/>
          </a:prstGeom>
          <a:solidFill>
            <a:srgbClr val="CCDB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HR-funktionen</a:t>
            </a:r>
          </a:p>
        </p:txBody>
      </p:sp>
      <p:sp>
        <p:nvSpPr>
          <p:cNvPr id="5" name="Rektangel: rundade hörn 4">
            <a:extLst>
              <a:ext uri="{FF2B5EF4-FFF2-40B4-BE49-F238E27FC236}">
                <a16:creationId xmlns:a16="http://schemas.microsoft.com/office/drawing/2014/main" id="{3DD5E843-D416-452A-126E-46AECAC8CF36}"/>
              </a:ext>
            </a:extLst>
          </p:cNvPr>
          <p:cNvSpPr/>
          <p:nvPr/>
        </p:nvSpPr>
        <p:spPr>
          <a:xfrm>
            <a:off x="7981935" y="4097454"/>
            <a:ext cx="1837267" cy="541867"/>
          </a:xfrm>
          <a:prstGeom prst="roundRect">
            <a:avLst/>
          </a:prstGeom>
          <a:solidFill>
            <a:srgbClr val="CCDB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Företags-hälsovården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81642C4F-5DF9-1483-12DE-EE6CA2EF28F6}"/>
              </a:ext>
            </a:extLst>
          </p:cNvPr>
          <p:cNvSpPr txBox="1"/>
          <p:nvPr/>
        </p:nvSpPr>
        <p:spPr>
          <a:xfrm>
            <a:off x="8707995" y="6361720"/>
            <a:ext cx="17912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a typeface="+mn-lt"/>
                <a:cs typeface="+mn-lt"/>
              </a:rPr>
              <a:t>(</a:t>
            </a:r>
            <a:r>
              <a:rPr lang="en-US" sz="1200" dirty="0" err="1">
                <a:ea typeface="+mn-lt"/>
                <a:cs typeface="+mn-lt"/>
              </a:rPr>
              <a:t>Källa</a:t>
            </a:r>
            <a:r>
              <a:rPr lang="en-US" sz="1200" dirty="0">
                <a:ea typeface="+mn-lt"/>
                <a:cs typeface="+mn-lt"/>
              </a:rPr>
              <a:t>: AFS 2201:1)</a:t>
            </a:r>
            <a:endParaRPr lang="en-US" sz="1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797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6B59D25-94DB-9270-1909-0BBDFE8F2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2025-08-19</a:t>
            </a:fld>
            <a:endParaRPr lang="sv-SE"/>
          </a:p>
        </p:txBody>
      </p:sp>
      <p:sp>
        <p:nvSpPr>
          <p:cNvPr id="3" name="Rubrik 1">
            <a:extLst>
              <a:ext uri="{FF2B5EF4-FFF2-40B4-BE49-F238E27FC236}">
                <a16:creationId xmlns:a16="http://schemas.microsoft.com/office/drawing/2014/main" id="{562115FA-306C-8D94-B090-DF9037BA9EFE}"/>
              </a:ext>
            </a:extLst>
          </p:cNvPr>
          <p:cNvSpPr txBox="1">
            <a:spLocks/>
          </p:cNvSpPr>
          <p:nvPr/>
        </p:nvSpPr>
        <p:spPr>
          <a:xfrm>
            <a:off x="1100667" y="425716"/>
            <a:ext cx="10708746" cy="10477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dirty="0"/>
              <a:t>Förutsättningar för årlig uppföljning av SAM/VGR</a:t>
            </a:r>
          </a:p>
          <a:p>
            <a:endParaRPr lang="sv-SE" sz="1600" dirty="0">
              <a:latin typeface="+mn-lt"/>
            </a:endParaRPr>
          </a:p>
          <a:p>
            <a:endParaRPr lang="sv-SE" sz="1600" dirty="0">
              <a:latin typeface="+mn-lt"/>
            </a:endParaRP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9BE329C7-C7BD-2737-980B-07002816F65D}"/>
              </a:ext>
            </a:extLst>
          </p:cNvPr>
          <p:cNvSpPr txBox="1"/>
          <p:nvPr/>
        </p:nvSpPr>
        <p:spPr>
          <a:xfrm flipH="1">
            <a:off x="999179" y="1473466"/>
            <a:ext cx="9737028" cy="45550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v-SE" sz="1600" dirty="0">
              <a:solidFill>
                <a:srgbClr val="494746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Du som är ansvarig chef på respektive nivå i förvaltningen ansvarar för att uppföljningen blir genomförd</a:t>
            </a:r>
            <a:b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</a:br>
            <a:endParaRPr lang="sv-SE" sz="1400" dirty="0">
              <a:solidFill>
                <a:srgbClr val="494746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Följ upp på alla nivåer i förvaltningen</a:t>
            </a:r>
            <a:b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</a:br>
            <a:endParaRPr lang="sv-SE" sz="1400" dirty="0">
              <a:solidFill>
                <a:srgbClr val="494746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Följ upp under september till och med november. </a:t>
            </a:r>
            <a:b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</a:br>
            <a:b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</a:b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Detta för att uppföljningen ska: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Göras vid ungefär samma tidpunkt i hela VGR och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För att arbetet med uppföljningen ska hinna bli klar att sammanställas till årsredovisningen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sv-SE" sz="1400" dirty="0">
              <a:solidFill>
                <a:srgbClr val="494746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Följ alltid upp de obligatoriska områden i SAM som finns i checklistan. </a:t>
            </a:r>
            <a:b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</a:b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Tillhörande frågor ska besvaras på samtliga nivåer i alla förvaltningar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endParaRPr lang="sv-SE" sz="1400" dirty="0">
              <a:solidFill>
                <a:srgbClr val="494746"/>
              </a:solidFill>
              <a:cs typeface="Calibri" panose="020F0502020204030204" pitchFamily="34" charset="0"/>
            </a:endParaRPr>
          </a:p>
          <a:p>
            <a:pPr algn="l"/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Förvaltningar kan inte ta bort något av dessa områden eller några frågor. </a:t>
            </a:r>
            <a:b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</a:b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Det går däremot att lägga till ytterligare unika områden i SAM för verksamheten med tillhörande frågor</a:t>
            </a:r>
          </a:p>
          <a:p>
            <a:pPr algn="l"/>
            <a:endParaRPr lang="sv-SE" sz="1400" dirty="0">
              <a:solidFill>
                <a:srgbClr val="494746"/>
              </a:solidFill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Välj lämplig metod för uppföljning i förvaltningen, exempelvis via särskild enkät, IT-system, </a:t>
            </a:r>
            <a:b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</a:b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samtal eller intervjuer. Metoden ska vara enhetlig på alla nivåer i förvaltningen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sz="1400" dirty="0">
              <a:solidFill>
                <a:srgbClr val="494746"/>
              </a:solidFill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rgbClr val="494746"/>
                </a:solidFill>
                <a:cs typeface="Calibri" panose="020F0502020204030204" pitchFamily="34" charset="0"/>
              </a:rPr>
              <a:t>Ta fram metoden i samverkan med skyddsombuden</a:t>
            </a:r>
          </a:p>
        </p:txBody>
      </p:sp>
    </p:spTree>
    <p:extLst>
      <p:ext uri="{BB962C8B-B14F-4D97-AF65-F5344CB8AC3E}">
        <p14:creationId xmlns:p14="http://schemas.microsoft.com/office/powerpoint/2010/main" val="329911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538CBCF7-A984-F411-1DD6-869D16B7032D}"/>
              </a:ext>
            </a:extLst>
          </p:cNvPr>
          <p:cNvSpPr/>
          <p:nvPr/>
        </p:nvSpPr>
        <p:spPr>
          <a:xfrm>
            <a:off x="962615" y="4999058"/>
            <a:ext cx="3042877" cy="3661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Enhetsnivå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B2771828-4D27-03E8-D043-7DB55B08F69F}"/>
              </a:ext>
            </a:extLst>
          </p:cNvPr>
          <p:cNvSpPr/>
          <p:nvPr/>
        </p:nvSpPr>
        <p:spPr>
          <a:xfrm>
            <a:off x="962615" y="2933819"/>
            <a:ext cx="3042877" cy="366183"/>
          </a:xfrm>
          <a:prstGeom prst="rect">
            <a:avLst/>
          </a:prstGeom>
          <a:solidFill>
            <a:srgbClr val="3747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/>
              <a:t>Nämnd/styrelse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3865FCC5-310F-283A-A65C-14477CE78DC9}"/>
              </a:ext>
            </a:extLst>
          </p:cNvPr>
          <p:cNvSpPr/>
          <p:nvPr/>
        </p:nvSpPr>
        <p:spPr>
          <a:xfrm>
            <a:off x="962615" y="4039359"/>
            <a:ext cx="3042877" cy="3661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Verksamhetsnivå/motsv.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1B7DC43C-607A-8C14-E88E-F8EF1FE3F48D}"/>
              </a:ext>
            </a:extLst>
          </p:cNvPr>
          <p:cNvSpPr/>
          <p:nvPr/>
        </p:nvSpPr>
        <p:spPr>
          <a:xfrm>
            <a:off x="962615" y="1889249"/>
            <a:ext cx="3042877" cy="366183"/>
          </a:xfrm>
          <a:prstGeom prst="rect">
            <a:avLst/>
          </a:prstGeom>
          <a:solidFill>
            <a:srgbClr val="3747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/>
              <a:t>Personalutskott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D8F0C317-5026-8F35-FC81-DB3592B2EBC6}"/>
              </a:ext>
            </a:extLst>
          </p:cNvPr>
          <p:cNvSpPr/>
          <p:nvPr/>
        </p:nvSpPr>
        <p:spPr>
          <a:xfrm>
            <a:off x="4476400" y="5011579"/>
            <a:ext cx="3042877" cy="366183"/>
          </a:xfrm>
          <a:prstGeom prst="rect">
            <a:avLst/>
          </a:prstGeom>
          <a:solidFill>
            <a:srgbClr val="CCDB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>
                <a:solidFill>
                  <a:schemeClr val="tx1"/>
                </a:solidFill>
              </a:rPr>
              <a:t>Minst två – (obligatoriska alt. unika) </a:t>
            </a:r>
          </a:p>
          <a:p>
            <a:pPr algn="ctr"/>
            <a:r>
              <a:rPr lang="sv-SE" sz="1200" dirty="0">
                <a:solidFill>
                  <a:schemeClr val="tx1"/>
                </a:solidFill>
              </a:rPr>
              <a:t>Minst ett + (obligatoriskt alt unikt)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52E13315-C4A4-EF01-DDE1-6C5A725E5A0F}"/>
              </a:ext>
            </a:extLst>
          </p:cNvPr>
          <p:cNvSpPr/>
          <p:nvPr/>
        </p:nvSpPr>
        <p:spPr>
          <a:xfrm>
            <a:off x="4472520" y="4405541"/>
            <a:ext cx="3042877" cy="366183"/>
          </a:xfrm>
          <a:prstGeom prst="rect">
            <a:avLst/>
          </a:prstGeom>
          <a:solidFill>
            <a:srgbClr val="CCDB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>
                <a:solidFill>
                  <a:schemeClr val="tx1"/>
                </a:solidFill>
              </a:rPr>
              <a:t>Två – (obligatoriska alt. unika)</a:t>
            </a:r>
          </a:p>
          <a:p>
            <a:pPr algn="ctr"/>
            <a:r>
              <a:rPr lang="sv-SE" sz="1200" dirty="0">
                <a:solidFill>
                  <a:schemeClr val="tx1"/>
                </a:solidFill>
              </a:rPr>
              <a:t>Ett + (obligatoriskt alt. unikt) 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61CCCE18-B693-D907-EEB7-36F89A476A7F}"/>
              </a:ext>
            </a:extLst>
          </p:cNvPr>
          <p:cNvSpPr/>
          <p:nvPr/>
        </p:nvSpPr>
        <p:spPr>
          <a:xfrm>
            <a:off x="4476400" y="2941081"/>
            <a:ext cx="3042877" cy="366183"/>
          </a:xfrm>
          <a:prstGeom prst="rect">
            <a:avLst/>
          </a:prstGeom>
          <a:solidFill>
            <a:srgbClr val="CCDB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>
                <a:solidFill>
                  <a:schemeClr val="tx1"/>
                </a:solidFill>
              </a:rPr>
              <a:t>Två - (obligatoriska områden)</a:t>
            </a:r>
          </a:p>
          <a:p>
            <a:pPr algn="ctr"/>
            <a:r>
              <a:rPr lang="sv-SE" sz="1200" dirty="0">
                <a:solidFill>
                  <a:schemeClr val="tx1"/>
                </a:solidFill>
              </a:rPr>
              <a:t>Ett + (obligatoriska områden)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D550F08-3DD5-DD23-29A1-FD31A22A562E}"/>
              </a:ext>
            </a:extLst>
          </p:cNvPr>
          <p:cNvSpPr/>
          <p:nvPr/>
        </p:nvSpPr>
        <p:spPr>
          <a:xfrm>
            <a:off x="4472520" y="1895661"/>
            <a:ext cx="3042877" cy="366183"/>
          </a:xfrm>
          <a:prstGeom prst="rect">
            <a:avLst/>
          </a:prstGeom>
          <a:solidFill>
            <a:srgbClr val="CCDB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>
                <a:solidFill>
                  <a:schemeClr val="tx1"/>
                </a:solidFill>
              </a:rPr>
              <a:t>Minst två – (obligatoriska områden)</a:t>
            </a:r>
          </a:p>
          <a:p>
            <a:pPr algn="ctr"/>
            <a:r>
              <a:rPr lang="sv-SE" sz="1200" dirty="0">
                <a:solidFill>
                  <a:schemeClr val="tx1"/>
                </a:solidFill>
              </a:rPr>
              <a:t>Minst ett + (obligatoriska områden)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AE81885C-56C5-EA49-2B66-DDBA9D1D91A1}"/>
              </a:ext>
            </a:extLst>
          </p:cNvPr>
          <p:cNvSpPr/>
          <p:nvPr/>
        </p:nvSpPr>
        <p:spPr>
          <a:xfrm>
            <a:off x="962615" y="2577577"/>
            <a:ext cx="3042877" cy="3661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Förvaltningsnivå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B1B5C142-878B-4838-0FF1-A1D2547031E8}"/>
              </a:ext>
            </a:extLst>
          </p:cNvPr>
          <p:cNvSpPr/>
          <p:nvPr/>
        </p:nvSpPr>
        <p:spPr>
          <a:xfrm>
            <a:off x="962615" y="1519811"/>
            <a:ext cx="3042877" cy="366183"/>
          </a:xfrm>
          <a:prstGeom prst="rect">
            <a:avLst/>
          </a:prstGeom>
          <a:solidFill>
            <a:srgbClr val="3747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/>
              <a:t>Regionstyrelsen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A501F0F7-FF0C-0E3D-5ACB-E2DB0C4B3FCA}"/>
              </a:ext>
            </a:extLst>
          </p:cNvPr>
          <p:cNvSpPr/>
          <p:nvPr/>
        </p:nvSpPr>
        <p:spPr>
          <a:xfrm>
            <a:off x="4472520" y="2352837"/>
            <a:ext cx="3042877" cy="3661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Årsredovisning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84C5FC1A-C1F8-B618-6E6E-501C4EA936E1}"/>
              </a:ext>
            </a:extLst>
          </p:cNvPr>
          <p:cNvSpPr txBox="1"/>
          <p:nvPr/>
        </p:nvSpPr>
        <p:spPr>
          <a:xfrm>
            <a:off x="4416940" y="1254560"/>
            <a:ext cx="3154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200" dirty="0"/>
              <a:t>Prioritering av områden i SAM utifrån resultat av årlig uppföljning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8AE6C775-483B-3060-9D8D-979DC787104A}"/>
              </a:ext>
            </a:extLst>
          </p:cNvPr>
          <p:cNvSpPr txBox="1"/>
          <p:nvPr/>
        </p:nvSpPr>
        <p:spPr>
          <a:xfrm>
            <a:off x="8223131" y="1736394"/>
            <a:ext cx="356636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/>
              <a:t>På varje nivå: </a:t>
            </a:r>
          </a:p>
          <a:p>
            <a:pPr marL="457200" indent="-457200">
              <a:buFont typeface="+mj-lt"/>
              <a:buAutoNum type="arabicPeriod"/>
            </a:pPr>
            <a:endParaRPr lang="sv-SE" sz="1400" b="1" dirty="0"/>
          </a:p>
          <a:p>
            <a:pPr marL="304792" indent="-304792">
              <a:buAutoNum type="arabicPeriod"/>
            </a:pPr>
            <a:r>
              <a:rPr lang="sv-SE" sz="1400" dirty="0"/>
              <a:t>Analys av resultat – om möjligt med underlag/jämförelse - föregående års årliga uppföljning av SAM (chef på resp. nivå och skyddsombud)</a:t>
            </a:r>
          </a:p>
          <a:p>
            <a:pPr marL="342900" indent="-342900">
              <a:buFont typeface="+mj-lt"/>
              <a:buAutoNum type="arabicPeriod"/>
            </a:pPr>
            <a:endParaRPr lang="sv-SE" sz="1400" dirty="0"/>
          </a:p>
          <a:p>
            <a:pPr marL="342900" indent="-342900">
              <a:buFont typeface="+mj-lt"/>
              <a:buAutoNum type="arabicPeriod"/>
            </a:pPr>
            <a:r>
              <a:rPr lang="sv-SE" sz="1400" dirty="0"/>
              <a:t>Prioritera områden i SAM </a:t>
            </a:r>
            <a:br>
              <a:rPr lang="sv-SE" sz="1400" dirty="0"/>
            </a:br>
            <a:r>
              <a:rPr lang="sv-SE" sz="1400" dirty="0"/>
              <a:t> – område att förbättra</a:t>
            </a:r>
            <a:br>
              <a:rPr lang="sv-SE" sz="1400" dirty="0"/>
            </a:br>
            <a:r>
              <a:rPr lang="sv-SE" sz="1400" dirty="0"/>
              <a:t> + område att behålla styrka</a:t>
            </a:r>
          </a:p>
          <a:p>
            <a:pPr marL="342900" indent="-342900">
              <a:buFont typeface="+mj-lt"/>
              <a:buAutoNum type="arabicPeriod"/>
            </a:pPr>
            <a:endParaRPr lang="sv-SE" sz="1400" dirty="0"/>
          </a:p>
          <a:p>
            <a:pPr marL="342900" indent="-342900">
              <a:buFont typeface="+mj-lt"/>
              <a:buAutoNum type="arabicPeriod"/>
            </a:pPr>
            <a:r>
              <a:rPr lang="sv-SE" sz="1400" dirty="0"/>
              <a:t>Ta fram aktiviteter/åtgärder för prioriterade områden i SAM</a:t>
            </a:r>
            <a:br>
              <a:rPr lang="sv-SE" sz="1400" dirty="0"/>
            </a:br>
            <a:endParaRPr lang="sv-SE" sz="1400" dirty="0"/>
          </a:p>
          <a:p>
            <a:pPr marL="342900" indent="-342900">
              <a:buFont typeface="+mj-lt"/>
              <a:buAutoNum type="arabicPeriod"/>
            </a:pPr>
            <a:r>
              <a:rPr lang="sv-SE" sz="1400" dirty="0"/>
              <a:t>Handlingsplan</a:t>
            </a:r>
          </a:p>
        </p:txBody>
      </p:sp>
      <p:sp>
        <p:nvSpPr>
          <p:cNvPr id="22" name="Pil: nedåt 21">
            <a:extLst>
              <a:ext uri="{FF2B5EF4-FFF2-40B4-BE49-F238E27FC236}">
                <a16:creationId xmlns:a16="http://schemas.microsoft.com/office/drawing/2014/main" id="{D7BDB9FD-5DE8-9E5E-1C4E-FE3F51DF4196}"/>
              </a:ext>
            </a:extLst>
          </p:cNvPr>
          <p:cNvSpPr/>
          <p:nvPr/>
        </p:nvSpPr>
        <p:spPr>
          <a:xfrm>
            <a:off x="116830" y="1895660"/>
            <a:ext cx="490396" cy="3373099"/>
          </a:xfrm>
          <a:prstGeom prst="downArrow">
            <a:avLst/>
          </a:prstGeom>
          <a:solidFill>
            <a:srgbClr val="3747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sv-SE" sz="1600" dirty="0">
                <a:solidFill>
                  <a:schemeClr val="bg1"/>
                </a:solidFill>
              </a:rPr>
              <a:t>Å </a:t>
            </a:r>
            <a:r>
              <a:rPr lang="sv-SE" sz="1600" dirty="0" err="1">
                <a:solidFill>
                  <a:schemeClr val="bg1"/>
                </a:solidFill>
              </a:rPr>
              <a:t>terkoppling</a:t>
            </a: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605AE03C-EDD5-5D66-F36F-1DB271300655}"/>
              </a:ext>
            </a:extLst>
          </p:cNvPr>
          <p:cNvSpPr/>
          <p:nvPr/>
        </p:nvSpPr>
        <p:spPr>
          <a:xfrm>
            <a:off x="962615" y="1181846"/>
            <a:ext cx="3042877" cy="3661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</a:rPr>
              <a:t>Regionnivå</a:t>
            </a:r>
          </a:p>
        </p:txBody>
      </p:sp>
      <p:sp>
        <p:nvSpPr>
          <p:cNvPr id="3" name="Pil: vänster 2">
            <a:extLst>
              <a:ext uri="{FF2B5EF4-FFF2-40B4-BE49-F238E27FC236}">
                <a16:creationId xmlns:a16="http://schemas.microsoft.com/office/drawing/2014/main" id="{F9D7AD3A-31F4-F35C-56D3-81BB58381A3F}"/>
              </a:ext>
            </a:extLst>
          </p:cNvPr>
          <p:cNvSpPr/>
          <p:nvPr/>
        </p:nvSpPr>
        <p:spPr>
          <a:xfrm>
            <a:off x="642381" y="1967441"/>
            <a:ext cx="330200" cy="1605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6" name="Pil: vänster 5">
            <a:extLst>
              <a:ext uri="{FF2B5EF4-FFF2-40B4-BE49-F238E27FC236}">
                <a16:creationId xmlns:a16="http://schemas.microsoft.com/office/drawing/2014/main" id="{060B7D10-7099-FC6C-592E-666CCC383F68}"/>
              </a:ext>
            </a:extLst>
          </p:cNvPr>
          <p:cNvSpPr/>
          <p:nvPr/>
        </p:nvSpPr>
        <p:spPr>
          <a:xfrm>
            <a:off x="610687" y="3043800"/>
            <a:ext cx="330200" cy="1605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8" name="Pil: vänster 7">
            <a:extLst>
              <a:ext uri="{FF2B5EF4-FFF2-40B4-BE49-F238E27FC236}">
                <a16:creationId xmlns:a16="http://schemas.microsoft.com/office/drawing/2014/main" id="{909074A1-A14B-925E-57E7-E2D2CD4E03D2}"/>
              </a:ext>
            </a:extLst>
          </p:cNvPr>
          <p:cNvSpPr/>
          <p:nvPr/>
        </p:nvSpPr>
        <p:spPr>
          <a:xfrm>
            <a:off x="619820" y="4496864"/>
            <a:ext cx="330200" cy="1605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798106D9-E778-2BE4-29B7-9C500708516E}"/>
              </a:ext>
            </a:extLst>
          </p:cNvPr>
          <p:cNvSpPr/>
          <p:nvPr/>
        </p:nvSpPr>
        <p:spPr>
          <a:xfrm>
            <a:off x="962615" y="3290062"/>
            <a:ext cx="3042877" cy="366183"/>
          </a:xfrm>
          <a:prstGeom prst="rect">
            <a:avLst/>
          </a:prstGeom>
          <a:solidFill>
            <a:srgbClr val="3747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/>
              <a:t>Ledningsgrupp/Samverkansgrupp/ Skyddskommitté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FA7C84F6-C42D-54A9-8D08-EC5AE07BB05B}"/>
              </a:ext>
            </a:extLst>
          </p:cNvPr>
          <p:cNvSpPr/>
          <p:nvPr/>
        </p:nvSpPr>
        <p:spPr>
          <a:xfrm>
            <a:off x="962615" y="4405542"/>
            <a:ext cx="3042877" cy="366183"/>
          </a:xfrm>
          <a:prstGeom prst="rect">
            <a:avLst/>
          </a:prstGeom>
          <a:solidFill>
            <a:srgbClr val="3747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/>
              <a:t>Ledningsgrupp/Samverkansgrupp/ Skyddskommitté</a:t>
            </a:r>
          </a:p>
        </p:txBody>
      </p:sp>
      <p:sp>
        <p:nvSpPr>
          <p:cNvPr id="25" name="Pil: vänster 24">
            <a:extLst>
              <a:ext uri="{FF2B5EF4-FFF2-40B4-BE49-F238E27FC236}">
                <a16:creationId xmlns:a16="http://schemas.microsoft.com/office/drawing/2014/main" id="{B3CB8414-45F2-D15D-18A8-D4B368404D21}"/>
              </a:ext>
            </a:extLst>
          </p:cNvPr>
          <p:cNvSpPr/>
          <p:nvPr/>
        </p:nvSpPr>
        <p:spPr>
          <a:xfrm rot="10800000">
            <a:off x="4013879" y="1970406"/>
            <a:ext cx="330200" cy="1605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26" name="Pil: vänster 25">
            <a:extLst>
              <a:ext uri="{FF2B5EF4-FFF2-40B4-BE49-F238E27FC236}">
                <a16:creationId xmlns:a16="http://schemas.microsoft.com/office/drawing/2014/main" id="{39F8F74F-870B-8C48-8CF8-7D0258316321}"/>
              </a:ext>
            </a:extLst>
          </p:cNvPr>
          <p:cNvSpPr/>
          <p:nvPr/>
        </p:nvSpPr>
        <p:spPr>
          <a:xfrm rot="10800000">
            <a:off x="4027637" y="3021114"/>
            <a:ext cx="330200" cy="1605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27" name="Pil: vänster 26">
            <a:extLst>
              <a:ext uri="{FF2B5EF4-FFF2-40B4-BE49-F238E27FC236}">
                <a16:creationId xmlns:a16="http://schemas.microsoft.com/office/drawing/2014/main" id="{0D5B9E0E-B771-4AE4-9EF2-8DCB6600E5F0}"/>
              </a:ext>
            </a:extLst>
          </p:cNvPr>
          <p:cNvSpPr/>
          <p:nvPr/>
        </p:nvSpPr>
        <p:spPr>
          <a:xfrm rot="10800000">
            <a:off x="3989973" y="5105741"/>
            <a:ext cx="330200" cy="1605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28" name="Pil: vänster 27">
            <a:extLst>
              <a:ext uri="{FF2B5EF4-FFF2-40B4-BE49-F238E27FC236}">
                <a16:creationId xmlns:a16="http://schemas.microsoft.com/office/drawing/2014/main" id="{82680106-186C-1139-29C2-545FE05CB195}"/>
              </a:ext>
            </a:extLst>
          </p:cNvPr>
          <p:cNvSpPr/>
          <p:nvPr/>
        </p:nvSpPr>
        <p:spPr>
          <a:xfrm rot="10800000">
            <a:off x="4005492" y="4485346"/>
            <a:ext cx="330200" cy="1605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29" name="Pil: vänster 28">
            <a:extLst>
              <a:ext uri="{FF2B5EF4-FFF2-40B4-BE49-F238E27FC236}">
                <a16:creationId xmlns:a16="http://schemas.microsoft.com/office/drawing/2014/main" id="{A54DC83F-BA4E-DD8E-94FF-2F3E070658A7}"/>
              </a:ext>
            </a:extLst>
          </p:cNvPr>
          <p:cNvSpPr/>
          <p:nvPr/>
        </p:nvSpPr>
        <p:spPr>
          <a:xfrm rot="5400000">
            <a:off x="5858555" y="2784516"/>
            <a:ext cx="182588" cy="882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240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60E40F46-2147-8F78-106B-FF9BBE52C1D4}"/>
              </a:ext>
            </a:extLst>
          </p:cNvPr>
          <p:cNvSpPr txBox="1"/>
          <p:nvPr/>
        </p:nvSpPr>
        <p:spPr>
          <a:xfrm>
            <a:off x="2398030" y="306819"/>
            <a:ext cx="60879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atin typeface="+mj-lt"/>
              </a:rPr>
              <a:t>Process – Årlig uppföljning av SAM – </a:t>
            </a:r>
            <a:br>
              <a:rPr lang="sv-SE" sz="2000" dirty="0">
                <a:latin typeface="+mj-lt"/>
              </a:rPr>
            </a:br>
            <a:r>
              <a:rPr lang="sv-SE" sz="2000" dirty="0">
                <a:latin typeface="+mj-lt"/>
              </a:rPr>
              <a:t>Steg för steg</a:t>
            </a:r>
          </a:p>
        </p:txBody>
      </p:sp>
    </p:spTree>
    <p:extLst>
      <p:ext uri="{BB962C8B-B14F-4D97-AF65-F5344CB8AC3E}">
        <p14:creationId xmlns:p14="http://schemas.microsoft.com/office/powerpoint/2010/main" val="216020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2" grpId="0" animBg="1"/>
      <p:bldP spid="2" grpId="0" animBg="1"/>
      <p:bldP spid="3" grpId="0" animBg="1"/>
      <p:bldP spid="6" grpId="0" animBg="1"/>
      <p:bldP spid="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80D3025-C9FB-1672-95A2-D199E252BE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901363" y="136525"/>
            <a:ext cx="908050" cy="1412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1BC1AE-12BE-46AC-9A20-CE9C845E4E47}" type="datetime1">
              <a:rPr kumimoji="0" lang="sv-SE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2025-08-19</a:t>
            </a:fld>
            <a:endParaRPr kumimoji="0" lang="sv-SE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1270367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 grå-brun-lime" id="{D9A3FC7D-047E-C545-B36C-048D725C00F8}" vid="{4C0809DC-0517-7D4C-AD38-0142FB56FCCA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grå-brun-lime</Template>
  <TotalTime>98</TotalTime>
  <Words>380</Words>
  <Application>Microsoft Office PowerPoint</Application>
  <PresentationFormat>Widescreen</PresentationFormat>
  <Paragraphs>59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VGR</vt:lpstr>
      <vt:lpstr>Vad är SAM?</vt:lpstr>
      <vt:lpstr>PowerPoint Presentation</vt:lpstr>
      <vt:lpstr>PowerPoint Presentation</vt:lpstr>
      <vt:lpstr>2025-08-19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Presentation - Årlig uppföljning SAM</dc:title>
  <dc:creator>Christina Fransson</dc:creator>
  <keywords/>
  <lastModifiedBy>Christina Fransson</lastModifiedBy>
  <revision>15</revision>
  <dcterms:created xsi:type="dcterms:W3CDTF">2024-07-10T08:09:52.0000000Z</dcterms:created>
  <dcterms:modified xsi:type="dcterms:W3CDTF">2025-08-19T13:45:31.0000000Z</dcterms:modified>
</coreProperties>
</file>