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07" r:id="rId2"/>
    <p:sldId id="309" r:id="rId3"/>
    <p:sldId id="280" r:id="rId4"/>
    <p:sldId id="306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13" r:id="rId13"/>
    <p:sldId id="311" r:id="rId14"/>
    <p:sldId id="312" r:id="rId15"/>
    <p:sldId id="314" r:id="rId1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humbnail" id="{6E6E6ECD-356C-4D49-9D22-22C3E7AF66C1}">
          <p14:sldIdLst/>
        </p14:section>
        <p14:section name="Instruktioner" id="{2CE78CED-5BFF-4E73-9F86-7FD6AA461B08}">
          <p14:sldIdLst>
            <p14:sldId id="307"/>
            <p14:sldId id="309"/>
            <p14:sldId id="280"/>
            <p14:sldId id="306"/>
          </p14:sldIdLst>
        </p14:section>
        <p14:section name="Presentation" id="{B972C155-D5BF-46A7-B591-A42909CFC1FA}">
          <p14:sldIdLst>
            <p14:sldId id="299"/>
            <p14:sldId id="300"/>
            <p14:sldId id="301"/>
            <p14:sldId id="302"/>
            <p14:sldId id="303"/>
            <p14:sldId id="304"/>
            <p14:sldId id="305"/>
            <p14:sldId id="313"/>
            <p14:sldId id="311"/>
            <p14:sldId id="312"/>
            <p14:sldId id="31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C7E033D-5B78-8BD7-74E4-73D7785B3F3F}" name="Cecilia Mod" initials="CM" userId="S::cecmo4@vgregion.se::b5ba5587-1ab5-4f8c-b299-1803bb23e392" providerId="AD"/>
  <p188:author id="{271C8793-D942-C94C-ADAD-B4EEA501C3F3}" name="Jonathan Neselrot" initials="JN" userId="S::jonne3@vgregion.se::eca83fa0-36ae-473b-84de-f263e86e0efd" providerId="AD"/>
  <p188:author id="{19C43494-FEC4-8710-6B30-D21B09B5FBA1}" name="Aksel Bjerva" initials="AB" userId="S::aksbj1@vgregion.se::f6643062-956f-4d05-8e73-17da57a26d5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FF4E84-5692-4FC9-A451-1EFCD60565F8}" v="75" dt="2023-09-18T13:42:37.465"/>
    <p1510:client id="{A63175DE-857F-4D4B-BCA3-4276083D9C69}" v="66" vWet="68" dt="2023-09-18T13:38:26.675"/>
    <p1510:client id="{C3B1B624-863B-7A50-424C-8DC36042DAFB}" v="1" dt="2023-09-18T13:11:26.916"/>
    <p1510:client id="{D62F8385-1CC6-B16B-4F40-363A954E52F3}" v="18" dt="2023-09-18T13:36:34.844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7.xml" Id="rId8" /><Relationship Type="http://schemas.openxmlformats.org/officeDocument/2006/relationships/slide" Target="slides/slide12.xml" Id="rId13" /><Relationship Type="http://schemas.openxmlformats.org/officeDocument/2006/relationships/handoutMaster" Target="handoutMasters/handoutMaster1.xml" Id="rId18" /><Relationship Type="http://schemas.openxmlformats.org/officeDocument/2006/relationships/slide" Target="slides/slide2.xml" Id="rId3" /><Relationship Type="http://schemas.openxmlformats.org/officeDocument/2006/relationships/theme" Target="theme/theme1.xml" Id="rId21" /><Relationship Type="http://schemas.openxmlformats.org/officeDocument/2006/relationships/slide" Target="slides/slide6.xml" Id="rId7" /><Relationship Type="http://schemas.openxmlformats.org/officeDocument/2006/relationships/slide" Target="slides/slide11.xml" Id="rId12" /><Relationship Type="http://schemas.openxmlformats.org/officeDocument/2006/relationships/notesMaster" Target="notesMasters/notesMaster1.xml" Id="rId17" /><Relationship Type="http://schemas.openxmlformats.org/officeDocument/2006/relationships/slide" Target="slides/slide1.xml" Id="rId2" /><Relationship Type="http://schemas.openxmlformats.org/officeDocument/2006/relationships/slide" Target="slides/slide15.xml" Id="rId16" /><Relationship Type="http://schemas.openxmlformats.org/officeDocument/2006/relationships/viewProps" Target="viewProps.xml" Id="rId20" /><Relationship Type="http://schemas.openxmlformats.org/officeDocument/2006/relationships/slideMaster" Target="slideMasters/slideMaster1.xml" Id="rId1" /><Relationship Type="http://schemas.openxmlformats.org/officeDocument/2006/relationships/slide" Target="slides/slide5.xml" Id="rId6" /><Relationship Type="http://schemas.openxmlformats.org/officeDocument/2006/relationships/slide" Target="slides/slide10.xml" Id="rId11" /><Relationship Type="http://schemas.microsoft.com/office/2018/10/relationships/authors" Target="authors.xml" Id="rId24" /><Relationship Type="http://schemas.openxmlformats.org/officeDocument/2006/relationships/slide" Target="slides/slide4.xml" Id="rId5" /><Relationship Type="http://schemas.openxmlformats.org/officeDocument/2006/relationships/slide" Target="slides/slide14.xml" Id="rId15" /><Relationship Type="http://schemas.microsoft.com/office/2015/10/relationships/revisionInfo" Target="revisionInfo.xml" Id="rId23" /><Relationship Type="http://schemas.openxmlformats.org/officeDocument/2006/relationships/slide" Target="slides/slide9.xml" Id="rId10" /><Relationship Type="http://schemas.openxmlformats.org/officeDocument/2006/relationships/presProps" Target="presProps.xml" Id="rId19" /><Relationship Type="http://schemas.openxmlformats.org/officeDocument/2006/relationships/slide" Target="slides/slide3.xml" Id="rId4" /><Relationship Type="http://schemas.openxmlformats.org/officeDocument/2006/relationships/slide" Target="slides/slide8.xml" Id="rId9" /><Relationship Type="http://schemas.openxmlformats.org/officeDocument/2006/relationships/slide" Target="slides/slide13.xml" Id="rId14" /><Relationship Type="http://schemas.openxmlformats.org/officeDocument/2006/relationships/tableStyles" Target="tableStyles.xml" Id="rId22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2024-05-06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2024-05-06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sz="4800"/>
              <a:t>Syftet med de tre husen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4800"/>
              <a:t>Ökad samlokalisering av </a:t>
            </a:r>
            <a:r>
              <a:rPr lang="sv-SE" sz="4800" err="1"/>
              <a:t>VGR:s</a:t>
            </a:r>
            <a:r>
              <a:rPr lang="sv-SE" sz="4800"/>
              <a:t> verksamheter</a:t>
            </a:r>
            <a:endParaRPr lang="en-US" sz="48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48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Ekonomiska fördelar med färre adresser, hyresavtal, </a:t>
            </a:r>
            <a:r>
              <a:rPr lang="sv-SE" sz="4800" kern="1200" baseline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it-avtal</a:t>
            </a:r>
            <a:r>
              <a:rPr lang="sv-SE" sz="48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serviceavtal mm.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48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Miljömålen; mindre resande, miljöcertifiering Guld i Gbg samt Skövde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48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Flexiblare hantering av förändring av medarbetarantal </a:t>
            </a:r>
          </a:p>
          <a:p>
            <a:pPr defTabSz="910148">
              <a:defRPr/>
            </a:pPr>
            <a:endParaRPr lang="sv-SE" sz="4800"/>
          </a:p>
          <a:p>
            <a:r>
              <a:rPr lang="sv-SE" sz="4800"/>
              <a:t>Våra aktivitetsbaserade arbetsplatser skall bidra med</a:t>
            </a:r>
          </a:p>
          <a:p>
            <a:pPr marL="682611" indent="-682611">
              <a:buFontTx/>
              <a:buChar char="-"/>
            </a:pPr>
            <a:r>
              <a:rPr lang="sv-SE" sz="4800"/>
              <a:t>De hälsofrämjande aspekterna är viktiga. Alla ska kunna trivas i miljön och den ska fungera för olika typer av arbetsuppgifter. </a:t>
            </a:r>
          </a:p>
          <a:p>
            <a:pPr marL="682611" indent="-682611">
              <a:buFontTx/>
              <a:buChar char="-"/>
            </a:pPr>
            <a:r>
              <a:rPr lang="sv-SE" sz="4800"/>
              <a:t>Det ska vara en miljö för stimulerande möten och kunskapsöverföring</a:t>
            </a:r>
          </a:p>
          <a:p>
            <a:pPr marL="682611" indent="-682611" defTabSz="910148">
              <a:buFontTx/>
              <a:buChar char="-"/>
              <a:defRPr/>
            </a:pPr>
            <a:r>
              <a:rPr lang="sv-SE" sz="4800"/>
              <a:t>Den aktivitetsbaserade miljön är flexibel. Du väljer arbetsplats utifrån behov och uppgifter för dagen. Det finns platser för koncentrerat arbete, enskilda rum för digitala möten och samarbetszoner och mötesrum. </a:t>
            </a:r>
          </a:p>
          <a:p>
            <a:pPr marL="714213" lvl="1" indent="0" algn="l">
              <a:lnSpc>
                <a:spcPct val="150000"/>
              </a:lnSpc>
              <a:buFont typeface="Arial" panose="020B0604020202020204" pitchFamily="34" charset="0"/>
              <a:buNone/>
            </a:pPr>
            <a:endParaRPr lang="sv-SE" sz="4800" i="0">
              <a:cs typeface="Calibri"/>
            </a:endParaRPr>
          </a:p>
          <a:p>
            <a:pPr marL="714213" lvl="1">
              <a:lnSpc>
                <a:spcPct val="150000"/>
              </a:lnSpc>
            </a:pPr>
            <a:endParaRPr lang="sv-SE" sz="3200" i="1">
              <a:cs typeface="Calibri"/>
            </a:endParaRP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48192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6552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Hemvist är där du har ditt personliga skåp samt gemensam verksamhetsförvaring.</a:t>
            </a:r>
            <a:r>
              <a:rPr lang="sv-SE" sz="1800">
                <a:effectLst/>
                <a:latin typeface="Calibri"/>
                <a:ea typeface="Calibri" panose="020F0502020204030204" pitchFamily="34" charset="0"/>
                <a:cs typeface="Calibri"/>
              </a:rPr>
              <a:t> Dock är hela huset vår arbetsplats, ingen har förtur till vissa ytor (gäller ej funktionsarbetsplatser)</a:t>
            </a:r>
          </a:p>
          <a:p>
            <a:r>
              <a:rPr lang="sv-SE"/>
              <a:t> </a:t>
            </a:r>
            <a:endParaRPr lang="sv-SE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5293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8974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55052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42558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4489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sv-SE" sz="1200"/>
              <a:t>Operativ fastighet- och servicegrupp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sv-SE" sz="1200"/>
              <a:t>Servicechefer för Arbetsplatsservice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sv-SE" sz="1200"/>
              <a:t>Fastighetsförvaltare för respektive kontor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sv-SE" sz="1200"/>
              <a:t>Leveransansvarig IT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sv-SE" sz="1200"/>
              <a:t>Processledare, arbetsplatsutveckling</a:t>
            </a:r>
          </a:p>
          <a:p>
            <a:pPr lvl="0"/>
            <a:endParaRPr lang="sv-SE" sz="1200"/>
          </a:p>
          <a:p>
            <a:pPr lvl="0"/>
            <a:endParaRPr lang="sv-SE" sz="120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/>
              <a:t>Strategiskt råd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200"/>
              <a:t>Strateg, Koncernstab HR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200"/>
              <a:t>Områdeschef, Gemensam service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200"/>
              <a:t>Fastighetschef, samhällsfastigheter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200"/>
              <a:t>Enhetschef, användarnära tjänster Koncernstab digitalisering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200"/>
              <a:t>Verksamhetschef, Hälsan och stressmedicin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200"/>
              <a:t>Processledare, arbetsplatsutveckling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sv-SE" sz="120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sv-SE" sz="120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sv-SE" sz="1200"/>
          </a:p>
          <a:p>
            <a:pPr lvl="1"/>
            <a:endParaRPr lang="sv-SE" sz="120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20515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2024-05-06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2024-05-06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/>
              <a:t>Ange rubrik för tillgänglighet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50901" y="6191147"/>
            <a:ext cx="162890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2024-05-06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321106" y="6191147"/>
            <a:ext cx="595557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666748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2024-05-06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2024-05-06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2024-05-06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2024-05-06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2024-05-06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2024-05-06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2024-05-06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2024-05-06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2024-05-06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  <p:sldLayoutId id="2147483662" r:id="rId11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7F7CE1-9E97-FF2A-E45F-716D31A974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/>
              <a:t>APT/APM-material </a:t>
            </a:r>
            <a:br>
              <a:rPr lang="sv-SE"/>
            </a:br>
            <a:br>
              <a:rPr lang="sv-SE"/>
            </a:br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97347B29-CBD7-521C-F0E6-41F86AE1AE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5371" y="2624057"/>
            <a:ext cx="5743363" cy="168343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dirty="0"/>
              <a:t>Att arbeta på våra aktivitetsbaserade kontor 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2C9FA04-3A51-BBE5-A7A7-854698ADD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2024-05-06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1130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F6F552F-78F6-1A75-2CBF-522039826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768619"/>
            <a:ext cx="4995333" cy="1047750"/>
          </a:xfrm>
        </p:spPr>
        <p:txBody>
          <a:bodyPr/>
          <a:lstStyle/>
          <a:p>
            <a:r>
              <a:rPr lang="sv-SE"/>
              <a:t>Funktionsarbetsplatser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1A9E4C0-8F24-F53B-55B7-ABE0FC914CF8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En arbetsplats kopplat till specifika behov eller arbetsuppgifter.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Clean desk gäller även här.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När funktionsarbetsplatsen inte nyttjas är den tillgänglig för alla.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Den som har en funktionsarbetsplats har alltid förtur.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Funktionsarbetsplats bestäms av chef och kontorets servicechef, utifrån behov.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/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E455F6DD-B556-D9CD-6C71-DAB7770C6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9" r="27629"/>
          <a:stretch>
            <a:fillRect/>
          </a:stretch>
        </p:blipFill>
        <p:spPr/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95BD52DD-CA3F-5405-D7DF-27E9DF444D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791305" y="5838257"/>
            <a:ext cx="1794735" cy="614137"/>
            <a:chOff x="558000" y="3498301"/>
            <a:chExt cx="3099599" cy="1372819"/>
          </a:xfrm>
        </p:grpSpPr>
        <p:pic>
          <p:nvPicPr>
            <p:cNvPr id="9" name="Bildobjekt 8">
              <a:extLst>
                <a:ext uri="{FF2B5EF4-FFF2-40B4-BE49-F238E27FC236}">
                  <a16:creationId xmlns:a16="http://schemas.microsoft.com/office/drawing/2014/main" id="{C443DC11-2EC5-66E6-5ADD-E6E8BAC105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400" y="3498301"/>
              <a:ext cx="3067199" cy="137281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0" name="Title 2">
              <a:extLst>
                <a:ext uri="{FF2B5EF4-FFF2-40B4-BE49-F238E27FC236}">
                  <a16:creationId xmlns:a16="http://schemas.microsoft.com/office/drawing/2014/main" id="{B31E187C-9834-7DEB-54B9-0394B3C0B978}"/>
                </a:ext>
              </a:extLst>
            </p:cNvPr>
            <p:cNvSpPr txBox="1">
              <a:spLocks/>
            </p:cNvSpPr>
            <p:nvPr/>
          </p:nvSpPr>
          <p:spPr>
            <a:xfrm>
              <a:off x="558000" y="3776463"/>
              <a:ext cx="3067201" cy="8568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0" tIns="0" rIns="0" bIns="0" rtlCol="0" anchor="ctr" anchorCtr="0">
              <a:normAutofit fontScale="92500" lnSpcReduction="20000"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err="1">
                  <a:solidFill>
                    <a:schemeClr val="bg1"/>
                  </a:solidFill>
                </a:rPr>
                <a:t>Funktions-arbetsplats</a:t>
              </a:r>
              <a:endParaRPr lang="en-US" sz="18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5996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4359257-8D87-B65C-D6F8-4AE0ECDB6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862138"/>
            <a:ext cx="4995333" cy="1047750"/>
          </a:xfrm>
        </p:spPr>
        <p:txBody>
          <a:bodyPr/>
          <a:lstStyle/>
          <a:p>
            <a:r>
              <a:rPr lang="sv-SE"/>
              <a:t>Möten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D5B59C-75D2-8852-6322-055EAE1D552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Anpassa storleken på mötesrum efter antal deltagare.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Avboka mötesrum om mötet ställs 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Checka in och ut. Du har totalt 20 minuter på dig – 10 minuter före och 10 minuter efter mötets start – därefter blir rummet bokningsbart.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/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C42355D2-59A9-262F-6FDA-D43AD34AA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8" r="268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58534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D39B089-9079-5E5E-58EF-27E07743C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0"/>
              <a:t>Tips!</a:t>
            </a:r>
          </a:p>
        </p:txBody>
      </p:sp>
      <p:sp>
        <p:nvSpPr>
          <p:cNvPr id="5" name="Plassholder for innhold 4">
            <a:extLst>
              <a:ext uri="{FF2B5EF4-FFF2-40B4-BE49-F238E27FC236}">
                <a16:creationId xmlns:a16="http://schemas.microsoft.com/office/drawing/2014/main" id="{5112F622-72CE-253D-8EE2-585F17E94B9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sv-SE" sz="2400">
                <a:ea typeface="Verdana"/>
              </a:rPr>
              <a:t>Ha för vana att kolla hur många mötesdeltagare som kommer medverka digitalt och anpassa ditt mötesrum därefter. </a:t>
            </a:r>
            <a:endParaRPr lang="en-US" sz="2400">
              <a:ea typeface="Verdana"/>
            </a:endParaRPr>
          </a:p>
          <a:p>
            <a:pPr lvl="1"/>
            <a:r>
              <a:rPr lang="sv-SE">
                <a:ea typeface="Verdana"/>
              </a:rPr>
              <a:t>När du tackar ”ja” till ett möte, ange om du kommer delta digitalt eller närvara på plats</a:t>
            </a:r>
            <a:endParaRPr lang="en-US">
              <a:ea typeface="Verdana"/>
            </a:endParaRPr>
          </a:p>
          <a:p>
            <a:r>
              <a:rPr lang="sv-SE" sz="2400">
                <a:ea typeface="Verdana"/>
              </a:rPr>
              <a:t>Hela huset är en arbetsplats! Ha gärna möten i de öppna samarbetsytorna.</a:t>
            </a:r>
            <a:endParaRPr lang="en-US" sz="2400">
              <a:ea typeface="Verdana"/>
            </a:endParaRP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A7207D51-CF2A-9494-DFA9-EC6D10871ED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2024-05-06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32272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84B15BF-0C76-EA6C-DDC3-044BB3084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00" y="768616"/>
            <a:ext cx="8642350" cy="1047750"/>
          </a:xfrm>
        </p:spPr>
        <p:txBody>
          <a:bodyPr/>
          <a:lstStyle/>
          <a:p>
            <a:r>
              <a:rPr lang="sv-SE"/>
              <a:t>Hur hanteras frågor gällande den fysiska arbetsmiljön?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F080ADA-42E6-49ED-B4ED-B5D6E11D825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sv-SE" sz="2400"/>
              <a:t>Prata med din närmsta chef, som lyfter relevanta frågor vidare till ansvarig servicechef på Arbetsplatsservice.</a:t>
            </a:r>
          </a:p>
          <a:p>
            <a:r>
              <a:rPr lang="sv-SE" sz="2400"/>
              <a:t>Frågor av större karaktär lyfts sedan vidare till, i tur och ordning</a:t>
            </a:r>
            <a:endParaRPr lang="sv-SE" sz="2400">
              <a:ea typeface="Verdana"/>
            </a:endParaRPr>
          </a:p>
          <a:p>
            <a:pPr lvl="1"/>
            <a:r>
              <a:rPr lang="sv-SE" sz="2200"/>
              <a:t>Operativ fastighet- och servicegrupp</a:t>
            </a:r>
            <a:endParaRPr lang="sv-SE"/>
          </a:p>
          <a:p>
            <a:pPr lvl="1"/>
            <a:r>
              <a:rPr lang="sv-SE" sz="2200"/>
              <a:t>Strategiskt råd </a:t>
            </a:r>
            <a:endParaRPr lang="sv-SE"/>
          </a:p>
          <a:p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9CA80D1-0CA4-7B9C-0DFC-6D16C1C443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2024-05-06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838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DE0A49C-57F2-4BD1-2EA0-79D784095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Samtalsfrågor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D69EE3E-B8EF-19B5-960F-6E53C0BF887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sv-SE">
                <a:ea typeface="Verdana"/>
              </a:rPr>
              <a:t>Hur väljer du din arbetsplats? Är det beroende på arbetsuppgift, kollegor eller något annat?</a:t>
            </a:r>
          </a:p>
          <a:p>
            <a:r>
              <a:rPr lang="sv-SE"/>
              <a:t>Har du någon yta som är din favorit? Tipsa dina kollegor!</a:t>
            </a:r>
            <a:endParaRPr lang="sv-SE">
              <a:ea typeface="Verdana"/>
            </a:endParaRPr>
          </a:p>
          <a:p>
            <a:r>
              <a:rPr lang="sv-SE">
                <a:ea typeface="Verdana"/>
              </a:rPr>
              <a:t>Vilka miljöer passar för vilka arbetsuppgifter, t.ex. teams-möten?</a:t>
            </a:r>
          </a:p>
          <a:p>
            <a:r>
              <a:rPr lang="sv-SE"/>
              <a:t>Hur gör du för att ta reda på var dina kollegor/din chef/dina medarbetare är?</a:t>
            </a:r>
            <a:endParaRPr lang="sv-SE">
              <a:ea typeface="Verdana"/>
            </a:endParaRPr>
          </a:p>
          <a:p>
            <a:pPr lvl="1"/>
            <a:endParaRPr lang="sv-SE"/>
          </a:p>
          <a:p>
            <a:pPr marL="266700" lvl="1" indent="0">
              <a:buNone/>
            </a:pPr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396A216-1E8C-69EF-20BE-A1294931960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2024-05-06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9064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F588F0C-891A-FE20-1052-3CBCF3E69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2024-05-06</a:t>
            </a:fld>
            <a:endParaRPr lang="sv-SE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3CC03D94-00F7-970C-D5FB-82DFA0DB0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72413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55F4CAA-1A54-EEAC-D4CF-C30EE7EB4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Agenda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A414C3-BDA8-08F1-46D2-2BC877D061F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sv-SE"/>
              <a:t>Varför arbetar vi på ett aktivitetsbaserat kontor?</a:t>
            </a:r>
          </a:p>
          <a:p>
            <a:r>
              <a:rPr lang="sv-SE"/>
              <a:t>Goda vanor – våra gemensamma spelregler</a:t>
            </a:r>
            <a:endParaRPr lang="sv-SE">
              <a:ea typeface="Verdana"/>
            </a:endParaRPr>
          </a:p>
          <a:p>
            <a:r>
              <a:rPr lang="sv-SE"/>
              <a:t>Hur hanteras frågor gällande den fysiska arbetsmiljön?</a:t>
            </a:r>
          </a:p>
          <a:p>
            <a:r>
              <a:rPr lang="sv-SE">
                <a:ea typeface="Verdana"/>
              </a:rPr>
              <a:t>Samtalsfrågor</a:t>
            </a:r>
          </a:p>
          <a:p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6F8D0EC-9511-288A-35DB-0770972D63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2024-05-06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8564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 3">
            <a:extLst>
              <a:ext uri="{FF2B5EF4-FFF2-40B4-BE49-F238E27FC236}">
                <a16:creationId xmlns:a16="http://schemas.microsoft.com/office/drawing/2014/main" id="{B2A3759F-6D46-480D-A5D3-E9A7CF7DBEE4}"/>
              </a:ext>
            </a:extLst>
          </p:cNvPr>
          <p:cNvGrpSpPr/>
          <p:nvPr/>
        </p:nvGrpSpPr>
        <p:grpSpPr>
          <a:xfrm>
            <a:off x="419100" y="2550744"/>
            <a:ext cx="11268075" cy="2536857"/>
            <a:chOff x="594797" y="1381834"/>
            <a:chExt cx="7954406" cy="1902643"/>
          </a:xfrm>
        </p:grpSpPr>
        <p:sp>
          <p:nvSpPr>
            <p:cNvPr id="11" name="Ellips 10">
              <a:extLst>
                <a:ext uri="{FF2B5EF4-FFF2-40B4-BE49-F238E27FC236}">
                  <a16:creationId xmlns:a16="http://schemas.microsoft.com/office/drawing/2014/main" id="{429A86DD-B5AF-4576-9E37-D756259DFF74}"/>
                </a:ext>
              </a:extLst>
            </p:cNvPr>
            <p:cNvSpPr/>
            <p:nvPr/>
          </p:nvSpPr>
          <p:spPr>
            <a:xfrm>
              <a:off x="594797" y="1382543"/>
              <a:ext cx="1907450" cy="1901934"/>
            </a:xfrm>
            <a:prstGeom prst="ellipse">
              <a:avLst/>
            </a:prstGeom>
            <a:solidFill>
              <a:srgbClr val="0062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32003">
                <a:lnSpc>
                  <a:spcPct val="90000"/>
                </a:lnSpc>
                <a:spcAft>
                  <a:spcPts val="600"/>
                </a:spcAft>
              </a:pPr>
              <a:r>
                <a:rPr lang="sv-SE" sz="2000" b="1">
                  <a:solidFill>
                    <a:schemeClr val="bg1"/>
                  </a:solidFill>
                </a:rPr>
                <a:t>Flexibilitet</a:t>
              </a:r>
            </a:p>
            <a:p>
              <a:pPr algn="ctr" defTabSz="632003">
                <a:lnSpc>
                  <a:spcPct val="90000"/>
                </a:lnSpc>
                <a:spcAft>
                  <a:spcPts val="600"/>
                </a:spcAft>
              </a:pPr>
              <a:r>
                <a:rPr lang="sv-SE" sz="1867">
                  <a:solidFill>
                    <a:schemeClr val="bg1"/>
                  </a:solidFill>
                </a:rPr>
                <a:t>För att hantera förändring och utveckling </a:t>
              </a:r>
            </a:p>
          </p:txBody>
        </p:sp>
        <p:sp>
          <p:nvSpPr>
            <p:cNvPr id="12" name="Ellips 11">
              <a:extLst>
                <a:ext uri="{FF2B5EF4-FFF2-40B4-BE49-F238E27FC236}">
                  <a16:creationId xmlns:a16="http://schemas.microsoft.com/office/drawing/2014/main" id="{27AB9406-58B9-4EA7-99FF-D8604468DE5F}"/>
                </a:ext>
              </a:extLst>
            </p:cNvPr>
            <p:cNvSpPr/>
            <p:nvPr/>
          </p:nvSpPr>
          <p:spPr>
            <a:xfrm>
              <a:off x="2610449" y="1381834"/>
              <a:ext cx="1907450" cy="1901934"/>
            </a:xfrm>
            <a:prstGeom prst="ellipse">
              <a:avLst/>
            </a:prstGeom>
            <a:solidFill>
              <a:srgbClr val="AF16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32003">
                <a:lnSpc>
                  <a:spcPct val="90000"/>
                </a:lnSpc>
                <a:spcAft>
                  <a:spcPts val="600"/>
                </a:spcAft>
              </a:pPr>
              <a:r>
                <a:rPr lang="sv-SE" sz="2000" b="1">
                  <a:solidFill>
                    <a:schemeClr val="bg1"/>
                  </a:solidFill>
                </a:rPr>
                <a:t>Attraktiv arbetsgivare</a:t>
              </a:r>
            </a:p>
            <a:p>
              <a:pPr algn="ctr" defTabSz="632003">
                <a:lnSpc>
                  <a:spcPct val="90000"/>
                </a:lnSpc>
                <a:spcAft>
                  <a:spcPts val="600"/>
                </a:spcAft>
              </a:pPr>
              <a:r>
                <a:rPr lang="sv-SE" sz="1867">
                  <a:solidFill>
                    <a:schemeClr val="bg1"/>
                  </a:solidFill>
                </a:rPr>
                <a:t>För att behålla </a:t>
              </a:r>
              <a:br>
                <a:rPr lang="sv-SE" sz="1867">
                  <a:solidFill>
                    <a:schemeClr val="bg1"/>
                  </a:solidFill>
                </a:rPr>
              </a:br>
              <a:r>
                <a:rPr lang="sv-SE" sz="1867">
                  <a:solidFill>
                    <a:schemeClr val="bg1"/>
                  </a:solidFill>
                </a:rPr>
                <a:t>och attrahera medarbetare</a:t>
              </a:r>
            </a:p>
          </p:txBody>
        </p:sp>
        <p:sp>
          <p:nvSpPr>
            <p:cNvPr id="13" name="Ellips 12">
              <a:extLst>
                <a:ext uri="{FF2B5EF4-FFF2-40B4-BE49-F238E27FC236}">
                  <a16:creationId xmlns:a16="http://schemas.microsoft.com/office/drawing/2014/main" id="{0B09D075-AC16-412B-9618-7FB17B60924E}"/>
                </a:ext>
              </a:extLst>
            </p:cNvPr>
            <p:cNvSpPr/>
            <p:nvPr/>
          </p:nvSpPr>
          <p:spPr>
            <a:xfrm>
              <a:off x="4626101" y="1381834"/>
              <a:ext cx="1907450" cy="1901934"/>
            </a:xfrm>
            <a:prstGeom prst="ellipse">
              <a:avLst/>
            </a:prstGeom>
            <a:solidFill>
              <a:srgbClr val="008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32003">
                <a:lnSpc>
                  <a:spcPct val="90000"/>
                </a:lnSpc>
                <a:spcAft>
                  <a:spcPts val="600"/>
                </a:spcAft>
              </a:pPr>
              <a:r>
                <a:rPr lang="sv-SE" sz="2000" b="1">
                  <a:solidFill>
                    <a:schemeClr val="bg1"/>
                  </a:solidFill>
                </a:rPr>
                <a:t>Miljö</a:t>
              </a:r>
            </a:p>
            <a:p>
              <a:pPr algn="ctr" defTabSz="632003">
                <a:lnSpc>
                  <a:spcPct val="90000"/>
                </a:lnSpc>
                <a:spcAft>
                  <a:spcPts val="600"/>
                </a:spcAft>
              </a:pPr>
              <a:r>
                <a:rPr lang="sv-SE" sz="1867">
                  <a:solidFill>
                    <a:schemeClr val="bg1"/>
                  </a:solidFill>
                </a:rPr>
                <a:t>Minskat resande</a:t>
              </a:r>
            </a:p>
            <a:p>
              <a:pPr algn="ctr" defTabSz="632003">
                <a:lnSpc>
                  <a:spcPct val="90000"/>
                </a:lnSpc>
                <a:spcAft>
                  <a:spcPts val="600"/>
                </a:spcAft>
              </a:pPr>
              <a:r>
                <a:rPr lang="sv-SE" sz="1867">
                  <a:solidFill>
                    <a:schemeClr val="bg1"/>
                  </a:solidFill>
                </a:rPr>
                <a:t>Miljöeffektiva hus</a:t>
              </a:r>
            </a:p>
          </p:txBody>
        </p:sp>
        <p:sp>
          <p:nvSpPr>
            <p:cNvPr id="14" name="Ellips 13">
              <a:extLst>
                <a:ext uri="{FF2B5EF4-FFF2-40B4-BE49-F238E27FC236}">
                  <a16:creationId xmlns:a16="http://schemas.microsoft.com/office/drawing/2014/main" id="{38A3EF74-45B3-417C-B535-C92AA83F2891}"/>
                </a:ext>
              </a:extLst>
            </p:cNvPr>
            <p:cNvSpPr/>
            <p:nvPr/>
          </p:nvSpPr>
          <p:spPr>
            <a:xfrm>
              <a:off x="6641753" y="1381834"/>
              <a:ext cx="1907450" cy="1901934"/>
            </a:xfrm>
            <a:prstGeom prst="ellipse">
              <a:avLst/>
            </a:prstGeom>
            <a:solidFill>
              <a:srgbClr val="582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632003">
                <a:lnSpc>
                  <a:spcPct val="90000"/>
                </a:lnSpc>
                <a:spcAft>
                  <a:spcPts val="600"/>
                </a:spcAft>
              </a:pPr>
              <a:r>
                <a:rPr lang="sv-SE" sz="2000" b="1">
                  <a:solidFill>
                    <a:schemeClr val="bg1"/>
                  </a:solidFill>
                </a:rPr>
                <a:t>Hälsa</a:t>
              </a:r>
            </a:p>
            <a:p>
              <a:pPr algn="ctr" defTabSz="632003">
                <a:lnSpc>
                  <a:spcPct val="90000"/>
                </a:lnSpc>
                <a:spcAft>
                  <a:spcPts val="600"/>
                </a:spcAft>
              </a:pPr>
              <a:r>
                <a:rPr lang="sv-SE" sz="1867">
                  <a:solidFill>
                    <a:schemeClr val="bg1"/>
                  </a:solidFill>
                </a:rPr>
                <a:t>För att alla </a:t>
              </a:r>
              <a:br>
                <a:rPr lang="sv-SE" sz="1867">
                  <a:solidFill>
                    <a:schemeClr val="bg1"/>
                  </a:solidFill>
                </a:rPr>
              </a:br>
              <a:r>
                <a:rPr lang="sv-SE" sz="1867">
                  <a:solidFill>
                    <a:schemeClr val="bg1"/>
                  </a:solidFill>
                </a:rPr>
                <a:t>ska må bra</a:t>
              </a:r>
            </a:p>
          </p:txBody>
        </p:sp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B88D165B-4A17-47BA-91E5-3FA70FCB2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Därför ett aktivitetsbaserat kontor!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549A1AD-7FF5-27B7-AAF9-E06A9AD682B8}"/>
              </a:ext>
            </a:extLst>
          </p:cNvPr>
          <p:cNvSpPr txBox="1"/>
          <p:nvPr/>
        </p:nvSpPr>
        <p:spPr>
          <a:xfrm>
            <a:off x="3329367" y="5950435"/>
            <a:ext cx="54593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/>
              <a:t>Vi delar resurser - för att nyttja dem smartare!</a:t>
            </a:r>
          </a:p>
        </p:txBody>
      </p:sp>
    </p:spTree>
    <p:extLst>
      <p:ext uri="{BB962C8B-B14F-4D97-AF65-F5344CB8AC3E}">
        <p14:creationId xmlns:p14="http://schemas.microsoft.com/office/powerpoint/2010/main" val="2701148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7133E8C-5BA6-0318-718F-E3D0729B66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1539" y="473967"/>
            <a:ext cx="5737195" cy="2387600"/>
          </a:xfrm>
        </p:spPr>
        <p:txBody>
          <a:bodyPr/>
          <a:lstStyle/>
          <a:p>
            <a:r>
              <a:rPr lang="sv-SE"/>
              <a:t>Goda vanor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697A28F-134F-3F80-A2AC-608F10E998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5371" y="3159015"/>
            <a:ext cx="5743363" cy="168343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/>
              <a:t>...våra gemensamma spelregler för en bra arbetsmiljö i våra aktivitetsbaserade kontor.</a:t>
            </a:r>
            <a:endParaRPr lang="sv-SE">
              <a:ea typeface="Verdana"/>
            </a:endParaRPr>
          </a:p>
          <a:p>
            <a:endParaRPr lang="sv-SE"/>
          </a:p>
          <a:p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CBC438F-53B2-14C3-2C2C-F770C48CC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2024-05-06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2298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82ACE14-53C3-9C2A-1F08-99DBDA70E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799792"/>
            <a:ext cx="4995333" cy="1047750"/>
          </a:xfrm>
        </p:spPr>
        <p:txBody>
          <a:bodyPr/>
          <a:lstStyle/>
          <a:p>
            <a:r>
              <a:rPr lang="sv-SE"/>
              <a:t>Vi är varandras arbetsmiljö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CFEA824-F0C9-51E2-AC5F-5CEA77900B7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>
                <a:solidFill>
                  <a:schemeClr val="tx1"/>
                </a:solidFill>
                <a:cs typeface="Arial" panose="020B0604020202020204" pitchFamily="34" charset="0"/>
              </a:rPr>
              <a:t>Alla ytor är gemensamma och vi delar på mycket av utrustningen.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>
                <a:solidFill>
                  <a:schemeClr val="tx1"/>
                </a:solidFill>
                <a:cs typeface="Arial" panose="020B0604020202020204" pitchFamily="34" charset="0"/>
              </a:rPr>
              <a:t>Vi följer de spelregler som gäller för zonerna.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>
                <a:solidFill>
                  <a:schemeClr val="tx1"/>
                </a:solidFill>
                <a:cs typeface="Arial" panose="020B0604020202020204" pitchFamily="34" charset="0"/>
              </a:rPr>
              <a:t>Clean desk gäller om du är borta från din arbetsplats i mer än en timme.</a:t>
            </a:r>
          </a:p>
          <a:p>
            <a:endParaRPr lang="sv-SE"/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12C22EE4-57D4-16D2-62D9-292CCD25B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4" t="-203" r="1802" b="203"/>
          <a:stretch/>
        </p:blipFill>
        <p:spPr>
          <a:xfrm>
            <a:off x="6801696" y="380998"/>
            <a:ext cx="5002954" cy="6071396"/>
          </a:xfrm>
        </p:spPr>
      </p:pic>
    </p:spTree>
    <p:extLst>
      <p:ext uri="{BB962C8B-B14F-4D97-AF65-F5344CB8AC3E}">
        <p14:creationId xmlns:p14="http://schemas.microsoft.com/office/powerpoint/2010/main" val="757140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98AE228-4B43-F54A-442E-D2A95432E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779010"/>
            <a:ext cx="4995333" cy="1047750"/>
          </a:xfrm>
        </p:spPr>
        <p:txBody>
          <a:bodyPr/>
          <a:lstStyle/>
          <a:p>
            <a:r>
              <a:rPr lang="sv-SE"/>
              <a:t>Vilken plats passar dig?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2FB5744-BEC6-CD15-9272-2083316E294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Olika platser passar olika arbetsuppgifter och behov:</a:t>
            </a:r>
          </a:p>
          <a:p>
            <a:pPr marL="876300" lvl="1" indent="-342900">
              <a:buFont typeface="Arial" panose="020B0604020202020204" pitchFamily="34" charset="0"/>
              <a:buChar char="•"/>
            </a:pPr>
            <a:r>
              <a:rPr lang="sv-SE"/>
              <a:t>Samarbetszon</a:t>
            </a:r>
          </a:p>
          <a:p>
            <a:pPr marL="876300" lvl="1" indent="-342900">
              <a:buFont typeface="Arial" panose="020B0604020202020204" pitchFamily="34" charset="0"/>
              <a:buChar char="•"/>
            </a:pPr>
            <a:r>
              <a:rPr lang="sv-SE"/>
              <a:t>Lugn zon</a:t>
            </a:r>
          </a:p>
          <a:p>
            <a:pPr marL="876300" lvl="1" indent="-342900">
              <a:buFont typeface="Arial" panose="020B0604020202020204" pitchFamily="34" charset="0"/>
              <a:buChar char="•"/>
            </a:pPr>
            <a:r>
              <a:rPr lang="sv-SE"/>
              <a:t>Tyst zon</a:t>
            </a:r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0032F94A-9CD5-9FC2-3936-2F7F32461B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1" t="331" r="1995" b="-331"/>
          <a:stretch/>
        </p:blipFill>
        <p:spPr>
          <a:xfrm>
            <a:off x="6801696" y="380998"/>
            <a:ext cx="5002954" cy="6071396"/>
          </a:xfr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4A1B48C3-ED43-B385-2B3B-63754EF6E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812917" y="4055469"/>
            <a:ext cx="1794736" cy="508489"/>
            <a:chOff x="590399" y="3296892"/>
            <a:chExt cx="3066058" cy="1372308"/>
          </a:xfrm>
        </p:grpSpPr>
        <p:pic>
          <p:nvPicPr>
            <p:cNvPr id="9" name="Bildobjekt 8">
              <a:extLst>
                <a:ext uri="{FF2B5EF4-FFF2-40B4-BE49-F238E27FC236}">
                  <a16:creationId xmlns:a16="http://schemas.microsoft.com/office/drawing/2014/main" id="{7968E30D-6150-B38C-E2AB-E89B0CEC7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400" y="3296892"/>
              <a:ext cx="3066057" cy="1372308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0" name="Title 2">
              <a:extLst>
                <a:ext uri="{FF2B5EF4-FFF2-40B4-BE49-F238E27FC236}">
                  <a16:creationId xmlns:a16="http://schemas.microsoft.com/office/drawing/2014/main" id="{30347D89-C61A-AE55-1264-61BD56E8F56D}"/>
                </a:ext>
              </a:extLst>
            </p:cNvPr>
            <p:cNvSpPr txBox="1">
              <a:spLocks/>
            </p:cNvSpPr>
            <p:nvPr/>
          </p:nvSpPr>
          <p:spPr>
            <a:xfrm>
              <a:off x="590399" y="3610800"/>
              <a:ext cx="3066058" cy="85680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0" tIns="0" rIns="0" bIns="0" rtlCol="0" anchor="ctr" anchorCtr="0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err="1">
                  <a:solidFill>
                    <a:schemeClr val="bg1"/>
                  </a:solidFill>
                </a:rPr>
                <a:t>Samarbetszon</a:t>
              </a:r>
              <a:endParaRPr lang="en-US" sz="180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upp 10">
            <a:extLst>
              <a:ext uri="{FF2B5EF4-FFF2-40B4-BE49-F238E27FC236}">
                <a16:creationId xmlns:a16="http://schemas.microsoft.com/office/drawing/2014/main" id="{B5D326F6-4D9F-6D2E-9AEF-2C5D3B227B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801696" y="4647750"/>
            <a:ext cx="1795324" cy="508488"/>
            <a:chOff x="536139" y="2107125"/>
            <a:chExt cx="3099600" cy="1372819"/>
          </a:xfrm>
        </p:grpSpPr>
        <p:pic>
          <p:nvPicPr>
            <p:cNvPr id="12" name="Bildobjekt 11">
              <a:extLst>
                <a:ext uri="{FF2B5EF4-FFF2-40B4-BE49-F238E27FC236}">
                  <a16:creationId xmlns:a16="http://schemas.microsoft.com/office/drawing/2014/main" id="{D61D074C-053C-E486-CA5B-763C37AC4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539" y="2107125"/>
              <a:ext cx="3067200" cy="137281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3" name="Title 2">
              <a:extLst>
                <a:ext uri="{FF2B5EF4-FFF2-40B4-BE49-F238E27FC236}">
                  <a16:creationId xmlns:a16="http://schemas.microsoft.com/office/drawing/2014/main" id="{3E2DB5A9-5397-77C5-033C-48E715B4587D}"/>
                </a:ext>
              </a:extLst>
            </p:cNvPr>
            <p:cNvSpPr txBox="1">
              <a:spLocks/>
            </p:cNvSpPr>
            <p:nvPr/>
          </p:nvSpPr>
          <p:spPr>
            <a:xfrm>
              <a:off x="536139" y="2365133"/>
              <a:ext cx="3067200" cy="8568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0" tIns="0" rIns="0" bIns="0" rtlCol="0" anchor="ctr" anchorCtr="0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err="1">
                  <a:solidFill>
                    <a:schemeClr val="bg1"/>
                  </a:solidFill>
                </a:rPr>
                <a:t>Lugn</a:t>
              </a:r>
              <a:r>
                <a:rPr lang="en-US" sz="1800">
                  <a:solidFill>
                    <a:schemeClr val="bg1"/>
                  </a:solidFill>
                </a:rPr>
                <a:t> </a:t>
              </a:r>
              <a:r>
                <a:rPr lang="en-US" sz="1800" err="1">
                  <a:solidFill>
                    <a:schemeClr val="bg1"/>
                  </a:solidFill>
                </a:rPr>
                <a:t>zon</a:t>
              </a:r>
              <a:endParaRPr lang="en-US" sz="180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upp 13">
            <a:extLst>
              <a:ext uri="{FF2B5EF4-FFF2-40B4-BE49-F238E27FC236}">
                <a16:creationId xmlns:a16="http://schemas.microsoft.com/office/drawing/2014/main" id="{793A9352-1021-F5DC-46BB-9C9F712B4B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803389" y="5228921"/>
            <a:ext cx="1793631" cy="504250"/>
            <a:chOff x="-2816343" y="2333295"/>
            <a:chExt cx="3099599" cy="1372819"/>
          </a:xfrm>
        </p:grpSpPr>
        <p:pic>
          <p:nvPicPr>
            <p:cNvPr id="15" name="Bildobjekt 14">
              <a:extLst>
                <a:ext uri="{FF2B5EF4-FFF2-40B4-BE49-F238E27FC236}">
                  <a16:creationId xmlns:a16="http://schemas.microsoft.com/office/drawing/2014/main" id="{33DA6267-09F2-9704-1662-BA74A01E4D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2783942" y="2333295"/>
              <a:ext cx="3067198" cy="137281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6" name="Title 2">
              <a:extLst>
                <a:ext uri="{FF2B5EF4-FFF2-40B4-BE49-F238E27FC236}">
                  <a16:creationId xmlns:a16="http://schemas.microsoft.com/office/drawing/2014/main" id="{C9858ADF-F2A7-3356-2901-673363B63FA5}"/>
                </a:ext>
              </a:extLst>
            </p:cNvPr>
            <p:cNvSpPr txBox="1">
              <a:spLocks/>
            </p:cNvSpPr>
            <p:nvPr/>
          </p:nvSpPr>
          <p:spPr>
            <a:xfrm>
              <a:off x="-2816343" y="2591304"/>
              <a:ext cx="3067200" cy="8568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0" tIns="0" rIns="0" bIns="0" rtlCol="0" anchor="ctr" anchorCtr="0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900" err="1">
                  <a:solidFill>
                    <a:schemeClr val="bg1"/>
                  </a:solidFill>
                </a:rPr>
                <a:t>Tyst</a:t>
              </a:r>
              <a:r>
                <a:rPr lang="en-US" sz="1900">
                  <a:solidFill>
                    <a:schemeClr val="bg1"/>
                  </a:solidFill>
                </a:rPr>
                <a:t> </a:t>
              </a:r>
              <a:r>
                <a:rPr lang="en-US" sz="1900" err="1">
                  <a:solidFill>
                    <a:schemeClr val="bg1"/>
                  </a:solidFill>
                </a:rPr>
                <a:t>zon</a:t>
              </a:r>
              <a:endParaRPr 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upp 16">
            <a:extLst>
              <a:ext uri="{FF2B5EF4-FFF2-40B4-BE49-F238E27FC236}">
                <a16:creationId xmlns:a16="http://schemas.microsoft.com/office/drawing/2014/main" id="{06996642-5EF6-40A1-8280-A87C5A5666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802283" y="5816991"/>
            <a:ext cx="1794735" cy="614137"/>
            <a:chOff x="558000" y="3498301"/>
            <a:chExt cx="3099599" cy="1372819"/>
          </a:xfrm>
        </p:grpSpPr>
        <p:pic>
          <p:nvPicPr>
            <p:cNvPr id="18" name="Bildobjekt 17">
              <a:extLst>
                <a:ext uri="{FF2B5EF4-FFF2-40B4-BE49-F238E27FC236}">
                  <a16:creationId xmlns:a16="http://schemas.microsoft.com/office/drawing/2014/main" id="{327C651C-94DA-AABE-EC1E-56F9399AD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400" y="3498301"/>
              <a:ext cx="3067199" cy="137281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9" name="Title 2">
              <a:extLst>
                <a:ext uri="{FF2B5EF4-FFF2-40B4-BE49-F238E27FC236}">
                  <a16:creationId xmlns:a16="http://schemas.microsoft.com/office/drawing/2014/main" id="{A30EA15D-3459-1B06-1B91-0F9417220E46}"/>
                </a:ext>
              </a:extLst>
            </p:cNvPr>
            <p:cNvSpPr txBox="1">
              <a:spLocks/>
            </p:cNvSpPr>
            <p:nvPr/>
          </p:nvSpPr>
          <p:spPr>
            <a:xfrm>
              <a:off x="558000" y="3776463"/>
              <a:ext cx="3067201" cy="8568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0" tIns="0" rIns="0" bIns="0" rtlCol="0" anchor="ctr" anchorCtr="0">
              <a:normAutofit fontScale="92500" lnSpcReduction="20000"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err="1">
                  <a:solidFill>
                    <a:schemeClr val="bg1"/>
                  </a:solidFill>
                </a:rPr>
                <a:t>Funktions-arbetsplats</a:t>
              </a:r>
              <a:endParaRPr lang="en-US" sz="18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7202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8C32874-0545-50ED-1001-6810685F6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862137"/>
            <a:ext cx="4995333" cy="1047750"/>
          </a:xfrm>
        </p:spPr>
        <p:txBody>
          <a:bodyPr/>
          <a:lstStyle/>
          <a:p>
            <a:r>
              <a:rPr lang="sv-SE"/>
              <a:t>Samarbetszon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184D6E2-B5C2-2937-69EC-19B996A2339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För dig som vill ha spontana och kreativa möten.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Här kan du aktiv delta i teams och telefonmöten.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Här finns ytor för samverkan och workshops.</a:t>
            </a:r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9F9D42E3-E173-C49B-3D05-0DB9C29BE9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65" t="331" r="21352" b="-331"/>
          <a:stretch/>
        </p:blipFill>
        <p:spPr>
          <a:xfrm>
            <a:off x="6801696" y="380998"/>
            <a:ext cx="5002954" cy="6071396"/>
          </a:xfr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0D4181C3-9026-FA95-3136-E6AAFA958B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812087" y="5923123"/>
            <a:ext cx="1794736" cy="508489"/>
            <a:chOff x="590399" y="3296892"/>
            <a:chExt cx="3066058" cy="1372308"/>
          </a:xfrm>
        </p:grpSpPr>
        <p:pic>
          <p:nvPicPr>
            <p:cNvPr id="9" name="Bildobjekt 8">
              <a:extLst>
                <a:ext uri="{FF2B5EF4-FFF2-40B4-BE49-F238E27FC236}">
                  <a16:creationId xmlns:a16="http://schemas.microsoft.com/office/drawing/2014/main" id="{E4148AA2-DCDC-DF63-ABF0-5825A7C96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400" y="3296892"/>
              <a:ext cx="3066057" cy="1372308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0" name="Title 2">
              <a:extLst>
                <a:ext uri="{FF2B5EF4-FFF2-40B4-BE49-F238E27FC236}">
                  <a16:creationId xmlns:a16="http://schemas.microsoft.com/office/drawing/2014/main" id="{71A55E5E-DA27-6FAB-DE23-32ABE65D0169}"/>
                </a:ext>
              </a:extLst>
            </p:cNvPr>
            <p:cNvSpPr txBox="1">
              <a:spLocks/>
            </p:cNvSpPr>
            <p:nvPr/>
          </p:nvSpPr>
          <p:spPr>
            <a:xfrm>
              <a:off x="590399" y="3610800"/>
              <a:ext cx="3066058" cy="85680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0" tIns="0" rIns="0" bIns="0" rtlCol="0" anchor="ctr" anchorCtr="0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err="1">
                  <a:solidFill>
                    <a:schemeClr val="bg1"/>
                  </a:solidFill>
                </a:rPr>
                <a:t>Samarbetszon</a:t>
              </a:r>
              <a:endParaRPr lang="en-US" sz="18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8198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FC16EB0-B064-2CCE-4601-4EB683A41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903702"/>
            <a:ext cx="4995333" cy="1047750"/>
          </a:xfrm>
        </p:spPr>
        <p:txBody>
          <a:bodyPr/>
          <a:lstStyle/>
          <a:p>
            <a:r>
              <a:rPr lang="sv-SE"/>
              <a:t>Lugn zon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2311006-CC22-DC56-801F-BF2081D4AB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För dig som vill ha en lugnare arbetsmiljö.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Här ska samtal och gemensamt arbete ske på en dämpad och hänsynsfull nivå.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Här kan du passivt delta i teams och telefonmöten.</a:t>
            </a:r>
          </a:p>
        </p:txBody>
      </p:sp>
      <p:pic>
        <p:nvPicPr>
          <p:cNvPr id="9" name="Platshållare för bild 8">
            <a:extLst>
              <a:ext uri="{FF2B5EF4-FFF2-40B4-BE49-F238E27FC236}">
                <a16:creationId xmlns:a16="http://schemas.microsoft.com/office/drawing/2014/main" id="{76B1553A-F809-B97A-779F-5DB57BF04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3" t="331" r="21823" b="-331"/>
          <a:stretch/>
        </p:blipFill>
        <p:spPr>
          <a:xfrm>
            <a:off x="6801696" y="380998"/>
            <a:ext cx="5002954" cy="6071396"/>
          </a:xfrm>
        </p:spPr>
      </p:pic>
      <p:grpSp>
        <p:nvGrpSpPr>
          <p:cNvPr id="10" name="Grupp 9">
            <a:extLst>
              <a:ext uri="{FF2B5EF4-FFF2-40B4-BE49-F238E27FC236}">
                <a16:creationId xmlns:a16="http://schemas.microsoft.com/office/drawing/2014/main" id="{3182C836-6A3A-92B2-E291-623D750F5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801696" y="5923124"/>
            <a:ext cx="1795324" cy="508488"/>
            <a:chOff x="536139" y="2107125"/>
            <a:chExt cx="3099600" cy="1372819"/>
          </a:xfrm>
        </p:grpSpPr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EA4BC00C-BB10-C9B7-B9DC-FB878F124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539" y="2107125"/>
              <a:ext cx="3067200" cy="137281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2" name="Title 2">
              <a:extLst>
                <a:ext uri="{FF2B5EF4-FFF2-40B4-BE49-F238E27FC236}">
                  <a16:creationId xmlns:a16="http://schemas.microsoft.com/office/drawing/2014/main" id="{377F7658-7EDE-C149-A625-2080896373A2}"/>
                </a:ext>
              </a:extLst>
            </p:cNvPr>
            <p:cNvSpPr txBox="1">
              <a:spLocks/>
            </p:cNvSpPr>
            <p:nvPr/>
          </p:nvSpPr>
          <p:spPr>
            <a:xfrm>
              <a:off x="536139" y="2365133"/>
              <a:ext cx="3067200" cy="8568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0" tIns="0" rIns="0" bIns="0" rtlCol="0" anchor="ctr" anchorCtr="0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err="1">
                  <a:solidFill>
                    <a:schemeClr val="bg1"/>
                  </a:solidFill>
                </a:rPr>
                <a:t>Lugn</a:t>
              </a:r>
              <a:r>
                <a:rPr lang="en-US" sz="1800">
                  <a:solidFill>
                    <a:schemeClr val="bg1"/>
                  </a:solidFill>
                </a:rPr>
                <a:t> </a:t>
              </a:r>
              <a:r>
                <a:rPr lang="en-US" sz="1800" err="1">
                  <a:solidFill>
                    <a:schemeClr val="bg1"/>
                  </a:solidFill>
                </a:rPr>
                <a:t>zon</a:t>
              </a:r>
              <a:endParaRPr lang="en-US" sz="18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2685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85A396-F8A9-9E81-433E-5445BB8C6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98453"/>
            <a:ext cx="4995333" cy="1047750"/>
          </a:xfrm>
        </p:spPr>
        <p:txBody>
          <a:bodyPr/>
          <a:lstStyle/>
          <a:p>
            <a:r>
              <a:rPr lang="sv-SE"/>
              <a:t>Tyst zon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4472108-DFA8-CF66-567C-A52CE0FC2CE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1781210"/>
            <a:ext cx="5003800" cy="375699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För dig som vill ha en helt tyst miljö, där du inte blir störd av andra.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Här kommunicerar du med andra genom, sms, mejl eller chatt.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Glöm inte att dina enheter skall vara på ljudlöst.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/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F40F19A4-88C8-634C-F304-1C1F40D2C9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7" t="331" r="46477" b="-331"/>
          <a:stretch/>
        </p:blipFill>
        <p:spPr>
          <a:xfrm>
            <a:off x="6801696" y="380998"/>
            <a:ext cx="5002954" cy="6071396"/>
          </a:xfr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04FB67F8-FBAF-4F24-E35B-4A1F0C780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801696" y="5927208"/>
            <a:ext cx="1793631" cy="504250"/>
            <a:chOff x="-2816343" y="2333295"/>
            <a:chExt cx="3099599" cy="1372819"/>
          </a:xfrm>
        </p:grpSpPr>
        <p:pic>
          <p:nvPicPr>
            <p:cNvPr id="9" name="Bildobjekt 8">
              <a:extLst>
                <a:ext uri="{FF2B5EF4-FFF2-40B4-BE49-F238E27FC236}">
                  <a16:creationId xmlns:a16="http://schemas.microsoft.com/office/drawing/2014/main" id="{ACB7CCA5-DFFD-9305-46D4-C81BBEEECD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2783942" y="2333295"/>
              <a:ext cx="3067198" cy="137281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0" name="Title 2">
              <a:extLst>
                <a:ext uri="{FF2B5EF4-FFF2-40B4-BE49-F238E27FC236}">
                  <a16:creationId xmlns:a16="http://schemas.microsoft.com/office/drawing/2014/main" id="{5A0C78A9-966A-C7B8-45E6-5AFE3E89FA29}"/>
                </a:ext>
              </a:extLst>
            </p:cNvPr>
            <p:cNvSpPr txBox="1">
              <a:spLocks/>
            </p:cNvSpPr>
            <p:nvPr/>
          </p:nvSpPr>
          <p:spPr>
            <a:xfrm>
              <a:off x="-2816343" y="2591304"/>
              <a:ext cx="3067200" cy="8568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0" tIns="0" rIns="0" bIns="0" rtlCol="0" anchor="ctr" anchorCtr="0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900" err="1">
                  <a:solidFill>
                    <a:schemeClr val="bg1"/>
                  </a:solidFill>
                </a:rPr>
                <a:t>Tyst</a:t>
              </a:r>
              <a:r>
                <a:rPr lang="en-US" sz="1900">
                  <a:solidFill>
                    <a:schemeClr val="bg1"/>
                  </a:solidFill>
                </a:rPr>
                <a:t> </a:t>
              </a:r>
              <a:r>
                <a:rPr lang="en-US" sz="1900" err="1">
                  <a:solidFill>
                    <a:schemeClr val="bg1"/>
                  </a:solidFill>
                </a:rPr>
                <a:t>zon</a:t>
              </a:r>
              <a:endParaRPr lang="en-US" sz="24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110296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Grunden.potx" id="{635DE0E7-75C3-4F78-9909-AD53AE1B2CF9}" vid="{720A7FF2-73C2-43F4-B394-02621CE97AC3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Helheten</Template>
  <TotalTime>2</TotalTime>
  <Words>725</Words>
  <Application>Microsoft Office PowerPoint</Application>
  <PresentationFormat>Bredbild</PresentationFormat>
  <Paragraphs>118</Paragraphs>
  <Slides>15</Slides>
  <Notes>8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15</vt:i4>
      </vt:variant>
    </vt:vector>
  </HeadingPairs>
  <TitlesOfParts>
    <vt:vector size="19" baseType="lpstr">
      <vt:lpstr>Arial</vt:lpstr>
      <vt:lpstr>Calibri</vt:lpstr>
      <vt:lpstr>Verdana</vt:lpstr>
      <vt:lpstr>VGR</vt:lpstr>
      <vt:lpstr>APT/APM-material   </vt:lpstr>
      <vt:lpstr>Agenda</vt:lpstr>
      <vt:lpstr>Därför ett aktivitetsbaserat kontor!</vt:lpstr>
      <vt:lpstr>Goda vanor</vt:lpstr>
      <vt:lpstr>Vi är varandras arbetsmiljö</vt:lpstr>
      <vt:lpstr>Vilken plats passar dig?</vt:lpstr>
      <vt:lpstr>Samarbetszon </vt:lpstr>
      <vt:lpstr>Lugn zon</vt:lpstr>
      <vt:lpstr>Tyst zon</vt:lpstr>
      <vt:lpstr>Funktionsarbetsplatser</vt:lpstr>
      <vt:lpstr>Möten</vt:lpstr>
      <vt:lpstr>Tips!</vt:lpstr>
      <vt:lpstr>Hur hanteras frågor gällande den fysiska arbetsmiljön? </vt:lpstr>
      <vt:lpstr>Samtalsfrågor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APT.APM Goda vanor i ABW-miljö</dc:title>
  <dc:creator>Jonathan Neselrot</dc:creator>
  <keywords/>
  <lastModifiedBy>Carin Carlehed</lastModifiedBy>
  <revision>4</revision>
  <dcterms:created xsi:type="dcterms:W3CDTF">2023-05-10T08:50:25.0000000Z</dcterms:created>
  <dcterms:modified xsi:type="dcterms:W3CDTF">2024-05-06T11:18:13.0000000Z</dcterms:modified>
</coreProperties>
</file>