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2"/>
  </p:notesMasterIdLst>
  <p:handoutMasterIdLst>
    <p:handoutMasterId r:id="rId23"/>
  </p:handoutMasterIdLst>
  <p:sldIdLst>
    <p:sldId id="284" r:id="rId6"/>
    <p:sldId id="2022" r:id="rId7"/>
    <p:sldId id="1919" r:id="rId8"/>
    <p:sldId id="2023" r:id="rId9"/>
    <p:sldId id="2024" r:id="rId10"/>
    <p:sldId id="2025" r:id="rId11"/>
    <p:sldId id="2026" r:id="rId12"/>
    <p:sldId id="2028" r:id="rId13"/>
    <p:sldId id="2029" r:id="rId14"/>
    <p:sldId id="2030" r:id="rId15"/>
    <p:sldId id="2018" r:id="rId16"/>
    <p:sldId id="2017" r:id="rId17"/>
    <p:sldId id="2031" r:id="rId18"/>
    <p:sldId id="2032" r:id="rId19"/>
    <p:sldId id="2021" r:id="rId20"/>
    <p:sldId id="290" r:id="rId21"/>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50B5B3-4EAA-4633-A172-894DE4E6F833}" v="1" dt="2023-05-17T10:18:10.959"/>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6395" autoAdjust="0"/>
  </p:normalViewPr>
  <p:slideViewPr>
    <p:cSldViewPr snapToGrid="0">
      <p:cViewPr varScale="1">
        <p:scale>
          <a:sx n="136" d="100"/>
          <a:sy n="136" d="100"/>
        </p:scale>
        <p:origin x="1110" y="11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theme" Target="theme/theme1.xml" Id="rId26" /><Relationship Type="http://schemas.openxmlformats.org/officeDocument/2006/relationships/slide" Target="slides/slide16.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viewProps" Target="viewProps.xml" Id="rId25"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presProps" Target="presProps.xml" Id="rId24"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handoutMaster" Target="handoutMasters/handoutMaster1.xml" Id="rId23" /><Relationship Type="http://schemas.microsoft.com/office/2015/10/relationships/revisionInfo" Target="revisionInfo.xml" Id="rId28"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notesMaster" Target="notesMasters/notesMaster1.xml" Id="rId22" /><Relationship Type="http://schemas.openxmlformats.org/officeDocument/2006/relationships/tableStyles" Target="tableStyles.xml" Id="rId27"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2024-07-10</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2024-07-10</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youtube.com/embed/U6nPUXqtd3w"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Berätta att du kommer att mejla ut bildspelet till medarbetarna. </a:t>
            </a:r>
          </a:p>
          <a:p>
            <a:endParaRPr lang="sv-SE" dirty="0"/>
          </a:p>
          <a:p>
            <a:endParaRPr lang="sv-SE" dirty="0"/>
          </a:p>
          <a:p>
            <a:r>
              <a:rPr lang="sv-SE" b="1" dirty="0"/>
              <a:t>Om bildspelet: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Detta bildspel är tänkt att användas av chefer för att årligen informera medarbetare om våld i nära relationer och det stöd arbetsgivaren och övriga samhället erbjuder. Under varje bild finns förslag på manus till bilden. Här hittar du också källor till kunskapen som förmedlas.</a:t>
            </a:r>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dirty="0"/>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Våld i nära relationer påverkar arbetet. </a:t>
            </a:r>
          </a:p>
          <a:p>
            <a:pPr marL="171450" indent="-171450">
              <a:buFontTx/>
              <a:buChar char="-"/>
            </a:pPr>
            <a:r>
              <a:rPr lang="sv-SE" dirty="0"/>
              <a:t>Våldet kan utövas på arbetsplatsen om den närstående tar kontakt under arbetstid för att pressa, kontrollera eller hota. </a:t>
            </a:r>
          </a:p>
          <a:p>
            <a:pPr marL="171450" indent="-171450">
              <a:buFontTx/>
              <a:buChar char="-"/>
            </a:pPr>
            <a:r>
              <a:rPr lang="sv-SE" dirty="0"/>
              <a:t>Det kan vara svårt att sköta arbetsuppgifterna om man distraheras eller har svårt att koncentrera sig på grund av oro, stress eller bristande sömn. </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sv-SE" dirty="0"/>
              <a:t>Det kan vara svårt att hålla tider om man hindras att ta sig till arbetet, eller blir fråntagen telefon, bilnycklar, busskort eller arbetsmaterial.  </a:t>
            </a:r>
          </a:p>
          <a:p>
            <a:pPr marL="171450" indent="-171450">
              <a:buFontTx/>
              <a:buChar char="-"/>
            </a:pPr>
            <a:r>
              <a:rPr lang="sv-SE" dirty="0"/>
              <a:t>Den ohälsa våldet orsakar kan leda till sjukfrånvaro. </a:t>
            </a:r>
          </a:p>
          <a:p>
            <a:pPr marL="171450" indent="-171450">
              <a:buFontTx/>
              <a:buChar char="-"/>
            </a:pPr>
            <a:endParaRPr lang="sv-SE" dirty="0"/>
          </a:p>
          <a:p>
            <a:pPr marL="171450" indent="-171450">
              <a:buFontTx/>
              <a:buChar char="-"/>
            </a:pPr>
            <a:endParaRPr lang="sv-SE" dirty="0"/>
          </a:p>
          <a:p>
            <a:pPr marL="0" indent="0">
              <a:buFontTx/>
              <a:buNone/>
            </a:pPr>
            <a:r>
              <a:rPr lang="sv-SE" b="1" dirty="0"/>
              <a:t>Referenser</a:t>
            </a:r>
          </a:p>
          <a:p>
            <a:pPr algn="l"/>
            <a:r>
              <a:rPr lang="sv-SE" b="0" dirty="0" err="1"/>
              <a:t>Beecham</a:t>
            </a:r>
            <a:r>
              <a:rPr lang="sv-SE" b="0" dirty="0"/>
              <a:t>, D (2014). </a:t>
            </a:r>
            <a:r>
              <a:rPr lang="en-US" sz="1800" b="0" i="0" u="none" strike="noStrike" baseline="0" dirty="0">
                <a:latin typeface="Times-Bold"/>
              </a:rPr>
              <a:t>An Exploration of the Role of Employment as a Coping Resource </a:t>
            </a:r>
            <a:r>
              <a:rPr lang="sv-SE" sz="1800" b="0" i="0" u="none" strike="noStrike" baseline="0" dirty="0">
                <a:latin typeface="Times-Bold"/>
              </a:rPr>
              <a:t>for </a:t>
            </a:r>
            <a:r>
              <a:rPr lang="sv-SE" sz="1800" b="0" i="0" u="none" strike="noStrike" baseline="0" dirty="0" err="1">
                <a:latin typeface="Times-Bold"/>
              </a:rPr>
              <a:t>Women</a:t>
            </a:r>
            <a:r>
              <a:rPr lang="sv-SE" sz="1800" b="0" i="0" u="none" strike="noStrike" baseline="0" dirty="0">
                <a:latin typeface="Times-Bold"/>
              </a:rPr>
              <a:t> </a:t>
            </a:r>
            <a:r>
              <a:rPr lang="sv-SE" sz="1800" b="0" i="0" u="none" strike="noStrike" baseline="0" dirty="0" err="1">
                <a:latin typeface="Times-Bold"/>
              </a:rPr>
              <a:t>Experiencing</a:t>
            </a:r>
            <a:r>
              <a:rPr lang="sv-SE" sz="1800" b="0" i="0" u="none" strike="noStrike" baseline="0" dirty="0">
                <a:latin typeface="Times-Bold"/>
              </a:rPr>
              <a:t> </a:t>
            </a:r>
            <a:r>
              <a:rPr lang="sv-SE" sz="1800" b="0" i="0" u="none" strike="noStrike" baseline="0" dirty="0" err="1">
                <a:latin typeface="Times-Bold"/>
              </a:rPr>
              <a:t>Intimate</a:t>
            </a:r>
            <a:r>
              <a:rPr lang="sv-SE" sz="1800" b="0" i="0" u="none" strike="noStrike" baseline="0" dirty="0">
                <a:latin typeface="Times-Bold"/>
              </a:rPr>
              <a:t> Partner Abuse. </a:t>
            </a:r>
            <a:r>
              <a:rPr lang="en-US" sz="1800" b="0" i="0" u="none" strike="noStrike" baseline="0" dirty="0">
                <a:latin typeface="Times-Italic"/>
              </a:rPr>
              <a:t>Violence and Victims, Vol. 29(4), 594-606.</a:t>
            </a:r>
          </a:p>
          <a:p>
            <a:pPr algn="l"/>
            <a:r>
              <a:rPr lang="en-US" sz="1800" b="0" i="0" u="none" strike="noStrike" baseline="0" dirty="0">
                <a:latin typeface="Times-Italic"/>
              </a:rPr>
              <a:t>Giesbrecht, C (2022). </a:t>
            </a:r>
            <a:r>
              <a:rPr lang="sv-SE" sz="1800" b="0" i="0" u="none" strike="noStrike" baseline="0" dirty="0">
                <a:latin typeface="GillSansMTPro-Bold"/>
              </a:rPr>
              <a:t>The </a:t>
            </a:r>
            <a:r>
              <a:rPr lang="sv-SE" sz="1800" b="0" i="0" u="none" strike="noStrike" baseline="0" dirty="0" err="1">
                <a:latin typeface="GillSansMTPro-Bold"/>
              </a:rPr>
              <a:t>Impact</a:t>
            </a:r>
            <a:r>
              <a:rPr lang="sv-SE" sz="1800" b="0" i="0" u="none" strike="noStrike" baseline="0" dirty="0">
                <a:latin typeface="GillSansMTPro-Bold"/>
              </a:rPr>
              <a:t> </a:t>
            </a:r>
            <a:r>
              <a:rPr lang="sv-SE" sz="1800" b="0" i="0" u="none" strike="noStrike" baseline="0" dirty="0" err="1">
                <a:latin typeface="GillSansMTPro-Bold"/>
              </a:rPr>
              <a:t>of</a:t>
            </a:r>
            <a:r>
              <a:rPr lang="sv-SE" sz="1800" b="0" i="0" u="none" strike="noStrike" baseline="0" dirty="0">
                <a:latin typeface="GillSansMTPro-Bold"/>
              </a:rPr>
              <a:t> </a:t>
            </a:r>
            <a:r>
              <a:rPr lang="sv-SE" sz="1800" b="0" i="0" u="none" strike="noStrike" baseline="0" dirty="0" err="1">
                <a:latin typeface="GillSansMTPro-Bold"/>
              </a:rPr>
              <a:t>Intimate</a:t>
            </a:r>
            <a:r>
              <a:rPr lang="sv-SE" sz="1800" b="0" i="0" u="none" strike="noStrike" baseline="0" dirty="0">
                <a:latin typeface="GillSansMTPro-Bold"/>
              </a:rPr>
              <a:t> Partner </a:t>
            </a:r>
            <a:r>
              <a:rPr lang="sv-SE" sz="1800" b="0" i="0" u="none" strike="noStrike" baseline="0" dirty="0" err="1">
                <a:latin typeface="GillSansMTPro-Bold"/>
              </a:rPr>
              <a:t>Violence</a:t>
            </a:r>
            <a:r>
              <a:rPr lang="sv-SE" sz="1800" b="0" i="0" u="none" strike="noStrike" baseline="0" dirty="0">
                <a:latin typeface="GillSansMTPro-Bold"/>
              </a:rPr>
              <a:t> in the </a:t>
            </a:r>
            <a:r>
              <a:rPr lang="sv-SE" sz="1800" b="0" i="0" u="none" strike="noStrike" baseline="0" dirty="0" err="1">
                <a:latin typeface="GillSansMTPro-Bold"/>
              </a:rPr>
              <a:t>Workplace</a:t>
            </a:r>
            <a:r>
              <a:rPr lang="sv-SE" sz="1800" b="0" i="0" u="none" strike="noStrike" baseline="0" dirty="0">
                <a:latin typeface="GillSansMTPro-Bold"/>
              </a:rPr>
              <a:t>: </a:t>
            </a:r>
            <a:r>
              <a:rPr lang="sv-SE" sz="1800" b="0" i="0" u="none" strike="noStrike" baseline="0" dirty="0" err="1">
                <a:latin typeface="GillSansMTPro-Bold"/>
              </a:rPr>
              <a:t>Results</a:t>
            </a:r>
            <a:r>
              <a:rPr lang="sv-SE" sz="1800" b="0" i="0" u="none" strike="noStrike" baseline="0" dirty="0">
                <a:latin typeface="GillSansMTPro-Bold"/>
              </a:rPr>
              <a:t> </a:t>
            </a:r>
            <a:r>
              <a:rPr lang="sv-SE" sz="1800" b="0" i="0" u="none" strike="noStrike" baseline="0" dirty="0" err="1">
                <a:latin typeface="GillSansMTPro-Bold"/>
              </a:rPr>
              <a:t>of</a:t>
            </a:r>
            <a:r>
              <a:rPr lang="sv-SE" sz="1800" b="0" i="0" u="none" strike="noStrike" baseline="0" dirty="0">
                <a:latin typeface="GillSansMTPro-Bold"/>
              </a:rPr>
              <a:t> a Saskatchewan Survey. </a:t>
            </a:r>
            <a:r>
              <a:rPr lang="sv-SE" sz="1800" b="0" i="0" u="none" strike="noStrike" baseline="0" dirty="0">
                <a:latin typeface="GillSansMTPro-Medium"/>
              </a:rPr>
              <a:t>Journal </a:t>
            </a:r>
            <a:r>
              <a:rPr lang="sv-SE" sz="1800" b="0" i="0" u="none" strike="noStrike" baseline="0" dirty="0" err="1">
                <a:latin typeface="GillSansMTPro-Medium"/>
              </a:rPr>
              <a:t>of</a:t>
            </a:r>
            <a:r>
              <a:rPr lang="sv-SE" sz="1800" b="0" i="0" u="none" strike="noStrike" baseline="0" dirty="0">
                <a:latin typeface="GillSansMTPro-Medium"/>
              </a:rPr>
              <a:t> Interpersonal </a:t>
            </a:r>
            <a:r>
              <a:rPr lang="sv-SE" sz="1800" b="0" i="0" u="none" strike="noStrike" baseline="0" dirty="0" err="1">
                <a:latin typeface="GillSansMTPro-Medium"/>
              </a:rPr>
              <a:t>Violence</a:t>
            </a:r>
            <a:r>
              <a:rPr lang="sv-SE" sz="1800" b="0" i="0" u="none" strike="noStrike" baseline="0" dirty="0">
                <a:latin typeface="GillSansMTPro-Medium"/>
              </a:rPr>
              <a:t>. Vol. 37(3-4), 1960–1973.</a:t>
            </a:r>
            <a:endParaRPr lang="sv-SE" b="0" i="0" dirty="0"/>
          </a:p>
          <a:p>
            <a:pPr marL="0" indent="0">
              <a:buFontTx/>
              <a:buNone/>
            </a:pPr>
            <a:r>
              <a:rPr lang="sv-SE" b="0" dirty="0"/>
              <a:t>Jämställdhetsmyndigheten (2021). Kan arbetsplatsen vara trygg när hemmet inte är det? </a:t>
            </a:r>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13253806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0"/>
              <a:t>Min roll som chef innebär att jag ska:</a:t>
            </a:r>
          </a:p>
          <a:p>
            <a:pPr marL="228600" indent="-228600">
              <a:buAutoNum type="arabicPeriod"/>
            </a:pPr>
            <a:r>
              <a:rPr lang="sv-SE" b="0"/>
              <a:t>Informera medarbetare</a:t>
            </a:r>
          </a:p>
          <a:p>
            <a:pPr marL="228600" indent="-228600">
              <a:buAutoNum type="arabicPeriod"/>
            </a:pPr>
            <a:r>
              <a:rPr lang="sv-SE" b="0"/>
              <a:t>Fråga medarbetare</a:t>
            </a:r>
          </a:p>
          <a:p>
            <a:pPr marL="228600" indent="-228600">
              <a:buAutoNum type="arabicPeriod"/>
            </a:pPr>
            <a:r>
              <a:rPr lang="sv-SE" b="0"/>
              <a:t>Stödja våldsutsatta medarbetare</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11</a:t>
            </a:fld>
            <a:endParaRPr lang="sv-SE"/>
          </a:p>
        </p:txBody>
      </p:sp>
    </p:spTree>
    <p:extLst>
      <p:ext uri="{BB962C8B-B14F-4D97-AF65-F5344CB8AC3E}">
        <p14:creationId xmlns:p14="http://schemas.microsoft.com/office/powerpoint/2010/main" val="13554582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r>
              <a:rPr lang="sv-SE" b="1"/>
              <a:t>Informera</a:t>
            </a:r>
            <a:r>
              <a:rPr lang="sv-SE"/>
              <a:t> innebär att jag ska informera om våld i nära relationer och det stöd som finns. </a:t>
            </a:r>
            <a:br>
              <a:rPr lang="sv-SE"/>
            </a:br>
            <a:r>
              <a:rPr lang="sv-SE"/>
              <a:t>På APT och genom att placera ut hjälpkort i personalutrymmen. </a:t>
            </a:r>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r>
              <a:rPr lang="sv-SE" b="1"/>
              <a:t>Fråga</a:t>
            </a:r>
            <a:r>
              <a:rPr lang="sv-SE"/>
              <a:t> innebär att jag ska fråga mina medarbetare om våld i nära relationer på rutin vid medarbetarsamtal och på indikation, dvs om jag känner oro för en medarbetare, vid ett enskilt möte. </a:t>
            </a:r>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r>
              <a:rPr lang="sv-SE" b="1"/>
              <a:t>Stödja</a:t>
            </a:r>
            <a:r>
              <a:rPr lang="sv-SE"/>
              <a:t> innebär att jag ska stödja medarbetare som berättar om våldsutsatthet.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a:p>
          <a:p>
            <a:pPr marL="0" marR="0" lvl="0" indent="0" algn="l" defTabSz="457200" rtl="0" eaLnBrk="1" fontAlgn="auto" latinLnBrk="0" hangingPunct="1">
              <a:lnSpc>
                <a:spcPct val="100000"/>
              </a:lnSpc>
              <a:spcBef>
                <a:spcPts val="0"/>
              </a:spcBef>
              <a:spcAft>
                <a:spcPts val="0"/>
              </a:spcAft>
              <a:buClrTx/>
              <a:buSzTx/>
              <a:buFontTx/>
              <a:buNone/>
              <a:tabLst/>
              <a:defRPr/>
            </a:pPr>
            <a:r>
              <a:rPr lang="sv-SE"/>
              <a:t>Det stöd arbetsgivaren kan erbjuda är: </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sv-SE"/>
              <a:t>Anpassa arbetet och stötta medarbetare att återhämta sig från våld när arbetsförmågan påverkas. </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sv-SE"/>
              <a:t>Kontakt med företagshälsovården</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sv-SE"/>
              <a:t>Genomföra säkerhetsåtgärder så att arbetsplatsen ska vara trygg</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sv-SE"/>
              <a:t>Hänvisa vidare till annat stöd och</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sv-SE"/>
              <a:t>Låta medarbetare uppsöka stöd på arbetstid. </a:t>
            </a:r>
          </a:p>
          <a:p>
            <a:pPr marL="171450" marR="0" lvl="0" indent="-171450" algn="l" defTabSz="457200" rtl="0" eaLnBrk="1" fontAlgn="auto" latinLnBrk="0" hangingPunct="1">
              <a:lnSpc>
                <a:spcPct val="100000"/>
              </a:lnSpc>
              <a:spcBef>
                <a:spcPts val="0"/>
              </a:spcBef>
              <a:spcAft>
                <a:spcPts val="0"/>
              </a:spcAft>
              <a:buClrTx/>
              <a:buSzTx/>
              <a:buFontTx/>
              <a:buChar char="-"/>
              <a:tabLst/>
              <a:defRPr/>
            </a:pPr>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12</a:t>
            </a:fld>
            <a:endParaRPr lang="sv-SE"/>
          </a:p>
        </p:txBody>
      </p:sp>
    </p:spTree>
    <p:extLst>
      <p:ext uri="{BB962C8B-B14F-4D97-AF65-F5344CB8AC3E}">
        <p14:creationId xmlns:p14="http://schemas.microsoft.com/office/powerpoint/2010/main" val="39560832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Som medarbetare kan du vara uppmärksam på hur dina kollegor mår och hur de har det. Fråga hur det är, om något inte verkar vara ok. </a:t>
            </a:r>
          </a:p>
          <a:p>
            <a:r>
              <a:rPr lang="sv-SE" dirty="0"/>
              <a:t>Få tar illa av att få frågan. </a:t>
            </a:r>
          </a:p>
          <a:p>
            <a:endParaRPr lang="sv-SE" dirty="0"/>
          </a:p>
          <a:p>
            <a:r>
              <a:rPr lang="sv-SE" dirty="0"/>
              <a:t>Om du själv är utsatt eller känner att allt inte är ok därhemma är det viktigt att prata med någon om hur du har det. </a:t>
            </a:r>
          </a:p>
          <a:p>
            <a:pPr marL="171450" indent="-171450">
              <a:buFontTx/>
              <a:buChar char="-"/>
            </a:pPr>
            <a:r>
              <a:rPr lang="sv-SE" dirty="0"/>
              <a:t>På arbetsplatsen kan du tala med mig som chef, så kan vi prata om hur jag kan hjälpa till. </a:t>
            </a:r>
          </a:p>
          <a:p>
            <a:pPr marL="171450" indent="-171450">
              <a:buFontTx/>
              <a:buChar char="-"/>
            </a:pPr>
            <a:r>
              <a:rPr lang="sv-SE" dirty="0"/>
              <a:t>Eller kontakta någon som kan hjälpa. </a:t>
            </a:r>
            <a:r>
              <a:rPr kumimoji="0" lang="sv-SE" sz="1200" b="0" i="0" u="none" strike="noStrike" kern="1200" cap="none" spc="0" normalizeH="0" baseline="0" noProof="0" dirty="0">
                <a:ln>
                  <a:noFill/>
                </a:ln>
                <a:solidFill>
                  <a:prstClr val="black"/>
                </a:solidFill>
                <a:effectLst/>
                <a:uLnTx/>
                <a:uFillTx/>
                <a:latin typeface="Arial"/>
                <a:ea typeface="+mn-ea"/>
                <a:cs typeface="+mn-cs"/>
              </a:rPr>
              <a:t> </a:t>
            </a:r>
          </a:p>
        </p:txBody>
      </p:sp>
      <p:sp>
        <p:nvSpPr>
          <p:cNvPr id="4" name="Platshållare för bildnummer 3"/>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37026723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Tx/>
              <a:buNone/>
            </a:pPr>
            <a:r>
              <a:rPr lang="sv-SE" dirty="0"/>
              <a:t>Det finns många som kan hjälpa dem som utsätts för våld.  </a:t>
            </a:r>
          </a:p>
          <a:p>
            <a:pPr marL="0" indent="0">
              <a:buFontTx/>
              <a:buNone/>
            </a:pPr>
            <a:r>
              <a:rPr lang="sv-SE" dirty="0"/>
              <a:t>Gå igenom de olika aktörerna och vilket stöd de kan erbjuda. </a:t>
            </a:r>
          </a:p>
          <a:p>
            <a:pPr marL="0" indent="0">
              <a:buFontTx/>
              <a:buNone/>
            </a:pPr>
            <a:endParaRPr lang="sv-SE" dirty="0"/>
          </a:p>
          <a:p>
            <a:pPr marL="0" indent="0">
              <a:buFontTx/>
              <a:buNone/>
            </a:pPr>
            <a:endParaRPr lang="sv-SE" dirty="0"/>
          </a:p>
          <a:p>
            <a:pPr marL="0" indent="0">
              <a:buFontTx/>
              <a:buNone/>
            </a:pPr>
            <a:r>
              <a:rPr lang="sv-SE" b="1" dirty="0"/>
              <a:t>Referenser:</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000000"/>
                </a:solidFill>
                <a:effectLst/>
                <a:uLnTx/>
                <a:uFillTx/>
                <a:latin typeface="Calibri"/>
                <a:ea typeface="+mn-ea"/>
                <a:cs typeface="+mn-cs"/>
              </a:rPr>
              <a:t>Socialstyrelsen (2016). Våld. Handbok om socialtjänstens och hälso- och sjukvårdens arbete med våld i nära relationer.</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15778837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VGR har tagit fram hjälpkort som du lagt ut på arbetsplatsen. </a:t>
            </a:r>
          </a:p>
          <a:p>
            <a:r>
              <a:rPr lang="sv-SE" dirty="0"/>
              <a:t>På korten finns information om vart man som våldsutsatt eller våldsutövare kan vända sig anonymt för stöd. </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15</a:t>
            </a:fld>
            <a:endParaRPr lang="sv-SE"/>
          </a:p>
        </p:txBody>
      </p:sp>
    </p:spTree>
    <p:extLst>
      <p:ext uri="{BB962C8B-B14F-4D97-AF65-F5344CB8AC3E}">
        <p14:creationId xmlns:p14="http://schemas.microsoft.com/office/powerpoint/2010/main" val="32441609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16</a:t>
            </a:fld>
            <a:endParaRPr lang="sv-SE" dirty="0"/>
          </a:p>
        </p:txBody>
      </p:sp>
    </p:spTree>
    <p:extLst>
      <p:ext uri="{BB962C8B-B14F-4D97-AF65-F5344CB8AC3E}">
        <p14:creationId xmlns:p14="http://schemas.microsoft.com/office/powerpoint/2010/main" val="4211449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Det finns många goda skäl till att vi pratar om våld i nära relationer på arbetsplatsen:</a:t>
            </a:r>
          </a:p>
          <a:p>
            <a:pPr marL="171450" indent="-171450">
              <a:buFontTx/>
              <a:buChar char="-"/>
            </a:pPr>
            <a:r>
              <a:rPr lang="sv-SE" dirty="0"/>
              <a:t>Frihet från våld är en grundläggande mänsklig rättighet. Det gäller också våld som utövas i hemmet. </a:t>
            </a:r>
          </a:p>
          <a:p>
            <a:pPr marL="171450" indent="-171450">
              <a:buFontTx/>
              <a:buChar char="-"/>
            </a:pPr>
            <a:r>
              <a:rPr lang="sv-SE" dirty="0"/>
              <a:t>Våld i nära relationer är vanligt och skadligt för den som utsätts och för barnen. Barn far illa av att uppleva våld hemma. Våldet kan påverka arbetsförmågan. </a:t>
            </a:r>
          </a:p>
          <a:p>
            <a:pPr marL="171450" indent="-171450">
              <a:buFontTx/>
              <a:buChar char="-"/>
            </a:pPr>
            <a:r>
              <a:rPr lang="sv-SE" dirty="0"/>
              <a:t>Det är svårt att på egen hand förändra sin situation, men personer i omgivningen kan göra skillnad genom att våga fråga, säga eller göra något för att hjälpa. </a:t>
            </a:r>
          </a:p>
          <a:p>
            <a:pPr marL="171450" indent="-171450">
              <a:buFontTx/>
              <a:buChar char="-"/>
            </a:pPr>
            <a:r>
              <a:rPr lang="sv-SE" dirty="0"/>
              <a:t>Arbetsplatsen kan också vara ett stöd. </a:t>
            </a:r>
          </a:p>
          <a:p>
            <a:pPr marL="628650" lvl="1" indent="-171450">
              <a:buFontTx/>
              <a:buChar char="-"/>
            </a:pPr>
            <a:r>
              <a:rPr lang="sv-SE" dirty="0"/>
              <a:t>Det finns mycket jag som chef kan göra för att stötta, vilket jag kommer att återkomma till. </a:t>
            </a:r>
          </a:p>
          <a:p>
            <a:pPr marL="628650" lvl="1" indent="-171450">
              <a:buFontTx/>
              <a:buChar char="-"/>
            </a:pPr>
            <a:r>
              <a:rPr lang="sv-SE" dirty="0"/>
              <a:t>Del av arbetsmiljöarbetet. Arbetsgivarens ansvar att utreda behov av rehabilitering och arbetsanpassning när våld leder till nedsatt arbetsförmåga. </a:t>
            </a:r>
            <a:r>
              <a:rPr lang="sv-SE" sz="1800" dirty="0">
                <a:effectLst/>
                <a:latin typeface="Calibri" panose="020F0502020204030204" pitchFamily="34" charset="0"/>
                <a:ea typeface="Calibri" panose="020F0502020204030204" pitchFamily="34" charset="0"/>
                <a:cs typeface="Arial" panose="020B0604020202020204" pitchFamily="34" charset="0"/>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sz="1200" b="1"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b="1" dirty="0">
                <a:effectLst/>
                <a:latin typeface="Calibri" panose="020F0502020204030204" pitchFamily="34" charset="0"/>
                <a:ea typeface="Calibri" panose="020F0502020204030204" pitchFamily="34" charset="0"/>
                <a:cs typeface="Arial" panose="020B0604020202020204" pitchFamily="34" charset="0"/>
              </a:rPr>
              <a:t>Referenser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b="0" i="0" dirty="0">
                <a:solidFill>
                  <a:srgbClr val="1D1D1B"/>
                </a:solidFill>
                <a:effectLst/>
                <a:latin typeface="KorolevLiUMedium"/>
              </a:rPr>
              <a:t>Hydén, M. (2021) </a:t>
            </a:r>
            <a:r>
              <a:rPr lang="sv-SE" b="0" i="0" u="none" strike="noStrike" dirty="0">
                <a:solidFill>
                  <a:srgbClr val="1D1D1B"/>
                </a:solidFill>
                <a:effectLst/>
                <a:latin typeface="KorolevLiUBold"/>
              </a:rPr>
              <a:t>I skuggan av våldet: barnen och deras sociala nätverks </a:t>
            </a:r>
            <a:r>
              <a:rPr lang="sv-SE" b="0" i="0" u="none" strike="noStrike" dirty="0" err="1">
                <a:solidFill>
                  <a:srgbClr val="1D1D1B"/>
                </a:solidFill>
                <a:effectLst/>
                <a:latin typeface="KorolevLiUBold"/>
              </a:rPr>
              <a:t>responser</a:t>
            </a:r>
            <a:r>
              <a:rPr lang="sv-SE" b="0" i="0" u="none" strike="noStrike" dirty="0">
                <a:solidFill>
                  <a:srgbClr val="1D1D1B"/>
                </a:solidFill>
                <a:effectLst/>
                <a:latin typeface="KorolevLiUBold"/>
              </a:rPr>
              <a:t> på våld i familjen. </a:t>
            </a:r>
            <a:r>
              <a:rPr lang="sv-SE" b="0" i="0" dirty="0">
                <a:solidFill>
                  <a:srgbClr val="000000"/>
                </a:solidFill>
                <a:effectLst/>
                <a:latin typeface="verdana" panose="020B0604030504040204" pitchFamily="34" charset="0"/>
              </a:rPr>
              <a:t>Stockholm: Stiftelsen Allmänna Barnhuset</a:t>
            </a:r>
          </a:p>
          <a:p>
            <a:pPr algn="l"/>
            <a:r>
              <a:rPr lang="en-US" sz="1200" b="0" i="0" u="none" strike="noStrike" baseline="0" dirty="0">
                <a:latin typeface="Times-Italic"/>
              </a:rPr>
              <a:t>Giesbrecht, C (2022). Toward an Effective Workplace Response to Intimate Partner Violence</a:t>
            </a:r>
            <a:r>
              <a:rPr lang="sv-SE" sz="1200" b="0" i="0" u="none" strike="noStrike" baseline="0" dirty="0">
                <a:solidFill>
                  <a:srgbClr val="000000"/>
                </a:solidFill>
                <a:effectLst/>
                <a:latin typeface="verdana" panose="020B0604030504040204" pitchFamily="34" charset="0"/>
              </a:rPr>
              <a:t>. </a:t>
            </a:r>
            <a:r>
              <a:rPr lang="sv-SE" sz="1200" b="0" i="1" u="none" strike="noStrike" baseline="0" dirty="0">
                <a:solidFill>
                  <a:srgbClr val="000000"/>
                </a:solidFill>
                <a:effectLst/>
                <a:latin typeface="verdana" panose="020B0604030504040204" pitchFamily="34" charset="0"/>
              </a:rPr>
              <a:t>Journal </a:t>
            </a:r>
            <a:r>
              <a:rPr lang="sv-SE" sz="1200" b="0" i="1" u="none" strike="noStrike" baseline="0" dirty="0" err="1">
                <a:solidFill>
                  <a:srgbClr val="000000"/>
                </a:solidFill>
                <a:effectLst/>
                <a:latin typeface="verdana" panose="020B0604030504040204" pitchFamily="34" charset="0"/>
              </a:rPr>
              <a:t>of</a:t>
            </a:r>
            <a:r>
              <a:rPr lang="sv-SE" sz="1200" b="0" i="1" u="none" strike="noStrike" baseline="0" dirty="0">
                <a:solidFill>
                  <a:srgbClr val="000000"/>
                </a:solidFill>
                <a:effectLst/>
                <a:latin typeface="verdana" panose="020B0604030504040204" pitchFamily="34" charset="0"/>
              </a:rPr>
              <a:t> Interpersonal </a:t>
            </a:r>
            <a:r>
              <a:rPr lang="sv-SE" sz="1200" b="0" i="1" u="none" strike="noStrike" baseline="0" dirty="0" err="1">
                <a:solidFill>
                  <a:srgbClr val="000000"/>
                </a:solidFill>
                <a:effectLst/>
                <a:latin typeface="verdana" panose="020B0604030504040204" pitchFamily="34" charset="0"/>
              </a:rPr>
              <a:t>Violence</a:t>
            </a:r>
            <a:r>
              <a:rPr lang="sv-SE" sz="1200" b="0" i="0" u="none" strike="noStrike" baseline="0" dirty="0">
                <a:solidFill>
                  <a:srgbClr val="000000"/>
                </a:solidFill>
                <a:effectLst/>
                <a:latin typeface="verdana" panose="020B0604030504040204" pitchFamily="34" charset="0"/>
              </a:rPr>
              <a:t>. </a:t>
            </a:r>
            <a:r>
              <a:rPr lang="sv-SE" sz="1800" b="0" i="0" u="none" strike="noStrike" baseline="0" dirty="0">
                <a:latin typeface="GillSansMTPro-Medium"/>
              </a:rPr>
              <a:t>Vol. 37(3-4) ﻿1158–</a:t>
            </a:r>
          </a:p>
          <a:p>
            <a:pPr algn="l"/>
            <a:r>
              <a:rPr lang="sv-SE" sz="1800" b="0" i="0" u="none" strike="noStrike" baseline="0" dirty="0">
                <a:latin typeface="GillSansMTPro-Medium"/>
              </a:rPr>
              <a:t>1178.</a:t>
            </a:r>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20392808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Visa filmen. </a:t>
            </a:r>
            <a:endParaRPr kumimoji="0" lang="sv-SE" sz="1200" b="1" i="0" u="none" strike="noStrike" kern="0" cap="none" spc="0" normalizeH="0" baseline="0" noProof="0">
              <a:ln>
                <a:noFill/>
              </a:ln>
              <a:solidFill>
                <a:sysClr val="windowText" lastClr="000000"/>
              </a:solidFill>
              <a:effectLst/>
              <a:uLnTx/>
              <a:uFillTx/>
              <a:latin typeface="+mn-lt"/>
              <a:cs typeface="Calibri"/>
              <a:sym typeface="Calibri"/>
            </a:endParaRPr>
          </a:p>
          <a:p>
            <a:pPr marL="0" marR="0" lvl="0" indent="0" defTabSz="914400" eaLnBrk="1" fontAlgn="auto" latinLnBrk="0" hangingPunct="1">
              <a:lnSpc>
                <a:spcPct val="100000"/>
              </a:lnSpc>
              <a:spcBef>
                <a:spcPts val="0"/>
              </a:spcBef>
              <a:spcAft>
                <a:spcPts val="0"/>
              </a:spcAft>
              <a:buClrTx/>
              <a:buSzTx/>
              <a:buFontTx/>
              <a:buNone/>
              <a:tabLst/>
              <a:defRPr b="1"/>
            </a:pPr>
            <a:endParaRPr kumimoji="0" lang="sv-SE" sz="1200" b="1" i="0" u="none" strike="noStrike" kern="0" cap="none" spc="0" normalizeH="0" baseline="0" noProof="0">
              <a:ln>
                <a:noFill/>
              </a:ln>
              <a:solidFill>
                <a:sysClr val="windowText" lastClr="000000"/>
              </a:solidFill>
              <a:effectLst/>
              <a:uLnTx/>
              <a:uFillTx/>
              <a:latin typeface="+mn-lt"/>
              <a:cs typeface="Calibri"/>
              <a:sym typeface="Calibri"/>
            </a:endParaRPr>
          </a:p>
          <a:p>
            <a:pPr marL="0" marR="0" lvl="0" indent="0" defTabSz="914400" eaLnBrk="1" fontAlgn="auto" latinLnBrk="0" hangingPunct="1">
              <a:lnSpc>
                <a:spcPct val="100000"/>
              </a:lnSpc>
              <a:spcBef>
                <a:spcPts val="0"/>
              </a:spcBef>
              <a:spcAft>
                <a:spcPts val="0"/>
              </a:spcAft>
              <a:buClrTx/>
              <a:buSzTx/>
              <a:buFontTx/>
              <a:buNone/>
              <a:tabLst/>
              <a:defRPr b="1"/>
            </a:pPr>
            <a:r>
              <a:rPr kumimoji="0" lang="sv-SE" sz="1200" b="1" i="0" u="none" strike="noStrike" kern="0" cap="none" spc="0" normalizeH="0" baseline="0" noProof="0">
                <a:ln>
                  <a:noFill/>
                </a:ln>
                <a:solidFill>
                  <a:sysClr val="windowText" lastClr="000000"/>
                </a:solidFill>
                <a:effectLst/>
                <a:uLnTx/>
                <a:uFillTx/>
                <a:latin typeface="+mn-lt"/>
                <a:cs typeface="Calibri"/>
                <a:sym typeface="Calibri"/>
              </a:rPr>
              <a:t>För att visa filmen: </a:t>
            </a:r>
          </a:p>
          <a:p>
            <a:pPr marL="171450" marR="0" lvl="0" indent="-171450" defTabSz="914400" eaLnBrk="1" fontAlgn="auto" latinLnBrk="0" hangingPunct="1">
              <a:lnSpc>
                <a:spcPct val="100000"/>
              </a:lnSpc>
              <a:spcBef>
                <a:spcPts val="0"/>
              </a:spcBef>
              <a:spcAft>
                <a:spcPts val="0"/>
              </a:spcAft>
              <a:buClrTx/>
              <a:buSzPct val="100000"/>
              <a:buFontTx/>
              <a:buChar char="-"/>
              <a:tabLst/>
              <a:defRPr/>
            </a:pPr>
            <a:r>
              <a:rPr kumimoji="0" lang="sv-SE" sz="1200" b="0" i="0" u="none" strike="noStrike" kern="0" cap="none" spc="0" normalizeH="0" baseline="0" noProof="0">
                <a:ln>
                  <a:noFill/>
                </a:ln>
                <a:solidFill>
                  <a:sysClr val="windowText" lastClr="000000"/>
                </a:solidFill>
                <a:effectLst/>
                <a:uLnTx/>
                <a:uFillTx/>
                <a:latin typeface="+mn-lt"/>
                <a:cs typeface="Calibri"/>
                <a:sym typeface="Calibri"/>
              </a:rPr>
              <a:t>Tryck på bilden för att visa filmen. Du kan behöva ha PowerPoint i visningsläge för att kunna klicka på bilden. </a:t>
            </a:r>
          </a:p>
          <a:p>
            <a:pPr marL="171450" marR="0" lvl="0" indent="-171450" defTabSz="914400" eaLnBrk="1" fontAlgn="auto" latinLnBrk="0" hangingPunct="1">
              <a:lnSpc>
                <a:spcPct val="100000"/>
              </a:lnSpc>
              <a:spcBef>
                <a:spcPts val="0"/>
              </a:spcBef>
              <a:spcAft>
                <a:spcPts val="0"/>
              </a:spcAft>
              <a:buClrTx/>
              <a:buSzPct val="100000"/>
              <a:buFontTx/>
              <a:buChar char="-"/>
              <a:tabLst/>
              <a:defRPr/>
            </a:pPr>
            <a:r>
              <a:rPr kumimoji="0" lang="sv-SE" sz="1200" b="0" i="0" u="none" strike="noStrike" kern="0" cap="none" spc="0" normalizeH="0" baseline="0" noProof="0">
                <a:ln>
                  <a:noFill/>
                </a:ln>
                <a:solidFill>
                  <a:sysClr val="windowText" lastClr="000000"/>
                </a:solidFill>
                <a:effectLst/>
                <a:uLnTx/>
                <a:uFillTx/>
                <a:latin typeface="+mn-lt"/>
                <a:cs typeface="Calibri"/>
                <a:sym typeface="Calibri"/>
              </a:rPr>
              <a:t>Du kan också hitta filmen här:  </a:t>
            </a:r>
            <a:r>
              <a:rPr lang="sv-SE">
                <a:hlinkClick r:id="rId3"/>
              </a:rPr>
              <a:t>https://www.youtube.com/embed/U6nPUXqtd3w</a:t>
            </a:r>
            <a:r>
              <a:rPr lang="sv-SE"/>
              <a:t> </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3</a:t>
            </a:fld>
            <a:endParaRPr lang="sv-SE"/>
          </a:p>
        </p:txBody>
      </p:sp>
    </p:spTree>
    <p:extLst>
      <p:ext uri="{BB962C8B-B14F-4D97-AF65-F5344CB8AC3E}">
        <p14:creationId xmlns:p14="http://schemas.microsoft.com/office/powerpoint/2010/main" val="3809391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sv-SE" b="0" dirty="0"/>
              <a:t>Våld är handlingar som </a:t>
            </a:r>
            <a:r>
              <a:rPr lang="sv-SE" b="0" i="0" dirty="0">
                <a:solidFill>
                  <a:srgbClr val="333333"/>
                </a:solidFill>
                <a:effectLst/>
                <a:latin typeface="-apple-system"/>
              </a:rPr>
              <a:t>skadar, smärtar, skrämmer eller kränker. </a:t>
            </a:r>
            <a:endParaRPr lang="sv-SE" b="0" dirty="0"/>
          </a:p>
          <a:p>
            <a:pPr marL="171450" indent="-171450">
              <a:buFontTx/>
              <a:buChar char="-"/>
              <a:defRPr/>
            </a:pPr>
            <a:r>
              <a:rPr lang="sv-SE" b="0" dirty="0"/>
              <a:t>Många tänker på </a:t>
            </a:r>
            <a:r>
              <a:rPr lang="sv-SE" b="1" dirty="0"/>
              <a:t>fysiskt</a:t>
            </a:r>
            <a:r>
              <a:rPr lang="sv-SE" b="0" dirty="0"/>
              <a:t> våld när de hör ordet våld. Exempelvis slag, sparkar, knuffar och att hålla fast någon. </a:t>
            </a:r>
            <a:br>
              <a:rPr lang="sv-SE" b="0" dirty="0"/>
            </a:br>
            <a:r>
              <a:rPr lang="sv-SE" b="0" dirty="0"/>
              <a:t>Men våld i nära relationer kan se ut på många olika sätt. </a:t>
            </a:r>
          </a:p>
          <a:p>
            <a:pPr marL="171450" indent="-171450">
              <a:buFontTx/>
              <a:buChar char="-"/>
              <a:defRPr/>
            </a:pPr>
            <a:r>
              <a:rPr lang="sv-SE" b="0" dirty="0"/>
              <a:t>Det vanligaste våldet är </a:t>
            </a:r>
            <a:r>
              <a:rPr lang="sv-SE" b="1" i="0" dirty="0"/>
              <a:t>psykiskt</a:t>
            </a:r>
            <a:r>
              <a:rPr lang="sv-SE" b="0" dirty="0"/>
              <a:t>: Exempelvis att säga nedsättande ord, förödmjuka, hota, kontrollera eller trakassera sin närstående. </a:t>
            </a:r>
          </a:p>
          <a:p>
            <a:pPr marL="171450" indent="-171450">
              <a:buFontTx/>
              <a:buChar char="-"/>
              <a:defRPr/>
            </a:pPr>
            <a:r>
              <a:rPr lang="sv-SE" b="0" dirty="0"/>
              <a:t>Våld kan också vara </a:t>
            </a:r>
            <a:r>
              <a:rPr lang="sv-SE" b="1" dirty="0"/>
              <a:t>sexuellt</a:t>
            </a:r>
            <a:r>
              <a:rPr lang="sv-SE" b="0" dirty="0"/>
              <a:t>: Att inte respektera ett nej, utan tjata eller tvinga till sig sex. </a:t>
            </a:r>
          </a:p>
          <a:p>
            <a:pPr marL="171450" indent="-171450">
              <a:buFontTx/>
              <a:buChar char="-"/>
              <a:defRPr/>
            </a:pPr>
            <a:r>
              <a:rPr lang="sv-SE" b="0" dirty="0"/>
              <a:t>Det kan vara </a:t>
            </a:r>
            <a:r>
              <a:rPr lang="sv-SE" b="1" dirty="0"/>
              <a:t>materiellt</a:t>
            </a:r>
            <a:r>
              <a:rPr lang="sv-SE" b="0" dirty="0"/>
              <a:t>: Som att förstöra eller ta saker, exempelvis en telefon, busskort eller fotografier. </a:t>
            </a:r>
          </a:p>
          <a:p>
            <a:pPr marL="171450" indent="-171450">
              <a:buFontTx/>
              <a:buChar char="-"/>
              <a:defRPr/>
            </a:pPr>
            <a:r>
              <a:rPr lang="sv-SE" b="0" dirty="0"/>
              <a:t>Det kan vara </a:t>
            </a:r>
            <a:r>
              <a:rPr lang="sv-SE" b="1" dirty="0"/>
              <a:t>ekonomiskt</a:t>
            </a:r>
            <a:r>
              <a:rPr lang="sv-SE" b="0" dirty="0"/>
              <a:t>: Att kontrollera familjens ekonomi, att tvinga någon att ta lån eller köpa något den inte vill. </a:t>
            </a:r>
          </a:p>
          <a:p>
            <a:pPr marL="0" indent="0">
              <a:buFontTx/>
              <a:buNone/>
              <a:defRPr/>
            </a:pPr>
            <a:endParaRPr lang="sv-SE" b="0" dirty="0"/>
          </a:p>
          <a:p>
            <a:pPr marL="0" indent="0">
              <a:buFontTx/>
              <a:buNone/>
              <a:defRPr/>
            </a:pPr>
            <a:r>
              <a:rPr lang="sv-SE" b="1" dirty="0"/>
              <a:t>Referenser:</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t>Socialstyrelsen (2021). Våld i nära relationer och hedersrelaterat våld. Ett utbildningsmaterial för dig som arbetar inom </a:t>
            </a:r>
            <a:r>
              <a:rPr lang="sv-SE" sz="1200" dirty="0" err="1"/>
              <a:t>hälso­</a:t>
            </a:r>
            <a:r>
              <a:rPr lang="sv-SE" sz="1200" dirty="0"/>
              <a:t> och sjukvården och tandvården.</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4444107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err="1">
                <a:cs typeface="Calibri"/>
              </a:rPr>
              <a:t>Våld</a:t>
            </a:r>
            <a:r>
              <a:rPr lang="en-US" sz="1200" b="0" dirty="0">
                <a:cs typeface="Calibri"/>
              </a:rPr>
              <a:t> </a:t>
            </a:r>
            <a:r>
              <a:rPr lang="en-US" sz="1200" b="0" dirty="0" err="1">
                <a:cs typeface="Calibri"/>
              </a:rPr>
              <a:t>i</a:t>
            </a:r>
            <a:r>
              <a:rPr lang="en-US" sz="1200" b="0" dirty="0">
                <a:cs typeface="Calibri"/>
              </a:rPr>
              <a:t> </a:t>
            </a:r>
            <a:r>
              <a:rPr lang="en-US" sz="1200" b="0" dirty="0" err="1">
                <a:cs typeface="Calibri"/>
              </a:rPr>
              <a:t>nära</a:t>
            </a:r>
            <a:r>
              <a:rPr lang="en-US" sz="1200" b="0" dirty="0">
                <a:cs typeface="Calibri"/>
              </a:rPr>
              <a:t> </a:t>
            </a:r>
            <a:r>
              <a:rPr lang="en-US" sz="1200" b="0" dirty="0" err="1">
                <a:cs typeface="Calibri"/>
              </a:rPr>
              <a:t>relationer</a:t>
            </a:r>
            <a:r>
              <a:rPr lang="en-US" sz="1200" b="0" dirty="0">
                <a:cs typeface="Calibri"/>
              </a:rPr>
              <a:t> </a:t>
            </a:r>
            <a:r>
              <a:rPr lang="en-US" sz="1200" b="0" dirty="0" err="1">
                <a:cs typeface="Calibri"/>
              </a:rPr>
              <a:t>är</a:t>
            </a:r>
            <a:r>
              <a:rPr lang="en-US" sz="1200" b="0" dirty="0">
                <a:cs typeface="Calibri"/>
              </a:rPr>
              <a:t> </a:t>
            </a:r>
            <a:r>
              <a:rPr lang="en-US" sz="1200" b="0" dirty="0" err="1">
                <a:cs typeface="Calibri"/>
              </a:rPr>
              <a:t>våld</a:t>
            </a:r>
            <a:r>
              <a:rPr lang="en-US" sz="1200" b="0" dirty="0">
                <a:cs typeface="Calibri"/>
              </a:rPr>
              <a:t> </a:t>
            </a:r>
            <a:r>
              <a:rPr lang="en-US" sz="1200" b="0" dirty="0" err="1">
                <a:cs typeface="Calibri"/>
              </a:rPr>
              <a:t>som</a:t>
            </a:r>
            <a:r>
              <a:rPr lang="en-US" sz="1200" b="0" dirty="0">
                <a:cs typeface="Calibri"/>
              </a:rPr>
              <a:t> </a:t>
            </a:r>
            <a:r>
              <a:rPr lang="en-US" sz="1200" b="0" dirty="0" err="1">
                <a:cs typeface="Calibri"/>
              </a:rPr>
              <a:t>utövas</a:t>
            </a:r>
            <a:r>
              <a:rPr lang="en-US" sz="1200" b="0" dirty="0">
                <a:cs typeface="Calibri"/>
              </a:rPr>
              <a:t> av </a:t>
            </a:r>
            <a:r>
              <a:rPr lang="en-US" sz="1200" b="0" dirty="0" err="1">
                <a:cs typeface="Calibri"/>
              </a:rPr>
              <a:t>en</a:t>
            </a:r>
            <a:r>
              <a:rPr lang="en-US" sz="1200" b="0" dirty="0">
                <a:cs typeface="Calibri"/>
              </a:rPr>
              <a:t> </a:t>
            </a:r>
            <a:r>
              <a:rPr lang="en-US" sz="1200" b="0" dirty="0" err="1">
                <a:cs typeface="Calibri"/>
              </a:rPr>
              <a:t>närstående</a:t>
            </a:r>
            <a:r>
              <a:rPr lang="en-US" sz="1200" b="0" dirty="0">
                <a:cs typeface="Calibri"/>
              </a:rPr>
              <a:t>, </a:t>
            </a:r>
            <a:r>
              <a:rPr lang="en-US" sz="1200" b="0" dirty="0" err="1">
                <a:cs typeface="Calibri"/>
              </a:rPr>
              <a:t>exempelvis</a:t>
            </a:r>
            <a:r>
              <a:rPr lang="en-US" sz="1200" b="0" dirty="0">
                <a:cs typeface="Calibri"/>
              </a:rPr>
              <a:t> </a:t>
            </a:r>
            <a:r>
              <a:rPr lang="en-US" sz="1200" b="0" dirty="0" err="1">
                <a:cs typeface="Calibri"/>
              </a:rPr>
              <a:t>en</a:t>
            </a:r>
            <a:r>
              <a:rPr lang="en-US" sz="1200" b="0" dirty="0">
                <a:cs typeface="Calibri"/>
              </a:rPr>
              <a:t> partner, </a:t>
            </a:r>
            <a:r>
              <a:rPr lang="en-US" sz="1200" b="0" dirty="0" err="1">
                <a:cs typeface="Calibri"/>
              </a:rPr>
              <a:t>en</a:t>
            </a:r>
            <a:r>
              <a:rPr lang="en-US" sz="1200" b="0" dirty="0">
                <a:cs typeface="Calibri"/>
              </a:rPr>
              <a:t> </a:t>
            </a:r>
            <a:r>
              <a:rPr lang="en-US" sz="1200" b="0" dirty="0" err="1">
                <a:cs typeface="Calibri"/>
              </a:rPr>
              <a:t>förälder</a:t>
            </a:r>
            <a:r>
              <a:rPr lang="en-US" sz="1200" b="0" dirty="0">
                <a:cs typeface="Calibri"/>
              </a:rPr>
              <a:t> </a:t>
            </a:r>
            <a:r>
              <a:rPr lang="en-US" sz="1200" b="0" dirty="0" err="1">
                <a:cs typeface="Calibri"/>
              </a:rPr>
              <a:t>eller</a:t>
            </a:r>
            <a:r>
              <a:rPr lang="en-US" sz="1200" b="0" dirty="0">
                <a:cs typeface="Calibri"/>
              </a:rPr>
              <a:t> </a:t>
            </a:r>
            <a:r>
              <a:rPr lang="en-US" sz="1200" b="0" dirty="0" err="1">
                <a:cs typeface="Calibri"/>
              </a:rPr>
              <a:t>ett</a:t>
            </a:r>
            <a:r>
              <a:rPr lang="en-US" sz="1200" b="0" dirty="0">
                <a:cs typeface="Calibri"/>
              </a:rPr>
              <a:t> </a:t>
            </a:r>
            <a:r>
              <a:rPr lang="en-US" sz="1200" b="0" dirty="0" err="1">
                <a:cs typeface="Calibri"/>
              </a:rPr>
              <a:t>syskon</a:t>
            </a:r>
            <a:r>
              <a:rPr lang="en-US" sz="1200" b="0" dirty="0">
                <a:cs typeface="Calibri"/>
              </a:rPr>
              <a:t>.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cs typeface="Calibri"/>
              </a:rPr>
              <a:t>Den </a:t>
            </a:r>
            <a:r>
              <a:rPr lang="en-US" sz="1200" b="0" dirty="0" err="1">
                <a:cs typeface="Calibri"/>
              </a:rPr>
              <a:t>vanligaste</a:t>
            </a:r>
            <a:r>
              <a:rPr lang="en-US" sz="1200" b="0" dirty="0">
                <a:cs typeface="Calibri"/>
              </a:rPr>
              <a:t> </a:t>
            </a:r>
            <a:r>
              <a:rPr lang="en-US" sz="1200" b="0" dirty="0" err="1">
                <a:cs typeface="Calibri"/>
              </a:rPr>
              <a:t>förövaren</a:t>
            </a:r>
            <a:r>
              <a:rPr lang="en-US" sz="1200" b="0" dirty="0">
                <a:cs typeface="Calibri"/>
              </a:rPr>
              <a:t> </a:t>
            </a:r>
            <a:r>
              <a:rPr lang="en-US" sz="1200" b="0" dirty="0" err="1">
                <a:cs typeface="Calibri"/>
              </a:rPr>
              <a:t>är</a:t>
            </a:r>
            <a:r>
              <a:rPr lang="en-US" sz="1200" b="0" dirty="0">
                <a:cs typeface="Calibri"/>
              </a:rPr>
              <a:t> </a:t>
            </a:r>
            <a:r>
              <a:rPr lang="en-US" sz="1200" b="0" dirty="0" err="1">
                <a:cs typeface="Calibri"/>
              </a:rPr>
              <a:t>en</a:t>
            </a:r>
            <a:r>
              <a:rPr lang="en-US" sz="1200" b="0" dirty="0">
                <a:cs typeface="Calibri"/>
              </a:rPr>
              <a:t> </a:t>
            </a:r>
            <a:r>
              <a:rPr lang="en-US" sz="1200" b="0" dirty="0" err="1">
                <a:cs typeface="Calibri"/>
              </a:rPr>
              <a:t>nuvarande</a:t>
            </a:r>
            <a:r>
              <a:rPr lang="en-US" sz="1200" b="0" dirty="0">
                <a:cs typeface="Calibri"/>
              </a:rPr>
              <a:t> </a:t>
            </a:r>
            <a:r>
              <a:rPr lang="en-US" sz="1200" b="0" dirty="0" err="1">
                <a:cs typeface="Calibri"/>
              </a:rPr>
              <a:t>eller</a:t>
            </a:r>
            <a:r>
              <a:rPr lang="en-US" sz="1200" b="0" dirty="0">
                <a:cs typeface="Calibri"/>
              </a:rPr>
              <a:t> </a:t>
            </a:r>
            <a:r>
              <a:rPr lang="en-US" sz="1200" b="0" dirty="0" err="1">
                <a:cs typeface="Calibri"/>
              </a:rPr>
              <a:t>tidigare</a:t>
            </a:r>
            <a:r>
              <a:rPr lang="en-US" sz="1200" b="0" dirty="0">
                <a:cs typeface="Calibri"/>
              </a:rPr>
              <a:t> partner.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err="1">
                <a:cs typeface="Calibri"/>
              </a:rPr>
              <a:t>Ungefär</a:t>
            </a:r>
            <a:r>
              <a:rPr lang="en-US" sz="1200" b="0" dirty="0">
                <a:cs typeface="Calibri"/>
              </a:rPr>
              <a:t> var </a:t>
            </a:r>
            <a:r>
              <a:rPr lang="en-US" sz="1200" b="0" dirty="0" err="1">
                <a:cs typeface="Calibri"/>
              </a:rPr>
              <a:t>fjärde</a:t>
            </a:r>
            <a:r>
              <a:rPr lang="en-US" sz="1200" b="0" dirty="0">
                <a:cs typeface="Calibri"/>
              </a:rPr>
              <a:t> </a:t>
            </a:r>
            <a:r>
              <a:rPr lang="en-US" sz="1200" b="0" dirty="0" err="1">
                <a:cs typeface="Calibri"/>
              </a:rPr>
              <a:t>kvinna</a:t>
            </a:r>
            <a:r>
              <a:rPr lang="en-US" sz="1200" b="0" dirty="0">
                <a:cs typeface="Calibri"/>
              </a:rPr>
              <a:t> och var </a:t>
            </a:r>
            <a:r>
              <a:rPr lang="en-US" sz="1200" b="0" dirty="0" err="1">
                <a:cs typeface="Calibri"/>
              </a:rPr>
              <a:t>sjätte</a:t>
            </a:r>
            <a:r>
              <a:rPr lang="en-US" sz="1200" b="0" dirty="0">
                <a:cs typeface="Calibri"/>
              </a:rPr>
              <a:t> man </a:t>
            </a:r>
            <a:r>
              <a:rPr lang="en-US" sz="1200" b="0" dirty="0" err="1">
                <a:cs typeface="Calibri"/>
              </a:rPr>
              <a:t>har</a:t>
            </a:r>
            <a:r>
              <a:rPr lang="en-US" sz="1200" b="0" dirty="0">
                <a:cs typeface="Calibri"/>
              </a:rPr>
              <a:t> </a:t>
            </a:r>
            <a:r>
              <a:rPr lang="en-US" sz="1200" b="0" dirty="0" err="1">
                <a:cs typeface="Calibri"/>
              </a:rPr>
              <a:t>utsatts</a:t>
            </a:r>
            <a:r>
              <a:rPr lang="en-US" sz="1200" b="0" dirty="0">
                <a:cs typeface="Calibri"/>
              </a:rPr>
              <a:t> av </a:t>
            </a:r>
            <a:r>
              <a:rPr lang="en-US" sz="1200" b="0" dirty="0" err="1">
                <a:cs typeface="Calibri"/>
              </a:rPr>
              <a:t>en</a:t>
            </a:r>
            <a:r>
              <a:rPr lang="en-US" sz="1200" b="0" dirty="0">
                <a:cs typeface="Calibri"/>
              </a:rPr>
              <a:t> partner, och var </a:t>
            </a:r>
            <a:r>
              <a:rPr lang="en-US" sz="1200" b="0" dirty="0" err="1">
                <a:cs typeface="Calibri"/>
              </a:rPr>
              <a:t>tionde</a:t>
            </a:r>
            <a:r>
              <a:rPr lang="en-US" sz="1200" b="0" dirty="0">
                <a:cs typeface="Calibri"/>
              </a:rPr>
              <a:t> barn </a:t>
            </a:r>
            <a:r>
              <a:rPr lang="en-US" sz="1200" b="0" dirty="0" err="1">
                <a:cs typeface="Calibri"/>
              </a:rPr>
              <a:t>har</a:t>
            </a:r>
            <a:r>
              <a:rPr lang="en-US" sz="1200" b="0" dirty="0">
                <a:cs typeface="Calibri"/>
              </a:rPr>
              <a:t> </a:t>
            </a:r>
            <a:r>
              <a:rPr lang="en-US" sz="1200" b="0" dirty="0" err="1">
                <a:cs typeface="Calibri"/>
              </a:rPr>
              <a:t>upplevt</a:t>
            </a:r>
            <a:r>
              <a:rPr lang="en-US" sz="1200" b="0" dirty="0">
                <a:cs typeface="Calibri"/>
              </a:rPr>
              <a:t> </a:t>
            </a:r>
            <a:r>
              <a:rPr lang="en-US" sz="1200" b="0" dirty="0" err="1">
                <a:cs typeface="Calibri"/>
              </a:rPr>
              <a:t>att</a:t>
            </a:r>
            <a:r>
              <a:rPr lang="en-US" sz="1200" b="0" dirty="0">
                <a:cs typeface="Calibri"/>
              </a:rPr>
              <a:t> </a:t>
            </a:r>
            <a:r>
              <a:rPr lang="en-US" sz="1200" b="0" dirty="0" err="1">
                <a:cs typeface="Calibri"/>
              </a:rPr>
              <a:t>en</a:t>
            </a:r>
            <a:r>
              <a:rPr lang="en-US" sz="1200" b="0" dirty="0">
                <a:cs typeface="Calibri"/>
              </a:rPr>
              <a:t> </a:t>
            </a:r>
            <a:r>
              <a:rPr lang="en-US" sz="1200" b="0" dirty="0" err="1">
                <a:cs typeface="Calibri"/>
              </a:rPr>
              <a:t>förälder</a:t>
            </a:r>
            <a:r>
              <a:rPr lang="en-US" sz="1200" b="0" dirty="0">
                <a:cs typeface="Calibri"/>
              </a:rPr>
              <a:t> </a:t>
            </a:r>
            <a:r>
              <a:rPr lang="en-US" sz="1200" b="0" dirty="0" err="1">
                <a:cs typeface="Calibri"/>
              </a:rPr>
              <a:t>utövar</a:t>
            </a:r>
            <a:r>
              <a:rPr lang="en-US" sz="1200" b="0" dirty="0">
                <a:cs typeface="Calibri"/>
              </a:rPr>
              <a:t> </a:t>
            </a:r>
            <a:r>
              <a:rPr lang="en-US" sz="1200" b="0" dirty="0" err="1">
                <a:cs typeface="Calibri"/>
              </a:rPr>
              <a:t>våld</a:t>
            </a:r>
            <a:r>
              <a:rPr lang="en-US" sz="1200" b="0" dirty="0">
                <a:cs typeface="Calibri"/>
              </a:rPr>
              <a:t> mot den </a:t>
            </a:r>
            <a:r>
              <a:rPr lang="en-US" sz="1200" b="0" dirty="0" err="1">
                <a:cs typeface="Calibri"/>
              </a:rPr>
              <a:t>andra</a:t>
            </a:r>
            <a:r>
              <a:rPr lang="en-US" sz="1200" b="0" dirty="0">
                <a:cs typeface="Calibri"/>
              </a:rPr>
              <a:t>.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effectLst/>
              </a:rPr>
              <a:t>Den här omfattningen av våld innebär statistiskt sett att nästan alla arbetsgrupper har en anställd som utsatts för våld av en närstående. </a:t>
            </a:r>
            <a:endParaRPr lang="en-US" sz="1200" b="0" dirty="0">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dirty="0">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err="1">
                <a:cs typeface="Calibri"/>
              </a:rPr>
              <a:t>Både</a:t>
            </a:r>
            <a:r>
              <a:rPr lang="en-US" sz="1200" b="0" dirty="0">
                <a:cs typeface="Calibri"/>
              </a:rPr>
              <a:t> </a:t>
            </a:r>
            <a:r>
              <a:rPr lang="en-US" sz="1200" b="0" dirty="0" err="1">
                <a:cs typeface="Calibri"/>
              </a:rPr>
              <a:t>kvinnor</a:t>
            </a:r>
            <a:r>
              <a:rPr lang="en-US" sz="1200" b="0" dirty="0">
                <a:cs typeface="Calibri"/>
              </a:rPr>
              <a:t> och </a:t>
            </a:r>
            <a:r>
              <a:rPr lang="en-US" sz="1200" b="0" dirty="0" err="1">
                <a:cs typeface="Calibri"/>
              </a:rPr>
              <a:t>män</a:t>
            </a:r>
            <a:r>
              <a:rPr lang="en-US" sz="1200" b="0" dirty="0">
                <a:cs typeface="Calibri"/>
              </a:rPr>
              <a:t> </a:t>
            </a:r>
            <a:r>
              <a:rPr lang="en-US" sz="1200" b="0" dirty="0" err="1">
                <a:cs typeface="Calibri"/>
              </a:rPr>
              <a:t>kan</a:t>
            </a:r>
            <a:r>
              <a:rPr lang="en-US" sz="1200" b="0" dirty="0">
                <a:cs typeface="Calibri"/>
              </a:rPr>
              <a:t> </a:t>
            </a:r>
            <a:r>
              <a:rPr lang="en-US" sz="1200" b="0" dirty="0" err="1">
                <a:cs typeface="Calibri"/>
              </a:rPr>
              <a:t>utsättas</a:t>
            </a:r>
            <a:r>
              <a:rPr lang="en-US" sz="1200" b="0" dirty="0">
                <a:cs typeface="Calibri"/>
              </a:rPr>
              <a:t>, men </a:t>
            </a:r>
            <a:r>
              <a:rPr lang="en-US" sz="1200" b="0" dirty="0" err="1">
                <a:cs typeface="Calibri"/>
              </a:rPr>
              <a:t>våldet</a:t>
            </a:r>
            <a:r>
              <a:rPr lang="en-US" sz="1200" b="0" dirty="0">
                <a:cs typeface="Calibri"/>
              </a:rPr>
              <a:t> mot </a:t>
            </a:r>
            <a:r>
              <a:rPr lang="en-US" sz="1200" b="0" dirty="0" err="1">
                <a:cs typeface="Calibri"/>
              </a:rPr>
              <a:t>kvinnor</a:t>
            </a:r>
            <a:r>
              <a:rPr lang="en-US" sz="1200" b="0" dirty="0">
                <a:cs typeface="Calibri"/>
              </a:rPr>
              <a:t> </a:t>
            </a:r>
            <a:r>
              <a:rPr lang="en-US" sz="1200" b="0" dirty="0" err="1">
                <a:cs typeface="Calibri"/>
              </a:rPr>
              <a:t>är</a:t>
            </a:r>
            <a:r>
              <a:rPr lang="en-US" sz="1200" b="0" dirty="0">
                <a:cs typeface="Calibri"/>
              </a:rPr>
              <a:t> </a:t>
            </a:r>
            <a:r>
              <a:rPr lang="en-US" sz="1200" b="0" dirty="0" err="1">
                <a:cs typeface="Calibri"/>
              </a:rPr>
              <a:t>vanligare</a:t>
            </a:r>
            <a:r>
              <a:rPr lang="en-US" sz="1200" b="0" dirty="0">
                <a:cs typeface="Calibri"/>
              </a:rPr>
              <a:t>, </a:t>
            </a:r>
            <a:r>
              <a:rPr lang="en-US" sz="1200" b="0" dirty="0" err="1">
                <a:cs typeface="Calibri"/>
              </a:rPr>
              <a:t>grövre</a:t>
            </a:r>
            <a:r>
              <a:rPr lang="en-US" sz="1200" b="0" dirty="0">
                <a:cs typeface="Calibri"/>
              </a:rPr>
              <a:t> och </a:t>
            </a:r>
            <a:r>
              <a:rPr lang="en-US" sz="1200" b="0" dirty="0" err="1">
                <a:cs typeface="Calibri"/>
              </a:rPr>
              <a:t>orsakar</a:t>
            </a:r>
            <a:r>
              <a:rPr lang="en-US" sz="1200" b="0" dirty="0">
                <a:cs typeface="Calibri"/>
              </a:rPr>
              <a:t> </a:t>
            </a:r>
            <a:r>
              <a:rPr lang="en-US" sz="1200" b="0" dirty="0" err="1">
                <a:cs typeface="Calibri"/>
              </a:rPr>
              <a:t>allvarligare</a:t>
            </a:r>
            <a:r>
              <a:rPr lang="en-US" sz="1200" b="0" dirty="0">
                <a:cs typeface="Calibri"/>
              </a:rPr>
              <a:t> </a:t>
            </a:r>
            <a:r>
              <a:rPr lang="en-US" sz="1200" b="0" dirty="0" err="1">
                <a:cs typeface="Calibri"/>
              </a:rPr>
              <a:t>skador</a:t>
            </a:r>
            <a:r>
              <a:rPr lang="en-US" sz="1200" b="0" dirty="0">
                <a:cs typeface="Calibri"/>
              </a:rPr>
              <a: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dirty="0">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b="0" dirty="0">
                <a:cs typeface="Calibri"/>
              </a:rPr>
              <a:t>Den nära relationen mellan den som utövar våld och den som utsätts gör våldet särskilt allvarligt. Det är en person som är viktig för en, som ska älska en, vilja en väl och vara ens trygghet som utövar våldet. Ofta är det också en person man är i beroendeställning till känslomässigt, fysiskt eller ekonomiskt. </a:t>
            </a:r>
            <a:endParaRPr lang="en-US" sz="1200" b="0" dirty="0">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dirty="0">
              <a:cs typeface="Calibri"/>
            </a:endParaRPr>
          </a:p>
          <a:p>
            <a:r>
              <a:rPr lang="sv-SE" sz="1200" b="1" i="0" dirty="0">
                <a:latin typeface="Arial" panose="020B0604020202020204" pitchFamily="34" charset="0"/>
                <a:cs typeface="Arial" panose="020B0604020202020204" pitchFamily="34" charset="0"/>
              </a:rPr>
              <a:t>Referenser: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Brå (2014) Brott i nära relationer - En nationell kartläggning. Rapport 2014:8</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err="1"/>
              <a:t>Jernbro</a:t>
            </a:r>
            <a:r>
              <a:rPr lang="sv-SE" sz="1200" dirty="0"/>
              <a:t> &amp; Jansson (2017). Våld mot barn 2016. En nationell kartläggning.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Skoog Waller &amp; </a:t>
            </a:r>
            <a:r>
              <a:rPr lang="en-US" sz="1200" dirty="0" err="1"/>
              <a:t>Langeborg</a:t>
            </a:r>
            <a:r>
              <a:rPr lang="en-US" sz="1200" dirty="0"/>
              <a:t> (2018). </a:t>
            </a:r>
            <a:r>
              <a:rPr lang="sv-SE" sz="1200" dirty="0"/>
              <a:t>”Jag önskar att dom hade trott mig”. En kartläggning av våld i nära relationer i Gävle kommun 2017</a:t>
            </a:r>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12860185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mj-lt"/>
              <a:buNone/>
            </a:pPr>
            <a:r>
              <a:rPr lang="sv-SE" sz="1200" b="0" baseline="0" dirty="0"/>
              <a:t>Våld i parrelationer kan se olika ut. Det kan hända en gång, men det kan också påverkar hela ens vardag.</a:t>
            </a:r>
          </a:p>
          <a:p>
            <a:pPr marL="171450" indent="-171450">
              <a:buFontTx/>
              <a:buChar char="-"/>
            </a:pPr>
            <a:r>
              <a:rPr lang="sv-SE" sz="1200" b="0" baseline="0" dirty="0"/>
              <a:t>Det börjar med kärlek, som vilket relation som helst. </a:t>
            </a:r>
          </a:p>
          <a:p>
            <a:pPr marL="171450" indent="-171450">
              <a:buFontTx/>
              <a:buChar char="-"/>
            </a:pPr>
            <a:r>
              <a:rPr lang="sv-SE" sz="1200" b="0" baseline="0" dirty="0"/>
              <a:t>Våldet kommer ofta smygande, och börjar med småsaker, som svartsjuka, för att sedan öka med tiden. </a:t>
            </a:r>
          </a:p>
          <a:p>
            <a:pPr marL="171450" indent="-171450">
              <a:buFontTx/>
              <a:buChar char="-"/>
            </a:pPr>
            <a:r>
              <a:rPr lang="sv-SE" sz="1200" b="0" baseline="0" dirty="0"/>
              <a:t>Ofta vill våldsutövaren veta vad partnern gör, var den är och vem den umgås med. </a:t>
            </a:r>
          </a:p>
          <a:p>
            <a:pPr marL="171450" indent="-171450">
              <a:buFontTx/>
              <a:buChar char="-"/>
            </a:pPr>
            <a:r>
              <a:rPr lang="sv-SE" sz="1200" b="0" baseline="0" dirty="0"/>
              <a:t>Våld i olika former kan användas för att få den utsatta att göra något den inte vill eller avstå något den vill göra. </a:t>
            </a:r>
          </a:p>
          <a:p>
            <a:pPr marL="171450" indent="-171450">
              <a:buFontTx/>
              <a:buChar char="-"/>
            </a:pPr>
            <a:r>
              <a:rPr lang="sv-SE" sz="1200" b="0" baseline="0" dirty="0"/>
              <a:t>Med tiden blir det svårare och svårare att leva upp till kraven och att undvika våld, och ens livsutrymme och självkänsla krymper.  </a:t>
            </a:r>
          </a:p>
          <a:p>
            <a:pPr marL="171450" indent="-171450">
              <a:buFontTx/>
              <a:buChar char="-"/>
            </a:pPr>
            <a:r>
              <a:rPr lang="sv-SE" sz="1200" b="0" baseline="0" dirty="0"/>
              <a:t>Våldet ses sällan som riktigt våld: Man pratar inte om det som våld, och lägger ansvaret på någon eller något annat, än den som utövade våldet. </a:t>
            </a:r>
            <a:br>
              <a:rPr lang="sv-SE" sz="1200" b="0" baseline="0" dirty="0"/>
            </a:br>
            <a:r>
              <a:rPr lang="sv-SE" sz="1200" b="0" baseline="0" dirty="0"/>
              <a:t>Man lägger det ofta bakom sig, går vidare och blickar framåt. </a:t>
            </a:r>
          </a:p>
          <a:p>
            <a:pPr marL="0" indent="0">
              <a:buFontTx/>
              <a:buNone/>
            </a:pPr>
            <a:endParaRPr lang="sv-SE" sz="1200" b="0" baseline="0" dirty="0"/>
          </a:p>
          <a:p>
            <a:pPr marL="0" indent="0">
              <a:buFontTx/>
              <a:buNone/>
            </a:pPr>
            <a:r>
              <a:rPr lang="sv-SE" sz="1200" b="1" baseline="0" dirty="0"/>
              <a:t>Referenser: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t>Lundgren (2004). Våldets normaliseringsprocess.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t>Sinisalo, E &amp; </a:t>
            </a:r>
            <a:r>
              <a:rPr lang="sv-SE" sz="1200" dirty="0" err="1"/>
              <a:t>Moser</a:t>
            </a:r>
            <a:r>
              <a:rPr lang="sv-SE" sz="1200" dirty="0"/>
              <a:t> Hällen, L. (2018). </a:t>
            </a:r>
            <a:r>
              <a:rPr lang="sv-SE" sz="1200" i="1" dirty="0"/>
              <a:t>Våld i nära relationer</a:t>
            </a:r>
            <a:r>
              <a:rPr lang="sv-SE" sz="1200" i="0" dirty="0"/>
              <a:t>. Stockholm: Liber. </a:t>
            </a:r>
            <a:endParaRPr lang="sv-SE" sz="1200"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245059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Många frågar sig varför våldsutsatta inte bara går?</a:t>
            </a:r>
          </a:p>
          <a:p>
            <a:r>
              <a:rPr lang="sv-SE" dirty="0"/>
              <a:t>Därför är det viktigt att veta att det är svårt att lämna. </a:t>
            </a:r>
          </a:p>
          <a:p>
            <a:r>
              <a:rPr lang="sv-SE" dirty="0"/>
              <a:t>På bilden visas olika faktorer som kan göra det svårare att lämna: </a:t>
            </a:r>
          </a:p>
          <a:p>
            <a:pPr marL="171450" indent="-171450">
              <a:buFontTx/>
              <a:buChar char="-"/>
            </a:pPr>
            <a:r>
              <a:rPr lang="sv-SE" sz="1200" b="0" i="0" u="none" strike="noStrike" kern="1200" dirty="0">
                <a:solidFill>
                  <a:schemeClr val="tx1"/>
                </a:solidFill>
                <a:effectLst/>
                <a:latin typeface="+mn-lt"/>
                <a:ea typeface="+mn-ea"/>
                <a:cs typeface="+mn-cs"/>
              </a:rPr>
              <a:t>Barn: Man kan vilja hålla ihop familjen för barnens skull. Våldsutövaren kan också hota att ta barnen om man lämnar. </a:t>
            </a:r>
          </a:p>
          <a:p>
            <a:pPr marL="171450" indent="-171450">
              <a:buFontTx/>
              <a:buChar char="-"/>
            </a:pPr>
            <a:r>
              <a:rPr lang="sv-SE" sz="1200" b="0" i="0" u="none" strike="noStrike" kern="1200" dirty="0">
                <a:solidFill>
                  <a:schemeClr val="tx1"/>
                </a:solidFill>
                <a:effectLst/>
                <a:latin typeface="+mn-lt"/>
                <a:ea typeface="+mn-ea"/>
                <a:cs typeface="+mn-cs"/>
              </a:rPr>
              <a:t>Husdjur: Husdjur kan vara svåra att ta med sig när man går, och då kanske man stannar kvar för att skydda det. </a:t>
            </a:r>
          </a:p>
          <a:p>
            <a:pPr marL="171450" indent="-171450">
              <a:buFontTx/>
              <a:buChar char="-"/>
            </a:pPr>
            <a:r>
              <a:rPr lang="sv-SE" sz="1200" b="0" i="0" u="none" strike="noStrike" kern="1200" dirty="0">
                <a:solidFill>
                  <a:schemeClr val="tx1"/>
                </a:solidFill>
                <a:effectLst/>
                <a:latin typeface="+mn-lt"/>
                <a:ea typeface="+mn-ea"/>
                <a:cs typeface="+mn-cs"/>
              </a:rPr>
              <a:t>Ekonomi: Den utsatta kan sakna ekonomiska förutsättningar för att bygga upp ett eget liv. Exempelvis ha skulder eller sakna inkomst. </a:t>
            </a:r>
          </a:p>
          <a:p>
            <a:pPr marL="171450" indent="-171450">
              <a:buFontTx/>
              <a:buChar char="-"/>
            </a:pPr>
            <a:r>
              <a:rPr lang="sv-SE" sz="1200" b="0" i="0" u="none" strike="noStrike" kern="1200" dirty="0">
                <a:solidFill>
                  <a:schemeClr val="tx1"/>
                </a:solidFill>
                <a:effectLst/>
                <a:latin typeface="+mn-lt"/>
                <a:ea typeface="+mn-ea"/>
                <a:cs typeface="+mn-cs"/>
              </a:rPr>
              <a:t>Bostad: Bostadsbristen gör det svårt att hitta en ny bostad.</a:t>
            </a:r>
            <a:endParaRPr lang="sv-SE" sz="1200" b="0" i="0" u="none" strike="noStrike" kern="1200" baseline="0" dirty="0">
              <a:solidFill>
                <a:schemeClr val="tx1"/>
              </a:solidFill>
              <a:effectLst/>
              <a:latin typeface="+mn-lt"/>
              <a:ea typeface="+mn-ea"/>
              <a:cs typeface="+mn-cs"/>
            </a:endParaRPr>
          </a:p>
          <a:p>
            <a:pPr marL="171450" indent="-171450">
              <a:buFontTx/>
              <a:buChar char="-"/>
            </a:pPr>
            <a:r>
              <a:rPr lang="sv-SE" sz="1200" b="0" i="0" u="none" strike="noStrike" kern="1200" baseline="0" dirty="0">
                <a:solidFill>
                  <a:schemeClr val="tx1"/>
                </a:solidFill>
                <a:effectLst/>
                <a:latin typeface="+mn-lt"/>
                <a:ea typeface="+mn-ea"/>
                <a:cs typeface="+mn-cs"/>
              </a:rPr>
              <a:t>Arbete: Om den våldsutsatta saknar arbete kan hon vara beroende av våldsutövaren för sin försörjning. </a:t>
            </a:r>
          </a:p>
          <a:p>
            <a:pPr marL="171450" indent="-171450">
              <a:buFontTx/>
              <a:buChar char="-"/>
            </a:pPr>
            <a:r>
              <a:rPr lang="sv-SE" sz="1200" b="0" i="0" u="none" strike="noStrike" kern="1200" baseline="0" dirty="0">
                <a:solidFill>
                  <a:schemeClr val="tx1"/>
                </a:solidFill>
                <a:effectLst/>
                <a:latin typeface="+mn-lt"/>
                <a:ea typeface="+mn-ea"/>
                <a:cs typeface="+mn-cs"/>
              </a:rPr>
              <a:t>Våld: Man kanske inte vågar lämna och är rädd att våldet ska bli grövre.</a:t>
            </a:r>
            <a:endParaRPr lang="en-US"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275175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En annan form av våld i nära relationer är hedersrelaterat våld och förtryck. </a:t>
            </a:r>
          </a:p>
          <a:p>
            <a:pPr marL="171450" indent="-171450">
              <a:buFontTx/>
              <a:buChar char="-"/>
            </a:pPr>
            <a:r>
              <a:rPr lang="sv-SE" dirty="0"/>
              <a:t>Riktas mot en släkting eller familjemedlem som man tycker bryter mot ett hedervärt beteende. Exempelvis flickor och kvinnor som anses ta sig för stora friheter, hbtq-personer eller personer med funktionsnedsättning. </a:t>
            </a:r>
          </a:p>
          <a:p>
            <a:pPr marL="171450" indent="-171450">
              <a:buFontTx/>
              <a:buChar char="-"/>
            </a:pPr>
            <a:r>
              <a:rPr lang="sv-SE" dirty="0"/>
              <a:t>Det är ofta flera medlemmar av familjen eller släkten som utövar våldet. </a:t>
            </a:r>
          </a:p>
          <a:p>
            <a:pPr marL="171450" indent="-171450">
              <a:buFontTx/>
              <a:buChar char="-"/>
            </a:pPr>
            <a:r>
              <a:rPr lang="sv-SE" dirty="0"/>
              <a:t>Våldet används för att bevara eller återupprätta hedern. </a:t>
            </a:r>
          </a:p>
          <a:p>
            <a:pPr marL="171450" indent="-171450">
              <a:buFontTx/>
              <a:buChar char="-"/>
            </a:pPr>
            <a:r>
              <a:rPr lang="sv-SE" dirty="0"/>
              <a:t>Det är svårt att ta sig ur våldet, eftersom det ofta innebär att man måste bryta kontakten med sin närmaste familj.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457200" rtl="0" eaLnBrk="1" fontAlgn="auto" latinLnBrk="0" hangingPunct="1">
              <a:lnSpc>
                <a:spcPct val="100000"/>
              </a:lnSpc>
              <a:spcBef>
                <a:spcPts val="0"/>
              </a:spcBef>
              <a:spcAft>
                <a:spcPts val="0"/>
              </a:spcAft>
              <a:buClrTx/>
              <a:buSzTx/>
              <a:buFontTx/>
              <a:buNone/>
              <a:tabLst/>
              <a:defRPr/>
            </a:pPr>
            <a:r>
              <a:rPr lang="sv-SE" b="1" dirty="0"/>
              <a:t>Referenser: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err="1"/>
              <a:t>Baianstovu</a:t>
            </a:r>
            <a:r>
              <a:rPr lang="sv-SE" sz="1200" dirty="0"/>
              <a:t>, R., Strid, S., </a:t>
            </a:r>
            <a:r>
              <a:rPr lang="sv-SE" sz="1200" dirty="0" err="1"/>
              <a:t>Särnstedt</a:t>
            </a:r>
            <a:r>
              <a:rPr lang="sv-SE" sz="1200" dirty="0"/>
              <a:t> </a:t>
            </a:r>
            <a:r>
              <a:rPr lang="sv-SE" sz="1200" dirty="0" err="1"/>
              <a:t>Gramnaes</a:t>
            </a:r>
            <a:r>
              <a:rPr lang="sv-SE" sz="1200" dirty="0"/>
              <a:t>, E. &amp; </a:t>
            </a:r>
            <a:r>
              <a:rPr lang="sv-SE" sz="1200" dirty="0" err="1"/>
              <a:t>Cinthio</a:t>
            </a:r>
            <a:r>
              <a:rPr lang="sv-SE" sz="1200" dirty="0"/>
              <a:t>, H. (2019) Heder och samhälle. Det hedersrelaterade våldets och förtryckets uttryck och samhällets utmaningar. </a:t>
            </a:r>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36568913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Tx/>
              <a:buNone/>
            </a:pPr>
            <a:r>
              <a:rPr lang="sv-SE" b="0" dirty="0"/>
              <a:t>Våld i nära relationer är skadligt för hälsan, både för den som utsätts och för barnen</a:t>
            </a:r>
          </a:p>
          <a:p>
            <a:pPr marL="0" indent="0">
              <a:buFontTx/>
              <a:buNone/>
            </a:pPr>
            <a:r>
              <a:rPr lang="sv-SE" b="0" dirty="0"/>
              <a:t>Det kan leda till: </a:t>
            </a:r>
          </a:p>
          <a:p>
            <a:pPr marL="171450" indent="-171450">
              <a:buFontTx/>
              <a:buChar char="-"/>
            </a:pPr>
            <a:r>
              <a:rPr lang="sv-SE" b="1" dirty="0"/>
              <a:t>Fysiska</a:t>
            </a:r>
            <a:r>
              <a:rPr lang="sv-SE" dirty="0"/>
              <a:t> </a:t>
            </a:r>
            <a:r>
              <a:rPr lang="sv-SE" b="1" dirty="0"/>
              <a:t>skador: </a:t>
            </a:r>
            <a:r>
              <a:rPr lang="sv-SE" b="0" dirty="0"/>
              <a:t>så som </a:t>
            </a:r>
            <a:r>
              <a:rPr lang="sv-SE" dirty="0"/>
              <a:t>blåmärken, frakturer, brännmärken, rodnader, sår, klösmärken, bortryckt hår </a:t>
            </a:r>
          </a:p>
          <a:p>
            <a:pPr marL="171450" indent="-171450">
              <a:buFontTx/>
              <a:buChar char="-"/>
            </a:pPr>
            <a:r>
              <a:rPr lang="sv-SE" b="1" dirty="0"/>
              <a:t>Psykisk ohälsa: </a:t>
            </a:r>
            <a:r>
              <a:rPr lang="sv-SE" b="0" dirty="0"/>
              <a:t>så som </a:t>
            </a:r>
            <a:r>
              <a:rPr lang="sv-SE" b="0" i="0" dirty="0">
                <a:solidFill>
                  <a:srgbClr val="202124"/>
                </a:solidFill>
                <a:effectLst/>
                <a:latin typeface="arial" panose="020B0604020202020204" pitchFamily="34" charset="0"/>
              </a:rPr>
              <a:t>depression, oro och ångest, långvarig stress, självskadebeteende, suicidtankar och missbruksproblematik. </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sv-SE" b="1" i="0" dirty="0">
                <a:solidFill>
                  <a:srgbClr val="202124"/>
                </a:solidFill>
                <a:effectLst/>
                <a:latin typeface="arial" panose="020B0604020202020204" pitchFamily="34" charset="0"/>
              </a:rPr>
              <a:t>Psykosomatiska symtom:</a:t>
            </a:r>
            <a:r>
              <a:rPr lang="sv-SE" b="0" i="0" dirty="0">
                <a:solidFill>
                  <a:srgbClr val="202124"/>
                </a:solidFill>
                <a:effectLst/>
                <a:latin typeface="arial" panose="020B0604020202020204" pitchFamily="34" charset="0"/>
              </a:rPr>
              <a:t> så som </a:t>
            </a:r>
            <a:r>
              <a:rPr lang="sv-SE" dirty="0"/>
              <a:t>koncentrationsproblem, dålig sömn, huvudvärk, dålig aptit, yrsel</a:t>
            </a:r>
            <a:r>
              <a:rPr lang="sv-SE" b="0" i="0" dirty="0">
                <a:solidFill>
                  <a:srgbClr val="202124"/>
                </a:solidFill>
                <a:effectLst/>
                <a:latin typeface="arial" panose="020B0604020202020204" pitchFamily="34" charset="0"/>
              </a:rPr>
              <a:t>, </a:t>
            </a:r>
            <a:r>
              <a:rPr lang="sv-SE" dirty="0"/>
              <a:t>mag- och tarmbesvär, smärta, öronsus, illamående, hjärtklappning</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sv-SE" sz="1200" b="1" dirty="0">
                <a:effectLst/>
              </a:rPr>
              <a:t>Andra sjukdomar förvärras: </a:t>
            </a:r>
            <a:r>
              <a:rPr lang="sv-SE" sz="1200" b="0" dirty="0">
                <a:effectLst/>
              </a:rPr>
              <a:t>Stressen kan leda till att andra sjukdomar förvärras. Det kan vara svårt att kontrollera sin diabetes och att komma ihåg att ta mediciner. </a:t>
            </a:r>
          </a:p>
          <a:p>
            <a:pPr marL="171450" marR="0" lvl="0" indent="-171450" algn="l" defTabSz="457200" rtl="0" eaLnBrk="1" fontAlgn="auto" latinLnBrk="0" hangingPunct="1">
              <a:lnSpc>
                <a:spcPct val="100000"/>
              </a:lnSpc>
              <a:spcBef>
                <a:spcPts val="0"/>
              </a:spcBef>
              <a:spcAft>
                <a:spcPts val="0"/>
              </a:spcAft>
              <a:buClrTx/>
              <a:buSzTx/>
              <a:buFontTx/>
              <a:buChar char="-"/>
              <a:tabLst/>
              <a:defRPr/>
            </a:pPr>
            <a:endParaRPr lang="sv-SE" sz="1200" b="0"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b="1" dirty="0">
                <a:effectLst/>
              </a:rPr>
              <a:t>Referenser: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t>NCK (2014). Våld och hälsa. En befolkningsundersökning om kvinnors och mäns våldsutsatthet samt kopplingen till hälsa.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err="1">
                <a:ln>
                  <a:noFill/>
                </a:ln>
                <a:solidFill>
                  <a:srgbClr val="000000"/>
                </a:solidFill>
                <a:effectLst/>
                <a:uLnTx/>
                <a:uFillTx/>
                <a:latin typeface="Calibri"/>
                <a:ea typeface="+mn-ea"/>
                <a:cs typeface="+mn-cs"/>
              </a:rPr>
              <a:t>Örmon</a:t>
            </a:r>
            <a:r>
              <a:rPr kumimoji="0" lang="sv-SE" sz="1200" b="0" i="0" u="none" strike="noStrike" kern="1200" cap="none" spc="0" normalizeH="0" baseline="0" noProof="0" dirty="0">
                <a:ln>
                  <a:noFill/>
                </a:ln>
                <a:solidFill>
                  <a:srgbClr val="000000"/>
                </a:solidFill>
                <a:effectLst/>
                <a:uLnTx/>
                <a:uFillTx/>
                <a:latin typeface="Calibri"/>
                <a:ea typeface="+mn-ea"/>
                <a:cs typeface="+mn-cs"/>
              </a:rPr>
              <a:t> (2019). Våld i nära relationer och psykisk ohälsa. I Omvårdnad vid psykisk ohälsa.</a:t>
            </a:r>
            <a:endParaRPr kumimoji="0" lang="en-US" sz="1200" b="0" i="0" u="none" strike="noStrike" kern="1200" cap="none" spc="0" normalizeH="0" baseline="0" noProof="0" dirty="0">
              <a:ln>
                <a:noFill/>
              </a:ln>
              <a:solidFill>
                <a:srgbClr val="000000"/>
              </a:solidFill>
              <a:effectLst/>
              <a:uLnTx/>
              <a:uFillTx/>
              <a:latin typeface="Calibri"/>
              <a:ea typeface="+mn-ea"/>
              <a:cs typeface="+mn-cs"/>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15878427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chemeClr val="accent3"/>
              </a:solidFill>
            </a:endParaRPr>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rgbClr val="CCDB49"/>
              </a:solidFill>
            </a:endParaRPr>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51676" y="37147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2024-07-10</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2024-07-10</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dirty="0"/>
              <a:t>Ange rubrik för tillgänglighet</a:t>
            </a:r>
            <a:endParaRPr lang="en-GB" dirty="0"/>
          </a:p>
        </p:txBody>
      </p:sp>
    </p:spTree>
    <p:extLst>
      <p:ext uri="{BB962C8B-B14F-4D97-AF65-F5344CB8AC3E}">
        <p14:creationId xmlns:p14="http://schemas.microsoft.com/office/powerpoint/2010/main" val="4252726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Rubrik och innehåll">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710400" y="341428"/>
            <a:ext cx="10771200" cy="1382400"/>
          </a:xfrm>
        </p:spPr>
        <p:txBody>
          <a:bodyPr/>
          <a:lstStyle>
            <a:lvl1pPr>
              <a:defRPr/>
            </a:lvl1pPr>
          </a:lstStyle>
          <a:p>
            <a:r>
              <a:rPr lang="sv-SE"/>
              <a:t>Klicka här för att skriva din rubrik</a:t>
            </a:r>
          </a:p>
        </p:txBody>
      </p:sp>
      <p:sp>
        <p:nvSpPr>
          <p:cNvPr id="3" name="Platshållare för innehåll 2"/>
          <p:cNvSpPr>
            <a:spLocks noGrp="1"/>
          </p:cNvSpPr>
          <p:nvPr>
            <p:ph idx="1" hasCustomPrompt="1"/>
          </p:nvPr>
        </p:nvSpPr>
        <p:spPr>
          <a:xfrm>
            <a:off x="710400" y="1799358"/>
            <a:ext cx="10771200" cy="4574545"/>
          </a:xfrm>
        </p:spPr>
        <p:txBody>
          <a:bodyPr/>
          <a:lstStyle>
            <a:lvl1pPr>
              <a:defRPr/>
            </a:lvl1pPr>
          </a:lstStyle>
          <a:p>
            <a:pPr lvl="0"/>
            <a:r>
              <a:rPr lang="sv-SE"/>
              <a:t>Klicka här för att skriva din text</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3263718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27953"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rgbClr val="CCDB49"/>
          </a:solidFill>
        </p:spPr>
        <p:txBody>
          <a:bodyPr wrap="square">
            <a:noAutofit/>
          </a:bodyPr>
          <a:lstStyle>
            <a:lvl1pPr marL="0" indent="0">
              <a:buNone/>
              <a:defRPr/>
            </a:lvl1pPr>
          </a:lstStyle>
          <a:p>
            <a:r>
              <a:rPr lang="sv-SE"/>
              <a:t>Klicka på ikonen för att lägga till en bild</a:t>
            </a:r>
            <a:endParaRPr lang="sv-SE" dirty="0"/>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0119"/>
            <a:ext cx="1422400" cy="1019175"/>
          </a:xfrm>
          <a:prstGeom prst="round1Rect">
            <a:avLst>
              <a:gd name="adj" fmla="val 50000"/>
            </a:avLst>
          </a:prstGeom>
          <a:solidFill>
            <a:srgbClr val="CCDB4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rgbClr val="FD5930"/>
              </a:solidFill>
            </a:endParaRPr>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2024-07-10</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2024-07-10</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dirty="0"/>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chemeClr val="accent3"/>
              </a:solidFill>
            </a:endParaRPr>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2024-07-10</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endParaRPr lang="sv-SE" dirty="0"/>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2024-07-10</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2024-07-10</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endParaRPr lang="sv-SE" dirty="0"/>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2024-07-10</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2024-07-10</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2024-07-10</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dirty="0"/>
              <a:t>Ange rubrik för tillgänglighet</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2024-07-10</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 id="2147483663" r:id="rId11"/>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32.png"/><Relationship Id="rId4" Type="http://schemas.openxmlformats.org/officeDocument/2006/relationships/image" Target="file://localhost/Volumes/Centralen/HD1/Vastra%20Gotalandsregionen/VGR%2015-2735%20Utveckling%20grafisk%20profil/Mallar%202015/Powerpoint/Dekor_powerpoint/Blue/Bullet_blue.pn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11.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api.screen9.com/preview/LCcEiwPXJYR7thZOaZseWY-IwkHqjdNutLbluzFbd6O9UuMr8O1bCwNRfX7sIXtF" TargetMode="External"/><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ubrik 12">
            <a:extLst>
              <a:ext uri="{FF2B5EF4-FFF2-40B4-BE49-F238E27FC236}">
                <a16:creationId xmlns:a16="http://schemas.microsoft.com/office/drawing/2014/main" id="{330FB508-892D-2BAC-2239-3D28F351C408}"/>
              </a:ext>
            </a:extLst>
          </p:cNvPr>
          <p:cNvSpPr>
            <a:spLocks noGrp="1"/>
          </p:cNvSpPr>
          <p:nvPr>
            <p:ph type="ctrTitle"/>
          </p:nvPr>
        </p:nvSpPr>
        <p:spPr/>
        <p:txBody>
          <a:bodyPr/>
          <a:lstStyle/>
          <a:p>
            <a:r>
              <a:rPr lang="sv-SE" sz="3300" dirty="0"/>
              <a:t>Våld i nära relationer</a:t>
            </a:r>
            <a:br>
              <a:rPr lang="sv-SE" sz="3300" dirty="0"/>
            </a:br>
            <a:r>
              <a:rPr lang="sv-SE" sz="2800" dirty="0"/>
              <a:t>Information till medarbetare - APT</a:t>
            </a:r>
          </a:p>
        </p:txBody>
      </p:sp>
      <p:sp>
        <p:nvSpPr>
          <p:cNvPr id="14" name="Underrubrik 13">
            <a:extLst>
              <a:ext uri="{FF2B5EF4-FFF2-40B4-BE49-F238E27FC236}">
                <a16:creationId xmlns:a16="http://schemas.microsoft.com/office/drawing/2014/main" id="{510AC7A5-F388-E05E-5DBD-7BBE22FEEF82}"/>
              </a:ext>
            </a:extLst>
          </p:cNvPr>
          <p:cNvSpPr>
            <a:spLocks noGrp="1"/>
          </p:cNvSpPr>
          <p:nvPr>
            <p:ph type="subTitle" idx="1"/>
          </p:nvPr>
        </p:nvSpPr>
        <p:spPr>
          <a:xfrm>
            <a:off x="891539" y="5372488"/>
            <a:ext cx="5743363" cy="555973"/>
          </a:xfrm>
        </p:spPr>
        <p:txBody>
          <a:bodyPr/>
          <a:lstStyle/>
          <a:p>
            <a:r>
              <a:rPr lang="sv-SE" sz="1000" dirty="0"/>
              <a:t>Chefer inom Västra Götalandsregionen</a:t>
            </a:r>
          </a:p>
          <a:p>
            <a:r>
              <a:rPr lang="sv-SE" sz="1000" dirty="0"/>
              <a:t>VKV – Västra Götalandsregionens kompetenscentrum om våld i nära relationer</a:t>
            </a:r>
          </a:p>
        </p:txBody>
      </p:sp>
      <p:sp>
        <p:nvSpPr>
          <p:cNvPr id="4" name="Platshållare för datum 3">
            <a:extLst>
              <a:ext uri="{FF2B5EF4-FFF2-40B4-BE49-F238E27FC236}">
                <a16:creationId xmlns:a16="http://schemas.microsoft.com/office/drawing/2014/main" id="{ABFB9D93-765D-9378-3CDE-482FD868FDF9}"/>
              </a:ext>
            </a:extLst>
          </p:cNvPr>
          <p:cNvSpPr>
            <a:spLocks noGrp="1"/>
          </p:cNvSpPr>
          <p:nvPr>
            <p:ph type="dt" sz="half" idx="10"/>
          </p:nvPr>
        </p:nvSpPr>
        <p:spPr/>
        <p:txBody>
          <a:bodyPr/>
          <a:lstStyle/>
          <a:p>
            <a:fld id="{5FA2736A-5A47-45C7-BEAA-C23E1FD1FE5A}" type="datetime1">
              <a:rPr lang="sv-SE" smtClean="0"/>
              <a:t>2024-07-10</a:t>
            </a:fld>
            <a:endParaRPr lang="sv-SE" dirty="0"/>
          </a:p>
        </p:txBody>
      </p:sp>
      <p:pic>
        <p:nvPicPr>
          <p:cNvPr id="2" name="Logo" descr="Logo: Västra Götalandsregionen">
            <a:extLst>
              <a:ext uri="{FF2B5EF4-FFF2-40B4-BE49-F238E27FC236}">
                <a16:creationId xmlns:a16="http://schemas.microsoft.com/office/drawing/2014/main" id="{31C85427-D7BE-65DA-B109-FF8AD498DF4F}"/>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326234" y="6030915"/>
            <a:ext cx="2147886" cy="435093"/>
          </a:xfrm>
          <a:prstGeom prst="rect">
            <a:avLst/>
          </a:prstGeom>
        </p:spPr>
      </p:pic>
    </p:spTree>
    <p:extLst>
      <p:ext uri="{BB962C8B-B14F-4D97-AF65-F5344CB8AC3E}">
        <p14:creationId xmlns:p14="http://schemas.microsoft.com/office/powerpoint/2010/main" val="3875330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344812A-A80B-B144-A01C-F3B54E42A050}"/>
              </a:ext>
            </a:extLst>
          </p:cNvPr>
          <p:cNvSpPr>
            <a:spLocks noGrp="1"/>
          </p:cNvSpPr>
          <p:nvPr>
            <p:ph type="title"/>
          </p:nvPr>
        </p:nvSpPr>
        <p:spPr/>
        <p:txBody>
          <a:bodyPr/>
          <a:lstStyle/>
          <a:p>
            <a:r>
              <a:rPr lang="sv-SE" dirty="0"/>
              <a:t>Våld i nära relationer påverkar arbetet</a:t>
            </a:r>
          </a:p>
        </p:txBody>
      </p:sp>
      <p:sp>
        <p:nvSpPr>
          <p:cNvPr id="3" name="Platshållare för innehåll 2">
            <a:extLst>
              <a:ext uri="{FF2B5EF4-FFF2-40B4-BE49-F238E27FC236}">
                <a16:creationId xmlns:a16="http://schemas.microsoft.com/office/drawing/2014/main" id="{E6B2300B-3D08-B077-C900-E30F16FC718F}"/>
              </a:ext>
            </a:extLst>
          </p:cNvPr>
          <p:cNvSpPr>
            <a:spLocks noGrp="1"/>
          </p:cNvSpPr>
          <p:nvPr>
            <p:ph sz="quarter" idx="13"/>
          </p:nvPr>
        </p:nvSpPr>
        <p:spPr>
          <a:xfrm>
            <a:off x="1092200" y="2113722"/>
            <a:ext cx="8650817" cy="2176924"/>
          </a:xfrm>
        </p:spPr>
        <p:txBody>
          <a:bodyPr/>
          <a:lstStyle/>
          <a:p>
            <a:r>
              <a:rPr lang="sv-SE" dirty="0"/>
              <a:t>Våldet kan utövas på eller i närheten av arbetsplatsen</a:t>
            </a:r>
          </a:p>
          <a:p>
            <a:r>
              <a:rPr lang="sv-SE" dirty="0"/>
              <a:t>Svårt sköta arbetsuppgifter och misstag på arbetet </a:t>
            </a:r>
          </a:p>
          <a:p>
            <a:r>
              <a:rPr lang="sv-SE" dirty="0"/>
              <a:t>Svårt att hålla tider</a:t>
            </a:r>
          </a:p>
          <a:p>
            <a:r>
              <a:rPr lang="sv-SE" dirty="0"/>
              <a:t>Sjukfrånvaro</a:t>
            </a:r>
          </a:p>
        </p:txBody>
      </p:sp>
      <p:sp>
        <p:nvSpPr>
          <p:cNvPr id="4" name="Platshållare för datum 3">
            <a:extLst>
              <a:ext uri="{FF2B5EF4-FFF2-40B4-BE49-F238E27FC236}">
                <a16:creationId xmlns:a16="http://schemas.microsoft.com/office/drawing/2014/main" id="{7DB6FA76-B52C-FC95-B884-7764FD556886}"/>
              </a:ext>
            </a:extLst>
          </p:cNvPr>
          <p:cNvSpPr>
            <a:spLocks noGrp="1"/>
          </p:cNvSpPr>
          <p:nvPr>
            <p:ph type="dt" sz="half" idx="14"/>
          </p:nvPr>
        </p:nvSpPr>
        <p:spPr/>
        <p:txBody>
          <a:bodyPr/>
          <a:lstStyle/>
          <a:p>
            <a:fld id="{094EC4B8-68CD-44A3-B172-19A87347D395}" type="datetime1">
              <a:rPr lang="sv-SE" smtClean="0"/>
              <a:t>2024-07-10</a:t>
            </a:fld>
            <a:endParaRPr lang="sv-SE"/>
          </a:p>
        </p:txBody>
      </p:sp>
      <p:pic>
        <p:nvPicPr>
          <p:cNvPr id="5" name="Bildobjekt 4">
            <a:extLst>
              <a:ext uri="{FF2B5EF4-FFF2-40B4-BE49-F238E27FC236}">
                <a16:creationId xmlns:a16="http://schemas.microsoft.com/office/drawing/2014/main" id="{6016850B-2AF7-F52D-EF58-804139046EC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3429000"/>
            <a:ext cx="3600000" cy="2711841"/>
          </a:xfrm>
          <a:prstGeom prst="rect">
            <a:avLst/>
          </a:prstGeom>
        </p:spPr>
      </p:pic>
      <p:sp>
        <p:nvSpPr>
          <p:cNvPr id="6" name="textruta 5">
            <a:extLst>
              <a:ext uri="{FF2B5EF4-FFF2-40B4-BE49-F238E27FC236}">
                <a16:creationId xmlns:a16="http://schemas.microsoft.com/office/drawing/2014/main" id="{F7A403AA-A164-3AFD-0676-9750130B6C2F}"/>
              </a:ext>
            </a:extLst>
          </p:cNvPr>
          <p:cNvSpPr txBox="1"/>
          <p:nvPr/>
        </p:nvSpPr>
        <p:spPr>
          <a:xfrm>
            <a:off x="5971735" y="6354687"/>
            <a:ext cx="4431324" cy="276999"/>
          </a:xfrm>
          <a:prstGeom prst="rect">
            <a:avLst/>
          </a:prstGeom>
          <a:noFill/>
        </p:spPr>
        <p:txBody>
          <a:bodyPr wrap="square">
            <a:spAutoFit/>
          </a:bodyPr>
          <a:lstStyle/>
          <a:p>
            <a:r>
              <a:rPr lang="sv-SE" sz="1200" dirty="0"/>
              <a:t>(</a:t>
            </a:r>
            <a:r>
              <a:rPr lang="sv-SE" sz="1200" dirty="0" err="1"/>
              <a:t>Giesbrecht</a:t>
            </a:r>
            <a:r>
              <a:rPr lang="sv-SE" sz="1200" dirty="0"/>
              <a:t> 2022; Charlot m. fl. 2021; </a:t>
            </a:r>
            <a:r>
              <a:rPr lang="sv-SE" sz="1200" dirty="0" err="1"/>
              <a:t>Beecham</a:t>
            </a:r>
            <a:r>
              <a:rPr lang="sv-SE" sz="1200" dirty="0"/>
              <a:t> 2014)</a:t>
            </a:r>
            <a:endParaRPr lang="en-US" sz="1200" dirty="0">
              <a:cs typeface="Calibri"/>
            </a:endParaRPr>
          </a:p>
        </p:txBody>
      </p:sp>
    </p:spTree>
    <p:extLst>
      <p:ext uri="{BB962C8B-B14F-4D97-AF65-F5344CB8AC3E}">
        <p14:creationId xmlns:p14="http://schemas.microsoft.com/office/powerpoint/2010/main" val="31635202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C91C6E4-3416-47DD-BBAA-E47CA9D1BBAE}"/>
              </a:ext>
            </a:extLst>
          </p:cNvPr>
          <p:cNvSpPr>
            <a:spLocks noGrp="1"/>
          </p:cNvSpPr>
          <p:nvPr>
            <p:ph type="title"/>
          </p:nvPr>
        </p:nvSpPr>
        <p:spPr/>
        <p:txBody>
          <a:bodyPr/>
          <a:lstStyle/>
          <a:p>
            <a:r>
              <a:rPr lang="sv-SE" dirty="0"/>
              <a:t>Chefens roll</a:t>
            </a:r>
          </a:p>
        </p:txBody>
      </p:sp>
      <p:pic>
        <p:nvPicPr>
          <p:cNvPr id="5" name="Platshållare för innehåll 4">
            <a:extLst>
              <a:ext uri="{FF2B5EF4-FFF2-40B4-BE49-F238E27FC236}">
                <a16:creationId xmlns:a16="http://schemas.microsoft.com/office/drawing/2014/main" id="{F4287509-80A9-4DEA-83A3-F59D9A263E75}"/>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663349" y="1235749"/>
            <a:ext cx="7557731" cy="5280823"/>
          </a:xfrm>
        </p:spPr>
      </p:pic>
    </p:spTree>
    <p:extLst>
      <p:ext uri="{BB962C8B-B14F-4D97-AF65-F5344CB8AC3E}">
        <p14:creationId xmlns:p14="http://schemas.microsoft.com/office/powerpoint/2010/main" val="16827238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ktangel 11">
            <a:extLst>
              <a:ext uri="{FF2B5EF4-FFF2-40B4-BE49-F238E27FC236}">
                <a16:creationId xmlns:a16="http://schemas.microsoft.com/office/drawing/2014/main" id="{5A648920-29C7-405F-966E-CF16C2662AC0}"/>
              </a:ext>
            </a:extLst>
          </p:cNvPr>
          <p:cNvSpPr/>
          <p:nvPr/>
        </p:nvSpPr>
        <p:spPr>
          <a:xfrm>
            <a:off x="557161" y="2077479"/>
            <a:ext cx="3336415" cy="4412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2" name="Rubrik 1">
            <a:extLst>
              <a:ext uri="{FF2B5EF4-FFF2-40B4-BE49-F238E27FC236}">
                <a16:creationId xmlns:a16="http://schemas.microsoft.com/office/drawing/2014/main" id="{199FD939-5598-4FF5-8444-031C1EEC93A7}"/>
              </a:ext>
            </a:extLst>
          </p:cNvPr>
          <p:cNvSpPr>
            <a:spLocks noGrp="1"/>
          </p:cNvSpPr>
          <p:nvPr>
            <p:ph type="title"/>
          </p:nvPr>
        </p:nvSpPr>
        <p:spPr>
          <a:xfrm>
            <a:off x="517831" y="247852"/>
            <a:ext cx="10771200" cy="814437"/>
          </a:xfrm>
        </p:spPr>
        <p:txBody>
          <a:bodyPr/>
          <a:lstStyle/>
          <a:p>
            <a:r>
              <a:rPr lang="sv-SE" dirty="0"/>
              <a:t>Chefens roll</a:t>
            </a:r>
          </a:p>
        </p:txBody>
      </p:sp>
      <p:sp>
        <p:nvSpPr>
          <p:cNvPr id="9" name="Pil: höger 8">
            <a:extLst>
              <a:ext uri="{FF2B5EF4-FFF2-40B4-BE49-F238E27FC236}">
                <a16:creationId xmlns:a16="http://schemas.microsoft.com/office/drawing/2014/main" id="{DB3561DD-EBD3-4FA9-8A6A-5C7F51E63187}"/>
              </a:ext>
            </a:extLst>
          </p:cNvPr>
          <p:cNvSpPr/>
          <p:nvPr/>
        </p:nvSpPr>
        <p:spPr>
          <a:xfrm>
            <a:off x="3932018" y="1240917"/>
            <a:ext cx="449447" cy="619831"/>
          </a:xfrm>
          <a:prstGeom prst="rightArrow">
            <a:avLst/>
          </a:prstGeom>
          <a:solidFill>
            <a:schemeClr val="tx2">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10" name="Pil: höger 9">
            <a:extLst>
              <a:ext uri="{FF2B5EF4-FFF2-40B4-BE49-F238E27FC236}">
                <a16:creationId xmlns:a16="http://schemas.microsoft.com/office/drawing/2014/main" id="{434A967E-3152-46BE-91E6-3AE07160A156}"/>
              </a:ext>
            </a:extLst>
          </p:cNvPr>
          <p:cNvSpPr/>
          <p:nvPr/>
        </p:nvSpPr>
        <p:spPr>
          <a:xfrm>
            <a:off x="7800613" y="1240917"/>
            <a:ext cx="449447" cy="619831"/>
          </a:xfrm>
          <a:prstGeom prst="rightArrow">
            <a:avLst/>
          </a:prstGeom>
          <a:solidFill>
            <a:schemeClr val="tx2">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13" name="Pil: höger 12">
            <a:extLst>
              <a:ext uri="{FF2B5EF4-FFF2-40B4-BE49-F238E27FC236}">
                <a16:creationId xmlns:a16="http://schemas.microsoft.com/office/drawing/2014/main" id="{FDF503AF-2250-4844-BDFB-A6F75FE62ED7}"/>
              </a:ext>
            </a:extLst>
          </p:cNvPr>
          <p:cNvSpPr/>
          <p:nvPr/>
        </p:nvSpPr>
        <p:spPr>
          <a:xfrm rot="5400000">
            <a:off x="1961920" y="1587502"/>
            <a:ext cx="492437" cy="816079"/>
          </a:xfrm>
          <a:prstGeom prst="rightArrow">
            <a:avLst/>
          </a:prstGeom>
          <a:solidFill>
            <a:srgbClr val="582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14" name="Rektangel 13">
            <a:extLst>
              <a:ext uri="{FF2B5EF4-FFF2-40B4-BE49-F238E27FC236}">
                <a16:creationId xmlns:a16="http://schemas.microsoft.com/office/drawing/2014/main" id="{E7F54CBC-8BFF-4FE4-924E-D5F3F009B4D5}"/>
              </a:ext>
            </a:extLst>
          </p:cNvPr>
          <p:cNvSpPr/>
          <p:nvPr/>
        </p:nvSpPr>
        <p:spPr>
          <a:xfrm>
            <a:off x="4469159" y="2077473"/>
            <a:ext cx="3336415" cy="4412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15" name="Pil: höger 14">
            <a:extLst>
              <a:ext uri="{FF2B5EF4-FFF2-40B4-BE49-F238E27FC236}">
                <a16:creationId xmlns:a16="http://schemas.microsoft.com/office/drawing/2014/main" id="{DAC57389-9E4B-4895-A497-7F7A3B946762}"/>
              </a:ext>
            </a:extLst>
          </p:cNvPr>
          <p:cNvSpPr/>
          <p:nvPr/>
        </p:nvSpPr>
        <p:spPr>
          <a:xfrm rot="5400000">
            <a:off x="5873917" y="1587503"/>
            <a:ext cx="492441" cy="816079"/>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16" name="Rektangel 15">
            <a:extLst>
              <a:ext uri="{FF2B5EF4-FFF2-40B4-BE49-F238E27FC236}">
                <a16:creationId xmlns:a16="http://schemas.microsoft.com/office/drawing/2014/main" id="{473D98B8-9545-4543-842B-D8952EA3DCC1}"/>
              </a:ext>
            </a:extLst>
          </p:cNvPr>
          <p:cNvSpPr/>
          <p:nvPr/>
        </p:nvSpPr>
        <p:spPr>
          <a:xfrm>
            <a:off x="8304182" y="2077473"/>
            <a:ext cx="3336415" cy="4412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17" name="Pil: höger 16">
            <a:extLst>
              <a:ext uri="{FF2B5EF4-FFF2-40B4-BE49-F238E27FC236}">
                <a16:creationId xmlns:a16="http://schemas.microsoft.com/office/drawing/2014/main" id="{509E603A-BEC1-48CC-B8E5-8C7799C4434A}"/>
              </a:ext>
            </a:extLst>
          </p:cNvPr>
          <p:cNvSpPr/>
          <p:nvPr/>
        </p:nvSpPr>
        <p:spPr>
          <a:xfrm rot="5400000">
            <a:off x="9708942" y="1587499"/>
            <a:ext cx="492436" cy="816079"/>
          </a:xfrm>
          <a:prstGeom prst="rightArrow">
            <a:avLst/>
          </a:prstGeom>
          <a:solidFill>
            <a:srgbClr val="0087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18" name="textruta 17">
            <a:extLst>
              <a:ext uri="{FF2B5EF4-FFF2-40B4-BE49-F238E27FC236}">
                <a16:creationId xmlns:a16="http://schemas.microsoft.com/office/drawing/2014/main" id="{C0A6E1A4-CF29-403B-A454-0B6803706F79}"/>
              </a:ext>
            </a:extLst>
          </p:cNvPr>
          <p:cNvSpPr txBox="1"/>
          <p:nvPr/>
        </p:nvSpPr>
        <p:spPr>
          <a:xfrm>
            <a:off x="621115" y="2312630"/>
            <a:ext cx="3272460" cy="1123384"/>
          </a:xfrm>
          <a:prstGeom prst="rect">
            <a:avLst/>
          </a:prstGeom>
          <a:noFill/>
        </p:spPr>
        <p:txBody>
          <a:bodyPr wrap="square" rtlCol="0">
            <a:spAutoFit/>
          </a:bodyPr>
          <a:lstStyle/>
          <a:p>
            <a:r>
              <a:rPr lang="sv-SE" sz="1700" b="1" dirty="0">
                <a:solidFill>
                  <a:srgbClr val="582C83"/>
                </a:solidFill>
              </a:rPr>
              <a:t>På årliga personalmöten</a:t>
            </a:r>
            <a:endParaRPr lang="sv-SE" sz="1700" b="1" dirty="0"/>
          </a:p>
          <a:p>
            <a:endParaRPr lang="sv-SE" sz="1700" b="1" dirty="0"/>
          </a:p>
          <a:p>
            <a:r>
              <a:rPr lang="sv-SE" sz="1700" b="1" dirty="0">
                <a:solidFill>
                  <a:srgbClr val="582C83"/>
                </a:solidFill>
              </a:rPr>
              <a:t>I personalutrymmen</a:t>
            </a:r>
          </a:p>
          <a:p>
            <a:endParaRPr lang="sv-SE" sz="1600" dirty="0"/>
          </a:p>
        </p:txBody>
      </p:sp>
      <p:sp>
        <p:nvSpPr>
          <p:cNvPr id="22" name="textruta 21">
            <a:extLst>
              <a:ext uri="{FF2B5EF4-FFF2-40B4-BE49-F238E27FC236}">
                <a16:creationId xmlns:a16="http://schemas.microsoft.com/office/drawing/2014/main" id="{11C465D3-22C5-4675-B59D-BD0CF5AE0018}"/>
              </a:ext>
            </a:extLst>
          </p:cNvPr>
          <p:cNvSpPr txBox="1"/>
          <p:nvPr/>
        </p:nvSpPr>
        <p:spPr>
          <a:xfrm>
            <a:off x="4533114" y="2312630"/>
            <a:ext cx="3272460" cy="1400383"/>
          </a:xfrm>
          <a:prstGeom prst="rect">
            <a:avLst/>
          </a:prstGeom>
          <a:noFill/>
        </p:spPr>
        <p:txBody>
          <a:bodyPr wrap="square" rtlCol="0">
            <a:spAutoFit/>
          </a:bodyPr>
          <a:lstStyle/>
          <a:p>
            <a:r>
              <a:rPr lang="sv-SE" sz="1700" b="1" dirty="0">
                <a:solidFill>
                  <a:srgbClr val="F2A900"/>
                </a:solidFill>
              </a:rPr>
              <a:t>På rutin vid utvecklingssamtal</a:t>
            </a:r>
            <a:endParaRPr lang="sv-SE" sz="1700" dirty="0"/>
          </a:p>
          <a:p>
            <a:endParaRPr lang="sv-SE" sz="1700" dirty="0"/>
          </a:p>
          <a:p>
            <a:r>
              <a:rPr lang="sv-SE" sz="1700" b="1" dirty="0">
                <a:solidFill>
                  <a:srgbClr val="F2A900"/>
                </a:solidFill>
              </a:rPr>
              <a:t>På indikation vid omtankesamtal</a:t>
            </a:r>
          </a:p>
        </p:txBody>
      </p:sp>
      <p:sp>
        <p:nvSpPr>
          <p:cNvPr id="25" name="textruta 24">
            <a:extLst>
              <a:ext uri="{FF2B5EF4-FFF2-40B4-BE49-F238E27FC236}">
                <a16:creationId xmlns:a16="http://schemas.microsoft.com/office/drawing/2014/main" id="{4B1E685F-4EFB-4451-95D4-319C306739BE}"/>
              </a:ext>
            </a:extLst>
          </p:cNvPr>
          <p:cNvSpPr txBox="1"/>
          <p:nvPr/>
        </p:nvSpPr>
        <p:spPr>
          <a:xfrm>
            <a:off x="8381158" y="2304539"/>
            <a:ext cx="3272460" cy="3436775"/>
          </a:xfrm>
          <a:prstGeom prst="rect">
            <a:avLst/>
          </a:prstGeom>
          <a:noFill/>
        </p:spPr>
        <p:txBody>
          <a:bodyPr wrap="square" rtlCol="0">
            <a:spAutoFit/>
          </a:bodyPr>
          <a:lstStyle/>
          <a:p>
            <a:r>
              <a:rPr lang="sv-SE" sz="1700" b="1" dirty="0">
                <a:solidFill>
                  <a:srgbClr val="008755"/>
                </a:solidFill>
              </a:rPr>
              <a:t>Gott bemötande</a:t>
            </a:r>
          </a:p>
          <a:p>
            <a:endParaRPr lang="sv-SE" sz="1700" b="1" dirty="0">
              <a:solidFill>
                <a:srgbClr val="008755"/>
              </a:solidFill>
            </a:endParaRPr>
          </a:p>
          <a:p>
            <a:r>
              <a:rPr lang="sv-SE" sz="1700" b="1" dirty="0">
                <a:solidFill>
                  <a:srgbClr val="008755"/>
                </a:solidFill>
              </a:rPr>
              <a:t>Stöd från arbetsgivaren</a:t>
            </a:r>
          </a:p>
          <a:p>
            <a:pPr marL="228594" indent="-228594">
              <a:buFont typeface="Arial" panose="020B0604020202020204" pitchFamily="34" charset="0"/>
              <a:buChar char="•"/>
            </a:pPr>
            <a:r>
              <a:rPr lang="sv-SE" sz="1700" dirty="0"/>
              <a:t>Arbetsanpassning och rehabilitering</a:t>
            </a:r>
          </a:p>
          <a:p>
            <a:pPr marL="228594" indent="-228594">
              <a:buFont typeface="Arial" panose="020B0604020202020204" pitchFamily="34" charset="0"/>
              <a:buChar char="•"/>
            </a:pPr>
            <a:r>
              <a:rPr lang="sv-SE" sz="1700" dirty="0"/>
              <a:t>Säkerhetsplanering</a:t>
            </a:r>
          </a:p>
          <a:p>
            <a:pPr marL="228594" indent="-228594">
              <a:buFont typeface="Arial" panose="020B0604020202020204" pitchFamily="34" charset="0"/>
              <a:buChar char="•"/>
            </a:pPr>
            <a:r>
              <a:rPr lang="sv-SE" sz="1700" dirty="0"/>
              <a:t>Stöd på arbetstid</a:t>
            </a:r>
          </a:p>
          <a:p>
            <a:endParaRPr lang="sv-SE" sz="1700" b="1" dirty="0">
              <a:solidFill>
                <a:srgbClr val="008755"/>
              </a:solidFill>
            </a:endParaRPr>
          </a:p>
          <a:p>
            <a:r>
              <a:rPr lang="sv-SE" sz="1700" b="1" dirty="0">
                <a:solidFill>
                  <a:srgbClr val="008755"/>
                </a:solidFill>
              </a:rPr>
              <a:t>Stöd från andra aktörer </a:t>
            </a:r>
          </a:p>
          <a:p>
            <a:pPr marL="228594" indent="-228594">
              <a:buFont typeface="Arial" panose="020B0604020202020204" pitchFamily="34" charset="0"/>
              <a:buChar char="•"/>
            </a:pPr>
            <a:r>
              <a:rPr lang="sv-SE" sz="1700" dirty="0"/>
              <a:t>Informera</a:t>
            </a:r>
          </a:p>
          <a:p>
            <a:pPr marL="228594" indent="-228594">
              <a:buFont typeface="Arial" panose="020B0604020202020204" pitchFamily="34" charset="0"/>
              <a:buChar char="•"/>
            </a:pPr>
            <a:r>
              <a:rPr lang="sv-SE" sz="1700" dirty="0"/>
              <a:t>Förmedla kontakt </a:t>
            </a:r>
          </a:p>
          <a:p>
            <a:pPr marL="228594" indent="-228594">
              <a:buFont typeface="Arial" panose="020B0604020202020204" pitchFamily="34" charset="0"/>
              <a:buChar char="•"/>
            </a:pPr>
            <a:r>
              <a:rPr lang="sv-SE" sz="1700" dirty="0"/>
              <a:t>Följa med</a:t>
            </a:r>
          </a:p>
          <a:p>
            <a:endParaRPr lang="sv-SE" sz="1333" dirty="0"/>
          </a:p>
        </p:txBody>
      </p:sp>
      <p:sp>
        <p:nvSpPr>
          <p:cNvPr id="6" name="Rektangel: rundade hörn 5">
            <a:extLst>
              <a:ext uri="{FF2B5EF4-FFF2-40B4-BE49-F238E27FC236}">
                <a16:creationId xmlns:a16="http://schemas.microsoft.com/office/drawing/2014/main" id="{B9071254-D52D-4E44-9E5D-91629BC6DF3B}"/>
              </a:ext>
            </a:extLst>
          </p:cNvPr>
          <p:cNvSpPr/>
          <p:nvPr/>
        </p:nvSpPr>
        <p:spPr>
          <a:xfrm>
            <a:off x="517831" y="1191752"/>
            <a:ext cx="3419148" cy="694403"/>
          </a:xfrm>
          <a:prstGeom prst="roundRect">
            <a:avLst/>
          </a:prstGeom>
          <a:solidFill>
            <a:srgbClr val="582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3200"/>
              <a:t>1. Informera</a:t>
            </a:r>
          </a:p>
        </p:txBody>
      </p:sp>
      <p:sp>
        <p:nvSpPr>
          <p:cNvPr id="7" name="Rektangel: rundade hörn 6">
            <a:extLst>
              <a:ext uri="{FF2B5EF4-FFF2-40B4-BE49-F238E27FC236}">
                <a16:creationId xmlns:a16="http://schemas.microsoft.com/office/drawing/2014/main" id="{4CBC1634-0851-44FF-8B70-589C41B80037}"/>
              </a:ext>
            </a:extLst>
          </p:cNvPr>
          <p:cNvSpPr/>
          <p:nvPr/>
        </p:nvSpPr>
        <p:spPr>
          <a:xfrm>
            <a:off x="4386426" y="1191751"/>
            <a:ext cx="3419148" cy="694403"/>
          </a:xfrm>
          <a:prstGeom prst="roundRect">
            <a:avLst/>
          </a:prstGeom>
          <a:solidFill>
            <a:srgbClr val="F2A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3200"/>
              <a:t>2. Fråga</a:t>
            </a:r>
          </a:p>
        </p:txBody>
      </p:sp>
      <p:sp>
        <p:nvSpPr>
          <p:cNvPr id="8" name="Rektangel: rundade hörn 7">
            <a:extLst>
              <a:ext uri="{FF2B5EF4-FFF2-40B4-BE49-F238E27FC236}">
                <a16:creationId xmlns:a16="http://schemas.microsoft.com/office/drawing/2014/main" id="{D40E2627-D4C7-4607-937A-7B84002F5A1E}"/>
              </a:ext>
            </a:extLst>
          </p:cNvPr>
          <p:cNvSpPr/>
          <p:nvPr/>
        </p:nvSpPr>
        <p:spPr>
          <a:xfrm>
            <a:off x="8255022" y="1191751"/>
            <a:ext cx="3419148" cy="694404"/>
          </a:xfrm>
          <a:prstGeom prst="roundRect">
            <a:avLst/>
          </a:prstGeom>
          <a:solidFill>
            <a:srgbClr val="0087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3200"/>
              <a:t>3. Stödja</a:t>
            </a:r>
          </a:p>
        </p:txBody>
      </p:sp>
    </p:spTree>
    <p:extLst>
      <p:ext uri="{BB962C8B-B14F-4D97-AF65-F5344CB8AC3E}">
        <p14:creationId xmlns:p14="http://schemas.microsoft.com/office/powerpoint/2010/main" val="26823008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7AD2058-FD79-6A5D-9C60-11D8C5F7D03E}"/>
              </a:ext>
            </a:extLst>
          </p:cNvPr>
          <p:cNvSpPr>
            <a:spLocks noGrp="1"/>
          </p:cNvSpPr>
          <p:nvPr>
            <p:ph type="title"/>
          </p:nvPr>
        </p:nvSpPr>
        <p:spPr/>
        <p:txBody>
          <a:bodyPr/>
          <a:lstStyle/>
          <a:p>
            <a:r>
              <a:rPr lang="sv-SE" dirty="0"/>
              <a:t>Vad kan du göra? </a:t>
            </a:r>
          </a:p>
        </p:txBody>
      </p:sp>
      <p:sp>
        <p:nvSpPr>
          <p:cNvPr id="3" name="Platshållare för innehåll 2">
            <a:extLst>
              <a:ext uri="{FF2B5EF4-FFF2-40B4-BE49-F238E27FC236}">
                <a16:creationId xmlns:a16="http://schemas.microsoft.com/office/drawing/2014/main" id="{193E4926-AF8C-3FAD-15AE-54A52DCEB22E}"/>
              </a:ext>
            </a:extLst>
          </p:cNvPr>
          <p:cNvSpPr>
            <a:spLocks noGrp="1"/>
          </p:cNvSpPr>
          <p:nvPr>
            <p:ph sz="quarter" idx="13"/>
          </p:nvPr>
        </p:nvSpPr>
        <p:spPr>
          <a:xfrm>
            <a:off x="1092200" y="2113722"/>
            <a:ext cx="9057640" cy="3548524"/>
          </a:xfrm>
        </p:spPr>
        <p:txBody>
          <a:bodyPr/>
          <a:lstStyle/>
          <a:p>
            <a:r>
              <a:rPr lang="sv-SE" dirty="0"/>
              <a:t>Var uppmärksam på hur dina kollegor mår och hur de har det. </a:t>
            </a:r>
          </a:p>
          <a:p>
            <a:r>
              <a:rPr lang="sv-SE" dirty="0"/>
              <a:t>Fråga hur det är, om något inte verkar ok. </a:t>
            </a:r>
          </a:p>
          <a:p>
            <a:r>
              <a:rPr lang="sv-SE" dirty="0"/>
              <a:t>Om du själv är utsatt:</a:t>
            </a:r>
          </a:p>
          <a:p>
            <a:pPr lvl="1"/>
            <a:r>
              <a:rPr lang="sv-SE" sz="2200" dirty="0"/>
              <a:t>Prata med någon om hur du har det.</a:t>
            </a:r>
          </a:p>
          <a:p>
            <a:pPr lvl="1"/>
            <a:r>
              <a:rPr lang="sv-SE" sz="2200" dirty="0"/>
              <a:t>Be mig som chef om stöd. </a:t>
            </a:r>
          </a:p>
          <a:p>
            <a:pPr lvl="1"/>
            <a:r>
              <a:rPr lang="sv-SE" sz="2200" dirty="0"/>
              <a:t>Sök stöd. </a:t>
            </a:r>
            <a:br>
              <a:rPr lang="sv-SE" sz="2200" dirty="0"/>
            </a:br>
            <a:r>
              <a:rPr lang="sv-SE" sz="2200" dirty="0"/>
              <a:t>Det finns många som kan hjälpa. </a:t>
            </a:r>
          </a:p>
          <a:p>
            <a:endParaRPr lang="sv-SE" dirty="0"/>
          </a:p>
        </p:txBody>
      </p:sp>
      <p:sp>
        <p:nvSpPr>
          <p:cNvPr id="4" name="Platshållare för datum 3">
            <a:extLst>
              <a:ext uri="{FF2B5EF4-FFF2-40B4-BE49-F238E27FC236}">
                <a16:creationId xmlns:a16="http://schemas.microsoft.com/office/drawing/2014/main" id="{9FA7DF88-613A-45B9-C1E4-C2DE246DE0A7}"/>
              </a:ext>
            </a:extLst>
          </p:cNvPr>
          <p:cNvSpPr>
            <a:spLocks noGrp="1"/>
          </p:cNvSpPr>
          <p:nvPr>
            <p:ph type="dt" sz="half" idx="14"/>
          </p:nvPr>
        </p:nvSpPr>
        <p:spPr/>
        <p:txBody>
          <a:bodyPr/>
          <a:lstStyle/>
          <a:p>
            <a:fld id="{094EC4B8-68CD-44A3-B172-19A87347D395}" type="datetime1">
              <a:rPr lang="sv-SE" smtClean="0"/>
              <a:t>2024-07-10</a:t>
            </a:fld>
            <a:endParaRPr lang="sv-SE"/>
          </a:p>
        </p:txBody>
      </p:sp>
      <p:pic>
        <p:nvPicPr>
          <p:cNvPr id="5" name="Bildobjekt 4" descr="En bild som visar vektorgrafik&#10;&#10;Automatiskt genererad beskrivning">
            <a:extLst>
              <a:ext uri="{FF2B5EF4-FFF2-40B4-BE49-F238E27FC236}">
                <a16:creationId xmlns:a16="http://schemas.microsoft.com/office/drawing/2014/main" id="{8EA8A46F-BA6B-C17D-409A-6853C317FF5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09840" y="3887984"/>
            <a:ext cx="3240000" cy="2429397"/>
          </a:xfrm>
          <a:prstGeom prst="rect">
            <a:avLst/>
          </a:prstGeom>
        </p:spPr>
      </p:pic>
    </p:spTree>
    <p:extLst>
      <p:ext uri="{BB962C8B-B14F-4D97-AF65-F5344CB8AC3E}">
        <p14:creationId xmlns:p14="http://schemas.microsoft.com/office/powerpoint/2010/main" val="1850888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37C5F3D-3F39-BCA9-637E-4D5F2DE89335}"/>
              </a:ext>
            </a:extLst>
          </p:cNvPr>
          <p:cNvSpPr>
            <a:spLocks noGrp="1"/>
          </p:cNvSpPr>
          <p:nvPr>
            <p:ph type="title"/>
          </p:nvPr>
        </p:nvSpPr>
        <p:spPr>
          <a:xfrm>
            <a:off x="881395" y="513470"/>
            <a:ext cx="8872205" cy="495991"/>
          </a:xfrm>
        </p:spPr>
        <p:txBody>
          <a:bodyPr/>
          <a:lstStyle/>
          <a:p>
            <a:r>
              <a:rPr lang="sv-SE" b="0" dirty="0"/>
              <a:t>Samhällets stöd</a:t>
            </a:r>
          </a:p>
        </p:txBody>
      </p:sp>
      <p:sp>
        <p:nvSpPr>
          <p:cNvPr id="3" name="Platshållare för datum 2">
            <a:extLst>
              <a:ext uri="{FF2B5EF4-FFF2-40B4-BE49-F238E27FC236}">
                <a16:creationId xmlns:a16="http://schemas.microsoft.com/office/drawing/2014/main" id="{098AC0A5-CBBB-E3FE-9C64-CC83D1EBE214}"/>
              </a:ext>
            </a:extLst>
          </p:cNvPr>
          <p:cNvSpPr>
            <a:spLocks noGrp="1"/>
          </p:cNvSpPr>
          <p:nvPr>
            <p:ph type="dt" sz="half" idx="10"/>
          </p:nvPr>
        </p:nvSpPr>
        <p:spPr/>
        <p:txBody>
          <a:bodyPr/>
          <a:lstStyle/>
          <a:p>
            <a:fld id="{F7FC82E9-E70A-41D0-BC52-9CE4D8B0E8A6}" type="datetime1">
              <a:rPr lang="sv-SE" smtClean="0"/>
              <a:t>2024-07-10</a:t>
            </a:fld>
            <a:endParaRPr lang="sv-SE"/>
          </a:p>
        </p:txBody>
      </p:sp>
      <p:sp>
        <p:nvSpPr>
          <p:cNvPr id="5" name="textruta 4">
            <a:extLst>
              <a:ext uri="{FF2B5EF4-FFF2-40B4-BE49-F238E27FC236}">
                <a16:creationId xmlns:a16="http://schemas.microsoft.com/office/drawing/2014/main" id="{F47935B1-EC5B-90CF-B1A1-6CCD2DC34E0D}"/>
              </a:ext>
            </a:extLst>
          </p:cNvPr>
          <p:cNvSpPr txBox="1"/>
          <p:nvPr/>
        </p:nvSpPr>
        <p:spPr>
          <a:xfrm>
            <a:off x="881395" y="1409029"/>
            <a:ext cx="3060000" cy="1559786"/>
          </a:xfrm>
          <a:prstGeom prst="rect">
            <a:avLst/>
          </a:prstGeom>
          <a:noFill/>
        </p:spPr>
        <p:txBody>
          <a:bodyPr wrap="square">
            <a:spAutoFit/>
          </a:bodyPr>
          <a:lstStyle/>
          <a:p>
            <a:pPr marL="0" indent="0">
              <a:buNone/>
            </a:pPr>
            <a:r>
              <a:rPr lang="sv-SE" b="1" dirty="0">
                <a:solidFill>
                  <a:srgbClr val="FF6600"/>
                </a:solidFill>
              </a:rPr>
              <a:t>Hälso- och sjukvården</a:t>
            </a:r>
          </a:p>
          <a:p>
            <a:pPr marL="285750" indent="-285750">
              <a:lnSpc>
                <a:spcPct val="150000"/>
              </a:lnSpc>
              <a:buFont typeface="Arial" panose="020B0604020202020204" pitchFamily="34" charset="0"/>
              <a:buChar char="•"/>
            </a:pPr>
            <a:r>
              <a:rPr lang="sv-SE" dirty="0"/>
              <a:t>Vård och behandling</a:t>
            </a:r>
          </a:p>
          <a:p>
            <a:pPr marL="285750" indent="-285750">
              <a:lnSpc>
                <a:spcPct val="150000"/>
              </a:lnSpc>
              <a:buFont typeface="Arial" panose="020B0604020202020204" pitchFamily="34" charset="0"/>
              <a:buChar char="•"/>
            </a:pPr>
            <a:r>
              <a:rPr lang="sv-SE" dirty="0"/>
              <a:t>Skadedokumentation</a:t>
            </a:r>
          </a:p>
          <a:p>
            <a:pPr marL="285750" indent="-285750">
              <a:lnSpc>
                <a:spcPct val="150000"/>
              </a:lnSpc>
              <a:buFont typeface="Arial" panose="020B0604020202020204" pitchFamily="34" charset="0"/>
              <a:buChar char="•"/>
            </a:pPr>
            <a:r>
              <a:rPr lang="sv-SE" dirty="0"/>
              <a:t>Spårsäkring</a:t>
            </a:r>
          </a:p>
        </p:txBody>
      </p:sp>
      <p:sp>
        <p:nvSpPr>
          <p:cNvPr id="7" name="textruta 6">
            <a:extLst>
              <a:ext uri="{FF2B5EF4-FFF2-40B4-BE49-F238E27FC236}">
                <a16:creationId xmlns:a16="http://schemas.microsoft.com/office/drawing/2014/main" id="{92CFF436-BD8A-D579-04B5-BE31BB4D2388}"/>
              </a:ext>
            </a:extLst>
          </p:cNvPr>
          <p:cNvSpPr txBox="1"/>
          <p:nvPr/>
        </p:nvSpPr>
        <p:spPr>
          <a:xfrm>
            <a:off x="881395" y="3889185"/>
            <a:ext cx="3240000" cy="1559786"/>
          </a:xfrm>
          <a:prstGeom prst="rect">
            <a:avLst/>
          </a:prstGeom>
          <a:noFill/>
        </p:spPr>
        <p:txBody>
          <a:bodyPr wrap="square">
            <a:spAutoFit/>
          </a:bodyPr>
          <a:lstStyle/>
          <a:p>
            <a:pPr marL="0" indent="0">
              <a:buNone/>
            </a:pPr>
            <a:r>
              <a:rPr lang="sv-SE" sz="1800" b="1" dirty="0">
                <a:solidFill>
                  <a:srgbClr val="008755"/>
                </a:solidFill>
              </a:rPr>
              <a:t>Polis och rättssystem</a:t>
            </a:r>
          </a:p>
          <a:p>
            <a:pPr marL="285750" indent="-285750">
              <a:lnSpc>
                <a:spcPct val="150000"/>
              </a:lnSpc>
              <a:buFont typeface="Arial" panose="020B0604020202020204" pitchFamily="34" charset="0"/>
              <a:buChar char="•"/>
            </a:pPr>
            <a:r>
              <a:rPr lang="sv-SE" sz="1800" dirty="0"/>
              <a:t>Polisanmälan</a:t>
            </a:r>
          </a:p>
          <a:p>
            <a:pPr marL="285750" indent="-285750">
              <a:lnSpc>
                <a:spcPct val="150000"/>
              </a:lnSpc>
              <a:buFont typeface="Arial" panose="020B0604020202020204" pitchFamily="34" charset="0"/>
              <a:buChar char="•"/>
            </a:pPr>
            <a:r>
              <a:rPr lang="sv-SE" sz="1800" dirty="0"/>
              <a:t>Hot- och riskbedömning</a:t>
            </a:r>
          </a:p>
          <a:p>
            <a:pPr marL="285750" indent="-285750">
              <a:lnSpc>
                <a:spcPct val="150000"/>
              </a:lnSpc>
              <a:buFont typeface="Arial" panose="020B0604020202020204" pitchFamily="34" charset="0"/>
              <a:buChar char="•"/>
            </a:pPr>
            <a:r>
              <a:rPr lang="sv-SE" sz="1800" dirty="0"/>
              <a:t>Kontaktförbud</a:t>
            </a:r>
            <a:endParaRPr lang="sv-SE" sz="1100" dirty="0"/>
          </a:p>
        </p:txBody>
      </p:sp>
      <p:sp>
        <p:nvSpPr>
          <p:cNvPr id="8" name="Platshållare för innehåll 5">
            <a:extLst>
              <a:ext uri="{FF2B5EF4-FFF2-40B4-BE49-F238E27FC236}">
                <a16:creationId xmlns:a16="http://schemas.microsoft.com/office/drawing/2014/main" id="{38DB3736-194F-042F-9E1C-8B8C044F2999}"/>
              </a:ext>
            </a:extLst>
          </p:cNvPr>
          <p:cNvSpPr txBox="1">
            <a:spLocks/>
          </p:cNvSpPr>
          <p:nvPr/>
        </p:nvSpPr>
        <p:spPr>
          <a:xfrm>
            <a:off x="6096000" y="1405323"/>
            <a:ext cx="4176000" cy="2088000"/>
          </a:xfrm>
          <a:prstGeom prst="rect">
            <a:avLst/>
          </a:prstGeom>
          <a:noFill/>
          <a:ln w="12700">
            <a:noFill/>
          </a:ln>
        </p:spPr>
        <p:txBody>
          <a:bodyPr vert="horz" lIns="0" tIns="0" rIns="0" bIns="0" spcCol="180000" rtlCol="0">
            <a:noAutofit/>
          </a:bodyPr>
          <a:lstStyle>
            <a:lvl1pPr marL="360363" marR="0" indent="-360363" algn="l" defTabSz="685800" rtl="0" eaLnBrk="1" fontAlgn="auto" latinLnBrk="0" hangingPunct="1">
              <a:lnSpc>
                <a:spcPct val="100000"/>
              </a:lnSpc>
              <a:spcBef>
                <a:spcPts val="750"/>
              </a:spcBef>
              <a:spcAft>
                <a:spcPts val="0"/>
              </a:spcAft>
              <a:buClrTx/>
              <a:buSzPct val="100000"/>
              <a:buFontTx/>
              <a:buBlip>
                <a:blip r:embed="rId3" r:link="rId4"/>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800" kern="1200">
                <a:solidFill>
                  <a:schemeClr val="tx1"/>
                </a:solidFill>
                <a:latin typeface="+mn-lt"/>
                <a:ea typeface="+mn-ea"/>
                <a:cs typeface="+mn-cs"/>
              </a:defRPr>
            </a:lvl2pPr>
            <a:lvl3pPr marL="715963" marR="0" indent="-17621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500" kern="1200">
                <a:solidFill>
                  <a:schemeClr val="tx1"/>
                </a:solidFill>
                <a:latin typeface="+mn-lt"/>
                <a:ea typeface="+mn-ea"/>
                <a:cs typeface="+mn-cs"/>
              </a:defRPr>
            </a:lvl3pPr>
            <a:lvl4pPr marL="898525" marR="0" indent="-18256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4pPr>
            <a:lvl5pPr marL="1073150" marR="0" indent="-17462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sv-SE" sz="1800" b="1" dirty="0">
                <a:solidFill>
                  <a:srgbClr val="582C83"/>
                </a:solidFill>
              </a:rPr>
              <a:t>Socialtjänsten</a:t>
            </a:r>
          </a:p>
          <a:p>
            <a:pPr>
              <a:buFont typeface="Arial" panose="020B0604020202020204" pitchFamily="34" charset="0"/>
              <a:buChar char="•"/>
            </a:pPr>
            <a:r>
              <a:rPr lang="sv-SE" sz="1800" dirty="0"/>
              <a:t>Skyddat boende/tillfälligt boende</a:t>
            </a:r>
          </a:p>
          <a:p>
            <a:pPr>
              <a:buFont typeface="Arial" panose="020B0604020202020204" pitchFamily="34" charset="0"/>
              <a:buChar char="•"/>
            </a:pPr>
            <a:r>
              <a:rPr lang="sv-SE" sz="1800" dirty="0"/>
              <a:t>Ekonomiskt bistånd</a:t>
            </a:r>
          </a:p>
          <a:p>
            <a:pPr>
              <a:buFont typeface="Arial" panose="020B0604020202020204" pitchFamily="34" charset="0"/>
              <a:buChar char="•"/>
            </a:pPr>
            <a:r>
              <a:rPr lang="sv-SE" sz="1800" dirty="0"/>
              <a:t>Individuella insatser barn/vuxen</a:t>
            </a:r>
          </a:p>
          <a:p>
            <a:pPr>
              <a:buFont typeface="Arial" panose="020B0604020202020204" pitchFamily="34" charset="0"/>
              <a:buChar char="•"/>
            </a:pPr>
            <a:r>
              <a:rPr lang="sv-SE" sz="1800" dirty="0"/>
              <a:t>Hot och riskbedömning</a:t>
            </a:r>
          </a:p>
        </p:txBody>
      </p:sp>
      <p:sp>
        <p:nvSpPr>
          <p:cNvPr id="9" name="Platshållare för innehåll 5">
            <a:extLst>
              <a:ext uri="{FF2B5EF4-FFF2-40B4-BE49-F238E27FC236}">
                <a16:creationId xmlns:a16="http://schemas.microsoft.com/office/drawing/2014/main" id="{5F61EF0C-6AF1-5A8C-196F-5CF2D3FE2926}"/>
              </a:ext>
            </a:extLst>
          </p:cNvPr>
          <p:cNvSpPr txBox="1">
            <a:spLocks/>
          </p:cNvSpPr>
          <p:nvPr/>
        </p:nvSpPr>
        <p:spPr>
          <a:xfrm>
            <a:off x="6096000" y="3889185"/>
            <a:ext cx="4212000" cy="1296355"/>
          </a:xfrm>
          <a:prstGeom prst="rect">
            <a:avLst/>
          </a:prstGeom>
        </p:spPr>
        <p:txBody>
          <a:bodyPr vert="horz" lIns="0" tIns="0" rIns="0" bIns="0" spcCol="180000" rtlCol="0">
            <a:noAutofit/>
          </a:bodyPr>
          <a:lstStyle>
            <a:lvl1pPr marL="360363" marR="0" indent="-360363" algn="l" defTabSz="685800" rtl="0" eaLnBrk="1" fontAlgn="auto" latinLnBrk="0" hangingPunct="1">
              <a:lnSpc>
                <a:spcPct val="100000"/>
              </a:lnSpc>
              <a:spcBef>
                <a:spcPts val="750"/>
              </a:spcBef>
              <a:spcAft>
                <a:spcPts val="0"/>
              </a:spcAft>
              <a:buClrTx/>
              <a:buSzPct val="100000"/>
              <a:buFontTx/>
              <a:buBlip>
                <a:blip r:embed="rId3" r:link="rId4"/>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800" kern="1200">
                <a:solidFill>
                  <a:schemeClr val="tx1"/>
                </a:solidFill>
                <a:latin typeface="+mn-lt"/>
                <a:ea typeface="+mn-ea"/>
                <a:cs typeface="+mn-cs"/>
              </a:defRPr>
            </a:lvl2pPr>
            <a:lvl3pPr marL="715963" marR="0" indent="-17621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500" kern="1200">
                <a:solidFill>
                  <a:schemeClr val="tx1"/>
                </a:solidFill>
                <a:latin typeface="+mn-lt"/>
                <a:ea typeface="+mn-ea"/>
                <a:cs typeface="+mn-cs"/>
              </a:defRPr>
            </a:lvl3pPr>
            <a:lvl4pPr marL="898525" marR="0" indent="-18256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4pPr>
            <a:lvl5pPr marL="1073150" marR="0" indent="-17462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sv-SE" sz="1800" b="1" dirty="0">
                <a:solidFill>
                  <a:srgbClr val="F2A900"/>
                </a:solidFill>
              </a:rPr>
              <a:t>Ideella organisationer</a:t>
            </a:r>
          </a:p>
          <a:p>
            <a:pPr>
              <a:buFont typeface="Arial" panose="020B0604020202020204" pitchFamily="34" charset="0"/>
              <a:buChar char="•"/>
            </a:pPr>
            <a:r>
              <a:rPr lang="sv-SE" sz="1800" dirty="0"/>
              <a:t>Skyddat boende, rådgivning, samtalsstöd, praktisk hjälp, </a:t>
            </a:r>
            <a:br>
              <a:rPr lang="sv-SE" sz="1800" dirty="0"/>
            </a:br>
            <a:r>
              <a:rPr lang="sv-SE" sz="1800" dirty="0"/>
              <a:t>medföljning, jourhem för husdjur</a:t>
            </a:r>
          </a:p>
          <a:p>
            <a:endParaRPr lang="sv-SE" sz="2400" dirty="0"/>
          </a:p>
        </p:txBody>
      </p:sp>
      <p:sp>
        <p:nvSpPr>
          <p:cNvPr id="10" name="textruta 9">
            <a:extLst>
              <a:ext uri="{FF2B5EF4-FFF2-40B4-BE49-F238E27FC236}">
                <a16:creationId xmlns:a16="http://schemas.microsoft.com/office/drawing/2014/main" id="{7DD08B24-D911-B870-BF40-7F2A5A58BF47}"/>
              </a:ext>
            </a:extLst>
          </p:cNvPr>
          <p:cNvSpPr txBox="1"/>
          <p:nvPr/>
        </p:nvSpPr>
        <p:spPr>
          <a:xfrm>
            <a:off x="8489851" y="6354687"/>
            <a:ext cx="1920241" cy="276999"/>
          </a:xfrm>
          <a:prstGeom prst="rect">
            <a:avLst/>
          </a:prstGeom>
          <a:noFill/>
        </p:spPr>
        <p:txBody>
          <a:bodyPr wrap="square">
            <a:spAutoFit/>
          </a:bodyPr>
          <a:lstStyle/>
          <a:p>
            <a:r>
              <a:rPr lang="sv-SE" sz="1200" dirty="0"/>
              <a:t>(Socialstyrelsen 2016)</a:t>
            </a:r>
            <a:endParaRPr lang="en-US" sz="1200" dirty="0">
              <a:cs typeface="Calibri"/>
            </a:endParaRPr>
          </a:p>
        </p:txBody>
      </p:sp>
      <p:pic>
        <p:nvPicPr>
          <p:cNvPr id="11" name="Bildobjekt 10">
            <a:extLst>
              <a:ext uri="{FF2B5EF4-FFF2-40B4-BE49-F238E27FC236}">
                <a16:creationId xmlns:a16="http://schemas.microsoft.com/office/drawing/2014/main" id="{FB851313-8347-A990-4B2D-52B3C1DA351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76698" y="2277000"/>
            <a:ext cx="2304000" cy="2304000"/>
          </a:xfrm>
          <a:prstGeom prst="rect">
            <a:avLst/>
          </a:prstGeom>
        </p:spPr>
      </p:pic>
    </p:spTree>
    <p:extLst>
      <p:ext uri="{BB962C8B-B14F-4D97-AF65-F5344CB8AC3E}">
        <p14:creationId xmlns:p14="http://schemas.microsoft.com/office/powerpoint/2010/main" val="18578785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46C5BAF6-6B37-4B05-A51B-EE0AE4460D7C}"/>
              </a:ext>
            </a:extLst>
          </p:cNvPr>
          <p:cNvPicPr>
            <a:picLocks noChangeAspect="1"/>
          </p:cNvPicPr>
          <p:nvPr/>
        </p:nvPicPr>
        <p:blipFill>
          <a:blip r:embed="rId3"/>
          <a:stretch>
            <a:fillRect/>
          </a:stretch>
        </p:blipFill>
        <p:spPr>
          <a:xfrm>
            <a:off x="972887" y="1853111"/>
            <a:ext cx="4835341" cy="2640800"/>
          </a:xfrm>
          <a:prstGeom prst="rect">
            <a:avLst/>
          </a:prstGeom>
        </p:spPr>
      </p:pic>
      <p:pic>
        <p:nvPicPr>
          <p:cNvPr id="8" name="Bildobjekt 7">
            <a:extLst>
              <a:ext uri="{FF2B5EF4-FFF2-40B4-BE49-F238E27FC236}">
                <a16:creationId xmlns:a16="http://schemas.microsoft.com/office/drawing/2014/main" id="{A7775896-CAD2-4665-8F69-95834987C63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335733" y="1853111"/>
            <a:ext cx="4751380" cy="2640800"/>
          </a:xfrm>
          <a:prstGeom prst="rect">
            <a:avLst/>
          </a:prstGeom>
          <a:ln w="6350">
            <a:solidFill>
              <a:schemeClr val="accent4">
                <a:lumMod val="40000"/>
                <a:lumOff val="60000"/>
              </a:schemeClr>
            </a:solidFill>
          </a:ln>
        </p:spPr>
      </p:pic>
    </p:spTree>
    <p:extLst>
      <p:ext uri="{BB962C8B-B14F-4D97-AF65-F5344CB8AC3E}">
        <p14:creationId xmlns:p14="http://schemas.microsoft.com/office/powerpoint/2010/main" val="6650873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80D3025-C9FB-1672-95A2-D199E252BE2F}"/>
              </a:ext>
            </a:extLst>
          </p:cNvPr>
          <p:cNvSpPr>
            <a:spLocks noGrp="1"/>
          </p:cNvSpPr>
          <p:nvPr>
            <p:ph type="title" idx="4294967295"/>
          </p:nvPr>
        </p:nvSpPr>
        <p:spPr>
          <a:xfrm>
            <a:off x="10901363" y="136525"/>
            <a:ext cx="908050" cy="141288"/>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51BC1AE-12BE-46AC-9A20-CE9C845E4E47}" type="datetime1">
              <a:rPr kumimoji="0" lang="sv-SE" sz="9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2024-07-10</a:t>
            </a:fld>
            <a:endParaRPr kumimoji="0" lang="sv-SE" sz="9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801270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5C0CD0F-6BA9-A0B9-5594-E0E73A0905ED}"/>
              </a:ext>
            </a:extLst>
          </p:cNvPr>
          <p:cNvSpPr>
            <a:spLocks noGrp="1"/>
          </p:cNvSpPr>
          <p:nvPr>
            <p:ph type="title"/>
          </p:nvPr>
        </p:nvSpPr>
        <p:spPr/>
        <p:txBody>
          <a:bodyPr/>
          <a:lstStyle/>
          <a:p>
            <a:r>
              <a:rPr lang="sv-SE" dirty="0"/>
              <a:t>Varför prata om våld i nära relationer? </a:t>
            </a:r>
          </a:p>
        </p:txBody>
      </p:sp>
      <p:sp>
        <p:nvSpPr>
          <p:cNvPr id="3" name="Platshållare för innehåll 2">
            <a:extLst>
              <a:ext uri="{FF2B5EF4-FFF2-40B4-BE49-F238E27FC236}">
                <a16:creationId xmlns:a16="http://schemas.microsoft.com/office/drawing/2014/main" id="{A509DB9E-B8A2-F334-BA29-C415612A8404}"/>
              </a:ext>
            </a:extLst>
          </p:cNvPr>
          <p:cNvSpPr>
            <a:spLocks noGrp="1"/>
          </p:cNvSpPr>
          <p:nvPr>
            <p:ph sz="quarter" idx="13"/>
          </p:nvPr>
        </p:nvSpPr>
        <p:spPr>
          <a:xfrm>
            <a:off x="1092200" y="2113722"/>
            <a:ext cx="6539523" cy="2120653"/>
          </a:xfrm>
        </p:spPr>
        <p:txBody>
          <a:bodyPr/>
          <a:lstStyle/>
          <a:p>
            <a:r>
              <a:rPr lang="sv-SE" dirty="0"/>
              <a:t>Frihet från våld – en mänsklig rättighet </a:t>
            </a:r>
          </a:p>
          <a:p>
            <a:r>
              <a:rPr lang="sv-SE" dirty="0"/>
              <a:t>Våld i nära relationer är vanligt och skadligt </a:t>
            </a:r>
          </a:p>
          <a:p>
            <a:r>
              <a:rPr lang="sv-SE" dirty="0"/>
              <a:t>Omgivningen kan göra skillnad</a:t>
            </a:r>
          </a:p>
          <a:p>
            <a:r>
              <a:rPr lang="sv-SE" dirty="0"/>
              <a:t>Arbetsplatsen kan vara ett stöd</a:t>
            </a:r>
          </a:p>
        </p:txBody>
      </p:sp>
      <p:sp>
        <p:nvSpPr>
          <p:cNvPr id="4" name="Platshållare för datum 3">
            <a:extLst>
              <a:ext uri="{FF2B5EF4-FFF2-40B4-BE49-F238E27FC236}">
                <a16:creationId xmlns:a16="http://schemas.microsoft.com/office/drawing/2014/main" id="{9C7702BD-B02C-677A-BFD2-5B082E076C36}"/>
              </a:ext>
            </a:extLst>
          </p:cNvPr>
          <p:cNvSpPr>
            <a:spLocks noGrp="1"/>
          </p:cNvSpPr>
          <p:nvPr>
            <p:ph type="dt" sz="half" idx="14"/>
          </p:nvPr>
        </p:nvSpPr>
        <p:spPr/>
        <p:txBody>
          <a:bodyPr/>
          <a:lstStyle/>
          <a:p>
            <a:fld id="{094EC4B8-68CD-44A3-B172-19A87347D395}" type="datetime1">
              <a:rPr lang="sv-SE" smtClean="0"/>
              <a:t>2024-07-10</a:t>
            </a:fld>
            <a:endParaRPr lang="sv-SE"/>
          </a:p>
        </p:txBody>
      </p:sp>
      <p:pic>
        <p:nvPicPr>
          <p:cNvPr id="5" name="Bildobjekt 4">
            <a:extLst>
              <a:ext uri="{FF2B5EF4-FFF2-40B4-BE49-F238E27FC236}">
                <a16:creationId xmlns:a16="http://schemas.microsoft.com/office/drawing/2014/main" id="{26E5F7EA-4EE3-B2A8-2C23-7E9E4582DB9E}"/>
              </a:ext>
            </a:extLst>
          </p:cNvPr>
          <p:cNvPicPr>
            <a:picLocks noChangeAspect="1"/>
          </p:cNvPicPr>
          <p:nvPr/>
        </p:nvPicPr>
        <p:blipFill>
          <a:blip r:embed="rId3"/>
          <a:stretch>
            <a:fillRect/>
          </a:stretch>
        </p:blipFill>
        <p:spPr>
          <a:xfrm>
            <a:off x="6616562" y="3788328"/>
            <a:ext cx="3600000" cy="2643956"/>
          </a:xfrm>
          <a:prstGeom prst="rect">
            <a:avLst/>
          </a:prstGeom>
        </p:spPr>
      </p:pic>
    </p:spTree>
    <p:extLst>
      <p:ext uri="{BB962C8B-B14F-4D97-AF65-F5344CB8AC3E}">
        <p14:creationId xmlns:p14="http://schemas.microsoft.com/office/powerpoint/2010/main" val="1908621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4">
            <a:hlinkClick r:id="rId3"/>
            <a:extLst>
              <a:ext uri="{FF2B5EF4-FFF2-40B4-BE49-F238E27FC236}">
                <a16:creationId xmlns:a16="http://schemas.microsoft.com/office/drawing/2014/main" id="{9C7538AB-59C1-405B-9723-3377EF8F4238}"/>
              </a:ext>
            </a:extLst>
          </p:cNvPr>
          <p:cNvPicPr>
            <a:picLocks noChangeAspect="1"/>
          </p:cNvPicPr>
          <p:nvPr/>
        </p:nvPicPr>
        <p:blipFill>
          <a:blip r:embed="rId4"/>
          <a:stretch>
            <a:fillRect/>
          </a:stretch>
        </p:blipFill>
        <p:spPr>
          <a:xfrm>
            <a:off x="1544345" y="749511"/>
            <a:ext cx="8864967" cy="4986045"/>
          </a:xfrm>
          <a:prstGeom prst="rect">
            <a:avLst/>
          </a:prstGeom>
        </p:spPr>
      </p:pic>
      <p:sp>
        <p:nvSpPr>
          <p:cNvPr id="6" name="textruta 5">
            <a:extLst>
              <a:ext uri="{FF2B5EF4-FFF2-40B4-BE49-F238E27FC236}">
                <a16:creationId xmlns:a16="http://schemas.microsoft.com/office/drawing/2014/main" id="{5E36FFB7-1983-454F-A4D2-A2B487F1DE79}"/>
              </a:ext>
            </a:extLst>
          </p:cNvPr>
          <p:cNvSpPr txBox="1"/>
          <p:nvPr/>
        </p:nvSpPr>
        <p:spPr>
          <a:xfrm>
            <a:off x="9115865" y="5811195"/>
            <a:ext cx="1293448" cy="338554"/>
          </a:xfrm>
          <a:prstGeom prst="rect">
            <a:avLst/>
          </a:prstGeom>
          <a:noFill/>
        </p:spPr>
        <p:txBody>
          <a:bodyPr wrap="square" rtlCol="0">
            <a:spAutoFit/>
          </a:bodyPr>
          <a:lstStyle/>
          <a:p>
            <a:r>
              <a:rPr lang="sv-SE" sz="1600" dirty="0"/>
              <a:t>(SKR play)</a:t>
            </a:r>
          </a:p>
        </p:txBody>
      </p:sp>
    </p:spTree>
    <p:extLst>
      <p:ext uri="{BB962C8B-B14F-4D97-AF65-F5344CB8AC3E}">
        <p14:creationId xmlns:p14="http://schemas.microsoft.com/office/powerpoint/2010/main" val="425525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E3AB37B-5BF9-495C-C628-CB36713F3E96}"/>
              </a:ext>
            </a:extLst>
          </p:cNvPr>
          <p:cNvSpPr>
            <a:spLocks noGrp="1"/>
          </p:cNvSpPr>
          <p:nvPr>
            <p:ph type="title"/>
          </p:nvPr>
        </p:nvSpPr>
        <p:spPr/>
        <p:txBody>
          <a:bodyPr/>
          <a:lstStyle/>
          <a:p>
            <a:r>
              <a:rPr lang="sv-SE" dirty="0"/>
              <a:t>Vad är våld?</a:t>
            </a:r>
          </a:p>
        </p:txBody>
      </p:sp>
      <p:sp>
        <p:nvSpPr>
          <p:cNvPr id="4" name="Platshållare för datum 3">
            <a:extLst>
              <a:ext uri="{FF2B5EF4-FFF2-40B4-BE49-F238E27FC236}">
                <a16:creationId xmlns:a16="http://schemas.microsoft.com/office/drawing/2014/main" id="{F6A87721-5230-B50D-8173-3FE74979CF81}"/>
              </a:ext>
            </a:extLst>
          </p:cNvPr>
          <p:cNvSpPr>
            <a:spLocks noGrp="1"/>
          </p:cNvSpPr>
          <p:nvPr>
            <p:ph type="dt" sz="half" idx="14"/>
          </p:nvPr>
        </p:nvSpPr>
        <p:spPr/>
        <p:txBody>
          <a:bodyPr/>
          <a:lstStyle/>
          <a:p>
            <a:fld id="{094EC4B8-68CD-44A3-B172-19A87347D395}" type="datetime1">
              <a:rPr lang="sv-SE" smtClean="0"/>
              <a:t>2024-07-10</a:t>
            </a:fld>
            <a:endParaRPr lang="sv-SE"/>
          </a:p>
        </p:txBody>
      </p:sp>
      <p:pic>
        <p:nvPicPr>
          <p:cNvPr id="5" name="Bildobjekt 4">
            <a:extLst>
              <a:ext uri="{FF2B5EF4-FFF2-40B4-BE49-F238E27FC236}">
                <a16:creationId xmlns:a16="http://schemas.microsoft.com/office/drawing/2014/main" id="{507C5F30-148F-C4CB-5A63-1EFEF3FDE8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0667" y="1995425"/>
            <a:ext cx="1598373" cy="1598373"/>
          </a:xfrm>
          <a:prstGeom prst="rect">
            <a:avLst/>
          </a:prstGeom>
        </p:spPr>
      </p:pic>
      <p:sp>
        <p:nvSpPr>
          <p:cNvPr id="6" name="textruta 5">
            <a:extLst>
              <a:ext uri="{FF2B5EF4-FFF2-40B4-BE49-F238E27FC236}">
                <a16:creationId xmlns:a16="http://schemas.microsoft.com/office/drawing/2014/main" id="{108C77B3-1077-9B95-1378-22576BCF0343}"/>
              </a:ext>
            </a:extLst>
          </p:cNvPr>
          <p:cNvSpPr txBox="1"/>
          <p:nvPr/>
        </p:nvSpPr>
        <p:spPr>
          <a:xfrm>
            <a:off x="1100667" y="3593797"/>
            <a:ext cx="1608133" cy="584775"/>
          </a:xfrm>
          <a:prstGeom prst="rect">
            <a:avLst/>
          </a:prstGeom>
          <a:noFill/>
        </p:spPr>
        <p:txBody>
          <a:bodyPr wrap="none" rtlCol="0">
            <a:spAutoFit/>
          </a:bodyPr>
          <a:lstStyle/>
          <a:p>
            <a:r>
              <a:rPr lang="sv-SE" sz="3200" dirty="0"/>
              <a:t>Fysiskt</a:t>
            </a:r>
          </a:p>
        </p:txBody>
      </p:sp>
      <p:pic>
        <p:nvPicPr>
          <p:cNvPr id="7" name="Bildobjekt 6" descr="En bild som visar text, silhuett, vektorgrafik&#10;&#10;Automatiskt genererad beskrivning">
            <a:extLst>
              <a:ext uri="{FF2B5EF4-FFF2-40B4-BE49-F238E27FC236}">
                <a16:creationId xmlns:a16="http://schemas.microsoft.com/office/drawing/2014/main" id="{55E60A6C-6CD9-1A6D-A462-8836018AB7F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97627" y="1830627"/>
            <a:ext cx="1598373" cy="1598373"/>
          </a:xfrm>
          <a:prstGeom prst="rect">
            <a:avLst/>
          </a:prstGeom>
        </p:spPr>
      </p:pic>
      <p:sp>
        <p:nvSpPr>
          <p:cNvPr id="8" name="textruta 7">
            <a:extLst>
              <a:ext uri="{FF2B5EF4-FFF2-40B4-BE49-F238E27FC236}">
                <a16:creationId xmlns:a16="http://schemas.microsoft.com/office/drawing/2014/main" id="{8B0B08EE-4B50-71DC-79B0-93FA8FEEAA80}"/>
              </a:ext>
            </a:extLst>
          </p:cNvPr>
          <p:cNvSpPr txBox="1"/>
          <p:nvPr/>
        </p:nvSpPr>
        <p:spPr>
          <a:xfrm>
            <a:off x="4497627" y="3593797"/>
            <a:ext cx="1863011" cy="584775"/>
          </a:xfrm>
          <a:prstGeom prst="rect">
            <a:avLst/>
          </a:prstGeom>
          <a:noFill/>
        </p:spPr>
        <p:txBody>
          <a:bodyPr wrap="none" rtlCol="0">
            <a:spAutoFit/>
          </a:bodyPr>
          <a:lstStyle/>
          <a:p>
            <a:r>
              <a:rPr lang="sv-SE" sz="3200" dirty="0"/>
              <a:t>Psykiskt</a:t>
            </a:r>
          </a:p>
        </p:txBody>
      </p:sp>
      <p:pic>
        <p:nvPicPr>
          <p:cNvPr id="9" name="Bildobjekt 8">
            <a:extLst>
              <a:ext uri="{FF2B5EF4-FFF2-40B4-BE49-F238E27FC236}">
                <a16:creationId xmlns:a16="http://schemas.microsoft.com/office/drawing/2014/main" id="{70DB60ED-68B5-8D53-9FCA-BC5988174EB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94587" y="2327620"/>
            <a:ext cx="1958400" cy="1102307"/>
          </a:xfrm>
          <a:prstGeom prst="rect">
            <a:avLst/>
          </a:prstGeom>
        </p:spPr>
      </p:pic>
      <p:sp>
        <p:nvSpPr>
          <p:cNvPr id="10" name="textruta 9">
            <a:extLst>
              <a:ext uri="{FF2B5EF4-FFF2-40B4-BE49-F238E27FC236}">
                <a16:creationId xmlns:a16="http://schemas.microsoft.com/office/drawing/2014/main" id="{AA891524-148B-DED2-8786-6751D5904E78}"/>
              </a:ext>
            </a:extLst>
          </p:cNvPr>
          <p:cNvSpPr txBox="1"/>
          <p:nvPr/>
        </p:nvSpPr>
        <p:spPr>
          <a:xfrm>
            <a:off x="7894587" y="3593797"/>
            <a:ext cx="1845377" cy="584775"/>
          </a:xfrm>
          <a:prstGeom prst="rect">
            <a:avLst/>
          </a:prstGeom>
          <a:noFill/>
        </p:spPr>
        <p:txBody>
          <a:bodyPr wrap="none" rtlCol="0">
            <a:spAutoFit/>
          </a:bodyPr>
          <a:lstStyle/>
          <a:p>
            <a:r>
              <a:rPr lang="sv-SE" sz="3200" dirty="0"/>
              <a:t>Sexuellt</a:t>
            </a:r>
          </a:p>
        </p:txBody>
      </p:sp>
      <p:pic>
        <p:nvPicPr>
          <p:cNvPr id="11" name="Platshållare för innehåll 4">
            <a:extLst>
              <a:ext uri="{FF2B5EF4-FFF2-40B4-BE49-F238E27FC236}">
                <a16:creationId xmlns:a16="http://schemas.microsoft.com/office/drawing/2014/main" id="{3F994C31-A0C6-980F-36B5-F7A44EECF1E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899254" y="4178572"/>
            <a:ext cx="1598373" cy="1598373"/>
          </a:xfrm>
          <a:prstGeom prst="rect">
            <a:avLst/>
          </a:prstGeom>
        </p:spPr>
      </p:pic>
      <p:sp>
        <p:nvSpPr>
          <p:cNvPr id="12" name="textruta 11">
            <a:extLst>
              <a:ext uri="{FF2B5EF4-FFF2-40B4-BE49-F238E27FC236}">
                <a16:creationId xmlns:a16="http://schemas.microsoft.com/office/drawing/2014/main" id="{E3B2EEEE-FBBD-3662-5DE2-7E3CBB7A15AD}"/>
              </a:ext>
            </a:extLst>
          </p:cNvPr>
          <p:cNvSpPr txBox="1"/>
          <p:nvPr/>
        </p:nvSpPr>
        <p:spPr>
          <a:xfrm>
            <a:off x="2413088" y="5776945"/>
            <a:ext cx="2570704" cy="584775"/>
          </a:xfrm>
          <a:prstGeom prst="rect">
            <a:avLst/>
          </a:prstGeom>
          <a:noFill/>
        </p:spPr>
        <p:txBody>
          <a:bodyPr wrap="none" rtlCol="0">
            <a:spAutoFit/>
          </a:bodyPr>
          <a:lstStyle/>
          <a:p>
            <a:r>
              <a:rPr lang="sv-SE" sz="3200" dirty="0"/>
              <a:t>Ekonomiskt</a:t>
            </a:r>
          </a:p>
        </p:txBody>
      </p:sp>
      <p:pic>
        <p:nvPicPr>
          <p:cNvPr id="13" name="Bildobjekt 12">
            <a:extLst>
              <a:ext uri="{FF2B5EF4-FFF2-40B4-BE49-F238E27FC236}">
                <a16:creationId xmlns:a16="http://schemas.microsoft.com/office/drawing/2014/main" id="{04445FBC-FCAD-9C37-2239-9E667BEE7E9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60638" y="4178545"/>
            <a:ext cx="1598400" cy="1598400"/>
          </a:xfrm>
          <a:prstGeom prst="rect">
            <a:avLst/>
          </a:prstGeom>
        </p:spPr>
      </p:pic>
      <p:sp>
        <p:nvSpPr>
          <p:cNvPr id="14" name="textruta 13">
            <a:extLst>
              <a:ext uri="{FF2B5EF4-FFF2-40B4-BE49-F238E27FC236}">
                <a16:creationId xmlns:a16="http://schemas.microsoft.com/office/drawing/2014/main" id="{C5A2EA13-FC29-D09D-1173-024B018854CF}"/>
              </a:ext>
            </a:extLst>
          </p:cNvPr>
          <p:cNvSpPr txBox="1"/>
          <p:nvPr/>
        </p:nvSpPr>
        <p:spPr>
          <a:xfrm>
            <a:off x="6108107" y="5776945"/>
            <a:ext cx="2103461" cy="584775"/>
          </a:xfrm>
          <a:prstGeom prst="rect">
            <a:avLst/>
          </a:prstGeom>
          <a:noFill/>
        </p:spPr>
        <p:txBody>
          <a:bodyPr wrap="none" rtlCol="0">
            <a:spAutoFit/>
          </a:bodyPr>
          <a:lstStyle/>
          <a:p>
            <a:r>
              <a:rPr lang="sv-SE" sz="3200" dirty="0"/>
              <a:t>Materiellt</a:t>
            </a:r>
          </a:p>
        </p:txBody>
      </p:sp>
      <p:sp>
        <p:nvSpPr>
          <p:cNvPr id="16" name="textruta 15">
            <a:extLst>
              <a:ext uri="{FF2B5EF4-FFF2-40B4-BE49-F238E27FC236}">
                <a16:creationId xmlns:a16="http://schemas.microsoft.com/office/drawing/2014/main" id="{75DAD57C-8DBB-616C-EE55-FC791CDFBF59}"/>
              </a:ext>
            </a:extLst>
          </p:cNvPr>
          <p:cNvSpPr txBox="1"/>
          <p:nvPr/>
        </p:nvSpPr>
        <p:spPr>
          <a:xfrm>
            <a:off x="8540849" y="6361720"/>
            <a:ext cx="1958400" cy="276999"/>
          </a:xfrm>
          <a:prstGeom prst="rect">
            <a:avLst/>
          </a:prstGeom>
          <a:noFill/>
        </p:spPr>
        <p:txBody>
          <a:bodyPr wrap="square">
            <a:spAutoFit/>
          </a:bodyPr>
          <a:lstStyle/>
          <a:p>
            <a:r>
              <a:rPr lang="en-US" sz="1200" dirty="0">
                <a:ea typeface="+mn-lt"/>
                <a:cs typeface="+mn-lt"/>
              </a:rPr>
              <a:t>(</a:t>
            </a:r>
            <a:r>
              <a:rPr lang="en-US" sz="1200" dirty="0" err="1">
                <a:ea typeface="+mn-lt"/>
                <a:cs typeface="+mn-lt"/>
              </a:rPr>
              <a:t>Socialstyrelsen</a:t>
            </a:r>
            <a:r>
              <a:rPr lang="en-US" sz="1200" dirty="0">
                <a:ea typeface="+mn-lt"/>
                <a:cs typeface="+mn-lt"/>
              </a:rPr>
              <a:t> 2021)</a:t>
            </a:r>
            <a:endParaRPr lang="en-US" sz="1200" dirty="0">
              <a:cs typeface="Calibri"/>
            </a:endParaRPr>
          </a:p>
        </p:txBody>
      </p:sp>
    </p:spTree>
    <p:extLst>
      <p:ext uri="{BB962C8B-B14F-4D97-AF65-F5344CB8AC3E}">
        <p14:creationId xmlns:p14="http://schemas.microsoft.com/office/powerpoint/2010/main" val="1307414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90B98CD-6CBA-0586-869A-452404EA73B7}"/>
              </a:ext>
            </a:extLst>
          </p:cNvPr>
          <p:cNvSpPr>
            <a:spLocks noGrp="1"/>
          </p:cNvSpPr>
          <p:nvPr>
            <p:ph type="title"/>
          </p:nvPr>
        </p:nvSpPr>
        <p:spPr/>
        <p:txBody>
          <a:bodyPr/>
          <a:lstStyle/>
          <a:p>
            <a:r>
              <a:rPr lang="sv-SE" dirty="0"/>
              <a:t>Våld i parrelationer är vanligt</a:t>
            </a:r>
          </a:p>
        </p:txBody>
      </p:sp>
      <p:sp>
        <p:nvSpPr>
          <p:cNvPr id="4" name="Platshållare för datum 3">
            <a:extLst>
              <a:ext uri="{FF2B5EF4-FFF2-40B4-BE49-F238E27FC236}">
                <a16:creationId xmlns:a16="http://schemas.microsoft.com/office/drawing/2014/main" id="{1412121D-A9E6-003E-F59D-DBE1F5A8DCC5}"/>
              </a:ext>
            </a:extLst>
          </p:cNvPr>
          <p:cNvSpPr>
            <a:spLocks noGrp="1"/>
          </p:cNvSpPr>
          <p:nvPr>
            <p:ph type="dt" sz="half" idx="14"/>
          </p:nvPr>
        </p:nvSpPr>
        <p:spPr/>
        <p:txBody>
          <a:bodyPr/>
          <a:lstStyle/>
          <a:p>
            <a:fld id="{094EC4B8-68CD-44A3-B172-19A87347D395}" type="datetime1">
              <a:rPr lang="sv-SE" smtClean="0"/>
              <a:t>2024-07-10</a:t>
            </a:fld>
            <a:endParaRPr lang="sv-SE"/>
          </a:p>
        </p:txBody>
      </p:sp>
      <p:pic>
        <p:nvPicPr>
          <p:cNvPr id="5" name="Platshållare för innehåll 4">
            <a:extLst>
              <a:ext uri="{FF2B5EF4-FFF2-40B4-BE49-F238E27FC236}">
                <a16:creationId xmlns:a16="http://schemas.microsoft.com/office/drawing/2014/main" id="{E4FC206E-BD2F-8A4B-A396-4E18224F83E4}"/>
              </a:ext>
            </a:extLst>
          </p:cNvPr>
          <p:cNvPicPr>
            <a:picLocks noGrp="1" noChangeAspect="1"/>
          </p:cNvPicPr>
          <p:nvPr>
            <p:ph sz="quarter" idx="13"/>
          </p:nvPr>
        </p:nvPicPr>
        <p:blipFill rotWithShape="1">
          <a:blip r:embed="rId3" cstate="print">
            <a:extLst>
              <a:ext uri="{28A0092B-C50C-407E-A947-70E740481C1C}">
                <a14:useLocalDpi xmlns:a14="http://schemas.microsoft.com/office/drawing/2010/main" val="0"/>
              </a:ext>
            </a:extLst>
          </a:blip>
          <a:srcRect l="40696" r="-1"/>
          <a:stretch/>
        </p:blipFill>
        <p:spPr>
          <a:xfrm>
            <a:off x="1100667" y="2403000"/>
            <a:ext cx="3352921" cy="2160000"/>
          </a:xfrm>
          <a:prstGeom prst="rect">
            <a:avLst/>
          </a:prstGeom>
        </p:spPr>
      </p:pic>
      <p:pic>
        <p:nvPicPr>
          <p:cNvPr id="6" name="Bildobjekt 5">
            <a:extLst>
              <a:ext uri="{FF2B5EF4-FFF2-40B4-BE49-F238E27FC236}">
                <a16:creationId xmlns:a16="http://schemas.microsoft.com/office/drawing/2014/main" id="{8D60670F-FA85-02B6-0A3F-426A6093CB9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9146" r="9331" b="46981"/>
          <a:stretch/>
        </p:blipFill>
        <p:spPr>
          <a:xfrm>
            <a:off x="5425327" y="2403000"/>
            <a:ext cx="4317690" cy="2268000"/>
          </a:xfrm>
          <a:prstGeom prst="rect">
            <a:avLst/>
          </a:prstGeom>
        </p:spPr>
      </p:pic>
      <p:sp>
        <p:nvSpPr>
          <p:cNvPr id="7" name="textruta 6">
            <a:extLst>
              <a:ext uri="{FF2B5EF4-FFF2-40B4-BE49-F238E27FC236}">
                <a16:creationId xmlns:a16="http://schemas.microsoft.com/office/drawing/2014/main" id="{4B03F43D-014E-8582-A1C8-14761AFBC44C}"/>
              </a:ext>
            </a:extLst>
          </p:cNvPr>
          <p:cNvSpPr txBox="1"/>
          <p:nvPr/>
        </p:nvSpPr>
        <p:spPr>
          <a:xfrm>
            <a:off x="1338157" y="4817758"/>
            <a:ext cx="2877940" cy="954107"/>
          </a:xfrm>
          <a:prstGeom prst="rect">
            <a:avLst/>
          </a:prstGeom>
          <a:noFill/>
          <a:ln>
            <a:solidFill>
              <a:schemeClr val="tx1"/>
            </a:solidFill>
          </a:ln>
        </p:spPr>
        <p:txBody>
          <a:bodyPr wrap="square" rtlCol="0">
            <a:spAutoFit/>
          </a:bodyPr>
          <a:lstStyle/>
          <a:p>
            <a:pPr algn="ctr"/>
            <a:r>
              <a:rPr lang="sv-SE" sz="2800" dirty="0"/>
              <a:t>Var </a:t>
            </a:r>
            <a:r>
              <a:rPr lang="sv-SE" sz="2800" b="1" dirty="0">
                <a:solidFill>
                  <a:srgbClr val="D86018"/>
                </a:solidFill>
              </a:rPr>
              <a:t>fjärde</a:t>
            </a:r>
            <a:r>
              <a:rPr lang="sv-SE" sz="2800" dirty="0"/>
              <a:t> kvinna</a:t>
            </a:r>
          </a:p>
        </p:txBody>
      </p:sp>
      <p:sp>
        <p:nvSpPr>
          <p:cNvPr id="8" name="textruta 7">
            <a:extLst>
              <a:ext uri="{FF2B5EF4-FFF2-40B4-BE49-F238E27FC236}">
                <a16:creationId xmlns:a16="http://schemas.microsoft.com/office/drawing/2014/main" id="{C7A41B3E-9C1A-0BB7-C21E-4DB191C9F636}"/>
              </a:ext>
            </a:extLst>
          </p:cNvPr>
          <p:cNvSpPr txBox="1"/>
          <p:nvPr/>
        </p:nvSpPr>
        <p:spPr>
          <a:xfrm>
            <a:off x="6145202" y="4817757"/>
            <a:ext cx="2877940" cy="954107"/>
          </a:xfrm>
          <a:prstGeom prst="rect">
            <a:avLst/>
          </a:prstGeom>
          <a:noFill/>
          <a:ln>
            <a:solidFill>
              <a:schemeClr val="tx1"/>
            </a:solidFill>
          </a:ln>
        </p:spPr>
        <p:txBody>
          <a:bodyPr wrap="square" rtlCol="0">
            <a:spAutoFit/>
          </a:bodyPr>
          <a:lstStyle/>
          <a:p>
            <a:pPr algn="ctr"/>
            <a:r>
              <a:rPr lang="sv-SE" sz="2800"/>
              <a:t>Var </a:t>
            </a:r>
            <a:r>
              <a:rPr lang="sv-SE" sz="2800" b="1">
                <a:solidFill>
                  <a:srgbClr val="D86018"/>
                </a:solidFill>
              </a:rPr>
              <a:t>sjätte</a:t>
            </a:r>
            <a:r>
              <a:rPr lang="sv-SE" sz="2800"/>
              <a:t> man</a:t>
            </a:r>
          </a:p>
        </p:txBody>
      </p:sp>
      <p:sp>
        <p:nvSpPr>
          <p:cNvPr id="9" name="textruta 8">
            <a:extLst>
              <a:ext uri="{FF2B5EF4-FFF2-40B4-BE49-F238E27FC236}">
                <a16:creationId xmlns:a16="http://schemas.microsoft.com/office/drawing/2014/main" id="{F8EBD5A0-8923-C4B4-73B2-3C74C8B3827D}"/>
              </a:ext>
            </a:extLst>
          </p:cNvPr>
          <p:cNvSpPr txBox="1"/>
          <p:nvPr/>
        </p:nvSpPr>
        <p:spPr>
          <a:xfrm>
            <a:off x="9362049" y="6354687"/>
            <a:ext cx="1104314" cy="276999"/>
          </a:xfrm>
          <a:prstGeom prst="rect">
            <a:avLst/>
          </a:prstGeom>
          <a:noFill/>
        </p:spPr>
        <p:txBody>
          <a:bodyPr wrap="square">
            <a:spAutoFit/>
          </a:bodyPr>
          <a:lstStyle/>
          <a:p>
            <a:r>
              <a:rPr lang="en-US" sz="1200" dirty="0">
                <a:ea typeface="+mn-lt"/>
                <a:cs typeface="+mn-lt"/>
              </a:rPr>
              <a:t>(BRÅ 2014)</a:t>
            </a:r>
            <a:endParaRPr lang="en-US" sz="1200" dirty="0">
              <a:cs typeface="Calibri"/>
            </a:endParaRPr>
          </a:p>
        </p:txBody>
      </p:sp>
    </p:spTree>
    <p:extLst>
      <p:ext uri="{BB962C8B-B14F-4D97-AF65-F5344CB8AC3E}">
        <p14:creationId xmlns:p14="http://schemas.microsoft.com/office/powerpoint/2010/main" val="844024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A2C406F-9CF7-00D0-80BD-E7B92711568B}"/>
              </a:ext>
            </a:extLst>
          </p:cNvPr>
          <p:cNvSpPr>
            <a:spLocks noGrp="1"/>
          </p:cNvSpPr>
          <p:nvPr>
            <p:ph type="title"/>
          </p:nvPr>
        </p:nvSpPr>
        <p:spPr/>
        <p:txBody>
          <a:bodyPr/>
          <a:lstStyle/>
          <a:p>
            <a:r>
              <a:rPr lang="sv-SE" dirty="0"/>
              <a:t>Våld i parrelationer</a:t>
            </a:r>
          </a:p>
        </p:txBody>
      </p:sp>
      <p:sp>
        <p:nvSpPr>
          <p:cNvPr id="4" name="Platshållare för datum 3">
            <a:extLst>
              <a:ext uri="{FF2B5EF4-FFF2-40B4-BE49-F238E27FC236}">
                <a16:creationId xmlns:a16="http://schemas.microsoft.com/office/drawing/2014/main" id="{745456D4-5286-80AD-CC54-54A36C748315}"/>
              </a:ext>
            </a:extLst>
          </p:cNvPr>
          <p:cNvSpPr>
            <a:spLocks noGrp="1"/>
          </p:cNvSpPr>
          <p:nvPr>
            <p:ph type="dt" sz="half" idx="14"/>
          </p:nvPr>
        </p:nvSpPr>
        <p:spPr/>
        <p:txBody>
          <a:bodyPr/>
          <a:lstStyle/>
          <a:p>
            <a:fld id="{094EC4B8-68CD-44A3-B172-19A87347D395}" type="datetime1">
              <a:rPr lang="sv-SE" smtClean="0"/>
              <a:t>2024-07-10</a:t>
            </a:fld>
            <a:endParaRPr lang="sv-SE"/>
          </a:p>
        </p:txBody>
      </p:sp>
      <p:pic>
        <p:nvPicPr>
          <p:cNvPr id="6" name="Platshållare för innehåll 5">
            <a:extLst>
              <a:ext uri="{FF2B5EF4-FFF2-40B4-BE49-F238E27FC236}">
                <a16:creationId xmlns:a16="http://schemas.microsoft.com/office/drawing/2014/main" id="{818C8827-272C-C5F1-7D5A-2E9741850A7C}"/>
              </a:ext>
            </a:extLst>
          </p:cNvPr>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1100667" y="2476621"/>
            <a:ext cx="6283754" cy="3311525"/>
          </a:xfrm>
          <a:prstGeom prst="rect">
            <a:avLst/>
          </a:prstGeom>
        </p:spPr>
      </p:pic>
      <p:sp>
        <p:nvSpPr>
          <p:cNvPr id="7" name="textruta 6">
            <a:extLst>
              <a:ext uri="{FF2B5EF4-FFF2-40B4-BE49-F238E27FC236}">
                <a16:creationId xmlns:a16="http://schemas.microsoft.com/office/drawing/2014/main" id="{601E217B-AE87-44F8-7A15-1620FF396520}"/>
              </a:ext>
            </a:extLst>
          </p:cNvPr>
          <p:cNvSpPr txBox="1"/>
          <p:nvPr/>
        </p:nvSpPr>
        <p:spPr>
          <a:xfrm>
            <a:off x="8968154" y="6354687"/>
            <a:ext cx="1505243" cy="276999"/>
          </a:xfrm>
          <a:prstGeom prst="rect">
            <a:avLst/>
          </a:prstGeom>
          <a:noFill/>
        </p:spPr>
        <p:txBody>
          <a:bodyPr wrap="square">
            <a:spAutoFit/>
          </a:bodyPr>
          <a:lstStyle/>
          <a:p>
            <a:r>
              <a:rPr lang="en-US" sz="1200" dirty="0">
                <a:ea typeface="+mn-lt"/>
                <a:cs typeface="+mn-lt"/>
              </a:rPr>
              <a:t>(Lundgren 2004)</a:t>
            </a:r>
            <a:endParaRPr lang="en-US" sz="1200" dirty="0">
              <a:cs typeface="Calibri"/>
            </a:endParaRPr>
          </a:p>
        </p:txBody>
      </p:sp>
    </p:spTree>
    <p:extLst>
      <p:ext uri="{BB962C8B-B14F-4D97-AF65-F5344CB8AC3E}">
        <p14:creationId xmlns:p14="http://schemas.microsoft.com/office/powerpoint/2010/main" val="813651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EB92644D-0749-94A9-01C1-4784E8C5DC4F}"/>
              </a:ext>
            </a:extLst>
          </p:cNvPr>
          <p:cNvSpPr>
            <a:spLocks noGrp="1"/>
          </p:cNvSpPr>
          <p:nvPr>
            <p:ph type="dt" sz="half" idx="10"/>
          </p:nvPr>
        </p:nvSpPr>
        <p:spPr/>
        <p:txBody>
          <a:bodyPr/>
          <a:lstStyle/>
          <a:p>
            <a:fld id="{F7FC82E9-E70A-41D0-BC52-9CE4D8B0E8A6}" type="datetime1">
              <a:rPr lang="sv-SE" smtClean="0"/>
              <a:t>2024-07-10</a:t>
            </a:fld>
            <a:endParaRPr lang="sv-SE"/>
          </a:p>
        </p:txBody>
      </p:sp>
      <p:pic>
        <p:nvPicPr>
          <p:cNvPr id="4" name="Bildobjekt 3">
            <a:extLst>
              <a:ext uri="{FF2B5EF4-FFF2-40B4-BE49-F238E27FC236}">
                <a16:creationId xmlns:a16="http://schemas.microsoft.com/office/drawing/2014/main" id="{0EB4939B-4BD7-096C-8897-DC1198D4B79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53517" y="4442602"/>
            <a:ext cx="1575787" cy="1477177"/>
          </a:xfrm>
          <a:prstGeom prst="rect">
            <a:avLst/>
          </a:prstGeom>
        </p:spPr>
      </p:pic>
      <p:pic>
        <p:nvPicPr>
          <p:cNvPr id="5" name="Bildobjekt 4">
            <a:extLst>
              <a:ext uri="{FF2B5EF4-FFF2-40B4-BE49-F238E27FC236}">
                <a16:creationId xmlns:a16="http://schemas.microsoft.com/office/drawing/2014/main" id="{1D16DC90-8B16-2D56-71FC-A43E757545B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7806" y="4551380"/>
            <a:ext cx="1231959" cy="1542901"/>
          </a:xfrm>
          <a:prstGeom prst="rect">
            <a:avLst/>
          </a:prstGeom>
        </p:spPr>
      </p:pic>
      <p:pic>
        <p:nvPicPr>
          <p:cNvPr id="6" name="Bildobjekt 5">
            <a:extLst>
              <a:ext uri="{FF2B5EF4-FFF2-40B4-BE49-F238E27FC236}">
                <a16:creationId xmlns:a16="http://schemas.microsoft.com/office/drawing/2014/main" id="{42D96641-8AB4-E41B-3203-72F8B80DDBD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41942" y="165951"/>
            <a:ext cx="2895273" cy="2713020"/>
          </a:xfrm>
          <a:prstGeom prst="rect">
            <a:avLst/>
          </a:prstGeom>
        </p:spPr>
      </p:pic>
      <p:pic>
        <p:nvPicPr>
          <p:cNvPr id="7" name="Bildobjekt 6" descr="En bild som visar text, visitkort, kuvert&#10;&#10;Automatiskt genererad beskrivning">
            <a:extLst>
              <a:ext uri="{FF2B5EF4-FFF2-40B4-BE49-F238E27FC236}">
                <a16:creationId xmlns:a16="http://schemas.microsoft.com/office/drawing/2014/main" id="{74227C41-812E-4E05-3C2B-8E679895805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11140" y="760912"/>
            <a:ext cx="1390241" cy="1303243"/>
          </a:xfrm>
          <a:prstGeom prst="rect">
            <a:avLst/>
          </a:prstGeom>
        </p:spPr>
      </p:pic>
      <p:pic>
        <p:nvPicPr>
          <p:cNvPr id="8" name="Bildobjekt 7">
            <a:extLst>
              <a:ext uri="{FF2B5EF4-FFF2-40B4-BE49-F238E27FC236}">
                <a16:creationId xmlns:a16="http://schemas.microsoft.com/office/drawing/2014/main" id="{04F171B3-0209-CD33-1A4B-68A6B9DE6E1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89578" y="1681017"/>
            <a:ext cx="1687668" cy="2870364"/>
          </a:xfrm>
          <a:prstGeom prst="rect">
            <a:avLst/>
          </a:prstGeom>
        </p:spPr>
      </p:pic>
      <p:pic>
        <p:nvPicPr>
          <p:cNvPr id="9" name="Bildobjekt 8" descr="En bild som visar text, vektorgrafik&#10;&#10;Automatiskt genererad beskrivning">
            <a:extLst>
              <a:ext uri="{FF2B5EF4-FFF2-40B4-BE49-F238E27FC236}">
                <a16:creationId xmlns:a16="http://schemas.microsoft.com/office/drawing/2014/main" id="{F4D7EB82-C91A-81EB-FF2D-E1FDF8D0EAE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06033" y="1007124"/>
            <a:ext cx="1644009" cy="2796109"/>
          </a:xfrm>
          <a:prstGeom prst="rect">
            <a:avLst/>
          </a:prstGeom>
        </p:spPr>
      </p:pic>
      <p:pic>
        <p:nvPicPr>
          <p:cNvPr id="10" name="Bildobjekt 9">
            <a:extLst>
              <a:ext uri="{FF2B5EF4-FFF2-40B4-BE49-F238E27FC236}">
                <a16:creationId xmlns:a16="http://schemas.microsoft.com/office/drawing/2014/main" id="{A73D0E9B-A5C7-7ACA-3AAF-A4D1D879D30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41411" y="760913"/>
            <a:ext cx="1847039" cy="5474063"/>
          </a:xfrm>
          <a:prstGeom prst="rect">
            <a:avLst/>
          </a:prstGeom>
        </p:spPr>
      </p:pic>
    </p:spTree>
    <p:extLst>
      <p:ext uri="{BB962C8B-B14F-4D97-AF65-F5344CB8AC3E}">
        <p14:creationId xmlns:p14="http://schemas.microsoft.com/office/powerpoint/2010/main" val="1024148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C8BB440-75A2-253A-F8D1-46EBFAC2B7EE}"/>
              </a:ext>
            </a:extLst>
          </p:cNvPr>
          <p:cNvSpPr>
            <a:spLocks noGrp="1"/>
          </p:cNvSpPr>
          <p:nvPr>
            <p:ph type="title"/>
          </p:nvPr>
        </p:nvSpPr>
        <p:spPr/>
        <p:txBody>
          <a:bodyPr/>
          <a:lstStyle/>
          <a:p>
            <a:r>
              <a:rPr lang="sv-SE" dirty="0"/>
              <a:t>Hedersrelaterat våld och förtryck</a:t>
            </a:r>
          </a:p>
        </p:txBody>
      </p:sp>
      <p:sp>
        <p:nvSpPr>
          <p:cNvPr id="3" name="Platshållare för innehåll 2">
            <a:extLst>
              <a:ext uri="{FF2B5EF4-FFF2-40B4-BE49-F238E27FC236}">
                <a16:creationId xmlns:a16="http://schemas.microsoft.com/office/drawing/2014/main" id="{DCD5F423-B1EE-20AF-2788-59491B191BB3}"/>
              </a:ext>
            </a:extLst>
          </p:cNvPr>
          <p:cNvSpPr>
            <a:spLocks noGrp="1"/>
          </p:cNvSpPr>
          <p:nvPr>
            <p:ph sz="quarter" idx="13"/>
          </p:nvPr>
        </p:nvSpPr>
        <p:spPr/>
        <p:txBody>
          <a:bodyPr/>
          <a:lstStyle/>
          <a:p>
            <a:r>
              <a:rPr lang="sv-SE" sz="2400" dirty="0"/>
              <a:t>Riktas mot den som bryter mot vad man </a:t>
            </a:r>
            <a:br>
              <a:rPr lang="sv-SE" sz="2400" dirty="0"/>
            </a:br>
            <a:r>
              <a:rPr lang="sv-SE" sz="2400" dirty="0"/>
              <a:t>tycker är ett hedervärt beteende</a:t>
            </a:r>
          </a:p>
          <a:p>
            <a:r>
              <a:rPr lang="sv-SE" sz="2400" dirty="0"/>
              <a:t>Ofta flera våldsutövare i familjen eller </a:t>
            </a:r>
            <a:br>
              <a:rPr lang="sv-SE" sz="2400" dirty="0"/>
            </a:br>
            <a:r>
              <a:rPr lang="sv-SE" sz="2400" dirty="0"/>
              <a:t>släkten</a:t>
            </a:r>
            <a:endParaRPr lang="sv-SE" dirty="0"/>
          </a:p>
        </p:txBody>
      </p:sp>
      <p:sp>
        <p:nvSpPr>
          <p:cNvPr id="4" name="Platshållare för datum 3">
            <a:extLst>
              <a:ext uri="{FF2B5EF4-FFF2-40B4-BE49-F238E27FC236}">
                <a16:creationId xmlns:a16="http://schemas.microsoft.com/office/drawing/2014/main" id="{020619E6-4EB9-0580-B9F9-F8CFAA875DD9}"/>
              </a:ext>
            </a:extLst>
          </p:cNvPr>
          <p:cNvSpPr>
            <a:spLocks noGrp="1"/>
          </p:cNvSpPr>
          <p:nvPr>
            <p:ph type="dt" sz="half" idx="14"/>
          </p:nvPr>
        </p:nvSpPr>
        <p:spPr/>
        <p:txBody>
          <a:bodyPr/>
          <a:lstStyle/>
          <a:p>
            <a:fld id="{094EC4B8-68CD-44A3-B172-19A87347D395}" type="datetime1">
              <a:rPr lang="sv-SE" smtClean="0"/>
              <a:t>2024-07-10</a:t>
            </a:fld>
            <a:endParaRPr lang="sv-SE"/>
          </a:p>
        </p:txBody>
      </p:sp>
      <p:sp>
        <p:nvSpPr>
          <p:cNvPr id="5" name="textruta 4">
            <a:extLst>
              <a:ext uri="{FF2B5EF4-FFF2-40B4-BE49-F238E27FC236}">
                <a16:creationId xmlns:a16="http://schemas.microsoft.com/office/drawing/2014/main" id="{62589159-40E8-754A-E145-D88F68CFE8B1}"/>
              </a:ext>
            </a:extLst>
          </p:cNvPr>
          <p:cNvSpPr txBox="1"/>
          <p:nvPr/>
        </p:nvSpPr>
        <p:spPr>
          <a:xfrm>
            <a:off x="8426548" y="6354687"/>
            <a:ext cx="2046850" cy="276999"/>
          </a:xfrm>
          <a:prstGeom prst="rect">
            <a:avLst/>
          </a:prstGeom>
          <a:noFill/>
        </p:spPr>
        <p:txBody>
          <a:bodyPr wrap="square">
            <a:spAutoFit/>
          </a:bodyPr>
          <a:lstStyle/>
          <a:p>
            <a:r>
              <a:rPr lang="sv-SE" sz="1200" dirty="0"/>
              <a:t>(</a:t>
            </a:r>
            <a:r>
              <a:rPr lang="sv-SE" sz="1200" dirty="0" err="1"/>
              <a:t>Baianstovu</a:t>
            </a:r>
            <a:r>
              <a:rPr lang="sv-SE" sz="1200" dirty="0"/>
              <a:t> m. fl.2019)</a:t>
            </a:r>
            <a:endParaRPr lang="en-US" sz="1200" dirty="0">
              <a:cs typeface="Calibri"/>
            </a:endParaRPr>
          </a:p>
        </p:txBody>
      </p:sp>
      <p:pic>
        <p:nvPicPr>
          <p:cNvPr id="6" name="Bildobjekt 5">
            <a:extLst>
              <a:ext uri="{FF2B5EF4-FFF2-40B4-BE49-F238E27FC236}">
                <a16:creationId xmlns:a16="http://schemas.microsoft.com/office/drawing/2014/main" id="{F4610556-1018-595A-AE54-B07682B46C3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6548" y="3769485"/>
            <a:ext cx="3600000" cy="2282434"/>
          </a:xfrm>
          <a:prstGeom prst="rect">
            <a:avLst/>
          </a:prstGeom>
        </p:spPr>
      </p:pic>
    </p:spTree>
    <p:extLst>
      <p:ext uri="{BB962C8B-B14F-4D97-AF65-F5344CB8AC3E}">
        <p14:creationId xmlns:p14="http://schemas.microsoft.com/office/powerpoint/2010/main" val="816264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4B3112C-DD57-95B1-6F71-E713F3631BC8}"/>
              </a:ext>
            </a:extLst>
          </p:cNvPr>
          <p:cNvSpPr>
            <a:spLocks noGrp="1"/>
          </p:cNvSpPr>
          <p:nvPr>
            <p:ph type="title"/>
          </p:nvPr>
        </p:nvSpPr>
        <p:spPr/>
        <p:txBody>
          <a:bodyPr/>
          <a:lstStyle/>
          <a:p>
            <a:r>
              <a:rPr lang="sv-SE" b="0" dirty="0"/>
              <a:t>Våld i nära relationer påverkar hälsan</a:t>
            </a:r>
          </a:p>
        </p:txBody>
      </p:sp>
      <p:sp>
        <p:nvSpPr>
          <p:cNvPr id="3" name="Platshållare för datum 2">
            <a:extLst>
              <a:ext uri="{FF2B5EF4-FFF2-40B4-BE49-F238E27FC236}">
                <a16:creationId xmlns:a16="http://schemas.microsoft.com/office/drawing/2014/main" id="{CB2F2DAD-6C6F-FFD3-6120-2379A3CF8325}"/>
              </a:ext>
            </a:extLst>
          </p:cNvPr>
          <p:cNvSpPr>
            <a:spLocks noGrp="1"/>
          </p:cNvSpPr>
          <p:nvPr>
            <p:ph type="dt" sz="half" idx="10"/>
          </p:nvPr>
        </p:nvSpPr>
        <p:spPr/>
        <p:txBody>
          <a:bodyPr/>
          <a:lstStyle/>
          <a:p>
            <a:fld id="{F7FC82E9-E70A-41D0-BC52-9CE4D8B0E8A6}" type="datetime1">
              <a:rPr lang="sv-SE" smtClean="0"/>
              <a:t>2024-07-10</a:t>
            </a:fld>
            <a:endParaRPr lang="sv-SE"/>
          </a:p>
        </p:txBody>
      </p:sp>
      <p:pic>
        <p:nvPicPr>
          <p:cNvPr id="4" name="Platshållare för innehåll 4">
            <a:extLst>
              <a:ext uri="{FF2B5EF4-FFF2-40B4-BE49-F238E27FC236}">
                <a16:creationId xmlns:a16="http://schemas.microsoft.com/office/drawing/2014/main" id="{2231B823-7C5D-F331-6D57-1A01C598863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1395" y="2887116"/>
            <a:ext cx="1083767" cy="1083767"/>
          </a:xfrm>
          <a:prstGeom prst="rect">
            <a:avLst/>
          </a:prstGeom>
        </p:spPr>
      </p:pic>
      <p:pic>
        <p:nvPicPr>
          <p:cNvPr id="5" name="Bildobjekt 4" descr="En bild som visar vektorgrafik, silhuett&#10;&#10;Automatiskt genererad beskrivning">
            <a:extLst>
              <a:ext uri="{FF2B5EF4-FFF2-40B4-BE49-F238E27FC236}">
                <a16:creationId xmlns:a16="http://schemas.microsoft.com/office/drawing/2014/main" id="{B42EE84D-CBD6-C5FC-0583-3FA749A358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64944" y="2849081"/>
            <a:ext cx="1083767" cy="1083767"/>
          </a:xfrm>
          <a:prstGeom prst="rect">
            <a:avLst/>
          </a:prstGeom>
        </p:spPr>
      </p:pic>
      <p:pic>
        <p:nvPicPr>
          <p:cNvPr id="6" name="Bildobjekt 5">
            <a:extLst>
              <a:ext uri="{FF2B5EF4-FFF2-40B4-BE49-F238E27FC236}">
                <a16:creationId xmlns:a16="http://schemas.microsoft.com/office/drawing/2014/main" id="{8542E595-7385-6172-B457-2FD48C90684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52792" y="2829622"/>
            <a:ext cx="1083767" cy="1083767"/>
          </a:xfrm>
          <a:prstGeom prst="rect">
            <a:avLst/>
          </a:prstGeom>
        </p:spPr>
      </p:pic>
      <p:pic>
        <p:nvPicPr>
          <p:cNvPr id="7" name="Bildobjekt 6">
            <a:extLst>
              <a:ext uri="{FF2B5EF4-FFF2-40B4-BE49-F238E27FC236}">
                <a16:creationId xmlns:a16="http://schemas.microsoft.com/office/drawing/2014/main" id="{143CF72A-D39C-8912-6E3A-2249465CA1E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90176" y="2849080"/>
            <a:ext cx="1083767" cy="1083767"/>
          </a:xfrm>
          <a:prstGeom prst="rect">
            <a:avLst/>
          </a:prstGeom>
        </p:spPr>
      </p:pic>
      <p:pic>
        <p:nvPicPr>
          <p:cNvPr id="8" name="Bildobjekt 7">
            <a:extLst>
              <a:ext uri="{FF2B5EF4-FFF2-40B4-BE49-F238E27FC236}">
                <a16:creationId xmlns:a16="http://schemas.microsoft.com/office/drawing/2014/main" id="{09FAF830-7241-E3CD-5B55-D8D868459F3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327560" y="2924577"/>
            <a:ext cx="1083767" cy="1083767"/>
          </a:xfrm>
          <a:prstGeom prst="rect">
            <a:avLst/>
          </a:prstGeom>
        </p:spPr>
      </p:pic>
      <p:sp>
        <p:nvSpPr>
          <p:cNvPr id="9" name="textruta 8">
            <a:extLst>
              <a:ext uri="{FF2B5EF4-FFF2-40B4-BE49-F238E27FC236}">
                <a16:creationId xmlns:a16="http://schemas.microsoft.com/office/drawing/2014/main" id="{7D1AF5EB-128F-47F6-DDDF-F1AEE4CC5A43}"/>
              </a:ext>
            </a:extLst>
          </p:cNvPr>
          <p:cNvSpPr txBox="1"/>
          <p:nvPr/>
        </p:nvSpPr>
        <p:spPr>
          <a:xfrm>
            <a:off x="937278" y="4251815"/>
            <a:ext cx="972000" cy="523220"/>
          </a:xfrm>
          <a:prstGeom prst="rect">
            <a:avLst/>
          </a:prstGeom>
          <a:noFill/>
          <a:ln>
            <a:noFill/>
          </a:ln>
        </p:spPr>
        <p:txBody>
          <a:bodyPr wrap="square">
            <a:spAutoFit/>
          </a:bodyPr>
          <a:lstStyle/>
          <a:p>
            <a:r>
              <a:rPr lang="sv-SE" sz="1400" b="1" dirty="0"/>
              <a:t>Fysiska</a:t>
            </a:r>
            <a:r>
              <a:rPr lang="sv-SE" sz="1400" dirty="0"/>
              <a:t> </a:t>
            </a:r>
            <a:r>
              <a:rPr lang="sv-SE" sz="1400" b="1" dirty="0"/>
              <a:t>skador</a:t>
            </a:r>
          </a:p>
        </p:txBody>
      </p:sp>
      <p:sp>
        <p:nvSpPr>
          <p:cNvPr id="10" name="textruta 9">
            <a:extLst>
              <a:ext uri="{FF2B5EF4-FFF2-40B4-BE49-F238E27FC236}">
                <a16:creationId xmlns:a16="http://schemas.microsoft.com/office/drawing/2014/main" id="{3EFE208C-F9FA-AEDB-6157-1A89EF55CED9}"/>
              </a:ext>
            </a:extLst>
          </p:cNvPr>
          <p:cNvSpPr txBox="1"/>
          <p:nvPr/>
        </p:nvSpPr>
        <p:spPr>
          <a:xfrm>
            <a:off x="2620827" y="4259879"/>
            <a:ext cx="972000" cy="523220"/>
          </a:xfrm>
          <a:prstGeom prst="rect">
            <a:avLst/>
          </a:prstGeom>
          <a:noFill/>
          <a:ln>
            <a:noFill/>
          </a:ln>
        </p:spPr>
        <p:txBody>
          <a:bodyPr wrap="square">
            <a:spAutoFit/>
          </a:bodyPr>
          <a:lstStyle/>
          <a:p>
            <a:pPr algn="ctr"/>
            <a:r>
              <a:rPr lang="sv-SE" sz="1400" b="1" dirty="0"/>
              <a:t>Psykisk ohälsa </a:t>
            </a:r>
            <a:endParaRPr lang="sv-SE" sz="1400" dirty="0"/>
          </a:p>
        </p:txBody>
      </p:sp>
      <p:sp>
        <p:nvSpPr>
          <p:cNvPr id="11" name="textruta 10">
            <a:extLst>
              <a:ext uri="{FF2B5EF4-FFF2-40B4-BE49-F238E27FC236}">
                <a16:creationId xmlns:a16="http://schemas.microsoft.com/office/drawing/2014/main" id="{33DF2F87-7E36-2FE9-BDCD-B387508878A6}"/>
              </a:ext>
            </a:extLst>
          </p:cNvPr>
          <p:cNvSpPr txBox="1"/>
          <p:nvPr/>
        </p:nvSpPr>
        <p:spPr>
          <a:xfrm>
            <a:off x="3951443" y="4259879"/>
            <a:ext cx="1836000" cy="523220"/>
          </a:xfrm>
          <a:prstGeom prst="rect">
            <a:avLst/>
          </a:prstGeom>
          <a:noFill/>
          <a:ln>
            <a:noFill/>
          </a:ln>
        </p:spPr>
        <p:txBody>
          <a:bodyPr wrap="square">
            <a:spAutoFit/>
          </a:bodyPr>
          <a:lstStyle/>
          <a:p>
            <a:pPr algn="ctr"/>
            <a:r>
              <a:rPr lang="sv-SE" sz="1400" b="1" dirty="0">
                <a:solidFill>
                  <a:srgbClr val="202124"/>
                </a:solidFill>
              </a:rPr>
              <a:t>Psykosomatiska </a:t>
            </a:r>
            <a:br>
              <a:rPr lang="sv-SE" sz="1400" b="1" dirty="0">
                <a:solidFill>
                  <a:srgbClr val="202124"/>
                </a:solidFill>
              </a:rPr>
            </a:br>
            <a:r>
              <a:rPr lang="sv-SE" sz="1400" b="1" dirty="0">
                <a:solidFill>
                  <a:srgbClr val="202124"/>
                </a:solidFill>
              </a:rPr>
              <a:t>symtom</a:t>
            </a:r>
            <a:endParaRPr lang="sv-SE" sz="1400" dirty="0"/>
          </a:p>
        </p:txBody>
      </p:sp>
      <p:sp>
        <p:nvSpPr>
          <p:cNvPr id="14" name="textruta 13">
            <a:extLst>
              <a:ext uri="{FF2B5EF4-FFF2-40B4-BE49-F238E27FC236}">
                <a16:creationId xmlns:a16="http://schemas.microsoft.com/office/drawing/2014/main" id="{82EB632A-0B57-1267-06A2-4D4B08471A8A}"/>
              </a:ext>
            </a:extLst>
          </p:cNvPr>
          <p:cNvSpPr txBox="1"/>
          <p:nvPr/>
        </p:nvSpPr>
        <p:spPr>
          <a:xfrm>
            <a:off x="5787443" y="4259879"/>
            <a:ext cx="1836000" cy="523220"/>
          </a:xfrm>
          <a:prstGeom prst="rect">
            <a:avLst/>
          </a:prstGeom>
          <a:noFill/>
        </p:spPr>
        <p:txBody>
          <a:bodyPr wrap="square">
            <a:spAutoFit/>
          </a:bodyPr>
          <a:lstStyle/>
          <a:p>
            <a:pPr algn="ctr" defTabSz="609585">
              <a:defRPr/>
            </a:pPr>
            <a:r>
              <a:rPr lang="sv-SE" sz="1400" b="1" dirty="0"/>
              <a:t>Sämre allmänt </a:t>
            </a:r>
            <a:br>
              <a:rPr lang="sv-SE" sz="1400" b="1" dirty="0"/>
            </a:br>
            <a:r>
              <a:rPr lang="sv-SE" sz="1400" b="1" dirty="0"/>
              <a:t>hälsotillstånd</a:t>
            </a:r>
          </a:p>
        </p:txBody>
      </p:sp>
      <p:sp>
        <p:nvSpPr>
          <p:cNvPr id="15" name="textruta 14">
            <a:extLst>
              <a:ext uri="{FF2B5EF4-FFF2-40B4-BE49-F238E27FC236}">
                <a16:creationId xmlns:a16="http://schemas.microsoft.com/office/drawing/2014/main" id="{F962DD95-1933-E8CD-A09D-D269E3BD6DB8}"/>
              </a:ext>
            </a:extLst>
          </p:cNvPr>
          <p:cNvSpPr txBox="1"/>
          <p:nvPr/>
        </p:nvSpPr>
        <p:spPr>
          <a:xfrm>
            <a:off x="7623443" y="4256217"/>
            <a:ext cx="1836000" cy="523220"/>
          </a:xfrm>
          <a:prstGeom prst="rect">
            <a:avLst/>
          </a:prstGeom>
          <a:noFill/>
          <a:ln>
            <a:noFill/>
          </a:ln>
        </p:spPr>
        <p:txBody>
          <a:bodyPr wrap="square">
            <a:spAutoFit/>
          </a:bodyPr>
          <a:lstStyle/>
          <a:p>
            <a:pPr algn="ctr"/>
            <a:r>
              <a:rPr lang="sv-SE" sz="1400" b="1" dirty="0"/>
              <a:t>Förvärra andra sjukdomar </a:t>
            </a:r>
            <a:endParaRPr lang="sv-SE" sz="1400" dirty="0"/>
          </a:p>
        </p:txBody>
      </p:sp>
      <p:sp>
        <p:nvSpPr>
          <p:cNvPr id="16" name="textruta 15">
            <a:extLst>
              <a:ext uri="{FF2B5EF4-FFF2-40B4-BE49-F238E27FC236}">
                <a16:creationId xmlns:a16="http://schemas.microsoft.com/office/drawing/2014/main" id="{378E97A8-5B4C-E029-6C98-097F360AADF9}"/>
              </a:ext>
            </a:extLst>
          </p:cNvPr>
          <p:cNvSpPr txBox="1"/>
          <p:nvPr/>
        </p:nvSpPr>
        <p:spPr>
          <a:xfrm>
            <a:off x="8257734" y="6354687"/>
            <a:ext cx="2215663" cy="276999"/>
          </a:xfrm>
          <a:prstGeom prst="rect">
            <a:avLst/>
          </a:prstGeom>
          <a:noFill/>
        </p:spPr>
        <p:txBody>
          <a:bodyPr wrap="square">
            <a:spAutoFit/>
          </a:bodyPr>
          <a:lstStyle/>
          <a:p>
            <a:r>
              <a:rPr lang="sv-SE" sz="1200" dirty="0"/>
              <a:t>(</a:t>
            </a:r>
            <a:r>
              <a:rPr lang="sv-SE" sz="1200" dirty="0" err="1"/>
              <a:t>Örmon</a:t>
            </a:r>
            <a:r>
              <a:rPr lang="sv-SE" sz="1200" dirty="0"/>
              <a:t> 2019; NCK 2014)</a:t>
            </a:r>
            <a:endParaRPr lang="en-US" sz="1200" dirty="0">
              <a:cs typeface="Calibri"/>
            </a:endParaRPr>
          </a:p>
        </p:txBody>
      </p:sp>
    </p:spTree>
    <p:extLst>
      <p:ext uri="{BB962C8B-B14F-4D97-AF65-F5344CB8AC3E}">
        <p14:creationId xmlns:p14="http://schemas.microsoft.com/office/powerpoint/2010/main" val="2702166750"/>
      </p:ext>
    </p:extLst>
  </p:cSld>
  <p:clrMapOvr>
    <a:masterClrMapping/>
  </p:clrMapOvr>
</p:sld>
</file>

<file path=ppt/theme/theme1.xml><?xml version="1.0" encoding="utf-8"?>
<a:theme xmlns:a="http://schemas.openxmlformats.org/drawingml/2006/main" name="VGR">
  <a:themeElements>
    <a:clrScheme name="VGR_Grunden_Färg">
      <a:dk1>
        <a:sysClr val="windowText" lastClr="000000"/>
      </a:dk1>
      <a:lt1>
        <a:sysClr val="window" lastClr="FFFFFF"/>
      </a:lt1>
      <a:dk2>
        <a:srgbClr val="000000"/>
      </a:dk2>
      <a:lt2>
        <a:srgbClr val="E7E1DF"/>
      </a:lt2>
      <a:accent1>
        <a:srgbClr val="37474F"/>
      </a:accent1>
      <a:accent2>
        <a:srgbClr val="9575CD"/>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resentation grå-brun-lime" id="{D9A3FC7D-047E-C545-B36C-048D725C00F8}" vid="{4C0809DC-0517-7D4C-AD38-0142FB56FCCA}"/>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 grå-brun-lime</Template>
  <TotalTime>143</TotalTime>
  <Words>2190</Words>
  <Application>Microsoft Office PowerPoint</Application>
  <PresentationFormat>Bredbild</PresentationFormat>
  <Paragraphs>234</Paragraphs>
  <Slides>16</Slides>
  <Notes>16</Notes>
  <HiddenSlides>0</HiddenSlides>
  <MMClips>0</MMClips>
  <ScaleCrop>false</ScaleCrop>
  <HeadingPairs>
    <vt:vector size="6" baseType="variant">
      <vt:variant>
        <vt:lpstr>Använt teckensnitt</vt:lpstr>
      </vt:variant>
      <vt:variant>
        <vt:i4>12</vt:i4>
      </vt:variant>
      <vt:variant>
        <vt:lpstr>Tema</vt:lpstr>
      </vt:variant>
      <vt:variant>
        <vt:i4>1</vt:i4>
      </vt:variant>
      <vt:variant>
        <vt:lpstr>Bildrubriker</vt:lpstr>
      </vt:variant>
      <vt:variant>
        <vt:i4>16</vt:i4>
      </vt:variant>
    </vt:vector>
  </HeadingPairs>
  <TitlesOfParts>
    <vt:vector size="29" baseType="lpstr">
      <vt:lpstr>-apple-system</vt:lpstr>
      <vt:lpstr>Arial</vt:lpstr>
      <vt:lpstr>Arial</vt:lpstr>
      <vt:lpstr>Calibri</vt:lpstr>
      <vt:lpstr>GillSansMTPro-Bold</vt:lpstr>
      <vt:lpstr>GillSansMTPro-Medium</vt:lpstr>
      <vt:lpstr>KorolevLiUBold</vt:lpstr>
      <vt:lpstr>KorolevLiUMedium</vt:lpstr>
      <vt:lpstr>Times-Bold</vt:lpstr>
      <vt:lpstr>Times-Italic</vt:lpstr>
      <vt:lpstr>Verdana</vt:lpstr>
      <vt:lpstr>Verdana</vt:lpstr>
      <vt:lpstr>VGR</vt:lpstr>
      <vt:lpstr>Våld i nära relationer Information till medarbetare - APT</vt:lpstr>
      <vt:lpstr>Varför prata om våld i nära relationer? </vt:lpstr>
      <vt:lpstr>PowerPoint-presentation</vt:lpstr>
      <vt:lpstr>Vad är våld?</vt:lpstr>
      <vt:lpstr>Våld i parrelationer är vanligt</vt:lpstr>
      <vt:lpstr>Våld i parrelationer</vt:lpstr>
      <vt:lpstr>PowerPoint-presentation</vt:lpstr>
      <vt:lpstr>Hedersrelaterat våld och förtryck</vt:lpstr>
      <vt:lpstr>Våld i nära relationer påverkar hälsan</vt:lpstr>
      <vt:lpstr>Våld i nära relationer påverkar arbetet</vt:lpstr>
      <vt:lpstr>Chefens roll</vt:lpstr>
      <vt:lpstr>Chefens roll</vt:lpstr>
      <vt:lpstr>Vad kan du göra? </vt:lpstr>
      <vt:lpstr>Samhällets stöd</vt:lpstr>
      <vt:lpstr>PowerPoint-presentation</vt:lpstr>
      <vt:lpstr>2024-07-10</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Informationsmaterial till APT</dc:title>
  <dc:creator>Christina Fransson</dc:creator>
  <keywords/>
  <lastModifiedBy>Christina Fransson</lastModifiedBy>
  <revision>1</revision>
  <dcterms:created xsi:type="dcterms:W3CDTF">2024-07-10T05:38:23.0000000Z</dcterms:created>
  <dcterms:modified xsi:type="dcterms:W3CDTF">2024-07-10T08:01:35.0000000Z</dcterms:modified>
</coreProperties>
</file>