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handoutMasterIdLst>
    <p:handoutMasterId r:id="rId8"/>
  </p:handoutMasterIdLst>
  <p:sldIdLst>
    <p:sldId id="1149" r:id="rId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7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50B5B3-4EAA-4633-A172-894DE4E6F833}" v="1" dt="2023-05-17T10:18:10.959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86395" autoAdjust="0"/>
  </p:normalViewPr>
  <p:slideViewPr>
    <p:cSldViewPr snapToGrid="0">
      <p:cViewPr varScale="1">
        <p:scale>
          <a:sx n="158" d="100"/>
          <a:sy n="158" d="100"/>
        </p:scale>
        <p:origin x="192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2820" y="78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handoutMasters/handoutMaster1.xml" Id="rId8" /><Relationship Type="http://schemas.microsoft.com/office/2015/10/relationships/revisionInfo" Target="revisionInfo.xml" Id="rId13" /><Relationship Type="http://schemas.openxmlformats.org/officeDocument/2006/relationships/notesMaster" Target="notesMasters/notesMaster1.xml" Id="rId7" /><Relationship Type="http://schemas.openxmlformats.org/officeDocument/2006/relationships/tableStyles" Target="tableStyles.xml" Id="rId12" /><Relationship Type="http://schemas.openxmlformats.org/officeDocument/2006/relationships/slide" Target="slides/slide1.xml" Id="rId6" /><Relationship Type="http://schemas.openxmlformats.org/officeDocument/2006/relationships/theme" Target="theme/theme1.xml" Id="rId11" /><Relationship Type="http://schemas.openxmlformats.org/officeDocument/2006/relationships/slideMaster" Target="slideMasters/slideMaster1.xml" Id="rId5" /><Relationship Type="http://schemas.openxmlformats.org/officeDocument/2006/relationships/viewProps" Target="viewProps.xml" Id="rId10" /><Relationship Type="http://schemas.openxmlformats.org/officeDocument/2006/relationships/presProps" Target="presProps.xml" Id="rId9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A9C0E35-84B6-7F5A-0DF4-954D903BF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9C67742-94E7-A406-2FD2-37F9B6E3C9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95CB1-8D9E-4D39-BD5A-3714F899CBAC}" type="datetimeFigureOut">
              <a:rPr lang="sv-SE" smtClean="0"/>
              <a:t>2024-07-12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EA470E6-6438-A282-EB64-049EBCB70A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DED696-253C-AAC0-DB7E-65090849E0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10E5F-6630-4A69-9755-6CD736F11B3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590299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9FF5E-32DB-4A63-9882-8F301C111A15}" type="datetimeFigureOut">
              <a:rPr lang="sv-SE" smtClean="0"/>
              <a:t>2024-07-12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BFA82-BD73-4185-B828-63168F0B54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9425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060D78-0732-444B-B0D5-1543BC9666E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7744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076643"/>
            <a:ext cx="5737195" cy="2387600"/>
          </a:xfrm>
        </p:spPr>
        <p:txBody>
          <a:bodyPr anchor="b"/>
          <a:lstStyle>
            <a:lvl1pPr algn="l">
              <a:lnSpc>
                <a:spcPct val="100000"/>
              </a:lnSpc>
              <a:defRPr sz="3500"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5371" y="3761691"/>
            <a:ext cx="5743363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för att lägga till underrubrik</a:t>
            </a:r>
          </a:p>
        </p:txBody>
      </p:sp>
      <p:pic>
        <p:nvPicPr>
          <p:cNvPr id="8" name="Logo" descr="Västra Götalandsregionen, logo">
            <a:extLst>
              <a:ext uri="{FF2B5EF4-FFF2-40B4-BE49-F238E27FC236}">
                <a16:creationId xmlns:a16="http://schemas.microsoft.com/office/drawing/2014/main" id="{DF4C8F7D-7A28-CB63-79C6-C812735D65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234" y="6030915"/>
            <a:ext cx="2147886" cy="435093"/>
          </a:xfrm>
          <a:prstGeom prst="rect">
            <a:avLst/>
          </a:prstGeom>
        </p:spPr>
      </p:pic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7E61D836-2BE6-1C11-FBD1-3BB4D68DD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7517606" y="1400174"/>
            <a:ext cx="1422400" cy="2028821"/>
          </a:xfrm>
          <a:prstGeom prst="round1Rect">
            <a:avLst>
              <a:gd name="adj" fmla="val 383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: ett hörn rundat 10">
            <a:extLst>
              <a:ext uri="{FF2B5EF4-FFF2-40B4-BE49-F238E27FC236}">
                <a16:creationId xmlns:a16="http://schemas.microsoft.com/office/drawing/2014/main" id="{D021E843-F0CA-3668-937E-991E96007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80998"/>
            <a:ext cx="1422400" cy="1019175"/>
          </a:xfrm>
          <a:prstGeom prst="round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1" name="Rektangel: ett hörn rundat 20">
            <a:extLst>
              <a:ext uri="{FF2B5EF4-FFF2-40B4-BE49-F238E27FC236}">
                <a16:creationId xmlns:a16="http://schemas.microsoft.com/office/drawing/2014/main" id="{2779E0F7-FC36-DC8B-F70D-E1EB4B431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8940005" y="3428996"/>
            <a:ext cx="1439467" cy="2036754"/>
          </a:xfrm>
          <a:prstGeom prst="round1Rect">
            <a:avLst>
              <a:gd name="adj" fmla="val 3733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2" name="Rektangel: ett hörn rundat 21">
            <a:extLst>
              <a:ext uri="{FF2B5EF4-FFF2-40B4-BE49-F238E27FC236}">
                <a16:creationId xmlns:a16="http://schemas.microsoft.com/office/drawing/2014/main" id="{9DC97AAD-37E8-82F9-3999-4634B5084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 flipV="1">
            <a:off x="10350074" y="5465756"/>
            <a:ext cx="1419222" cy="1020766"/>
          </a:xfrm>
          <a:prstGeom prst="round1Rect">
            <a:avLst>
              <a:gd name="adj" fmla="val 50000"/>
            </a:avLst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accent3"/>
              </a:solidFill>
            </a:endParaRPr>
          </a:p>
        </p:txBody>
      </p:sp>
      <p:sp>
        <p:nvSpPr>
          <p:cNvPr id="23" name="Rektangel: ett hörn rundat 22">
            <a:extLst>
              <a:ext uri="{FF2B5EF4-FFF2-40B4-BE49-F238E27FC236}">
                <a16:creationId xmlns:a16="http://schemas.microsoft.com/office/drawing/2014/main" id="{262A45B3-FC56-5A48-E32E-99E82C5AB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428997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CCD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4" name="Rektangel: ett hörn rundat 23">
            <a:extLst>
              <a:ext uri="{FF2B5EF4-FFF2-40B4-BE49-F238E27FC236}">
                <a16:creationId xmlns:a16="http://schemas.microsoft.com/office/drawing/2014/main" id="{5BD28DEE-ADA6-15DB-766D-492D1DE78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4448166"/>
            <a:ext cx="1422400" cy="2038355"/>
          </a:xfrm>
          <a:prstGeom prst="round1Rect">
            <a:avLst>
              <a:gd name="adj" fmla="val 399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5" name="Rektangel: ett hörn rundat 24">
            <a:extLst>
              <a:ext uri="{FF2B5EF4-FFF2-40B4-BE49-F238E27FC236}">
                <a16:creationId xmlns:a16="http://schemas.microsoft.com/office/drawing/2014/main" id="{5A1DBF60-A901-55C1-FAE0-9D2BFA62C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flipH="1">
            <a:off x="10379475" y="3428999"/>
            <a:ext cx="1422000" cy="2036754"/>
          </a:xfrm>
          <a:prstGeom prst="round1Rect">
            <a:avLst>
              <a:gd name="adj" fmla="val 383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6" name="Rektangel: ett hörn rundat 25">
            <a:extLst>
              <a:ext uri="{FF2B5EF4-FFF2-40B4-BE49-F238E27FC236}">
                <a16:creationId xmlns:a16="http://schemas.microsoft.com/office/drawing/2014/main" id="{21E11914-6E9E-9412-96FA-D0BE87BBB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V="1">
            <a:off x="8936830" y="5465754"/>
            <a:ext cx="1442643" cy="1020767"/>
          </a:xfrm>
          <a:prstGeom prst="round1Rect">
            <a:avLst>
              <a:gd name="adj" fmla="val 50000"/>
            </a:avLst>
          </a:prstGeom>
          <a:solidFill>
            <a:srgbClr val="CCD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rgbClr val="CCDB49"/>
              </a:solidFill>
            </a:endParaRPr>
          </a:p>
        </p:txBody>
      </p:sp>
      <p:sp>
        <p:nvSpPr>
          <p:cNvPr id="28" name="Frihandsfigur: Form 27">
            <a:extLst>
              <a:ext uri="{FF2B5EF4-FFF2-40B4-BE49-F238E27FC236}">
                <a16:creationId xmlns:a16="http://schemas.microsoft.com/office/drawing/2014/main" id="{068474CD-0AF3-5001-F209-6782DA68F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51676" y="371477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solidFill>
            <a:srgbClr val="CCD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30EAE83A-8325-0375-6F9F-906487EE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A9ECC-DD52-4BAE-8436-3D4B0CE1438D}" type="datetime1">
              <a:rPr lang="sv-SE" smtClean="0"/>
              <a:t>2024-07-12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810085F-04AE-F66F-8FEC-4C6A1093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67956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076643"/>
            <a:ext cx="5737196" cy="2387600"/>
          </a:xfrm>
        </p:spPr>
        <p:txBody>
          <a:bodyPr anchor="b"/>
          <a:lstStyle>
            <a:lvl1pPr algn="l">
              <a:lnSpc>
                <a:spcPct val="100000"/>
              </a:lnSpc>
              <a:defRPr sz="3500"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5372" y="3761691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för att lägga till underrubrik</a:t>
            </a:r>
          </a:p>
        </p:txBody>
      </p:sp>
      <p:sp>
        <p:nvSpPr>
          <p:cNvPr id="27" name="Platshållare för bild 26">
            <a:extLst>
              <a:ext uri="{FF2B5EF4-FFF2-40B4-BE49-F238E27FC236}">
                <a16:creationId xmlns:a16="http://schemas.microsoft.com/office/drawing/2014/main" id="{B7586333-1D24-C4E6-41D4-F849486C42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27953" y="380998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solidFill>
            <a:srgbClr val="CCDB49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28" name="Logo" descr="Västra Götalandsregionen, logo">
            <a:extLst>
              <a:ext uri="{FF2B5EF4-FFF2-40B4-BE49-F238E27FC236}">
                <a16:creationId xmlns:a16="http://schemas.microsoft.com/office/drawing/2014/main" id="{6A0989A0-7A4A-9CD0-D751-D56C294A5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234" y="6030915"/>
            <a:ext cx="2147886" cy="435093"/>
          </a:xfrm>
          <a:prstGeom prst="rect">
            <a:avLst/>
          </a:prstGeom>
        </p:spPr>
      </p:pic>
      <p:sp>
        <p:nvSpPr>
          <p:cNvPr id="12" name="Rektangel: ett hörn rundat 11">
            <a:extLst>
              <a:ext uri="{FF2B5EF4-FFF2-40B4-BE49-F238E27FC236}">
                <a16:creationId xmlns:a16="http://schemas.microsoft.com/office/drawing/2014/main" id="{C20FB8AD-B642-E1E6-AC0D-E4A862F9B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7517606" y="1400174"/>
            <a:ext cx="1422400" cy="2028821"/>
          </a:xfrm>
          <a:prstGeom prst="round1Rect">
            <a:avLst>
              <a:gd name="adj" fmla="val 383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Rektangel: ett hörn rundat 12">
            <a:extLst>
              <a:ext uri="{FF2B5EF4-FFF2-40B4-BE49-F238E27FC236}">
                <a16:creationId xmlns:a16="http://schemas.microsoft.com/office/drawing/2014/main" id="{B1925CA5-50D6-AB2F-5E1C-EACB82AD2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80998"/>
            <a:ext cx="1422400" cy="1019175"/>
          </a:xfrm>
          <a:prstGeom prst="round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4" name="Rektangel: ett hörn rundat 13">
            <a:extLst>
              <a:ext uri="{FF2B5EF4-FFF2-40B4-BE49-F238E27FC236}">
                <a16:creationId xmlns:a16="http://schemas.microsoft.com/office/drawing/2014/main" id="{369C8F7C-E029-246E-DEFE-A2F385019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8940005" y="3428996"/>
            <a:ext cx="1439467" cy="2036754"/>
          </a:xfrm>
          <a:prstGeom prst="round1Rect">
            <a:avLst>
              <a:gd name="adj" fmla="val 3733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Rektangel: ett hörn rundat 14">
            <a:extLst>
              <a:ext uri="{FF2B5EF4-FFF2-40B4-BE49-F238E27FC236}">
                <a16:creationId xmlns:a16="http://schemas.microsoft.com/office/drawing/2014/main" id="{6A1C4870-0798-1888-787F-386EAC4D3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 flipV="1">
            <a:off x="10382253" y="5465755"/>
            <a:ext cx="1419222" cy="1020766"/>
          </a:xfrm>
          <a:prstGeom prst="round1Rect">
            <a:avLst>
              <a:gd name="adj" fmla="val 50000"/>
            </a:avLst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6" name="Rektangel: ett hörn rundat 15">
            <a:extLst>
              <a:ext uri="{FF2B5EF4-FFF2-40B4-BE49-F238E27FC236}">
                <a16:creationId xmlns:a16="http://schemas.microsoft.com/office/drawing/2014/main" id="{FD86D645-4C70-7686-CEDC-C3F7E248E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420119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CCDB4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rgbClr val="FD5930"/>
              </a:solidFill>
            </a:endParaRPr>
          </a:p>
        </p:txBody>
      </p:sp>
      <p:sp>
        <p:nvSpPr>
          <p:cNvPr id="17" name="Rektangel: ett hörn rundat 16">
            <a:extLst>
              <a:ext uri="{FF2B5EF4-FFF2-40B4-BE49-F238E27FC236}">
                <a16:creationId xmlns:a16="http://schemas.microsoft.com/office/drawing/2014/main" id="{31C76949-D02B-332F-5982-22F450E45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4448166"/>
            <a:ext cx="1422400" cy="2038355"/>
          </a:xfrm>
          <a:prstGeom prst="round1Rect">
            <a:avLst>
              <a:gd name="adj" fmla="val 399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8" name="Rektangel: ett hörn rundat 17">
            <a:extLst>
              <a:ext uri="{FF2B5EF4-FFF2-40B4-BE49-F238E27FC236}">
                <a16:creationId xmlns:a16="http://schemas.microsoft.com/office/drawing/2014/main" id="{322ACDAC-1D12-98AB-7D77-C6C8ED0E6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flipH="1">
            <a:off x="10379475" y="3428999"/>
            <a:ext cx="1422000" cy="2036754"/>
          </a:xfrm>
          <a:prstGeom prst="round1Rect">
            <a:avLst>
              <a:gd name="adj" fmla="val 383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9" name="Rektangel: ett hörn rundat 18">
            <a:extLst>
              <a:ext uri="{FF2B5EF4-FFF2-40B4-BE49-F238E27FC236}">
                <a16:creationId xmlns:a16="http://schemas.microsoft.com/office/drawing/2014/main" id="{078779E6-AB64-0FE7-3DCA-5727138EC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V="1">
            <a:off x="8936830" y="5465754"/>
            <a:ext cx="1442643" cy="1020767"/>
          </a:xfrm>
          <a:prstGeom prst="round1Rect">
            <a:avLst>
              <a:gd name="adj" fmla="val 50000"/>
            </a:avLst>
          </a:prstGeom>
          <a:solidFill>
            <a:srgbClr val="CCD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A71F2BA-C943-46F6-00FD-63E44941990B}"/>
              </a:ext>
            </a:extLst>
          </p:cNvPr>
          <p:cNvSpPr txBox="1"/>
          <p:nvPr userDrawn="1"/>
        </p:nvSpPr>
        <p:spPr>
          <a:xfrm>
            <a:off x="704895" y="6466008"/>
            <a:ext cx="69528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>
                <a:solidFill>
                  <a:schemeClr val="bg1"/>
                </a:solidFill>
              </a:rPr>
              <a:t>TEst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9E49B6E-96DA-4186-8F39-3AB022B7993C}" type="datetime1">
              <a:rPr lang="sv-SE" smtClean="0"/>
              <a:t>2024-07-12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14" name="Platshållare för innehåll 13">
            <a:extLst>
              <a:ext uri="{FF2B5EF4-FFF2-40B4-BE49-F238E27FC236}">
                <a16:creationId xmlns:a16="http://schemas.microsoft.com/office/drawing/2014/main" id="{A9936CC4-BC31-7B4D-38E0-EC836B72C5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650817" cy="33115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Rektangel: ett hörn rundat 6">
            <a:extLst>
              <a:ext uri="{FF2B5EF4-FFF2-40B4-BE49-F238E27FC236}">
                <a16:creationId xmlns:a16="http://schemas.microsoft.com/office/drawing/2014/main" id="{73A585E4-AFD9-73B3-6228-5EC2E0056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rgbClr val="CCD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accent3"/>
              </a:solidFill>
            </a:endParaRP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B5372248-D21F-8D52-3DB3-51A7B6605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10FBF7AD-460F-553E-5C7C-F85B1FC5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4511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0BA287CB-7B49-DD6D-11A1-EE0677F3E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466" y="380999"/>
            <a:ext cx="11413068" cy="60991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092200" y="1752600"/>
            <a:ext cx="10007600" cy="1614312"/>
          </a:xfrm>
        </p:spPr>
        <p:txBody>
          <a:bodyPr anchor="b"/>
          <a:lstStyle>
            <a:lvl1pPr algn="ctr"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1092200" y="3612268"/>
            <a:ext cx="10024267" cy="1500187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DBF08389-4E2E-AF65-054E-C982BA7B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3BDF-6C18-456D-B2F3-58DD8CBD1759}" type="datetime1">
              <a:rPr lang="sv-SE" smtClean="0"/>
              <a:t>2024-07-12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A5E5F6E-C97D-A4DC-263A-27783D57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0185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425716"/>
            <a:ext cx="4995333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  <a:endParaRPr lang="sv-SE" dirty="0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D5FF0E6C-D325-C355-90B1-214F162C31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2200" y="2113722"/>
            <a:ext cx="5003800" cy="3756990"/>
          </a:xfrm>
          <a:custGeom>
            <a:avLst/>
            <a:gdLst>
              <a:gd name="connsiteX0" fmla="*/ 0 w 4919133"/>
              <a:gd name="connsiteY0" fmla="*/ 0 h 3756990"/>
              <a:gd name="connsiteX1" fmla="*/ 4919133 w 4919133"/>
              <a:gd name="connsiteY1" fmla="*/ 0 h 3756990"/>
              <a:gd name="connsiteX2" fmla="*/ 4919133 w 4919133"/>
              <a:gd name="connsiteY2" fmla="*/ 3756990 h 3756990"/>
              <a:gd name="connsiteX3" fmla="*/ 0 w 4919133"/>
              <a:gd name="connsiteY3" fmla="*/ 3756990 h 375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9133" h="3756990">
                <a:moveTo>
                  <a:pt x="0" y="0"/>
                </a:moveTo>
                <a:lnTo>
                  <a:pt x="4919133" y="0"/>
                </a:lnTo>
                <a:lnTo>
                  <a:pt x="4919133" y="3756990"/>
                </a:lnTo>
                <a:lnTo>
                  <a:pt x="0" y="375699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1696" y="380998"/>
            <a:ext cx="5002954" cy="6071396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0743B6B-FC1D-4E5C-878B-68715B5874CD}" type="datetime1">
              <a:rPr lang="sv-SE" smtClean="0"/>
              <a:t>2024-07-12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4303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395" y="1424752"/>
            <a:ext cx="8872205" cy="1047750"/>
          </a:xfrm>
        </p:spPr>
        <p:txBody>
          <a:bodyPr/>
          <a:lstStyle>
            <a:lvl1pPr>
              <a:defRPr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ED91DB15-F1E1-BAE7-F15A-075740D02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rgbClr val="CCD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DC94793-D876-E072-C4EC-34D17FFA5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ACDB7998-57D8-C839-2FED-BCA4D5257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0629D0-D830-BA3B-8258-4D3944A1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82E9-E70A-41D0-BC52-9CE4D8B0E8A6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1AD9AB-C85B-9888-3B59-C1F8A75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3212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466" y="380999"/>
            <a:ext cx="11413068" cy="6099176"/>
          </a:xfrm>
          <a:custGeom>
            <a:avLst/>
            <a:gdLst>
              <a:gd name="connsiteX0" fmla="*/ 0 w 11413068"/>
              <a:gd name="connsiteY0" fmla="*/ 0 h 6099176"/>
              <a:gd name="connsiteX1" fmla="*/ 11413068 w 11413068"/>
              <a:gd name="connsiteY1" fmla="*/ 0 h 6099176"/>
              <a:gd name="connsiteX2" fmla="*/ 11413068 w 11413068"/>
              <a:gd name="connsiteY2" fmla="*/ 27780 h 6099176"/>
              <a:gd name="connsiteX3" fmla="*/ 11413068 w 11413068"/>
              <a:gd name="connsiteY3" fmla="*/ 5082626 h 6099176"/>
              <a:gd name="connsiteX4" fmla="*/ 11413068 w 11413068"/>
              <a:gd name="connsiteY4" fmla="*/ 5087256 h 6099176"/>
              <a:gd name="connsiteX5" fmla="*/ 10401148 w 11413068"/>
              <a:gd name="connsiteY5" fmla="*/ 6099176 h 6099176"/>
              <a:gd name="connsiteX6" fmla="*/ 10396518 w 11413068"/>
              <a:gd name="connsiteY6" fmla="*/ 6099176 h 6099176"/>
              <a:gd name="connsiteX7" fmla="*/ 0 w 11413068"/>
              <a:gd name="connsiteY7" fmla="*/ 6099176 h 6099176"/>
              <a:gd name="connsiteX8" fmla="*/ 0 w 11413068"/>
              <a:gd name="connsiteY8" fmla="*/ 27780 h 609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3068" h="6099176">
                <a:moveTo>
                  <a:pt x="0" y="0"/>
                </a:moveTo>
                <a:lnTo>
                  <a:pt x="11413068" y="0"/>
                </a:lnTo>
                <a:lnTo>
                  <a:pt x="11413068" y="27780"/>
                </a:lnTo>
                <a:lnTo>
                  <a:pt x="11413068" y="5082626"/>
                </a:lnTo>
                <a:lnTo>
                  <a:pt x="11413068" y="5087256"/>
                </a:lnTo>
                <a:cubicBezTo>
                  <a:pt x="11413068" y="5646124"/>
                  <a:pt x="10960016" y="6099176"/>
                  <a:pt x="10401148" y="6099176"/>
                </a:cubicBezTo>
                <a:lnTo>
                  <a:pt x="10396518" y="6099176"/>
                </a:lnTo>
                <a:lnTo>
                  <a:pt x="0" y="6099176"/>
                </a:lnTo>
                <a:lnTo>
                  <a:pt x="0" y="277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1A4A846-428D-495E-A55C-A66F11C8B8FF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823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B1CC7E-5066-B2D6-C273-8806FB85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5498-67B0-4A0B-8455-9A803E3F2EDA}" type="datetime1">
              <a:rPr lang="sv-SE" smtClean="0"/>
              <a:t>2024-07-12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B0C1A2-56EF-E81F-53A9-CC77AD52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00422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/Vit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 descr="Logo: Västra Götalandsregionen">
            <a:extLst>
              <a:ext uri="{FF2B5EF4-FFF2-40B4-BE49-F238E27FC236}">
                <a16:creationId xmlns:a16="http://schemas.microsoft.com/office/drawing/2014/main" id="{F028FC9A-549E-C173-F6EE-DD2DADAFA6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4210" y="2915466"/>
            <a:ext cx="5732564" cy="1161234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57B1-FF3A-4A75-8128-4AFE16604E80}" type="datetime1">
              <a:rPr lang="sv-SE" smtClean="0"/>
              <a:t>2024-07-12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C57980-04DE-B396-E1BF-4CA97B5B6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 noProof="0" dirty="0"/>
              <a:t>Ange rubrik för tillgänglighet</a:t>
            </a:r>
          </a:p>
        </p:txBody>
      </p:sp>
    </p:spTree>
    <p:extLst>
      <p:ext uri="{BB962C8B-B14F-4D97-AF65-F5344CB8AC3E}">
        <p14:creationId xmlns:p14="http://schemas.microsoft.com/office/powerpoint/2010/main" val="4924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/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ett hörn rundat 4">
            <a:extLst>
              <a:ext uri="{FF2B5EF4-FFF2-40B4-BE49-F238E27FC236}">
                <a16:creationId xmlns:a16="http://schemas.microsoft.com/office/drawing/2014/main" id="{0F7839DA-DC58-9FD4-5DB7-077F9CCAC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466" y="380999"/>
            <a:ext cx="11413068" cy="60991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6" name="Logo" descr="Logo: Västra Götalandsregionen">
            <a:extLst>
              <a:ext uri="{FF2B5EF4-FFF2-40B4-BE49-F238E27FC236}">
                <a16:creationId xmlns:a16="http://schemas.microsoft.com/office/drawing/2014/main" id="{F028FC9A-549E-C173-F6EE-DD2DADAFA6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4210" y="2915466"/>
            <a:ext cx="5732564" cy="1161234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55D0BA-9A24-0B1E-5104-31F55378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C71D-D98B-401F-B2CF-6FD4D048E9D2}" type="datetime1">
              <a:rPr lang="sv-SE" smtClean="0"/>
              <a:t>2024-07-12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E6AFD7C-DEA7-9A46-2513-5293C053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243E10-E3F1-7E93-DB4B-40905719B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/>
          <a:p>
            <a:r>
              <a:rPr lang="sv-SE" noProof="0" dirty="0"/>
              <a:t>Ange rubrik för tillgänglighet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726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50901" y="6191147"/>
            <a:ext cx="16289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000000"/>
                </a:solidFill>
              </a:defRPr>
            </a:lvl1pPr>
          </a:lstStyle>
          <a:p>
            <a:fld id="{E82650AE-06A9-2D4E-84FA-95DA3038D778}" type="datetime1">
              <a:rPr lang="sv-SE" smtClean="0"/>
              <a:pPr/>
              <a:t>2024-07-12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21106" y="6191147"/>
            <a:ext cx="5955577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000000"/>
                </a:solidFill>
              </a:defRPr>
            </a:lvl1pPr>
          </a:lstStyle>
          <a:p>
            <a:r>
              <a:rPr lang="sv-SE"/>
              <a:t>Här skriver du in sidfot</a:t>
            </a:r>
          </a:p>
        </p:txBody>
      </p:sp>
    </p:spTree>
    <p:extLst>
      <p:ext uri="{BB962C8B-B14F-4D97-AF65-F5344CB8AC3E}">
        <p14:creationId xmlns:p14="http://schemas.microsoft.com/office/powerpoint/2010/main" val="3968231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7" y="425716"/>
            <a:ext cx="8642350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1250" y="2044700"/>
            <a:ext cx="8642350" cy="33115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Skriv text här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94798039-E5C4-7804-7509-501B9DE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3" y="136525"/>
            <a:ext cx="908050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2024-07-12</a:t>
            </a:fld>
            <a:endParaRPr lang="sv-SE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2F44A19D-54A3-346E-3AA1-C94C6D94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466" y="136525"/>
            <a:ext cx="4125383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61" r:id="rId7"/>
    <p:sldLayoutId id="2147483655" r:id="rId8"/>
    <p:sldLayoutId id="2147483659" r:id="rId9"/>
    <p:sldLayoutId id="2147483660" r:id="rId10"/>
    <p:sldLayoutId id="2147483662" r:id="rId11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30000"/>
        </a:lnSpc>
        <a:spcBef>
          <a:spcPts val="1000"/>
        </a:spcBef>
        <a:buFont typeface="Verdana" panose="020B060403050404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94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tabLst>
          <a:tab pos="8128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8" orient="horz" pos="164" userDrawn="1">
          <p15:clr>
            <a:srgbClr val="F26B43"/>
          </p15:clr>
        </p15:guide>
        <p15:guide id="13" orient="horz" pos="3793" userDrawn="1">
          <p15:clr>
            <a:srgbClr val="F26B43"/>
          </p15:clr>
        </p15:guide>
        <p15:guide id="14" pos="74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gregion.sharepoint.com/:b:/r/sites/sy-hos-hoa-guiden-hos/Delade%20dokument/B1%20Steg%201.pdf?csf=1&amp;web=1&amp;e=ihbma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vgregion.sharepoint.com/:b:/r/sites/sy-hos-hoa-guiden-hos/Delade%20dokument/B1%20Steg%202.pdf?csf=1&amp;web=1&amp;e=q4Z8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FD5E339D-7986-4705-B89B-1CFFA287FF43}"/>
              </a:ext>
            </a:extLst>
          </p:cNvPr>
          <p:cNvSpPr/>
          <p:nvPr/>
        </p:nvSpPr>
        <p:spPr>
          <a:xfrm>
            <a:off x="781344" y="1676679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1)</a:t>
            </a:r>
            <a:endParaRPr lang="sv-SE" sz="1400" dirty="0">
              <a:solidFill>
                <a:schemeClr val="tx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Sätt upp resultatet </a:t>
            </a:r>
            <a:br>
              <a:rPr lang="sv-SE" sz="1400" dirty="0">
                <a:solidFill>
                  <a:schemeClr val="tx1"/>
                </a:solidFill>
              </a:rPr>
            </a:br>
            <a:r>
              <a:rPr lang="sv-SE" sz="1400" dirty="0">
                <a:solidFill>
                  <a:schemeClr val="tx1"/>
                </a:solidFill>
              </a:rPr>
              <a:t>på väggen</a:t>
            </a:r>
          </a:p>
        </p:txBody>
      </p: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75FD4FA9-D66D-471D-94CB-F87067480938}"/>
              </a:ext>
            </a:extLst>
          </p:cNvPr>
          <p:cNvSpPr/>
          <p:nvPr/>
        </p:nvSpPr>
        <p:spPr>
          <a:xfrm>
            <a:off x="781344" y="2889000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2) 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Ställ en låda (med skåra i) där var och en </a:t>
            </a:r>
            <a:br>
              <a:rPr lang="sv-SE" sz="1400" dirty="0">
                <a:solidFill>
                  <a:schemeClr val="tx1"/>
                </a:solidFill>
              </a:rPr>
            </a:br>
            <a:r>
              <a:rPr lang="sv-SE" sz="1400" dirty="0">
                <a:solidFill>
                  <a:schemeClr val="tx1"/>
                </a:solidFill>
              </a:rPr>
              <a:t>lägger följande frågor</a:t>
            </a:r>
            <a:endParaRPr lang="sv-SE" sz="1400" dirty="0">
              <a:solidFill>
                <a:schemeClr val="tx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CB238BE2-6CD0-4C8D-A28E-E857441A2733}"/>
              </a:ext>
            </a:extLst>
          </p:cNvPr>
          <p:cNvSpPr/>
          <p:nvPr/>
        </p:nvSpPr>
        <p:spPr>
          <a:xfrm>
            <a:off x="781344" y="4101321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3)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Lapparna sammanställs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C1D1C9F5-2FDF-4418-A0CA-FF0ECA92813C}"/>
              </a:ext>
            </a:extLst>
          </p:cNvPr>
          <p:cNvSpPr/>
          <p:nvPr/>
        </p:nvSpPr>
        <p:spPr>
          <a:xfrm>
            <a:off x="8464516" y="2889000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5)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Individuell prioritering genom  ett streck, på de tre frågor som du prioriterar högst</a:t>
            </a:r>
          </a:p>
        </p:txBody>
      </p:sp>
      <p:sp>
        <p:nvSpPr>
          <p:cNvPr id="15" name="Rektangel: rundade hörn 14">
            <a:extLst>
              <a:ext uri="{FF2B5EF4-FFF2-40B4-BE49-F238E27FC236}">
                <a16:creationId xmlns:a16="http://schemas.microsoft.com/office/drawing/2014/main" id="{C0B3B4D2-6B42-4EB6-B632-991BCFEA4202}"/>
              </a:ext>
            </a:extLst>
          </p:cNvPr>
          <p:cNvSpPr/>
          <p:nvPr/>
        </p:nvSpPr>
        <p:spPr>
          <a:xfrm>
            <a:off x="8464516" y="4088689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6)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De tre frågor som får </a:t>
            </a:r>
            <a:br>
              <a:rPr lang="sv-SE" sz="1400" dirty="0">
                <a:solidFill>
                  <a:schemeClr val="tx1"/>
                </a:solidFill>
              </a:rPr>
            </a:br>
            <a:r>
              <a:rPr lang="sv-SE" sz="1400" dirty="0">
                <a:solidFill>
                  <a:schemeClr val="tx1"/>
                </a:solidFill>
              </a:rPr>
              <a:t>flest streck prioriteras </a:t>
            </a:r>
            <a:br>
              <a:rPr lang="sv-SE" sz="1400" dirty="0">
                <a:solidFill>
                  <a:schemeClr val="tx1"/>
                </a:solidFill>
              </a:rPr>
            </a:br>
            <a:r>
              <a:rPr lang="sv-SE" sz="1400" dirty="0">
                <a:solidFill>
                  <a:schemeClr val="tx1"/>
                </a:solidFill>
              </a:rPr>
              <a:t>i dialog med chefen</a:t>
            </a:r>
          </a:p>
        </p:txBody>
      </p:sp>
      <p:sp>
        <p:nvSpPr>
          <p:cNvPr id="16" name="Rektangel: rundade hörn 15">
            <a:extLst>
              <a:ext uri="{FF2B5EF4-FFF2-40B4-BE49-F238E27FC236}">
                <a16:creationId xmlns:a16="http://schemas.microsoft.com/office/drawing/2014/main" id="{F345648D-291C-45E8-BEFA-C01FE59129AA}"/>
              </a:ext>
            </a:extLst>
          </p:cNvPr>
          <p:cNvSpPr/>
          <p:nvPr/>
        </p:nvSpPr>
        <p:spPr>
          <a:xfrm>
            <a:off x="2041344" y="5420877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7)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De tre prioriterade frågorna skrivs in i handlingsplanen</a:t>
            </a:r>
          </a:p>
        </p:txBody>
      </p:sp>
      <p:sp>
        <p:nvSpPr>
          <p:cNvPr id="17" name="Rektangel: rundade hörn 16">
            <a:extLst>
              <a:ext uri="{FF2B5EF4-FFF2-40B4-BE49-F238E27FC236}">
                <a16:creationId xmlns:a16="http://schemas.microsoft.com/office/drawing/2014/main" id="{C45DEDF6-6899-469A-9BC1-857175E9DB4A}"/>
              </a:ext>
            </a:extLst>
          </p:cNvPr>
          <p:cNvSpPr/>
          <p:nvPr/>
        </p:nvSpPr>
        <p:spPr>
          <a:xfrm>
            <a:off x="4764283" y="5415561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8)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Regelbunden uppföljning på APT</a:t>
            </a:r>
          </a:p>
        </p:txBody>
      </p:sp>
      <p:sp>
        <p:nvSpPr>
          <p:cNvPr id="18" name="Rektangel: rundade hörn 17">
            <a:extLst>
              <a:ext uri="{FF2B5EF4-FFF2-40B4-BE49-F238E27FC236}">
                <a16:creationId xmlns:a16="http://schemas.microsoft.com/office/drawing/2014/main" id="{392D9025-6DE5-465D-B111-B52433E194AA}"/>
              </a:ext>
            </a:extLst>
          </p:cNvPr>
          <p:cNvSpPr/>
          <p:nvPr/>
        </p:nvSpPr>
        <p:spPr>
          <a:xfrm>
            <a:off x="7487222" y="5415561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9)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När en fråga känns klar skrivs ny fråga in i handlingsplanen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CB917AAF-A160-4903-9420-6AB610C65EEA}"/>
              </a:ext>
            </a:extLst>
          </p:cNvPr>
          <p:cNvSpPr txBox="1"/>
          <p:nvPr/>
        </p:nvSpPr>
        <p:spPr>
          <a:xfrm>
            <a:off x="295761" y="282761"/>
            <a:ext cx="11066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>
                <a:solidFill>
                  <a:srgbClr val="004870"/>
                </a:solidFill>
              </a:rPr>
              <a:t>Del B2 - Arbete med den aktuella Medarbetarundersökningen</a:t>
            </a:r>
          </a:p>
          <a:p>
            <a:pPr algn="l" rtl="0" fontAlgn="base"/>
            <a:r>
              <a:rPr lang="sv-SE" sz="2400">
                <a:solidFill>
                  <a:srgbClr val="004870"/>
                </a:solidFill>
                <a:latin typeface="Calibri" panose="020F0502020204030204" pitchFamily="34" charset="0"/>
              </a:rPr>
              <a:t>Var och en prioriterar frågor under 14 dagar</a:t>
            </a:r>
            <a:endParaRPr lang="sv-SE" sz="240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E56DA1E1-EA4F-4DF1-B0C9-E8E4B61499FC}"/>
              </a:ext>
            </a:extLst>
          </p:cNvPr>
          <p:cNvSpPr/>
          <p:nvPr/>
        </p:nvSpPr>
        <p:spPr>
          <a:xfrm>
            <a:off x="4073936" y="1475285"/>
            <a:ext cx="3900695" cy="38013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2" name="Rektangel: rundade hörn 31">
            <a:extLst>
              <a:ext uri="{FF2B5EF4-FFF2-40B4-BE49-F238E27FC236}">
                <a16:creationId xmlns:a16="http://schemas.microsoft.com/office/drawing/2014/main" id="{7B9C34D8-8C08-4910-B34D-3C88D65ED6CC}"/>
              </a:ext>
            </a:extLst>
          </p:cNvPr>
          <p:cNvSpPr/>
          <p:nvPr/>
        </p:nvSpPr>
        <p:spPr>
          <a:xfrm>
            <a:off x="4717317" y="2014950"/>
            <a:ext cx="2655800" cy="862225"/>
          </a:xfrm>
          <a:prstGeom prst="roundRect">
            <a:avLst/>
          </a:prstGeom>
          <a:solidFill>
            <a:srgbClr val="37474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200" dirty="0">
                <a:solidFill>
                  <a:schemeClr val="bg1"/>
                </a:solidFill>
              </a:rPr>
              <a:t>En fråga att värna om</a:t>
            </a:r>
          </a:p>
        </p:txBody>
      </p:sp>
      <p:sp>
        <p:nvSpPr>
          <p:cNvPr id="33" name="Rektangel: rundade hörn 32">
            <a:extLst>
              <a:ext uri="{FF2B5EF4-FFF2-40B4-BE49-F238E27FC236}">
                <a16:creationId xmlns:a16="http://schemas.microsoft.com/office/drawing/2014/main" id="{608185F2-48D0-41CD-A258-7D7F5711C207}"/>
              </a:ext>
            </a:extLst>
          </p:cNvPr>
          <p:cNvSpPr/>
          <p:nvPr/>
        </p:nvSpPr>
        <p:spPr>
          <a:xfrm>
            <a:off x="4696383" y="3001734"/>
            <a:ext cx="2655800" cy="854533"/>
          </a:xfrm>
          <a:prstGeom prst="roundRect">
            <a:avLst/>
          </a:prstGeom>
          <a:solidFill>
            <a:srgbClr val="E7E1D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200" dirty="0">
                <a:solidFill>
                  <a:schemeClr val="tx1"/>
                </a:solidFill>
              </a:rPr>
              <a:t>En fråga att förbättra</a:t>
            </a:r>
          </a:p>
        </p:txBody>
      </p:sp>
      <p:sp>
        <p:nvSpPr>
          <p:cNvPr id="34" name="Rektangel: rundade hörn 33">
            <a:extLst>
              <a:ext uri="{FF2B5EF4-FFF2-40B4-BE49-F238E27FC236}">
                <a16:creationId xmlns:a16="http://schemas.microsoft.com/office/drawing/2014/main" id="{2B143CFA-0BCC-4F84-B70A-E773B628C38B}"/>
              </a:ext>
            </a:extLst>
          </p:cNvPr>
          <p:cNvSpPr/>
          <p:nvPr/>
        </p:nvSpPr>
        <p:spPr>
          <a:xfrm>
            <a:off x="4738250" y="4017679"/>
            <a:ext cx="2447809" cy="862225"/>
          </a:xfrm>
          <a:prstGeom prst="roundRect">
            <a:avLst/>
          </a:prstGeom>
          <a:solidFill>
            <a:srgbClr val="37474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5" name="Rektangel: rundade hörn 34">
            <a:extLst>
              <a:ext uri="{FF2B5EF4-FFF2-40B4-BE49-F238E27FC236}">
                <a16:creationId xmlns:a16="http://schemas.microsoft.com/office/drawing/2014/main" id="{E8CD0512-A500-485B-9665-5B355869F377}"/>
              </a:ext>
            </a:extLst>
          </p:cNvPr>
          <p:cNvSpPr/>
          <p:nvPr/>
        </p:nvSpPr>
        <p:spPr>
          <a:xfrm>
            <a:off x="6024284" y="3986319"/>
            <a:ext cx="1348833" cy="867528"/>
          </a:xfrm>
          <a:prstGeom prst="roundRect">
            <a:avLst/>
          </a:prstGeom>
          <a:solidFill>
            <a:srgbClr val="E7E1D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5" name="Rektangel: rundade hörn 44">
            <a:extLst>
              <a:ext uri="{FF2B5EF4-FFF2-40B4-BE49-F238E27FC236}">
                <a16:creationId xmlns:a16="http://schemas.microsoft.com/office/drawing/2014/main" id="{18F35EC1-E1A3-4440-93D0-30BA8043FD14}"/>
              </a:ext>
            </a:extLst>
          </p:cNvPr>
          <p:cNvSpPr/>
          <p:nvPr/>
        </p:nvSpPr>
        <p:spPr>
          <a:xfrm>
            <a:off x="8506905" y="1676679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4)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Sammanställningen sätts </a:t>
            </a:r>
            <a:br>
              <a:rPr lang="sv-SE" sz="1400" dirty="0">
                <a:solidFill>
                  <a:schemeClr val="tx1"/>
                </a:solidFill>
              </a:rPr>
            </a:br>
            <a:r>
              <a:rPr lang="sv-SE" sz="1400" dirty="0">
                <a:solidFill>
                  <a:schemeClr val="tx1"/>
                </a:solidFill>
              </a:rPr>
              <a:t>upp på väggen</a:t>
            </a:r>
          </a:p>
        </p:txBody>
      </p:sp>
      <p:cxnSp>
        <p:nvCxnSpPr>
          <p:cNvPr id="6" name="Rak pilkoppling 5">
            <a:extLst>
              <a:ext uri="{FF2B5EF4-FFF2-40B4-BE49-F238E27FC236}">
                <a16:creationId xmlns:a16="http://schemas.microsoft.com/office/drawing/2014/main" id="{FE53BBE0-9FF0-4F87-9946-8F7A55C127AB}"/>
              </a:ext>
            </a:extLst>
          </p:cNvPr>
          <p:cNvCxnSpPr>
            <a:cxnSpLocks/>
            <a:stCxn id="14" idx="1"/>
            <a:endCxn id="32" idx="3"/>
          </p:cNvCxnSpPr>
          <p:nvPr/>
        </p:nvCxnSpPr>
        <p:spPr>
          <a:xfrm flipH="1" flipV="1">
            <a:off x="7373117" y="2446063"/>
            <a:ext cx="1091399" cy="982937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k pilkoppling 35">
            <a:extLst>
              <a:ext uri="{FF2B5EF4-FFF2-40B4-BE49-F238E27FC236}">
                <a16:creationId xmlns:a16="http://schemas.microsoft.com/office/drawing/2014/main" id="{CC02EEBF-B4C1-4138-9CB5-EA71C7F77C39}"/>
              </a:ext>
            </a:extLst>
          </p:cNvPr>
          <p:cNvCxnSpPr>
            <a:cxnSpLocks/>
            <a:stCxn id="14" idx="1"/>
            <a:endCxn id="33" idx="3"/>
          </p:cNvCxnSpPr>
          <p:nvPr/>
        </p:nvCxnSpPr>
        <p:spPr>
          <a:xfrm flipH="1">
            <a:off x="7352183" y="3429000"/>
            <a:ext cx="1112333" cy="1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k pilkoppling 36">
            <a:extLst>
              <a:ext uri="{FF2B5EF4-FFF2-40B4-BE49-F238E27FC236}">
                <a16:creationId xmlns:a16="http://schemas.microsoft.com/office/drawing/2014/main" id="{D117267B-FAA0-4C4D-814E-3A8C72C34B08}"/>
              </a:ext>
            </a:extLst>
          </p:cNvPr>
          <p:cNvCxnSpPr>
            <a:cxnSpLocks/>
            <a:stCxn id="14" idx="1"/>
            <a:endCxn id="35" idx="3"/>
          </p:cNvCxnSpPr>
          <p:nvPr/>
        </p:nvCxnSpPr>
        <p:spPr>
          <a:xfrm flipH="1">
            <a:off x="7373117" y="3429000"/>
            <a:ext cx="1091399" cy="991083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k pilkoppling 23">
            <a:extLst>
              <a:ext uri="{FF2B5EF4-FFF2-40B4-BE49-F238E27FC236}">
                <a16:creationId xmlns:a16="http://schemas.microsoft.com/office/drawing/2014/main" id="{96260747-0BF0-47A6-AD13-728C191BB8CE}"/>
              </a:ext>
            </a:extLst>
          </p:cNvPr>
          <p:cNvCxnSpPr>
            <a:cxnSpLocks/>
            <a:stCxn id="11" idx="3"/>
            <a:endCxn id="32" idx="1"/>
          </p:cNvCxnSpPr>
          <p:nvPr/>
        </p:nvCxnSpPr>
        <p:spPr>
          <a:xfrm flipV="1">
            <a:off x="3301344" y="2446063"/>
            <a:ext cx="1415973" cy="982937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ak pilkoppling 24">
            <a:extLst>
              <a:ext uri="{FF2B5EF4-FFF2-40B4-BE49-F238E27FC236}">
                <a16:creationId xmlns:a16="http://schemas.microsoft.com/office/drawing/2014/main" id="{9CAA9FDF-DF69-419D-A754-37543DB8F331}"/>
              </a:ext>
            </a:extLst>
          </p:cNvPr>
          <p:cNvCxnSpPr>
            <a:cxnSpLocks/>
            <a:stCxn id="11" idx="3"/>
            <a:endCxn id="33" idx="1"/>
          </p:cNvCxnSpPr>
          <p:nvPr/>
        </p:nvCxnSpPr>
        <p:spPr>
          <a:xfrm>
            <a:off x="3301344" y="3429000"/>
            <a:ext cx="1395039" cy="1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ruta 45">
            <a:extLst>
              <a:ext uri="{FF2B5EF4-FFF2-40B4-BE49-F238E27FC236}">
                <a16:creationId xmlns:a16="http://schemas.microsoft.com/office/drawing/2014/main" id="{5AB1AE39-5646-4C56-BEFA-726CF5DDCA7A}"/>
              </a:ext>
            </a:extLst>
          </p:cNvPr>
          <p:cNvSpPr txBox="1"/>
          <p:nvPr/>
        </p:nvSpPr>
        <p:spPr>
          <a:xfrm>
            <a:off x="4717317" y="4185689"/>
            <a:ext cx="2655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200" dirty="0">
                <a:solidFill>
                  <a:schemeClr val="bg1"/>
                </a:solidFill>
              </a:rPr>
              <a:t>Valfri </a:t>
            </a:r>
            <a:r>
              <a:rPr lang="sv-SE" sz="2200" dirty="0"/>
              <a:t>fråga</a:t>
            </a:r>
          </a:p>
        </p:txBody>
      </p:sp>
    </p:spTree>
    <p:extLst>
      <p:ext uri="{BB962C8B-B14F-4D97-AF65-F5344CB8AC3E}">
        <p14:creationId xmlns:p14="http://schemas.microsoft.com/office/powerpoint/2010/main" val="3178841842"/>
      </p:ext>
    </p:extLst>
  </p:cSld>
  <p:clrMapOvr>
    <a:masterClrMapping/>
  </p:clrMapOvr>
</p:sld>
</file>

<file path=ppt/theme/theme1.xml><?xml version="1.0" encoding="utf-8"?>
<a:theme xmlns:a="http://schemas.openxmlformats.org/drawingml/2006/main" name="VGR">
  <a:themeElements>
    <a:clrScheme name="VGR_Grunden_Färg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37474F"/>
      </a:accent1>
      <a:accent2>
        <a:srgbClr val="9575CD"/>
      </a:accent2>
      <a:accent3>
        <a:srgbClr val="A1887F"/>
      </a:accent3>
      <a:accent4>
        <a:srgbClr val="1A9FB3"/>
      </a:accent4>
      <a:accent5>
        <a:srgbClr val="ED5F8C"/>
      </a:accent5>
      <a:accent6>
        <a:srgbClr val="43A447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custClrLst>
    <a:custClr>
      <a:srgbClr val="FFC107"/>
    </a:custClr>
    <a:custClr>
      <a:srgbClr val="CCDB49"/>
    </a:custClr>
    <a:custClr>
      <a:srgbClr val="FD5930"/>
    </a:custClr>
    <a:custClr>
      <a:srgbClr val="FFECB3"/>
    </a:custClr>
    <a:custClr>
      <a:srgbClr val="F7BBD0"/>
    </a:custClr>
    <a:custClr>
      <a:srgbClr val="D1C4E9"/>
    </a:custClr>
    <a:custClr>
      <a:srgbClr val="EFF4C6"/>
    </a:custClr>
    <a:custClr>
      <a:srgbClr val="C0EEC2"/>
    </a:custClr>
    <a:custClr>
      <a:srgbClr val="FECCBF"/>
    </a:custClr>
    <a:custClr>
      <a:srgbClr val="B3EBF2"/>
    </a:custClr>
    <a:custClr>
      <a:srgbClr val="E7E1DF"/>
    </a:custClr>
  </a:custClrLst>
  <a:extLst>
    <a:ext uri="{05A4C25C-085E-4340-85A3-A5531E510DB2}">
      <thm15:themeFamily xmlns:thm15="http://schemas.microsoft.com/office/thememl/2012/main" name="Presentation grå-brun-lime" id="{D9A3FC7D-047E-C545-B36C-048D725C00F8}" vid="{4C0809DC-0517-7D4C-AD38-0142FB56FCCA}"/>
    </a:ext>
  </a:extLst>
</a:theme>
</file>

<file path=ppt/theme/theme2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grå-brun-lime</Template>
  <TotalTime>23</TotalTime>
  <Words>127</Words>
  <Application>Microsoft Office PowerPoint</Application>
  <PresentationFormat>Bredbild</PresentationFormat>
  <Paragraphs>24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Segoe UI</vt:lpstr>
      <vt:lpstr>Verdana</vt:lpstr>
      <vt:lpstr>VGR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Processkarta B2 - Arbeta med den aktuella medarbetarundersökningen - prio 14 dagar</dc:title>
  <dc:creator>Christina Fransson</dc:creator>
  <keywords/>
  <lastModifiedBy>Christina Fransson</lastModifiedBy>
  <revision>2</revision>
  <dcterms:created xsi:type="dcterms:W3CDTF">2024-07-12T08:57:33.0000000Z</dcterms:created>
  <dcterms:modified xsi:type="dcterms:W3CDTF">2024-07-12T09:34:55.0000000Z</dcterms:modified>
</coreProperties>
</file>