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1149" r:id="rId6"/>
    <p:sldId id="1160" r:id="rId7"/>
    <p:sldId id="1161" r:id="rId8"/>
    <p:sldId id="1162" r:id="rId9"/>
    <p:sldId id="1163" r:id="rId10"/>
    <p:sldId id="1164" r:id="rId11"/>
    <p:sldId id="1165" r:id="rId12"/>
    <p:sldId id="1166" r:id="rId13"/>
    <p:sldId id="1167" r:id="rId14"/>
    <p:sldId id="1168" r:id="rId1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86395" autoAdjust="0"/>
  </p:normalViewPr>
  <p:slideViewPr>
    <p:cSldViewPr snapToGrid="0">
      <p:cViewPr varScale="1">
        <p:scale>
          <a:sx n="158" d="100"/>
          <a:sy n="158" d="100"/>
        </p:scale>
        <p:origin x="192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presProps" Target="presProps.xml" Id="rId18" /><Relationship Type="http://schemas.openxmlformats.org/officeDocument/2006/relationships/tableStyles" Target="tableStyles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handoutMaster" Target="handoutMasters/handoutMaster1.xml" Id="rId17" /><Relationship Type="http://schemas.openxmlformats.org/officeDocument/2006/relationships/notesMaster" Target="notesMasters/notesMaster1.xml" Id="rId16" /><Relationship Type="http://schemas.openxmlformats.org/officeDocument/2006/relationships/theme" Target="theme/theme1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5.xml" Id="rId10" /><Relationship Type="http://schemas.openxmlformats.org/officeDocument/2006/relationships/viewProps" Target="viewProps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74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2024-07-12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96823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2024-07-12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2024-07-12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2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slide" Target="slide6.xml"/><Relationship Id="rId11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FD5E339D-7986-4705-B89B-1CFFA287FF43}"/>
              </a:ext>
            </a:extLst>
          </p:cNvPr>
          <p:cNvSpPr/>
          <p:nvPr/>
        </p:nvSpPr>
        <p:spPr>
          <a:xfrm>
            <a:off x="781344" y="167667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3" action="ppaction://hlinksldjump"/>
              </a:rPr>
              <a:t>1)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3" action="ppaction://hlinksldjump"/>
              </a:rPr>
              <a:t>Enskild reflektion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1" name="Rektangel: rundade hörn 10">
            <a:hlinkClick r:id="rId4" action="ppaction://hlinksldjump"/>
            <a:extLst>
              <a:ext uri="{FF2B5EF4-FFF2-40B4-BE49-F238E27FC236}">
                <a16:creationId xmlns:a16="http://schemas.microsoft.com/office/drawing/2014/main" id="{75FD4FA9-D66D-471D-94CB-F87067480938}"/>
              </a:ext>
            </a:extLst>
          </p:cNvPr>
          <p:cNvSpPr/>
          <p:nvPr/>
        </p:nvSpPr>
        <p:spPr>
          <a:xfrm>
            <a:off x="781344" y="2889000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4" action="ppaction://hlinksldjump"/>
              </a:rPr>
              <a:t>2) 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4" action="ppaction://hlinksldjump"/>
              </a:rPr>
              <a:t>Berätta och motivera ditt val av frågor  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2" name="Rektangel: rundade hörn 11">
            <a:hlinkClick r:id="rId5" action="ppaction://hlinksldjump"/>
            <a:extLst>
              <a:ext uri="{FF2B5EF4-FFF2-40B4-BE49-F238E27FC236}">
                <a16:creationId xmlns:a16="http://schemas.microsoft.com/office/drawing/2014/main" id="{CB238BE2-6CD0-4C8D-A28E-E857441A2733}"/>
              </a:ext>
            </a:extLst>
          </p:cNvPr>
          <p:cNvSpPr/>
          <p:nvPr/>
        </p:nvSpPr>
        <p:spPr>
          <a:xfrm>
            <a:off x="781344" y="410132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5" action="ppaction://hlinksldjump"/>
              </a:rPr>
              <a:t>3)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5" action="ppaction://hlinksldjump"/>
              </a:rPr>
              <a:t>Grupperna enas </a:t>
            </a:r>
            <a:br>
              <a:rPr lang="sv-SE" sz="1400" dirty="0">
                <a:solidFill>
                  <a:schemeClr val="tx1"/>
                </a:solidFill>
                <a:hlinkClick r:id="rId5" action="ppaction://hlinksldjump"/>
              </a:rPr>
            </a:br>
            <a:r>
              <a:rPr lang="sv-SE" sz="1400" dirty="0">
                <a:solidFill>
                  <a:schemeClr val="tx1"/>
                </a:solidFill>
                <a:hlinkClick r:id="rId5" action="ppaction://hlinksldjump"/>
              </a:rPr>
              <a:t>om följande: </a:t>
            </a:r>
            <a:endParaRPr lang="sv-SE" sz="1400" dirty="0">
              <a:solidFill>
                <a:schemeClr val="tx1"/>
              </a:solidFill>
            </a:endParaRPr>
          </a:p>
          <a:p>
            <a:pPr algn="ctr"/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C1D1C9F5-2FDF-4418-A0CA-FF0ECA92813C}"/>
              </a:ext>
            </a:extLst>
          </p:cNvPr>
          <p:cNvSpPr/>
          <p:nvPr/>
        </p:nvSpPr>
        <p:spPr>
          <a:xfrm>
            <a:off x="8464516" y="2889000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6" action="ppaction://hlinksldjump"/>
              </a:rPr>
              <a:t>5)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6" action="ppaction://hlinksldjump"/>
              </a:rPr>
              <a:t>Individuell prioritering genom ett streck, på de tre frågor som du prioriterar högst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C0B3B4D2-6B42-4EB6-B632-991BCFEA4202}"/>
              </a:ext>
            </a:extLst>
          </p:cNvPr>
          <p:cNvSpPr/>
          <p:nvPr/>
        </p:nvSpPr>
        <p:spPr>
          <a:xfrm>
            <a:off x="8464516" y="408868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7" action="ppaction://hlinksldjump"/>
              </a:rPr>
              <a:t>6)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7" action="ppaction://hlinksldjump"/>
              </a:rPr>
              <a:t>De tre frågor som får mest streck prioriteras i dialog med chefen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6" name="Rektangel: rundade hörn 15">
            <a:extLst>
              <a:ext uri="{FF2B5EF4-FFF2-40B4-BE49-F238E27FC236}">
                <a16:creationId xmlns:a16="http://schemas.microsoft.com/office/drawing/2014/main" id="{F345648D-291C-45E8-BEFA-C01FE59129AA}"/>
              </a:ext>
            </a:extLst>
          </p:cNvPr>
          <p:cNvSpPr/>
          <p:nvPr/>
        </p:nvSpPr>
        <p:spPr>
          <a:xfrm>
            <a:off x="2041344" y="5420877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8" action="ppaction://hlinksldjump"/>
              </a:rPr>
              <a:t>7)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8" action="ppaction://hlinksldjump"/>
              </a:rPr>
              <a:t>De tre prioriterade frågorna skrivs in i handlingsplanen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7" name="Rektangel: rundade hörn 16">
            <a:hlinkClick r:id="rId9" action="ppaction://hlinksldjump"/>
            <a:extLst>
              <a:ext uri="{FF2B5EF4-FFF2-40B4-BE49-F238E27FC236}">
                <a16:creationId xmlns:a16="http://schemas.microsoft.com/office/drawing/2014/main" id="{C45DEDF6-6899-469A-9BC1-857175E9DB4A}"/>
              </a:ext>
            </a:extLst>
          </p:cNvPr>
          <p:cNvSpPr/>
          <p:nvPr/>
        </p:nvSpPr>
        <p:spPr>
          <a:xfrm>
            <a:off x="4764283" y="541556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9" action="ppaction://hlinksldjump"/>
              </a:rPr>
              <a:t>8)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9" action="ppaction://hlinksldjump"/>
              </a:rPr>
              <a:t>Regelbunden uppföljning på APT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8" name="Rektangel: rundade hörn 17">
            <a:hlinkClick r:id="rId10" action="ppaction://hlinksldjump"/>
            <a:extLst>
              <a:ext uri="{FF2B5EF4-FFF2-40B4-BE49-F238E27FC236}">
                <a16:creationId xmlns:a16="http://schemas.microsoft.com/office/drawing/2014/main" id="{392D9025-6DE5-465D-B111-B52433E194AA}"/>
              </a:ext>
            </a:extLst>
          </p:cNvPr>
          <p:cNvSpPr/>
          <p:nvPr/>
        </p:nvSpPr>
        <p:spPr>
          <a:xfrm>
            <a:off x="7487222" y="541556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10" action="ppaction://hlinksldjump"/>
              </a:rPr>
              <a:t>9)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10" action="ppaction://hlinksldjump"/>
              </a:rPr>
              <a:t>När en fråga känns klar skrivs ny fråga in i handlingsplanen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B917AAF-A160-4903-9420-6AB610C65EEA}"/>
              </a:ext>
            </a:extLst>
          </p:cNvPr>
          <p:cNvSpPr txBox="1"/>
          <p:nvPr/>
        </p:nvSpPr>
        <p:spPr>
          <a:xfrm>
            <a:off x="295761" y="282761"/>
            <a:ext cx="11066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004870"/>
                </a:solidFill>
              </a:rPr>
              <a:t>Del B1 - Arbete med den aktuella Medarbetarundersökningen</a:t>
            </a:r>
          </a:p>
          <a:p>
            <a:pPr algn="l" rtl="0" fontAlgn="base"/>
            <a:r>
              <a:rPr lang="sv-SE" sz="2400" dirty="0">
                <a:solidFill>
                  <a:srgbClr val="004870"/>
                </a:solidFill>
                <a:latin typeface="Calibri" panose="020F0502020204030204" pitchFamily="34" charset="0"/>
              </a:rPr>
              <a:t>Arbeta i smågrupper (4 – 6) personer inför summering i storgrupp</a:t>
            </a:r>
            <a:endParaRPr lang="sv-SE" sz="24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E56DA1E1-EA4F-4DF1-B0C9-E8E4B61499FC}"/>
              </a:ext>
            </a:extLst>
          </p:cNvPr>
          <p:cNvSpPr/>
          <p:nvPr/>
        </p:nvSpPr>
        <p:spPr>
          <a:xfrm>
            <a:off x="4073936" y="1475285"/>
            <a:ext cx="3900695" cy="38013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32" name="Rektangel: rundade hörn 31">
            <a:extLst>
              <a:ext uri="{FF2B5EF4-FFF2-40B4-BE49-F238E27FC236}">
                <a16:creationId xmlns:a16="http://schemas.microsoft.com/office/drawing/2014/main" id="{7B9C34D8-8C08-4910-B34D-3C88D65ED6CC}"/>
              </a:ext>
            </a:extLst>
          </p:cNvPr>
          <p:cNvSpPr/>
          <p:nvPr/>
        </p:nvSpPr>
        <p:spPr>
          <a:xfrm>
            <a:off x="4717317" y="2014950"/>
            <a:ext cx="2655800" cy="862225"/>
          </a:xfrm>
          <a:prstGeom prst="roundRect">
            <a:avLst/>
          </a:prstGeom>
          <a:solidFill>
            <a:srgbClr val="37474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200" dirty="0">
                <a:solidFill>
                  <a:schemeClr val="bg1"/>
                </a:solidFill>
              </a:rPr>
              <a:t>En fråga att värna om</a:t>
            </a:r>
          </a:p>
        </p:txBody>
      </p:sp>
      <p:sp>
        <p:nvSpPr>
          <p:cNvPr id="33" name="Rektangel: rundade hörn 32">
            <a:extLst>
              <a:ext uri="{FF2B5EF4-FFF2-40B4-BE49-F238E27FC236}">
                <a16:creationId xmlns:a16="http://schemas.microsoft.com/office/drawing/2014/main" id="{608185F2-48D0-41CD-A258-7D7F5711C207}"/>
              </a:ext>
            </a:extLst>
          </p:cNvPr>
          <p:cNvSpPr/>
          <p:nvPr/>
        </p:nvSpPr>
        <p:spPr>
          <a:xfrm>
            <a:off x="4696383" y="3001734"/>
            <a:ext cx="2655800" cy="854533"/>
          </a:xfrm>
          <a:prstGeom prst="roundRect">
            <a:avLst/>
          </a:prstGeom>
          <a:solidFill>
            <a:srgbClr val="E7E1D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200" dirty="0">
                <a:solidFill>
                  <a:schemeClr val="tx1"/>
                </a:solidFill>
              </a:rPr>
              <a:t>En fråga att förbättra</a:t>
            </a:r>
          </a:p>
        </p:txBody>
      </p:sp>
      <p:sp>
        <p:nvSpPr>
          <p:cNvPr id="34" name="Rektangel: rundade hörn 33">
            <a:extLst>
              <a:ext uri="{FF2B5EF4-FFF2-40B4-BE49-F238E27FC236}">
                <a16:creationId xmlns:a16="http://schemas.microsoft.com/office/drawing/2014/main" id="{2B143CFA-0BCC-4F84-B70A-E773B628C38B}"/>
              </a:ext>
            </a:extLst>
          </p:cNvPr>
          <p:cNvSpPr/>
          <p:nvPr/>
        </p:nvSpPr>
        <p:spPr>
          <a:xfrm>
            <a:off x="4738250" y="4017679"/>
            <a:ext cx="2447809" cy="862225"/>
          </a:xfrm>
          <a:prstGeom prst="roundRect">
            <a:avLst/>
          </a:prstGeom>
          <a:solidFill>
            <a:srgbClr val="37474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35" name="Rektangel: rundade hörn 34">
            <a:extLst>
              <a:ext uri="{FF2B5EF4-FFF2-40B4-BE49-F238E27FC236}">
                <a16:creationId xmlns:a16="http://schemas.microsoft.com/office/drawing/2014/main" id="{E8CD0512-A500-485B-9665-5B355869F377}"/>
              </a:ext>
            </a:extLst>
          </p:cNvPr>
          <p:cNvSpPr/>
          <p:nvPr/>
        </p:nvSpPr>
        <p:spPr>
          <a:xfrm>
            <a:off x="6024284" y="4016599"/>
            <a:ext cx="1348833" cy="867528"/>
          </a:xfrm>
          <a:prstGeom prst="roundRect">
            <a:avLst/>
          </a:prstGeom>
          <a:solidFill>
            <a:srgbClr val="E7E1D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45" name="Rektangel: rundade hörn 44">
            <a:hlinkClick r:id="rId11" action="ppaction://hlinksldjump"/>
            <a:extLst>
              <a:ext uri="{FF2B5EF4-FFF2-40B4-BE49-F238E27FC236}">
                <a16:creationId xmlns:a16="http://schemas.microsoft.com/office/drawing/2014/main" id="{18F35EC1-E1A3-4440-93D0-30BA8043FD14}"/>
              </a:ext>
            </a:extLst>
          </p:cNvPr>
          <p:cNvSpPr/>
          <p:nvPr/>
        </p:nvSpPr>
        <p:spPr>
          <a:xfrm>
            <a:off x="8506905" y="167667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  <a:hlinkClick r:id="rId11" action="ppaction://hlinksldjump"/>
              </a:rPr>
              <a:t>4)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  <a:hlinkClick r:id="rId11" action="ppaction://hlinksldjump"/>
              </a:rPr>
              <a:t>Prioriterade frågor sätts upp så alla kan se</a:t>
            </a:r>
            <a:endParaRPr lang="sv-SE" sz="1400" dirty="0">
              <a:solidFill>
                <a:schemeClr val="tx1"/>
              </a:solidFill>
            </a:endParaRPr>
          </a:p>
        </p:txBody>
      </p:sp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FE53BBE0-9FF0-4F87-9946-8F7A55C127AB}"/>
              </a:ext>
            </a:extLst>
          </p:cNvPr>
          <p:cNvCxnSpPr>
            <a:cxnSpLocks/>
            <a:stCxn id="14" idx="1"/>
            <a:endCxn id="32" idx="3"/>
          </p:cNvCxnSpPr>
          <p:nvPr/>
        </p:nvCxnSpPr>
        <p:spPr>
          <a:xfrm flipH="1" flipV="1">
            <a:off x="7373117" y="2446063"/>
            <a:ext cx="1091399" cy="982937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pilkoppling 35">
            <a:extLst>
              <a:ext uri="{FF2B5EF4-FFF2-40B4-BE49-F238E27FC236}">
                <a16:creationId xmlns:a16="http://schemas.microsoft.com/office/drawing/2014/main" id="{CC02EEBF-B4C1-4138-9CB5-EA71C7F77C39}"/>
              </a:ext>
            </a:extLst>
          </p:cNvPr>
          <p:cNvCxnSpPr>
            <a:cxnSpLocks/>
            <a:stCxn id="14" idx="1"/>
            <a:endCxn id="33" idx="3"/>
          </p:cNvCxnSpPr>
          <p:nvPr/>
        </p:nvCxnSpPr>
        <p:spPr>
          <a:xfrm flipH="1">
            <a:off x="7352183" y="3429000"/>
            <a:ext cx="1112333" cy="1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pilkoppling 36">
            <a:extLst>
              <a:ext uri="{FF2B5EF4-FFF2-40B4-BE49-F238E27FC236}">
                <a16:creationId xmlns:a16="http://schemas.microsoft.com/office/drawing/2014/main" id="{D117267B-FAA0-4C4D-814E-3A8C72C34B08}"/>
              </a:ext>
            </a:extLst>
          </p:cNvPr>
          <p:cNvCxnSpPr>
            <a:cxnSpLocks/>
            <a:stCxn id="14" idx="1"/>
            <a:endCxn id="35" idx="3"/>
          </p:cNvCxnSpPr>
          <p:nvPr/>
        </p:nvCxnSpPr>
        <p:spPr>
          <a:xfrm flipH="1">
            <a:off x="7373117" y="3429000"/>
            <a:ext cx="1091399" cy="1021363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ruta 45">
            <a:extLst>
              <a:ext uri="{FF2B5EF4-FFF2-40B4-BE49-F238E27FC236}">
                <a16:creationId xmlns:a16="http://schemas.microsoft.com/office/drawing/2014/main" id="{5AB1AE39-5646-4C56-BEFA-726CF5DDCA7A}"/>
              </a:ext>
            </a:extLst>
          </p:cNvPr>
          <p:cNvSpPr txBox="1"/>
          <p:nvPr/>
        </p:nvSpPr>
        <p:spPr>
          <a:xfrm>
            <a:off x="4717317" y="4185689"/>
            <a:ext cx="265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200" dirty="0">
                <a:solidFill>
                  <a:schemeClr val="bg1"/>
                </a:solidFill>
              </a:rPr>
              <a:t>Valfritt</a:t>
            </a:r>
            <a:endParaRPr lang="sv-SE" sz="2200" dirty="0"/>
          </a:p>
        </p:txBody>
      </p:sp>
      <p:sp>
        <p:nvSpPr>
          <p:cNvPr id="2" name="Höger klammerparentes 1">
            <a:extLst>
              <a:ext uri="{FF2B5EF4-FFF2-40B4-BE49-F238E27FC236}">
                <a16:creationId xmlns:a16="http://schemas.microsoft.com/office/drawing/2014/main" id="{6356D9ED-BBA5-0853-9820-63B1F4CE37C7}"/>
              </a:ext>
            </a:extLst>
          </p:cNvPr>
          <p:cNvSpPr/>
          <p:nvPr/>
        </p:nvSpPr>
        <p:spPr>
          <a:xfrm>
            <a:off x="3301965" y="1629000"/>
            <a:ext cx="771971" cy="3600000"/>
          </a:xfrm>
          <a:prstGeom prst="rightBrace">
            <a:avLst>
              <a:gd name="adj1" fmla="val 8333"/>
              <a:gd name="adj2" fmla="val 52898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2E521AF1-F7CC-FE07-037F-AF1928D43292}"/>
              </a:ext>
            </a:extLst>
          </p:cNvPr>
          <p:cNvSpPr txBox="1"/>
          <p:nvPr/>
        </p:nvSpPr>
        <p:spPr>
          <a:xfrm>
            <a:off x="7974631" y="1115130"/>
            <a:ext cx="3699989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50" i="1" dirty="0">
                <a:latin typeface="+mj-lt"/>
              </a:rPr>
              <a:t>(Klicka dig vidare via textlänkar i de </a:t>
            </a:r>
            <a:r>
              <a:rPr lang="sv-SE" sz="950" i="1" dirty="0" err="1">
                <a:latin typeface="+mj-lt"/>
              </a:rPr>
              <a:t>limefärgade</a:t>
            </a:r>
            <a:r>
              <a:rPr lang="sv-SE" sz="950" i="1" dirty="0">
                <a:latin typeface="+mj-lt"/>
              </a:rPr>
              <a:t> rutorna)</a:t>
            </a:r>
            <a:endParaRPr lang="sv-SE" sz="9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8841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9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966200" cy="805091"/>
          </a:xfrm>
        </p:spPr>
        <p:txBody>
          <a:bodyPr/>
          <a:lstStyle/>
          <a:p>
            <a:r>
              <a:rPr lang="sv-SE" sz="2000" dirty="0"/>
              <a:t>När en fråga känns klar, gå vidare i arbetet och skriv in ny fråga i handlingsplanen att arbeta med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5C0AF488-A16C-1B8C-E389-3D5C3C469CF1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31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1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3602792"/>
          </a:xfrm>
        </p:spPr>
        <p:txBody>
          <a:bodyPr/>
          <a:lstStyle/>
          <a:p>
            <a:r>
              <a:rPr lang="sv-SE" sz="2000" dirty="0"/>
              <a:t>Tänk själv under tystnad vilka frågor du tycker är viktiga att värna om eller förbättra. Det är viktigt att alla får möjlighet att fundera enskilt innan man börjar diskutera i gruppen</a:t>
            </a:r>
          </a:p>
          <a:p>
            <a:r>
              <a:rPr lang="sv-SE" sz="2000" dirty="0"/>
              <a:t>Utgå från dig själv och skriv ner dina prioriterade frågor på post-it:</a:t>
            </a:r>
          </a:p>
          <a:p>
            <a:pPr lvl="1"/>
            <a:r>
              <a:rPr lang="sv-SE" dirty="0"/>
              <a:t>En fråga att värna om (grön post-it)</a:t>
            </a:r>
          </a:p>
          <a:p>
            <a:pPr lvl="1"/>
            <a:r>
              <a:rPr lang="sv-SE" dirty="0"/>
              <a:t>En fråga att förbättra (rosa post-it)</a:t>
            </a:r>
          </a:p>
          <a:p>
            <a:r>
              <a:rPr lang="sv-SE" sz="2000" dirty="0"/>
              <a:t>Förbered dig så att du kan berätta för de andra runt bordet om dina prioriteringar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5" name="textruta 4">
            <a:hlinkClick r:id="rId2" action="ppaction://hlinksldjump"/>
            <a:extLst>
              <a:ext uri="{FF2B5EF4-FFF2-40B4-BE49-F238E27FC236}">
                <a16:creationId xmlns:a16="http://schemas.microsoft.com/office/drawing/2014/main" id="{61B191B7-5C90-F06A-CFF3-46FDFA12D0B5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9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2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3602792"/>
          </a:xfrm>
        </p:spPr>
        <p:txBody>
          <a:bodyPr/>
          <a:lstStyle/>
          <a:p>
            <a:r>
              <a:rPr lang="sv-SE" sz="2000" dirty="0"/>
              <a:t>Berätta för de andra runt bordet om vilka frågor du prioriterar</a:t>
            </a:r>
          </a:p>
          <a:p>
            <a:r>
              <a:rPr lang="sv-SE" sz="2000" dirty="0"/>
              <a:t>Motivera samtidigt varför du tycker att dessa frågor är viktiga?</a:t>
            </a:r>
          </a:p>
          <a:p>
            <a:r>
              <a:rPr lang="sv-SE" sz="2000" dirty="0"/>
              <a:t>Ingen diskussion här från övriga medarbetare på valda prioriteringar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textruta 6">
            <a:hlinkClick r:id="rId2" action="ppaction://hlinksldjump"/>
            <a:extLst>
              <a:ext uri="{FF2B5EF4-FFF2-40B4-BE49-F238E27FC236}">
                <a16:creationId xmlns:a16="http://schemas.microsoft.com/office/drawing/2014/main" id="{6231F1D6-3385-21D5-9057-24D327FD27BA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3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3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2785282"/>
          </a:xfrm>
        </p:spPr>
        <p:txBody>
          <a:bodyPr/>
          <a:lstStyle/>
          <a:p>
            <a:r>
              <a:rPr lang="sv-SE" sz="2000" b="1" dirty="0"/>
              <a:t>Prioritera tillsammans i smågrupper</a:t>
            </a:r>
            <a:r>
              <a:rPr lang="sv-SE" sz="2000" dirty="0"/>
              <a:t>:</a:t>
            </a:r>
          </a:p>
          <a:p>
            <a:pPr lvl="1"/>
            <a:r>
              <a:rPr lang="sv-SE" dirty="0"/>
              <a:t>1 fråga att värna om (grön post-it)</a:t>
            </a:r>
          </a:p>
          <a:p>
            <a:pPr lvl="1"/>
            <a:r>
              <a:rPr lang="sv-SE" dirty="0"/>
              <a:t>1 fråga att förbättra (rosa post-it)</a:t>
            </a:r>
          </a:p>
          <a:p>
            <a:pPr lvl="1"/>
            <a:r>
              <a:rPr lang="sv-SE" dirty="0"/>
              <a:t>1 fråga som är valfri (värna om eller förbättra)</a:t>
            </a:r>
          </a:p>
          <a:p>
            <a:r>
              <a:rPr lang="sv-SE" sz="2000" b="1" dirty="0"/>
              <a:t>Skriv upp era 3 prioriterade frågor på exempelvis ett blädderblocksblad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6616F60A-D076-1725-2180-5B61546EAD19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83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4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1047750"/>
          </a:xfrm>
        </p:spPr>
        <p:txBody>
          <a:bodyPr/>
          <a:lstStyle/>
          <a:p>
            <a:r>
              <a:rPr lang="sv-SE" sz="2000" dirty="0"/>
              <a:t>Sätt upp varje grupps prioriterade frågor så att alla kan se </a:t>
            </a:r>
          </a:p>
          <a:p>
            <a:r>
              <a:rPr lang="sv-SE" sz="2000" dirty="0"/>
              <a:t>Varje grupp motiverar kortfattat om sina tre prioriterade frågor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7D9D19C4-420D-B281-DF1F-12389FC4748C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77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5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966200" cy="3524069"/>
          </a:xfrm>
        </p:spPr>
        <p:txBody>
          <a:bodyPr/>
          <a:lstStyle/>
          <a:p>
            <a:r>
              <a:rPr lang="sv-SE" dirty="0"/>
              <a:t>Var och en går enskilt runt och läser igenom alla frågor</a:t>
            </a:r>
          </a:p>
          <a:p>
            <a:r>
              <a:rPr lang="sv-SE" dirty="0"/>
              <a:t>Var och en väljer:</a:t>
            </a:r>
          </a:p>
          <a:p>
            <a:pPr lvl="1"/>
            <a:r>
              <a:rPr lang="sv-SE" dirty="0"/>
              <a:t>1 fråga att värna om (grön post-it)</a:t>
            </a:r>
          </a:p>
          <a:p>
            <a:pPr lvl="1"/>
            <a:r>
              <a:rPr lang="sv-SE" dirty="0"/>
              <a:t>1 fråga att förbättra (rosa post-it)</a:t>
            </a:r>
          </a:p>
          <a:p>
            <a:pPr lvl="1"/>
            <a:r>
              <a:rPr lang="sv-SE" dirty="0"/>
              <a:t>1 fråga som är valfri (värna om eller förbättra)</a:t>
            </a:r>
          </a:p>
          <a:p>
            <a:r>
              <a:rPr lang="sv-SE" dirty="0"/>
              <a:t>Sätt ett streck vid de frågor som du prioriterar högst</a:t>
            </a:r>
          </a:p>
          <a:p>
            <a:r>
              <a:rPr lang="sv-SE" dirty="0"/>
              <a:t>Du har tre streck att dela ut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2AA52465-6621-C41F-2692-E7E26F43AD26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4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6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966200" cy="4456637"/>
          </a:xfrm>
        </p:spPr>
        <p:txBody>
          <a:bodyPr/>
          <a:lstStyle/>
          <a:p>
            <a:r>
              <a:rPr lang="sv-SE" sz="1800" b="1" dirty="0"/>
              <a:t>Räkna ihop strecken så att ni hittar de tre frågor som är högst prioriterade för hela arbetsgruppen</a:t>
            </a:r>
          </a:p>
          <a:p>
            <a:r>
              <a:rPr lang="sv-SE" sz="1800" b="1" dirty="0"/>
              <a:t>Slutlig prioritering sker i dialog med chefen:</a:t>
            </a:r>
          </a:p>
          <a:p>
            <a:pPr lvl="1"/>
            <a:r>
              <a:rPr lang="sv-SE" sz="1800" dirty="0"/>
              <a:t>Den som fått mest streck av värnafrågorna</a:t>
            </a:r>
          </a:p>
          <a:p>
            <a:pPr lvl="1"/>
            <a:r>
              <a:rPr lang="sv-SE" sz="1800" dirty="0"/>
              <a:t>Den som fått mest streck av förbättrafrågorna</a:t>
            </a:r>
          </a:p>
          <a:p>
            <a:pPr lvl="1"/>
            <a:r>
              <a:rPr lang="sv-SE" sz="1800" dirty="0"/>
              <a:t>Den som kom på tredje plats -oavsett om det är en värna om eller förbättra fråga</a:t>
            </a:r>
          </a:p>
          <a:p>
            <a:r>
              <a:rPr lang="sv-SE" sz="1800" dirty="0"/>
              <a:t>Om flera frågor hamnar på samma poäng kan ni antingen rösta om, mellan de som hamnat på samma poäng eller minska antalet till t ex "topp –2" Det kan räcka med att ha fokus på 2 st. istället för 3 st. </a:t>
            </a:r>
            <a:br>
              <a:rPr lang="sv-SE" sz="1800" dirty="0"/>
            </a:br>
            <a:r>
              <a:rPr lang="sv-SE" sz="1800" dirty="0"/>
              <a:t>Även denna prioritering sker i dialog med chefen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B9E5B598-98E9-E6D2-070E-DB9E5B88E0FC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2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7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2173664"/>
          </a:xfrm>
        </p:spPr>
        <p:txBody>
          <a:bodyPr/>
          <a:lstStyle/>
          <a:p>
            <a:r>
              <a:rPr lang="sv-SE" sz="2000" b="1" dirty="0"/>
              <a:t>Gör en skriftlig handlingsplan för hur ni ska värna om/förbättra de prioriterade frågorna:</a:t>
            </a:r>
          </a:p>
          <a:p>
            <a:pPr lvl="1"/>
            <a:r>
              <a:rPr lang="sv-SE" dirty="0"/>
              <a:t>Se handlingsplan i "Checklistor och mallar" nedan</a:t>
            </a:r>
          </a:p>
          <a:p>
            <a:pPr lvl="1"/>
            <a:r>
              <a:rPr lang="sv-SE" dirty="0"/>
              <a:t>Bedriver ni ett aktivt arbete med "Plan och styr" kan planen även läggas där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6C4C40A5-6DA5-1EC9-7C6A-04CCE5A5EF63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5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0222F-DA95-2EFA-F10A-F86210EE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Steg 8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90BD091-B518-DA40-18F2-2FC51B2511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966200" cy="538644"/>
          </a:xfrm>
        </p:spPr>
        <p:txBody>
          <a:bodyPr/>
          <a:lstStyle/>
          <a:p>
            <a:r>
              <a:rPr lang="sv-SE" sz="2000" dirty="0"/>
              <a:t>Följ upp handlingsplanen regelbundet på APT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DC7CB75-1E05-A67C-D803-DBC8FE1703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textruta 5">
            <a:hlinkClick r:id="rId2" action="ppaction://hlinksldjump"/>
            <a:extLst>
              <a:ext uri="{FF2B5EF4-FFF2-40B4-BE49-F238E27FC236}">
                <a16:creationId xmlns:a16="http://schemas.microsoft.com/office/drawing/2014/main" id="{642E321D-FDCC-CA1E-7DC3-87B355825E09}"/>
              </a:ext>
            </a:extLst>
          </p:cNvPr>
          <p:cNvSpPr txBox="1"/>
          <p:nvPr/>
        </p:nvSpPr>
        <p:spPr>
          <a:xfrm>
            <a:off x="382587" y="207368"/>
            <a:ext cx="111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solidFill>
                  <a:srgbClr val="0070C0"/>
                </a:solidFill>
                <a:hlinkClick r:id="rId3" action="ppaction://hlinksldjump"/>
              </a:rPr>
              <a:t>Tillbaka till start</a:t>
            </a:r>
            <a:endParaRPr lang="sv-SE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44008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brun-lime" id="{D9A3FC7D-047E-C545-B36C-048D725C00F8}" vid="{4C0809DC-0517-7D4C-AD38-0142FB56FCCA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grå-brun-lime</Template>
  <TotalTime>70</TotalTime>
  <Words>598</Words>
  <Application>Microsoft Office PowerPoint</Application>
  <PresentationFormat>Bredbild</PresentationFormat>
  <Paragraphs>85</Paragraphs>
  <Slides>10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5" baseType="lpstr">
      <vt:lpstr>Arial</vt:lpstr>
      <vt:lpstr>Calibri</vt:lpstr>
      <vt:lpstr>Segoe UI</vt:lpstr>
      <vt:lpstr>Verdana</vt:lpstr>
      <vt:lpstr>VGR</vt:lpstr>
      <vt:lpstr>PowerPoint-presentation</vt:lpstr>
      <vt:lpstr>Steg 1</vt:lpstr>
      <vt:lpstr>Steg 2</vt:lpstr>
      <vt:lpstr>Steg 3</vt:lpstr>
      <vt:lpstr>Steg 4</vt:lpstr>
      <vt:lpstr>Steg 5</vt:lpstr>
      <vt:lpstr>Steg 6</vt:lpstr>
      <vt:lpstr>Steg 7</vt:lpstr>
      <vt:lpstr>Steg 8</vt:lpstr>
      <vt:lpstr>Steg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Processkarta B1 - Arbeta med den aktuella medarbetarundersökningen</dc:title>
  <dc:creator>Christina Fransson</dc:creator>
  <keywords/>
  <lastModifiedBy>Christina Fransson</lastModifiedBy>
  <revision>6</revision>
  <dcterms:created xsi:type="dcterms:W3CDTF">2024-07-12T08:57:33.0000000Z</dcterms:created>
  <dcterms:modified xsi:type="dcterms:W3CDTF">2024-07-12T10:12:52.0000000Z</dcterms:modified>
</coreProperties>
</file>