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docProps/core.xml" Id="rId3" /><Relationship Type="http://schemas.openxmlformats.org/package/2006/relationships/metadata/thumbnail" Target="docProps/thumbnail.jpeg" Id="rId2" /><Relationship Type="http://schemas.openxmlformats.org/officeDocument/2006/relationships/officeDocument" Target="ppt/presentation.xml" Id="rId1" /><Relationship Type="http://schemas.openxmlformats.org/officeDocument/2006/relationships/extended-properties" Target="docProps/app.xml" Id="rId4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6"/>
  </p:notesMasterIdLst>
  <p:handoutMasterIdLst>
    <p:handoutMasterId r:id="rId17"/>
  </p:handoutMasterIdLst>
  <p:sldIdLst>
    <p:sldId id="1149" r:id="rId6"/>
    <p:sldId id="1160" r:id="rId7"/>
    <p:sldId id="1161" r:id="rId8"/>
    <p:sldId id="1162" r:id="rId9"/>
    <p:sldId id="1163" r:id="rId10"/>
    <p:sldId id="1164" r:id="rId11"/>
    <p:sldId id="1165" r:id="rId12"/>
    <p:sldId id="1166" r:id="rId13"/>
    <p:sldId id="1167" r:id="rId14"/>
    <p:sldId id="1168" r:id="rId1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47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just format 1 - Dekorfär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86395" autoAdjust="0"/>
  </p:normalViewPr>
  <p:slideViewPr>
    <p:cSldViewPr snapToGrid="0">
      <p:cViewPr varScale="1">
        <p:scale>
          <a:sx n="158" d="100"/>
          <a:sy n="158" d="100"/>
        </p:scale>
        <p:origin x="192" y="1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1" d="100"/>
          <a:sy n="91" d="100"/>
        </p:scale>
        <p:origin x="2820" y="78"/>
      </p:cViewPr>
      <p:guideLst/>
    </p:cSldViewPr>
  </p:notes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3.xml" Id="rId8" /><Relationship Type="http://schemas.openxmlformats.org/officeDocument/2006/relationships/slide" Target="slides/slide8.xml" Id="rId13" /><Relationship Type="http://schemas.openxmlformats.org/officeDocument/2006/relationships/presProps" Target="presProps.xml" Id="rId18" /><Relationship Type="http://schemas.openxmlformats.org/officeDocument/2006/relationships/tableStyles" Target="tableStyles.xml" Id="rId21" /><Relationship Type="http://schemas.openxmlformats.org/officeDocument/2006/relationships/slide" Target="slides/slide2.xml" Id="rId7" /><Relationship Type="http://schemas.openxmlformats.org/officeDocument/2006/relationships/slide" Target="slides/slide7.xml" Id="rId12" /><Relationship Type="http://schemas.openxmlformats.org/officeDocument/2006/relationships/handoutMaster" Target="handoutMasters/handoutMaster1.xml" Id="rId17" /><Relationship Type="http://schemas.openxmlformats.org/officeDocument/2006/relationships/notesMaster" Target="notesMasters/notesMaster1.xml" Id="rId16" /><Relationship Type="http://schemas.openxmlformats.org/officeDocument/2006/relationships/theme" Target="theme/theme1.xml" Id="rId20" /><Relationship Type="http://schemas.openxmlformats.org/officeDocument/2006/relationships/slide" Target="slides/slide1.xml" Id="rId6" /><Relationship Type="http://schemas.openxmlformats.org/officeDocument/2006/relationships/slide" Target="slides/slide6.xml" Id="rId11" /><Relationship Type="http://schemas.openxmlformats.org/officeDocument/2006/relationships/slideMaster" Target="slideMasters/slideMaster1.xml" Id="rId5" /><Relationship Type="http://schemas.openxmlformats.org/officeDocument/2006/relationships/slide" Target="slides/slide10.xml" Id="rId15" /><Relationship Type="http://schemas.openxmlformats.org/officeDocument/2006/relationships/slide" Target="slides/slide5.xml" Id="rId10" /><Relationship Type="http://schemas.openxmlformats.org/officeDocument/2006/relationships/viewProps" Target="viewProps.xml" Id="rId19" /><Relationship Type="http://schemas.openxmlformats.org/officeDocument/2006/relationships/slide" Target="slides/slide4.xml" Id="rId9" /><Relationship Type="http://schemas.openxmlformats.org/officeDocument/2006/relationships/slide" Target="slides/slide9.xml" Id="rId14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EA9C0E35-84B6-7F5A-0DF4-954D903BF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9C67742-94E7-A406-2FD2-37F9B6E3C97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195CB1-8D9E-4D39-BD5A-3714F899CBAC}" type="datetimeFigureOut">
              <a:rPr lang="sv-SE" smtClean="0"/>
              <a:t>2024-07-12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EA470E6-6438-A282-EB64-049EBCB70A9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6DED696-253C-AAC0-DB7E-65090849E05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B10E5F-6630-4A69-9755-6CD736F11B3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5902991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69FF5E-32DB-4A63-9882-8F301C111A15}" type="datetimeFigureOut">
              <a:rPr lang="sv-SE" smtClean="0"/>
              <a:t>2024-07-12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5BFA82-BD73-4185-B828-63168F0B54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39425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060D78-0732-444B-B0D5-1543BC9666EF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87744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1539" y="1076643"/>
            <a:ext cx="5737195" cy="2387600"/>
          </a:xfrm>
        </p:spPr>
        <p:txBody>
          <a:bodyPr anchor="b"/>
          <a:lstStyle>
            <a:lvl1pPr algn="l">
              <a:lnSpc>
                <a:spcPct val="100000"/>
              </a:lnSpc>
              <a:defRPr sz="3500" b="1"/>
            </a:lvl1pPr>
          </a:lstStyle>
          <a:p>
            <a:r>
              <a:rPr lang="sv-SE" dirty="0"/>
              <a:t>Klicka för att lägga till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85371" y="3761691"/>
            <a:ext cx="5743363" cy="1683433"/>
          </a:xfrm>
        </p:spPr>
        <p:txBody>
          <a:bodyPr/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för att lägga till underrubrik</a:t>
            </a:r>
          </a:p>
        </p:txBody>
      </p:sp>
      <p:pic>
        <p:nvPicPr>
          <p:cNvPr id="8" name="Logo" descr="Västra Götalandsregionen, logo">
            <a:extLst>
              <a:ext uri="{FF2B5EF4-FFF2-40B4-BE49-F238E27FC236}">
                <a16:creationId xmlns:a16="http://schemas.microsoft.com/office/drawing/2014/main" id="{DF4C8F7D-7A28-CB63-79C6-C812735D65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6234" y="6030915"/>
            <a:ext cx="2147886" cy="435093"/>
          </a:xfrm>
          <a:prstGeom prst="rect">
            <a:avLst/>
          </a:prstGeom>
        </p:spPr>
      </p:pic>
      <p:sp>
        <p:nvSpPr>
          <p:cNvPr id="10" name="Rektangel: ett hörn rundat 9">
            <a:extLst>
              <a:ext uri="{FF2B5EF4-FFF2-40B4-BE49-F238E27FC236}">
                <a16:creationId xmlns:a16="http://schemas.microsoft.com/office/drawing/2014/main" id="{7E61D836-2BE6-1C11-FBD1-3BB4D68DD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7517606" y="1400174"/>
            <a:ext cx="1422400" cy="2028821"/>
          </a:xfrm>
          <a:prstGeom prst="round1Rect">
            <a:avLst>
              <a:gd name="adj" fmla="val 3832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1" name="Rektangel: ett hörn rundat 10">
            <a:extLst>
              <a:ext uri="{FF2B5EF4-FFF2-40B4-BE49-F238E27FC236}">
                <a16:creationId xmlns:a16="http://schemas.microsoft.com/office/drawing/2014/main" id="{D021E843-F0CA-3668-937E-991E96007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>
            <a:off x="7517606" y="380998"/>
            <a:ext cx="1422400" cy="1019175"/>
          </a:xfrm>
          <a:prstGeom prst="round1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1" name="Rektangel: ett hörn rundat 20">
            <a:extLst>
              <a:ext uri="{FF2B5EF4-FFF2-40B4-BE49-F238E27FC236}">
                <a16:creationId xmlns:a16="http://schemas.microsoft.com/office/drawing/2014/main" id="{2779E0F7-FC36-DC8B-F70D-E1EB4B4317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>
            <a:off x="8940005" y="3428996"/>
            <a:ext cx="1439467" cy="2036754"/>
          </a:xfrm>
          <a:prstGeom prst="round1Rect">
            <a:avLst>
              <a:gd name="adj" fmla="val 3733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2" name="Rektangel: ett hörn rundat 21">
            <a:extLst>
              <a:ext uri="{FF2B5EF4-FFF2-40B4-BE49-F238E27FC236}">
                <a16:creationId xmlns:a16="http://schemas.microsoft.com/office/drawing/2014/main" id="{9DC97AAD-37E8-82F9-3999-4634B50843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 flipV="1">
            <a:off x="10350074" y="5465756"/>
            <a:ext cx="1419222" cy="1020766"/>
          </a:xfrm>
          <a:prstGeom prst="round1Rect">
            <a:avLst>
              <a:gd name="adj" fmla="val 50000"/>
            </a:avLst>
          </a:prstGeom>
          <a:solidFill>
            <a:srgbClr val="E7E1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>
              <a:solidFill>
                <a:schemeClr val="accent3"/>
              </a:solidFill>
            </a:endParaRPr>
          </a:p>
        </p:txBody>
      </p:sp>
      <p:sp>
        <p:nvSpPr>
          <p:cNvPr id="23" name="Rektangel: ett hörn rundat 22">
            <a:extLst>
              <a:ext uri="{FF2B5EF4-FFF2-40B4-BE49-F238E27FC236}">
                <a16:creationId xmlns:a16="http://schemas.microsoft.com/office/drawing/2014/main" id="{262A45B3-FC56-5A48-E32E-99E82C5AB2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>
            <a:off x="7517606" y="3428997"/>
            <a:ext cx="1422400" cy="1019175"/>
          </a:xfrm>
          <a:prstGeom prst="round1Rect">
            <a:avLst>
              <a:gd name="adj" fmla="val 50000"/>
            </a:avLst>
          </a:prstGeom>
          <a:solidFill>
            <a:srgbClr val="CCD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4" name="Rektangel: ett hörn rundat 23">
            <a:extLst>
              <a:ext uri="{FF2B5EF4-FFF2-40B4-BE49-F238E27FC236}">
                <a16:creationId xmlns:a16="http://schemas.microsoft.com/office/drawing/2014/main" id="{5BD28DEE-ADA6-15DB-766D-492D1DE78E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>
            <a:off x="7517606" y="4448166"/>
            <a:ext cx="1422400" cy="2038355"/>
          </a:xfrm>
          <a:prstGeom prst="round1Rect">
            <a:avLst>
              <a:gd name="adj" fmla="val 3996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5" name="Rektangel: ett hörn rundat 24">
            <a:extLst>
              <a:ext uri="{FF2B5EF4-FFF2-40B4-BE49-F238E27FC236}">
                <a16:creationId xmlns:a16="http://schemas.microsoft.com/office/drawing/2014/main" id="{5A1DBF60-A901-55C1-FAE0-9D2BFA62C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flipH="1">
            <a:off x="10379475" y="3428999"/>
            <a:ext cx="1422000" cy="2036754"/>
          </a:xfrm>
          <a:prstGeom prst="round1Rect">
            <a:avLst>
              <a:gd name="adj" fmla="val 38328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6" name="Rektangel: ett hörn rundat 25">
            <a:extLst>
              <a:ext uri="{FF2B5EF4-FFF2-40B4-BE49-F238E27FC236}">
                <a16:creationId xmlns:a16="http://schemas.microsoft.com/office/drawing/2014/main" id="{21E11914-6E9E-9412-96FA-D0BE87BBB3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V="1">
            <a:off x="8936830" y="5465754"/>
            <a:ext cx="1442643" cy="1020767"/>
          </a:xfrm>
          <a:prstGeom prst="round1Rect">
            <a:avLst>
              <a:gd name="adj" fmla="val 50000"/>
            </a:avLst>
          </a:prstGeom>
          <a:solidFill>
            <a:srgbClr val="CCD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>
              <a:solidFill>
                <a:srgbClr val="CCDB49"/>
              </a:solidFill>
            </a:endParaRPr>
          </a:p>
        </p:txBody>
      </p:sp>
      <p:sp>
        <p:nvSpPr>
          <p:cNvPr id="28" name="Frihandsfigur: Form 27">
            <a:extLst>
              <a:ext uri="{FF2B5EF4-FFF2-40B4-BE49-F238E27FC236}">
                <a16:creationId xmlns:a16="http://schemas.microsoft.com/office/drawing/2014/main" id="{068474CD-0AF3-5001-F209-6782DA68FC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51676" y="371477"/>
            <a:ext cx="2867819" cy="3048000"/>
          </a:xfrm>
          <a:custGeom>
            <a:avLst/>
            <a:gdLst>
              <a:gd name="connsiteX0" fmla="*/ 0 w 2867819"/>
              <a:gd name="connsiteY0" fmla="*/ 0 h 3048000"/>
              <a:gd name="connsiteX1" fmla="*/ 2867819 w 2867819"/>
              <a:gd name="connsiteY1" fmla="*/ 0 h 3048000"/>
              <a:gd name="connsiteX2" fmla="*/ 2867819 w 2867819"/>
              <a:gd name="connsiteY2" fmla="*/ 3048000 h 3048000"/>
              <a:gd name="connsiteX3" fmla="*/ 567857 w 2867819"/>
              <a:gd name="connsiteY3" fmla="*/ 3048000 h 3048000"/>
              <a:gd name="connsiteX4" fmla="*/ 0 w 2867819"/>
              <a:gd name="connsiteY4" fmla="*/ 2480143 h 30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67819" h="3048000">
                <a:moveTo>
                  <a:pt x="0" y="0"/>
                </a:moveTo>
                <a:lnTo>
                  <a:pt x="2867819" y="0"/>
                </a:lnTo>
                <a:lnTo>
                  <a:pt x="2867819" y="3048000"/>
                </a:lnTo>
                <a:lnTo>
                  <a:pt x="567857" y="3048000"/>
                </a:lnTo>
                <a:cubicBezTo>
                  <a:pt x="254238" y="3048000"/>
                  <a:pt x="0" y="2793762"/>
                  <a:pt x="0" y="2480143"/>
                </a:cubicBezTo>
                <a:close/>
              </a:path>
            </a:pathLst>
          </a:custGeom>
          <a:solidFill>
            <a:srgbClr val="CCD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dirty="0"/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30EAE83A-8325-0375-6F9F-906487EE9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A9ECC-DD52-4BAE-8436-3D4B0CE1438D}" type="datetime1">
              <a:rPr lang="sv-SE" smtClean="0"/>
              <a:t>2024-07-12</a:t>
            </a:fld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8810085F-04AE-F66F-8FEC-4C6A10935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67956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1539" y="1076643"/>
            <a:ext cx="5737196" cy="2387600"/>
          </a:xfrm>
        </p:spPr>
        <p:txBody>
          <a:bodyPr anchor="b"/>
          <a:lstStyle>
            <a:lvl1pPr algn="l">
              <a:lnSpc>
                <a:spcPct val="100000"/>
              </a:lnSpc>
              <a:defRPr sz="3500" b="1"/>
            </a:lvl1pPr>
          </a:lstStyle>
          <a:p>
            <a:r>
              <a:rPr lang="sv-SE" dirty="0"/>
              <a:t>Klicka för att lägga till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85372" y="3761691"/>
            <a:ext cx="5737196" cy="1683433"/>
          </a:xfrm>
        </p:spPr>
        <p:txBody>
          <a:bodyPr/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för att lägga till underrubrik</a:t>
            </a:r>
          </a:p>
        </p:txBody>
      </p:sp>
      <p:sp>
        <p:nvSpPr>
          <p:cNvPr id="27" name="Platshållare för bild 26">
            <a:extLst>
              <a:ext uri="{FF2B5EF4-FFF2-40B4-BE49-F238E27FC236}">
                <a16:creationId xmlns:a16="http://schemas.microsoft.com/office/drawing/2014/main" id="{B7586333-1D24-C4E6-41D4-F849486C425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27953" y="380998"/>
            <a:ext cx="2867819" cy="3048000"/>
          </a:xfrm>
          <a:custGeom>
            <a:avLst/>
            <a:gdLst>
              <a:gd name="connsiteX0" fmla="*/ 0 w 2867819"/>
              <a:gd name="connsiteY0" fmla="*/ 0 h 3048000"/>
              <a:gd name="connsiteX1" fmla="*/ 2867819 w 2867819"/>
              <a:gd name="connsiteY1" fmla="*/ 0 h 3048000"/>
              <a:gd name="connsiteX2" fmla="*/ 2867819 w 2867819"/>
              <a:gd name="connsiteY2" fmla="*/ 3048000 h 3048000"/>
              <a:gd name="connsiteX3" fmla="*/ 567857 w 2867819"/>
              <a:gd name="connsiteY3" fmla="*/ 3048000 h 3048000"/>
              <a:gd name="connsiteX4" fmla="*/ 0 w 2867819"/>
              <a:gd name="connsiteY4" fmla="*/ 2480143 h 30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67819" h="3048000">
                <a:moveTo>
                  <a:pt x="0" y="0"/>
                </a:moveTo>
                <a:lnTo>
                  <a:pt x="2867819" y="0"/>
                </a:lnTo>
                <a:lnTo>
                  <a:pt x="2867819" y="3048000"/>
                </a:lnTo>
                <a:lnTo>
                  <a:pt x="567857" y="3048000"/>
                </a:lnTo>
                <a:cubicBezTo>
                  <a:pt x="254238" y="3048000"/>
                  <a:pt x="0" y="2793762"/>
                  <a:pt x="0" y="2480143"/>
                </a:cubicBezTo>
                <a:close/>
              </a:path>
            </a:pathLst>
          </a:custGeom>
          <a:solidFill>
            <a:srgbClr val="CCDB49"/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pic>
        <p:nvPicPr>
          <p:cNvPr id="28" name="Logo" descr="Västra Götalandsregionen, logo">
            <a:extLst>
              <a:ext uri="{FF2B5EF4-FFF2-40B4-BE49-F238E27FC236}">
                <a16:creationId xmlns:a16="http://schemas.microsoft.com/office/drawing/2014/main" id="{6A0989A0-7A4A-9CD0-D751-D56C294A58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6234" y="6030915"/>
            <a:ext cx="2147886" cy="435093"/>
          </a:xfrm>
          <a:prstGeom prst="rect">
            <a:avLst/>
          </a:prstGeom>
        </p:spPr>
      </p:pic>
      <p:sp>
        <p:nvSpPr>
          <p:cNvPr id="12" name="Rektangel: ett hörn rundat 11">
            <a:extLst>
              <a:ext uri="{FF2B5EF4-FFF2-40B4-BE49-F238E27FC236}">
                <a16:creationId xmlns:a16="http://schemas.microsoft.com/office/drawing/2014/main" id="{C20FB8AD-B642-E1E6-AC0D-E4A862F9B5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7517606" y="1400174"/>
            <a:ext cx="1422400" cy="2028821"/>
          </a:xfrm>
          <a:prstGeom prst="round1Rect">
            <a:avLst>
              <a:gd name="adj" fmla="val 3832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3" name="Rektangel: ett hörn rundat 12">
            <a:extLst>
              <a:ext uri="{FF2B5EF4-FFF2-40B4-BE49-F238E27FC236}">
                <a16:creationId xmlns:a16="http://schemas.microsoft.com/office/drawing/2014/main" id="{B1925CA5-50D6-AB2F-5E1C-EACB82AD26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>
            <a:off x="7517606" y="380998"/>
            <a:ext cx="1422400" cy="1019175"/>
          </a:xfrm>
          <a:prstGeom prst="round1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4" name="Rektangel: ett hörn rundat 13">
            <a:extLst>
              <a:ext uri="{FF2B5EF4-FFF2-40B4-BE49-F238E27FC236}">
                <a16:creationId xmlns:a16="http://schemas.microsoft.com/office/drawing/2014/main" id="{369C8F7C-E029-246E-DEFE-A2F3850199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>
            <a:off x="8940005" y="3428996"/>
            <a:ext cx="1439467" cy="2036754"/>
          </a:xfrm>
          <a:prstGeom prst="round1Rect">
            <a:avLst>
              <a:gd name="adj" fmla="val 3733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5" name="Rektangel: ett hörn rundat 14">
            <a:extLst>
              <a:ext uri="{FF2B5EF4-FFF2-40B4-BE49-F238E27FC236}">
                <a16:creationId xmlns:a16="http://schemas.microsoft.com/office/drawing/2014/main" id="{6A1C4870-0798-1888-787F-386EAC4D3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 flipV="1">
            <a:off x="10382253" y="5465755"/>
            <a:ext cx="1419222" cy="1020766"/>
          </a:xfrm>
          <a:prstGeom prst="round1Rect">
            <a:avLst>
              <a:gd name="adj" fmla="val 50000"/>
            </a:avLst>
          </a:prstGeom>
          <a:solidFill>
            <a:srgbClr val="E7E1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6" name="Rektangel: ett hörn rundat 15">
            <a:extLst>
              <a:ext uri="{FF2B5EF4-FFF2-40B4-BE49-F238E27FC236}">
                <a16:creationId xmlns:a16="http://schemas.microsoft.com/office/drawing/2014/main" id="{FD86D645-4C70-7686-CEDC-C3F7E248E0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>
            <a:off x="7517606" y="3420119"/>
            <a:ext cx="1422400" cy="1019175"/>
          </a:xfrm>
          <a:prstGeom prst="round1Rect">
            <a:avLst>
              <a:gd name="adj" fmla="val 50000"/>
            </a:avLst>
          </a:prstGeom>
          <a:solidFill>
            <a:srgbClr val="CCDB4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>
              <a:solidFill>
                <a:srgbClr val="FD5930"/>
              </a:solidFill>
            </a:endParaRPr>
          </a:p>
        </p:txBody>
      </p:sp>
      <p:sp>
        <p:nvSpPr>
          <p:cNvPr id="17" name="Rektangel: ett hörn rundat 16">
            <a:extLst>
              <a:ext uri="{FF2B5EF4-FFF2-40B4-BE49-F238E27FC236}">
                <a16:creationId xmlns:a16="http://schemas.microsoft.com/office/drawing/2014/main" id="{31C76949-D02B-332F-5982-22F450E45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>
            <a:off x="7517606" y="4448166"/>
            <a:ext cx="1422400" cy="2038355"/>
          </a:xfrm>
          <a:prstGeom prst="round1Rect">
            <a:avLst>
              <a:gd name="adj" fmla="val 3996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8" name="Rektangel: ett hörn rundat 17">
            <a:extLst>
              <a:ext uri="{FF2B5EF4-FFF2-40B4-BE49-F238E27FC236}">
                <a16:creationId xmlns:a16="http://schemas.microsoft.com/office/drawing/2014/main" id="{322ACDAC-1D12-98AB-7D77-C6C8ED0E6B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flipH="1">
            <a:off x="10379475" y="3428999"/>
            <a:ext cx="1422000" cy="2036754"/>
          </a:xfrm>
          <a:prstGeom prst="round1Rect">
            <a:avLst>
              <a:gd name="adj" fmla="val 38328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9" name="Rektangel: ett hörn rundat 18">
            <a:extLst>
              <a:ext uri="{FF2B5EF4-FFF2-40B4-BE49-F238E27FC236}">
                <a16:creationId xmlns:a16="http://schemas.microsoft.com/office/drawing/2014/main" id="{078779E6-AB64-0FE7-3DCA-5727138EC1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V="1">
            <a:off x="8936830" y="5465754"/>
            <a:ext cx="1442643" cy="1020767"/>
          </a:xfrm>
          <a:prstGeom prst="round1Rect">
            <a:avLst>
              <a:gd name="adj" fmla="val 50000"/>
            </a:avLst>
          </a:prstGeom>
          <a:solidFill>
            <a:srgbClr val="CCD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A71F2BA-C943-46F6-00FD-63E44941990B}"/>
              </a:ext>
            </a:extLst>
          </p:cNvPr>
          <p:cNvSpPr txBox="1"/>
          <p:nvPr userDrawn="1"/>
        </p:nvSpPr>
        <p:spPr>
          <a:xfrm>
            <a:off x="704895" y="6466008"/>
            <a:ext cx="69528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sv-SE">
                <a:solidFill>
                  <a:schemeClr val="bg1"/>
                </a:solidFill>
              </a:rPr>
              <a:t>TEst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C4CBFC51-E299-C1C6-C259-2EC78776D97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9E49B6E-96DA-4186-8F39-3AB022B7993C}" type="datetime1">
              <a:rPr lang="sv-SE" smtClean="0"/>
              <a:t>2024-07-12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DAF13055-4269-7909-D2F6-610F622CD5B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77692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Klicka för att lägga till rubrik</a:t>
            </a:r>
          </a:p>
        </p:txBody>
      </p:sp>
      <p:sp>
        <p:nvSpPr>
          <p:cNvPr id="14" name="Platshållare för innehåll 13">
            <a:extLst>
              <a:ext uri="{FF2B5EF4-FFF2-40B4-BE49-F238E27FC236}">
                <a16:creationId xmlns:a16="http://schemas.microsoft.com/office/drawing/2014/main" id="{A9936CC4-BC31-7B4D-38E0-EC836B72C57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2200" y="2113722"/>
            <a:ext cx="8650817" cy="331152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168E8F4-CCAB-9D62-770E-18594C9FC9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94EC4B8-68CD-44A3-B172-19A87347D395}" type="datetime1">
              <a:rPr lang="sv-SE" smtClean="0"/>
              <a:t>2024-07-12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61B6ECD-BDF0-7F15-B856-12CA1DBAC0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Rektangel: ett hörn rundat 6">
            <a:extLst>
              <a:ext uri="{FF2B5EF4-FFF2-40B4-BE49-F238E27FC236}">
                <a16:creationId xmlns:a16="http://schemas.microsoft.com/office/drawing/2014/main" id="{73A585E4-AFD9-73B3-6228-5EC2E00562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flipH="1" flipV="1">
            <a:off x="10371138" y="380999"/>
            <a:ext cx="1433512" cy="1019173"/>
          </a:xfrm>
          <a:prstGeom prst="round1Rect">
            <a:avLst>
              <a:gd name="adj" fmla="val 48902"/>
            </a:avLst>
          </a:prstGeom>
          <a:solidFill>
            <a:srgbClr val="CCD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>
              <a:solidFill>
                <a:schemeClr val="accent3"/>
              </a:solidFill>
            </a:endParaRPr>
          </a:p>
        </p:txBody>
      </p:sp>
      <p:sp>
        <p:nvSpPr>
          <p:cNvPr id="8" name="Rektangel: ett hörn rundat 7">
            <a:extLst>
              <a:ext uri="{FF2B5EF4-FFF2-40B4-BE49-F238E27FC236}">
                <a16:creationId xmlns:a16="http://schemas.microsoft.com/office/drawing/2014/main" id="{B5372248-D21F-8D52-3DB3-51A7B66056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flipV="1">
            <a:off x="10371138" y="1400173"/>
            <a:ext cx="1433512" cy="2032001"/>
          </a:xfrm>
          <a:prstGeom prst="round1Rect">
            <a:avLst>
              <a:gd name="adj" fmla="val 4026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10FBF7AD-460F-553E-5C7C-F85B1FC5B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flipV="1">
            <a:off x="10371138" y="3439316"/>
            <a:ext cx="1433512" cy="3056098"/>
          </a:xfrm>
          <a:prstGeom prst="round1Rect">
            <a:avLst>
              <a:gd name="adj" fmla="val 4026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54511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tart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0BA287CB-7B49-DD6D-11A1-EE0677F3ED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black">
          <a:xfrm flipV="1">
            <a:off x="389466" y="380999"/>
            <a:ext cx="11413068" cy="6099176"/>
          </a:xfrm>
          <a:prstGeom prst="round1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D6EA362-9137-45DF-BEE4-B691A8719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white">
          <a:xfrm>
            <a:off x="1092200" y="1752600"/>
            <a:ext cx="10007600" cy="1614312"/>
          </a:xfrm>
        </p:spPr>
        <p:txBody>
          <a:bodyPr anchor="b"/>
          <a:lstStyle>
            <a:lvl1pPr algn="ctr">
              <a:defRPr sz="3500" b="1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1D78077-8D23-4A9C-AD57-B41C92D6A8D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 bwMode="white">
          <a:xfrm>
            <a:off x="1092200" y="3612268"/>
            <a:ext cx="10024267" cy="1500187"/>
          </a:xfrm>
        </p:spPr>
        <p:txBody>
          <a:bodyPr/>
          <a:lstStyle>
            <a:lvl1pPr marL="0" indent="0" algn="ctr">
              <a:buNone/>
              <a:defRPr sz="2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dirty="0"/>
              <a:t>Klicka för att lägga till underrubrik</a:t>
            </a:r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DBF08389-4E2E-AF65-054E-C982BA7B5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73BDF-6C18-456D-B2F3-58DD8CBD1759}" type="datetime1">
              <a:rPr lang="sv-SE" smtClean="0"/>
              <a:t>2024-07-12</a:t>
            </a:fld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0A5E5F6E-C97D-A4DC-263A-27783D57B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01858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0667" y="425716"/>
            <a:ext cx="4995333" cy="1047750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  <a:endParaRPr lang="sv-SE" dirty="0"/>
          </a:p>
        </p:txBody>
      </p:sp>
      <p:sp>
        <p:nvSpPr>
          <p:cNvPr id="9" name="Platshållare för innehåll 8">
            <a:extLst>
              <a:ext uri="{FF2B5EF4-FFF2-40B4-BE49-F238E27FC236}">
                <a16:creationId xmlns:a16="http://schemas.microsoft.com/office/drawing/2014/main" id="{D5FF0E6C-D325-C355-90B1-214F162C31D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2200" y="2113722"/>
            <a:ext cx="5003800" cy="3756990"/>
          </a:xfrm>
          <a:custGeom>
            <a:avLst/>
            <a:gdLst>
              <a:gd name="connsiteX0" fmla="*/ 0 w 4919133"/>
              <a:gd name="connsiteY0" fmla="*/ 0 h 3756990"/>
              <a:gd name="connsiteX1" fmla="*/ 4919133 w 4919133"/>
              <a:gd name="connsiteY1" fmla="*/ 0 h 3756990"/>
              <a:gd name="connsiteX2" fmla="*/ 4919133 w 4919133"/>
              <a:gd name="connsiteY2" fmla="*/ 3756990 h 3756990"/>
              <a:gd name="connsiteX3" fmla="*/ 0 w 4919133"/>
              <a:gd name="connsiteY3" fmla="*/ 3756990 h 3756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9133" h="3756990">
                <a:moveTo>
                  <a:pt x="0" y="0"/>
                </a:moveTo>
                <a:lnTo>
                  <a:pt x="4919133" y="0"/>
                </a:lnTo>
                <a:lnTo>
                  <a:pt x="4919133" y="3756990"/>
                </a:lnTo>
                <a:lnTo>
                  <a:pt x="0" y="375699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1703F1CD-4B7B-907E-729A-4E87F6ADB8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01696" y="380998"/>
            <a:ext cx="5002954" cy="6071396"/>
          </a:xfrm>
          <a:custGeom>
            <a:avLst/>
            <a:gdLst>
              <a:gd name="connsiteX0" fmla="*/ 0 w 5002954"/>
              <a:gd name="connsiteY0" fmla="*/ 0 h 6071396"/>
              <a:gd name="connsiteX1" fmla="*/ 5002954 w 5002954"/>
              <a:gd name="connsiteY1" fmla="*/ 0 h 6071396"/>
              <a:gd name="connsiteX2" fmla="*/ 5002954 w 5002954"/>
              <a:gd name="connsiteY2" fmla="*/ 5059476 h 6071396"/>
              <a:gd name="connsiteX3" fmla="*/ 3991034 w 5002954"/>
              <a:gd name="connsiteY3" fmla="*/ 6071396 h 6071396"/>
              <a:gd name="connsiteX4" fmla="*/ 0 w 5002954"/>
              <a:gd name="connsiteY4" fmla="*/ 6071396 h 6071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2954" h="6071396">
                <a:moveTo>
                  <a:pt x="0" y="0"/>
                </a:moveTo>
                <a:lnTo>
                  <a:pt x="5002954" y="0"/>
                </a:lnTo>
                <a:lnTo>
                  <a:pt x="5002954" y="5059476"/>
                </a:lnTo>
                <a:cubicBezTo>
                  <a:pt x="5002954" y="5618344"/>
                  <a:pt x="4549902" y="6071396"/>
                  <a:pt x="3991034" y="6071396"/>
                </a:cubicBezTo>
                <a:lnTo>
                  <a:pt x="0" y="607139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25E6907-50BC-FFF4-F6B9-BF2B7373C4A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0743B6B-FC1D-4E5C-878B-68715B5874CD}" type="datetime1">
              <a:rPr lang="sv-SE" smtClean="0"/>
              <a:t>2024-07-12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F1EC206-E47A-5E7F-9581-B76ADE31A8F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43030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5571902-9019-4326-9DA4-70B9743B49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1395" y="1424752"/>
            <a:ext cx="8872205" cy="1047750"/>
          </a:xfrm>
        </p:spPr>
        <p:txBody>
          <a:bodyPr/>
          <a:lstStyle>
            <a:lvl1pPr>
              <a:defRPr b="1"/>
            </a:lvl1pPr>
          </a:lstStyle>
          <a:p>
            <a:r>
              <a:rPr lang="sv-SE" dirty="0"/>
              <a:t>Klicka för att lägga till rubrik</a:t>
            </a:r>
          </a:p>
        </p:txBody>
      </p:sp>
      <p:sp>
        <p:nvSpPr>
          <p:cNvPr id="8" name="Rektangel: ett hörn rundat 7">
            <a:extLst>
              <a:ext uri="{FF2B5EF4-FFF2-40B4-BE49-F238E27FC236}">
                <a16:creationId xmlns:a16="http://schemas.microsoft.com/office/drawing/2014/main" id="{ED91DB15-F1E1-BAE7-F15A-075740D02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flipH="1" flipV="1">
            <a:off x="10371138" y="380999"/>
            <a:ext cx="1433512" cy="1019173"/>
          </a:xfrm>
          <a:prstGeom prst="round1Rect">
            <a:avLst>
              <a:gd name="adj" fmla="val 48902"/>
            </a:avLst>
          </a:prstGeom>
          <a:solidFill>
            <a:srgbClr val="CCD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DDC94793-D876-E072-C4EC-34D17FFA5E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flipV="1">
            <a:off x="10371138" y="1400173"/>
            <a:ext cx="1433512" cy="2032001"/>
          </a:xfrm>
          <a:prstGeom prst="round1Rect">
            <a:avLst>
              <a:gd name="adj" fmla="val 4026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0" name="Rektangel: ett hörn rundat 9">
            <a:extLst>
              <a:ext uri="{FF2B5EF4-FFF2-40B4-BE49-F238E27FC236}">
                <a16:creationId xmlns:a16="http://schemas.microsoft.com/office/drawing/2014/main" id="{ACDB7998-57D8-C839-2FED-BCA4D5257D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flipV="1">
            <a:off x="10371138" y="3439316"/>
            <a:ext cx="1433512" cy="3056098"/>
          </a:xfrm>
          <a:prstGeom prst="round1Rect">
            <a:avLst>
              <a:gd name="adj" fmla="val 4026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E0629D0-D830-BA3B-8258-4D3944A15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C82E9-E70A-41D0-BC52-9CE4D8B0E8A6}" type="datetime1">
              <a:rPr lang="sv-SE" smtClean="0"/>
              <a:t>2024-07-12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61AD9AB-C85B-9888-3B59-C1F8A75F1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932127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h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BA959C0A-3CC4-CB74-4993-5594A5630A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9466" y="380999"/>
            <a:ext cx="11413068" cy="6099176"/>
          </a:xfrm>
          <a:custGeom>
            <a:avLst/>
            <a:gdLst>
              <a:gd name="connsiteX0" fmla="*/ 0 w 11413068"/>
              <a:gd name="connsiteY0" fmla="*/ 0 h 6099176"/>
              <a:gd name="connsiteX1" fmla="*/ 11413068 w 11413068"/>
              <a:gd name="connsiteY1" fmla="*/ 0 h 6099176"/>
              <a:gd name="connsiteX2" fmla="*/ 11413068 w 11413068"/>
              <a:gd name="connsiteY2" fmla="*/ 27780 h 6099176"/>
              <a:gd name="connsiteX3" fmla="*/ 11413068 w 11413068"/>
              <a:gd name="connsiteY3" fmla="*/ 5082626 h 6099176"/>
              <a:gd name="connsiteX4" fmla="*/ 11413068 w 11413068"/>
              <a:gd name="connsiteY4" fmla="*/ 5087256 h 6099176"/>
              <a:gd name="connsiteX5" fmla="*/ 10401148 w 11413068"/>
              <a:gd name="connsiteY5" fmla="*/ 6099176 h 6099176"/>
              <a:gd name="connsiteX6" fmla="*/ 10396518 w 11413068"/>
              <a:gd name="connsiteY6" fmla="*/ 6099176 h 6099176"/>
              <a:gd name="connsiteX7" fmla="*/ 0 w 11413068"/>
              <a:gd name="connsiteY7" fmla="*/ 6099176 h 6099176"/>
              <a:gd name="connsiteX8" fmla="*/ 0 w 11413068"/>
              <a:gd name="connsiteY8" fmla="*/ 27780 h 6099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13068" h="6099176">
                <a:moveTo>
                  <a:pt x="0" y="0"/>
                </a:moveTo>
                <a:lnTo>
                  <a:pt x="11413068" y="0"/>
                </a:lnTo>
                <a:lnTo>
                  <a:pt x="11413068" y="27780"/>
                </a:lnTo>
                <a:lnTo>
                  <a:pt x="11413068" y="5082626"/>
                </a:lnTo>
                <a:lnTo>
                  <a:pt x="11413068" y="5087256"/>
                </a:lnTo>
                <a:cubicBezTo>
                  <a:pt x="11413068" y="5646124"/>
                  <a:pt x="10960016" y="6099176"/>
                  <a:pt x="10401148" y="6099176"/>
                </a:cubicBezTo>
                <a:lnTo>
                  <a:pt x="10396518" y="6099176"/>
                </a:lnTo>
                <a:lnTo>
                  <a:pt x="0" y="6099176"/>
                </a:lnTo>
                <a:lnTo>
                  <a:pt x="0" y="2778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100F903-3478-7793-DE93-655C7E1A353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1A4A846-428D-495E-A55C-A66F11C8B8FF}" type="datetime1">
              <a:rPr lang="sv-SE" smtClean="0"/>
              <a:t>2024-07-12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CF62D2F-E5FD-F410-EE14-94871D7A62B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48231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AB1CC7E-5066-B2D6-C273-8806FB859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85498-67B0-4A0B-8455-9A803E3F2EDA}" type="datetime1">
              <a:rPr lang="sv-SE" smtClean="0"/>
              <a:t>2024-07-12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2B0C1A2-56EF-E81F-53A9-CC77AD525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00422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vart logo/Vit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ogo" descr="Logo: Västra Götalandsregionen">
            <a:extLst>
              <a:ext uri="{FF2B5EF4-FFF2-40B4-BE49-F238E27FC236}">
                <a16:creationId xmlns:a16="http://schemas.microsoft.com/office/drawing/2014/main" id="{F028FC9A-549E-C173-F6EE-DD2DADAFA6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34210" y="2915466"/>
            <a:ext cx="5732564" cy="1161234"/>
          </a:xfrm>
          <a:prstGeom prst="rect">
            <a:avLst/>
          </a:prstGeom>
        </p:spPr>
      </p:pic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9CA8175-3DF2-53F0-BACA-67AB9A313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D57B1-FF3A-4A75-8128-4AFE16604E80}" type="datetime1">
              <a:rPr lang="sv-SE" smtClean="0"/>
              <a:t>2024-07-12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E1E6669-4CF8-70B7-0D3D-C4533A8CE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BC57980-04DE-B396-E1BF-4CA97B5B6D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0667" y="-1174484"/>
            <a:ext cx="8642350" cy="1047750"/>
          </a:xfrm>
        </p:spPr>
        <p:txBody>
          <a:bodyPr/>
          <a:lstStyle>
            <a:lvl1pPr>
              <a:defRPr/>
            </a:lvl1pPr>
          </a:lstStyle>
          <a:p>
            <a:r>
              <a:rPr lang="sv-SE" noProof="0" dirty="0"/>
              <a:t>Ange rubrik för tillgänglighet</a:t>
            </a:r>
          </a:p>
        </p:txBody>
      </p:sp>
    </p:spTree>
    <p:extLst>
      <p:ext uri="{BB962C8B-B14F-4D97-AF65-F5344CB8AC3E}">
        <p14:creationId xmlns:p14="http://schemas.microsoft.com/office/powerpoint/2010/main" val="492405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t logo/Blå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ett hörn rundat 4">
            <a:extLst>
              <a:ext uri="{FF2B5EF4-FFF2-40B4-BE49-F238E27FC236}">
                <a16:creationId xmlns:a16="http://schemas.microsoft.com/office/drawing/2014/main" id="{0F7839DA-DC58-9FD4-5DB7-077F9CCAC0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black">
          <a:xfrm flipV="1">
            <a:off x="389466" y="380999"/>
            <a:ext cx="11413068" cy="6099176"/>
          </a:xfrm>
          <a:prstGeom prst="round1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6" name="Logo" descr="Logo: Västra Götalandsregionen">
            <a:extLst>
              <a:ext uri="{FF2B5EF4-FFF2-40B4-BE49-F238E27FC236}">
                <a16:creationId xmlns:a16="http://schemas.microsoft.com/office/drawing/2014/main" id="{F028FC9A-549E-C173-F6EE-DD2DADAFA6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34210" y="2915466"/>
            <a:ext cx="5732564" cy="1161234"/>
          </a:xfrm>
          <a:prstGeom prst="rect">
            <a:avLst/>
          </a:prstGeom>
        </p:spPr>
      </p:pic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E455D0BA-9A24-0B1E-5104-31F55378A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3C71D-D98B-401F-B2CF-6FD4D048E9D2}" type="datetime1">
              <a:rPr lang="sv-SE" smtClean="0"/>
              <a:t>2024-07-12</a:t>
            </a:fld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4E6AFD7C-DEA7-9A46-2513-5293C0535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5243E10-E3F1-7E93-DB4B-40905719BC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0667" y="-1174484"/>
            <a:ext cx="8642350" cy="1047750"/>
          </a:xfrm>
        </p:spPr>
        <p:txBody>
          <a:bodyPr/>
          <a:lstStyle/>
          <a:p>
            <a:r>
              <a:rPr lang="sv-SE" noProof="0" dirty="0"/>
              <a:t>Ange rubrik för tillgänglighet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2726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650901" y="6191147"/>
            <a:ext cx="1628905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000000"/>
                </a:solidFill>
              </a:defRPr>
            </a:lvl1pPr>
          </a:lstStyle>
          <a:p>
            <a:fld id="{E82650AE-06A9-2D4E-84FA-95DA3038D778}" type="datetime1">
              <a:rPr lang="sv-SE" smtClean="0"/>
              <a:pPr/>
              <a:t>2024-07-12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321106" y="6191147"/>
            <a:ext cx="5955577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000000"/>
                </a:solidFill>
              </a:defRPr>
            </a:lvl1pPr>
          </a:lstStyle>
          <a:p>
            <a:r>
              <a:rPr lang="sv-SE"/>
              <a:t>Här skriver du in sidfot</a:t>
            </a:r>
          </a:p>
        </p:txBody>
      </p:sp>
    </p:spTree>
    <p:extLst>
      <p:ext uri="{BB962C8B-B14F-4D97-AF65-F5344CB8AC3E}">
        <p14:creationId xmlns:p14="http://schemas.microsoft.com/office/powerpoint/2010/main" val="3968231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152683E2-9A31-4B47-ACFE-390B6E0AF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667" y="425716"/>
            <a:ext cx="8642350" cy="104775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sv-SE" dirty="0"/>
              <a:t>Klicka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1C0710F-3CB3-4F01-9977-A1A69928F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1250" y="2044700"/>
            <a:ext cx="8642350" cy="33115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Skriv text här</a:t>
            </a:r>
          </a:p>
          <a:p>
            <a:pPr lvl="1"/>
            <a:r>
              <a:rPr lang="sv-SE" dirty="0"/>
              <a:t>Skriv text här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9" name="Platshållare för datum 8">
            <a:extLst>
              <a:ext uri="{FF2B5EF4-FFF2-40B4-BE49-F238E27FC236}">
                <a16:creationId xmlns:a16="http://schemas.microsoft.com/office/drawing/2014/main" id="{94798039-E5C4-7804-7509-501B9DE7B0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3" y="136525"/>
            <a:ext cx="908050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BA77866-C1B2-4993-AE7F-F082A0E998CD}" type="datetime1">
              <a:rPr lang="sv-SE" smtClean="0"/>
              <a:t>2024-07-12</a:t>
            </a:fld>
            <a:endParaRPr lang="sv-SE"/>
          </a:p>
        </p:txBody>
      </p:sp>
      <p:sp>
        <p:nvSpPr>
          <p:cNvPr id="10" name="Platshållare för sidfot 9">
            <a:extLst>
              <a:ext uri="{FF2B5EF4-FFF2-40B4-BE49-F238E27FC236}">
                <a16:creationId xmlns:a16="http://schemas.microsoft.com/office/drawing/2014/main" id="{2F44A19D-54A3-346E-3AA1-C94C6D9454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9466" y="136525"/>
            <a:ext cx="4125383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9138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49" r:id="rId2"/>
    <p:sldLayoutId id="2147483650" r:id="rId3"/>
    <p:sldLayoutId id="2147483651" r:id="rId4"/>
    <p:sldLayoutId id="2147483652" r:id="rId5"/>
    <p:sldLayoutId id="2147483654" r:id="rId6"/>
    <p:sldLayoutId id="2147483661" r:id="rId7"/>
    <p:sldLayoutId id="2147483655" r:id="rId8"/>
    <p:sldLayoutId id="2147483659" r:id="rId9"/>
    <p:sldLayoutId id="2147483660" r:id="rId10"/>
    <p:sldLayoutId id="2147483662" r:id="rId11"/>
  </p:sldLayoutIdLst>
  <p:hf sldNum="0"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lnSpc>
          <a:spcPct val="130000"/>
        </a:lnSpc>
        <a:spcBef>
          <a:spcPts val="1000"/>
        </a:spcBef>
        <a:buFont typeface="Verdana" panose="020B060403050404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33400" indent="-266700" algn="l" defTabSz="914400" rtl="0" eaLnBrk="1" latinLnBrk="0" hangingPunct="1">
        <a:lnSpc>
          <a:spcPct val="130000"/>
        </a:lnSpc>
        <a:spcBef>
          <a:spcPts val="500"/>
        </a:spcBef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12800" indent="-279400" algn="l" defTabSz="914400" rtl="0" eaLnBrk="1" latinLnBrk="0" hangingPunct="1">
        <a:lnSpc>
          <a:spcPct val="130000"/>
        </a:lnSpc>
        <a:spcBef>
          <a:spcPts val="500"/>
        </a:spcBef>
        <a:buFont typeface="Verdana" panose="020B060403050404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79500" indent="-266700" algn="l" defTabSz="914400" rtl="0" eaLnBrk="1" latinLnBrk="0" hangingPunct="1">
        <a:lnSpc>
          <a:spcPct val="130000"/>
        </a:lnSpc>
        <a:spcBef>
          <a:spcPts val="500"/>
        </a:spcBef>
        <a:buFont typeface="Verdana" panose="020B0604030504040204" pitchFamily="34" charset="0"/>
        <a:buChar char="–"/>
        <a:tabLst>
          <a:tab pos="812800" algn="l"/>
        </a:tabLs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46200" indent="-266700" algn="l" defTabSz="914400" rtl="0" eaLnBrk="1" latinLnBrk="0" hangingPunct="1">
        <a:lnSpc>
          <a:spcPct val="130000"/>
        </a:lnSpc>
        <a:spcBef>
          <a:spcPts val="500"/>
        </a:spcBef>
        <a:buFont typeface="Verdana" panose="020B060403050404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34" userDrawn="1">
          <p15:clr>
            <a:srgbClr val="F26B43"/>
          </p15:clr>
        </p15:guide>
        <p15:guide id="8" orient="horz" pos="164" userDrawn="1">
          <p15:clr>
            <a:srgbClr val="F26B43"/>
          </p15:clr>
        </p15:guide>
        <p15:guide id="13" orient="horz" pos="3793" userDrawn="1">
          <p15:clr>
            <a:srgbClr val="F26B43"/>
          </p15:clr>
        </p15:guide>
        <p15:guide id="14" pos="74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2.xml"/><Relationship Id="rId7" Type="http://schemas.openxmlformats.org/officeDocument/2006/relationships/slide" Target="slide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slide" Target="slide6.xml"/><Relationship Id="rId11" Type="http://schemas.openxmlformats.org/officeDocument/2006/relationships/slide" Target="slide5.xml"/><Relationship Id="rId5" Type="http://schemas.openxmlformats.org/officeDocument/2006/relationships/slide" Target="slide4.xml"/><Relationship Id="rId10" Type="http://schemas.openxmlformats.org/officeDocument/2006/relationships/slide" Target="slide10.xml"/><Relationship Id="rId4" Type="http://schemas.openxmlformats.org/officeDocument/2006/relationships/slide" Target="slide3.xml"/><Relationship Id="rId9" Type="http://schemas.openxmlformats.org/officeDocument/2006/relationships/slide" Target="slide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: rundade hörn 9">
            <a:extLst>
              <a:ext uri="{FF2B5EF4-FFF2-40B4-BE49-F238E27FC236}">
                <a16:creationId xmlns:a16="http://schemas.microsoft.com/office/drawing/2014/main" id="{FD5E339D-7986-4705-B89B-1CFFA287FF43}"/>
              </a:ext>
            </a:extLst>
          </p:cNvPr>
          <p:cNvSpPr/>
          <p:nvPr/>
        </p:nvSpPr>
        <p:spPr>
          <a:xfrm>
            <a:off x="781344" y="1676679"/>
            <a:ext cx="2520000" cy="1080000"/>
          </a:xfrm>
          <a:prstGeom prst="roundRect">
            <a:avLst/>
          </a:prstGeom>
          <a:solidFill>
            <a:srgbClr val="CCDB49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>
                <a:solidFill>
                  <a:schemeClr val="tx1"/>
                </a:solidFill>
                <a:hlinkClick r:id="rId3" action="ppaction://hlinksldjump"/>
              </a:rPr>
              <a:t>1)</a:t>
            </a:r>
          </a:p>
          <a:p>
            <a:pPr algn="ctr"/>
            <a:r>
              <a:rPr lang="sv-SE" sz="1400" dirty="0">
                <a:solidFill>
                  <a:schemeClr val="tx1"/>
                </a:solidFill>
                <a:hlinkClick r:id="rId3" action="ppaction://hlinksldjump"/>
              </a:rPr>
              <a:t>Enskild reflektion</a:t>
            </a:r>
            <a:endParaRPr lang="sv-SE" sz="1400" dirty="0">
              <a:solidFill>
                <a:schemeClr val="tx1"/>
              </a:solidFill>
            </a:endParaRPr>
          </a:p>
        </p:txBody>
      </p:sp>
      <p:sp>
        <p:nvSpPr>
          <p:cNvPr id="11" name="Rektangel: rundade hörn 10">
            <a:hlinkClick r:id="rId4" action="ppaction://hlinksldjump"/>
            <a:extLst>
              <a:ext uri="{FF2B5EF4-FFF2-40B4-BE49-F238E27FC236}">
                <a16:creationId xmlns:a16="http://schemas.microsoft.com/office/drawing/2014/main" id="{75FD4FA9-D66D-471D-94CB-F87067480938}"/>
              </a:ext>
            </a:extLst>
          </p:cNvPr>
          <p:cNvSpPr/>
          <p:nvPr/>
        </p:nvSpPr>
        <p:spPr>
          <a:xfrm>
            <a:off x="781344" y="2889000"/>
            <a:ext cx="2520000" cy="1080000"/>
          </a:xfrm>
          <a:prstGeom prst="roundRect">
            <a:avLst/>
          </a:prstGeom>
          <a:solidFill>
            <a:srgbClr val="CCDB49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>
                <a:solidFill>
                  <a:schemeClr val="tx1"/>
                </a:solidFill>
                <a:hlinkClick r:id="rId4" action="ppaction://hlinksldjump"/>
              </a:rPr>
              <a:t>2) </a:t>
            </a:r>
          </a:p>
          <a:p>
            <a:pPr algn="ctr"/>
            <a:r>
              <a:rPr lang="sv-SE" sz="1400" dirty="0">
                <a:solidFill>
                  <a:schemeClr val="tx1"/>
                </a:solidFill>
                <a:hlinkClick r:id="rId4" action="ppaction://hlinksldjump"/>
              </a:rPr>
              <a:t>Berätta och motivera ditt val av frågor  </a:t>
            </a:r>
            <a:endParaRPr lang="sv-SE" sz="1400" dirty="0">
              <a:solidFill>
                <a:schemeClr val="tx1"/>
              </a:solidFill>
            </a:endParaRPr>
          </a:p>
        </p:txBody>
      </p:sp>
      <p:sp>
        <p:nvSpPr>
          <p:cNvPr id="12" name="Rektangel: rundade hörn 11">
            <a:hlinkClick r:id="rId5" action="ppaction://hlinksldjump"/>
            <a:extLst>
              <a:ext uri="{FF2B5EF4-FFF2-40B4-BE49-F238E27FC236}">
                <a16:creationId xmlns:a16="http://schemas.microsoft.com/office/drawing/2014/main" id="{CB238BE2-6CD0-4C8D-A28E-E857441A2733}"/>
              </a:ext>
            </a:extLst>
          </p:cNvPr>
          <p:cNvSpPr/>
          <p:nvPr/>
        </p:nvSpPr>
        <p:spPr>
          <a:xfrm>
            <a:off x="781344" y="4101321"/>
            <a:ext cx="2520000" cy="1080000"/>
          </a:xfrm>
          <a:prstGeom prst="roundRect">
            <a:avLst/>
          </a:prstGeom>
          <a:solidFill>
            <a:srgbClr val="CCDB49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>
                <a:solidFill>
                  <a:schemeClr val="tx1"/>
                </a:solidFill>
                <a:hlinkClick r:id="rId5" action="ppaction://hlinksldjump"/>
              </a:rPr>
              <a:t>3)</a:t>
            </a:r>
          </a:p>
          <a:p>
            <a:pPr algn="ctr"/>
            <a:r>
              <a:rPr lang="sv-SE" sz="1400" dirty="0">
                <a:solidFill>
                  <a:schemeClr val="tx1"/>
                </a:solidFill>
                <a:hlinkClick r:id="rId5" action="ppaction://hlinksldjump"/>
              </a:rPr>
              <a:t>Grupperna enas </a:t>
            </a:r>
            <a:br>
              <a:rPr lang="sv-SE" sz="1400" dirty="0">
                <a:solidFill>
                  <a:schemeClr val="tx1"/>
                </a:solidFill>
                <a:hlinkClick r:id="rId5" action="ppaction://hlinksldjump"/>
              </a:rPr>
            </a:br>
            <a:r>
              <a:rPr lang="sv-SE" sz="1400" dirty="0">
                <a:solidFill>
                  <a:schemeClr val="tx1"/>
                </a:solidFill>
                <a:hlinkClick r:id="rId5" action="ppaction://hlinksldjump"/>
              </a:rPr>
              <a:t>om följande: </a:t>
            </a:r>
            <a:endParaRPr lang="sv-SE" sz="1400" dirty="0">
              <a:solidFill>
                <a:schemeClr val="tx1"/>
              </a:solidFill>
            </a:endParaRPr>
          </a:p>
          <a:p>
            <a:pPr algn="ctr"/>
            <a:endParaRPr lang="sv-SE" sz="1400" dirty="0">
              <a:solidFill>
                <a:schemeClr val="tx1"/>
              </a:solidFill>
            </a:endParaRPr>
          </a:p>
        </p:txBody>
      </p:sp>
      <p:sp>
        <p:nvSpPr>
          <p:cNvPr id="14" name="Rektangel: rundade hörn 13">
            <a:extLst>
              <a:ext uri="{FF2B5EF4-FFF2-40B4-BE49-F238E27FC236}">
                <a16:creationId xmlns:a16="http://schemas.microsoft.com/office/drawing/2014/main" id="{C1D1C9F5-2FDF-4418-A0CA-FF0ECA92813C}"/>
              </a:ext>
            </a:extLst>
          </p:cNvPr>
          <p:cNvSpPr/>
          <p:nvPr/>
        </p:nvSpPr>
        <p:spPr>
          <a:xfrm>
            <a:off x="8464516" y="2889000"/>
            <a:ext cx="2520000" cy="1080000"/>
          </a:xfrm>
          <a:prstGeom prst="roundRect">
            <a:avLst/>
          </a:prstGeom>
          <a:solidFill>
            <a:srgbClr val="CCDB49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>
                <a:solidFill>
                  <a:schemeClr val="tx1"/>
                </a:solidFill>
                <a:hlinkClick r:id="rId6" action="ppaction://hlinksldjump"/>
              </a:rPr>
              <a:t>5)</a:t>
            </a:r>
          </a:p>
          <a:p>
            <a:pPr algn="ctr"/>
            <a:r>
              <a:rPr lang="sv-SE" sz="1400" dirty="0">
                <a:solidFill>
                  <a:schemeClr val="tx1"/>
                </a:solidFill>
                <a:hlinkClick r:id="rId6" action="ppaction://hlinksldjump"/>
              </a:rPr>
              <a:t>Individuell prioritering genom ett streck, på de tre frågor som du prioriterar högst</a:t>
            </a:r>
            <a:endParaRPr lang="sv-SE" sz="1400" dirty="0">
              <a:solidFill>
                <a:schemeClr val="tx1"/>
              </a:solidFill>
            </a:endParaRPr>
          </a:p>
        </p:txBody>
      </p:sp>
      <p:sp>
        <p:nvSpPr>
          <p:cNvPr id="15" name="Rektangel: rundade hörn 14">
            <a:extLst>
              <a:ext uri="{FF2B5EF4-FFF2-40B4-BE49-F238E27FC236}">
                <a16:creationId xmlns:a16="http://schemas.microsoft.com/office/drawing/2014/main" id="{C0B3B4D2-6B42-4EB6-B632-991BCFEA4202}"/>
              </a:ext>
            </a:extLst>
          </p:cNvPr>
          <p:cNvSpPr/>
          <p:nvPr/>
        </p:nvSpPr>
        <p:spPr>
          <a:xfrm>
            <a:off x="8464516" y="4088689"/>
            <a:ext cx="2520000" cy="1080000"/>
          </a:xfrm>
          <a:prstGeom prst="roundRect">
            <a:avLst/>
          </a:prstGeom>
          <a:solidFill>
            <a:srgbClr val="CCDB49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>
                <a:solidFill>
                  <a:schemeClr val="tx1"/>
                </a:solidFill>
                <a:hlinkClick r:id="rId7" action="ppaction://hlinksldjump"/>
              </a:rPr>
              <a:t>6)</a:t>
            </a:r>
          </a:p>
          <a:p>
            <a:pPr algn="ctr"/>
            <a:r>
              <a:rPr lang="sv-SE" sz="1400" dirty="0">
                <a:solidFill>
                  <a:schemeClr val="tx1"/>
                </a:solidFill>
                <a:hlinkClick r:id="rId7" action="ppaction://hlinksldjump"/>
              </a:rPr>
              <a:t>De tre frågor som får mest streck prioriteras i dialog med chefen</a:t>
            </a:r>
            <a:endParaRPr lang="sv-SE" sz="1400" dirty="0">
              <a:solidFill>
                <a:schemeClr val="tx1"/>
              </a:solidFill>
            </a:endParaRPr>
          </a:p>
        </p:txBody>
      </p:sp>
      <p:sp>
        <p:nvSpPr>
          <p:cNvPr id="16" name="Rektangel: rundade hörn 15">
            <a:extLst>
              <a:ext uri="{FF2B5EF4-FFF2-40B4-BE49-F238E27FC236}">
                <a16:creationId xmlns:a16="http://schemas.microsoft.com/office/drawing/2014/main" id="{F345648D-291C-45E8-BEFA-C01FE59129AA}"/>
              </a:ext>
            </a:extLst>
          </p:cNvPr>
          <p:cNvSpPr/>
          <p:nvPr/>
        </p:nvSpPr>
        <p:spPr>
          <a:xfrm>
            <a:off x="2041344" y="5420877"/>
            <a:ext cx="2520000" cy="1080000"/>
          </a:xfrm>
          <a:prstGeom prst="roundRect">
            <a:avLst/>
          </a:prstGeom>
          <a:solidFill>
            <a:srgbClr val="CCDB49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>
                <a:solidFill>
                  <a:schemeClr val="tx1"/>
                </a:solidFill>
                <a:hlinkClick r:id="rId8" action="ppaction://hlinksldjump"/>
              </a:rPr>
              <a:t>7)</a:t>
            </a:r>
          </a:p>
          <a:p>
            <a:pPr algn="ctr"/>
            <a:r>
              <a:rPr lang="sv-SE" sz="1400" dirty="0">
                <a:solidFill>
                  <a:schemeClr val="tx1"/>
                </a:solidFill>
                <a:hlinkClick r:id="rId8" action="ppaction://hlinksldjump"/>
              </a:rPr>
              <a:t>De tre prioriterade frågorna skrivs in i handlingsplanen</a:t>
            </a:r>
            <a:endParaRPr lang="sv-SE" sz="1400" dirty="0">
              <a:solidFill>
                <a:schemeClr val="tx1"/>
              </a:solidFill>
            </a:endParaRPr>
          </a:p>
        </p:txBody>
      </p:sp>
      <p:sp>
        <p:nvSpPr>
          <p:cNvPr id="17" name="Rektangel: rundade hörn 16">
            <a:hlinkClick r:id="rId9" action="ppaction://hlinksldjump"/>
            <a:extLst>
              <a:ext uri="{FF2B5EF4-FFF2-40B4-BE49-F238E27FC236}">
                <a16:creationId xmlns:a16="http://schemas.microsoft.com/office/drawing/2014/main" id="{C45DEDF6-6899-469A-9BC1-857175E9DB4A}"/>
              </a:ext>
            </a:extLst>
          </p:cNvPr>
          <p:cNvSpPr/>
          <p:nvPr/>
        </p:nvSpPr>
        <p:spPr>
          <a:xfrm>
            <a:off x="4764283" y="5415561"/>
            <a:ext cx="2520000" cy="1080000"/>
          </a:xfrm>
          <a:prstGeom prst="roundRect">
            <a:avLst/>
          </a:prstGeom>
          <a:solidFill>
            <a:srgbClr val="CCDB49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>
                <a:solidFill>
                  <a:schemeClr val="tx1"/>
                </a:solidFill>
                <a:hlinkClick r:id="rId9" action="ppaction://hlinksldjump"/>
              </a:rPr>
              <a:t>8)</a:t>
            </a:r>
          </a:p>
          <a:p>
            <a:pPr algn="ctr"/>
            <a:r>
              <a:rPr lang="sv-SE" sz="1400" dirty="0">
                <a:solidFill>
                  <a:schemeClr val="tx1"/>
                </a:solidFill>
                <a:hlinkClick r:id="rId9" action="ppaction://hlinksldjump"/>
              </a:rPr>
              <a:t>Regelbunden uppföljning på APT</a:t>
            </a:r>
            <a:endParaRPr lang="sv-SE" sz="1400" dirty="0">
              <a:solidFill>
                <a:schemeClr val="tx1"/>
              </a:solidFill>
            </a:endParaRPr>
          </a:p>
        </p:txBody>
      </p:sp>
      <p:sp>
        <p:nvSpPr>
          <p:cNvPr id="18" name="Rektangel: rundade hörn 17">
            <a:hlinkClick r:id="rId10" action="ppaction://hlinksldjump"/>
            <a:extLst>
              <a:ext uri="{FF2B5EF4-FFF2-40B4-BE49-F238E27FC236}">
                <a16:creationId xmlns:a16="http://schemas.microsoft.com/office/drawing/2014/main" id="{392D9025-6DE5-465D-B111-B52433E194AA}"/>
              </a:ext>
            </a:extLst>
          </p:cNvPr>
          <p:cNvSpPr/>
          <p:nvPr/>
        </p:nvSpPr>
        <p:spPr>
          <a:xfrm>
            <a:off x="7487222" y="5415561"/>
            <a:ext cx="2520000" cy="1080000"/>
          </a:xfrm>
          <a:prstGeom prst="roundRect">
            <a:avLst/>
          </a:prstGeom>
          <a:solidFill>
            <a:srgbClr val="CCDB49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>
                <a:solidFill>
                  <a:schemeClr val="tx1"/>
                </a:solidFill>
                <a:hlinkClick r:id="rId10" action="ppaction://hlinksldjump"/>
              </a:rPr>
              <a:t>9)</a:t>
            </a:r>
          </a:p>
          <a:p>
            <a:pPr algn="ctr"/>
            <a:r>
              <a:rPr lang="sv-SE" sz="1400" dirty="0">
                <a:solidFill>
                  <a:schemeClr val="tx1"/>
                </a:solidFill>
                <a:hlinkClick r:id="rId10" action="ppaction://hlinksldjump"/>
              </a:rPr>
              <a:t>När en fråga känns klar skrivs ny fråga in i handlingsplanen</a:t>
            </a:r>
            <a:endParaRPr lang="sv-SE" sz="1400" dirty="0">
              <a:solidFill>
                <a:schemeClr val="tx1"/>
              </a:solidFill>
            </a:endParaRPr>
          </a:p>
        </p:txBody>
      </p:sp>
      <p:sp>
        <p:nvSpPr>
          <p:cNvPr id="20" name="textruta 19">
            <a:extLst>
              <a:ext uri="{FF2B5EF4-FFF2-40B4-BE49-F238E27FC236}">
                <a16:creationId xmlns:a16="http://schemas.microsoft.com/office/drawing/2014/main" id="{CB917AAF-A160-4903-9420-6AB610C65EEA}"/>
              </a:ext>
            </a:extLst>
          </p:cNvPr>
          <p:cNvSpPr txBox="1"/>
          <p:nvPr/>
        </p:nvSpPr>
        <p:spPr>
          <a:xfrm>
            <a:off x="295761" y="282761"/>
            <a:ext cx="110663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dirty="0">
                <a:solidFill>
                  <a:srgbClr val="004870"/>
                </a:solidFill>
              </a:rPr>
              <a:t>Del B1 - Arbete med den aktuella Medarbetarundersökningen</a:t>
            </a:r>
          </a:p>
          <a:p>
            <a:pPr algn="l" rtl="0" fontAlgn="base"/>
            <a:r>
              <a:rPr lang="sv-SE" sz="2400" dirty="0">
                <a:solidFill>
                  <a:srgbClr val="004870"/>
                </a:solidFill>
                <a:latin typeface="Calibri" panose="020F0502020204030204" pitchFamily="34" charset="0"/>
              </a:rPr>
              <a:t>Arbeta i smågrupper (4 – 6) personer inför summering i storgrupp</a:t>
            </a:r>
            <a:endParaRPr lang="sv-SE" sz="2400" dirty="0">
              <a:solidFill>
                <a:srgbClr val="000000"/>
              </a:solidFill>
              <a:latin typeface="Segoe UI" panose="020B0502040204020203" pitchFamily="34" charset="0"/>
            </a:endParaRPr>
          </a:p>
        </p:txBody>
      </p:sp>
      <p:sp>
        <p:nvSpPr>
          <p:cNvPr id="31" name="Rektangel 30">
            <a:extLst>
              <a:ext uri="{FF2B5EF4-FFF2-40B4-BE49-F238E27FC236}">
                <a16:creationId xmlns:a16="http://schemas.microsoft.com/office/drawing/2014/main" id="{E56DA1E1-EA4F-4DF1-B0C9-E8E4B61499FC}"/>
              </a:ext>
            </a:extLst>
          </p:cNvPr>
          <p:cNvSpPr/>
          <p:nvPr/>
        </p:nvSpPr>
        <p:spPr>
          <a:xfrm>
            <a:off x="4073936" y="1475285"/>
            <a:ext cx="3900695" cy="380136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2" name="Rektangel: rundade hörn 31">
            <a:extLst>
              <a:ext uri="{FF2B5EF4-FFF2-40B4-BE49-F238E27FC236}">
                <a16:creationId xmlns:a16="http://schemas.microsoft.com/office/drawing/2014/main" id="{7B9C34D8-8C08-4910-B34D-3C88D65ED6CC}"/>
              </a:ext>
            </a:extLst>
          </p:cNvPr>
          <p:cNvSpPr/>
          <p:nvPr/>
        </p:nvSpPr>
        <p:spPr>
          <a:xfrm>
            <a:off x="4717317" y="2014950"/>
            <a:ext cx="2655800" cy="862225"/>
          </a:xfrm>
          <a:prstGeom prst="roundRect">
            <a:avLst/>
          </a:prstGeom>
          <a:solidFill>
            <a:srgbClr val="37474F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200" dirty="0">
                <a:solidFill>
                  <a:schemeClr val="bg1"/>
                </a:solidFill>
              </a:rPr>
              <a:t>En fråga att värna om</a:t>
            </a:r>
          </a:p>
        </p:txBody>
      </p:sp>
      <p:sp>
        <p:nvSpPr>
          <p:cNvPr id="33" name="Rektangel: rundade hörn 32">
            <a:extLst>
              <a:ext uri="{FF2B5EF4-FFF2-40B4-BE49-F238E27FC236}">
                <a16:creationId xmlns:a16="http://schemas.microsoft.com/office/drawing/2014/main" id="{608185F2-48D0-41CD-A258-7D7F5711C207}"/>
              </a:ext>
            </a:extLst>
          </p:cNvPr>
          <p:cNvSpPr/>
          <p:nvPr/>
        </p:nvSpPr>
        <p:spPr>
          <a:xfrm>
            <a:off x="4696383" y="3001734"/>
            <a:ext cx="2655800" cy="854533"/>
          </a:xfrm>
          <a:prstGeom prst="roundRect">
            <a:avLst/>
          </a:prstGeom>
          <a:solidFill>
            <a:srgbClr val="E7E1DF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200" dirty="0">
                <a:solidFill>
                  <a:schemeClr val="tx1"/>
                </a:solidFill>
              </a:rPr>
              <a:t>En fråga att förbättra</a:t>
            </a:r>
          </a:p>
        </p:txBody>
      </p:sp>
      <p:sp>
        <p:nvSpPr>
          <p:cNvPr id="34" name="Rektangel: rundade hörn 33">
            <a:extLst>
              <a:ext uri="{FF2B5EF4-FFF2-40B4-BE49-F238E27FC236}">
                <a16:creationId xmlns:a16="http://schemas.microsoft.com/office/drawing/2014/main" id="{2B143CFA-0BCC-4F84-B70A-E773B628C38B}"/>
              </a:ext>
            </a:extLst>
          </p:cNvPr>
          <p:cNvSpPr/>
          <p:nvPr/>
        </p:nvSpPr>
        <p:spPr>
          <a:xfrm>
            <a:off x="4738250" y="4017679"/>
            <a:ext cx="2447809" cy="862225"/>
          </a:xfrm>
          <a:prstGeom prst="roundRect">
            <a:avLst/>
          </a:prstGeom>
          <a:solidFill>
            <a:srgbClr val="37474F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35" name="Rektangel: rundade hörn 34">
            <a:extLst>
              <a:ext uri="{FF2B5EF4-FFF2-40B4-BE49-F238E27FC236}">
                <a16:creationId xmlns:a16="http://schemas.microsoft.com/office/drawing/2014/main" id="{E8CD0512-A500-485B-9665-5B355869F377}"/>
              </a:ext>
            </a:extLst>
          </p:cNvPr>
          <p:cNvSpPr/>
          <p:nvPr/>
        </p:nvSpPr>
        <p:spPr>
          <a:xfrm>
            <a:off x="6024284" y="4016599"/>
            <a:ext cx="1348833" cy="867528"/>
          </a:xfrm>
          <a:prstGeom prst="roundRect">
            <a:avLst/>
          </a:prstGeom>
          <a:solidFill>
            <a:srgbClr val="E7E1DF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5" name="Rektangel: rundade hörn 44">
            <a:hlinkClick r:id="rId11" action="ppaction://hlinksldjump"/>
            <a:extLst>
              <a:ext uri="{FF2B5EF4-FFF2-40B4-BE49-F238E27FC236}">
                <a16:creationId xmlns:a16="http://schemas.microsoft.com/office/drawing/2014/main" id="{18F35EC1-E1A3-4440-93D0-30BA8043FD14}"/>
              </a:ext>
            </a:extLst>
          </p:cNvPr>
          <p:cNvSpPr/>
          <p:nvPr/>
        </p:nvSpPr>
        <p:spPr>
          <a:xfrm>
            <a:off x="8506905" y="1676679"/>
            <a:ext cx="2520000" cy="1080000"/>
          </a:xfrm>
          <a:prstGeom prst="roundRect">
            <a:avLst/>
          </a:prstGeom>
          <a:solidFill>
            <a:srgbClr val="CCDB49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>
                <a:solidFill>
                  <a:schemeClr val="tx1"/>
                </a:solidFill>
                <a:hlinkClick r:id="rId11" action="ppaction://hlinksldjump"/>
              </a:rPr>
              <a:t>4)</a:t>
            </a:r>
          </a:p>
          <a:p>
            <a:pPr algn="ctr"/>
            <a:r>
              <a:rPr lang="sv-SE" sz="1400" dirty="0">
                <a:solidFill>
                  <a:schemeClr val="tx1"/>
                </a:solidFill>
                <a:hlinkClick r:id="rId11" action="ppaction://hlinksldjump"/>
              </a:rPr>
              <a:t>Prioriterade frågor sätts upp så alla kan se</a:t>
            </a:r>
            <a:endParaRPr lang="sv-SE" sz="1400" dirty="0">
              <a:solidFill>
                <a:schemeClr val="tx1"/>
              </a:solidFill>
            </a:endParaRPr>
          </a:p>
        </p:txBody>
      </p:sp>
      <p:cxnSp>
        <p:nvCxnSpPr>
          <p:cNvPr id="6" name="Rak pilkoppling 5">
            <a:extLst>
              <a:ext uri="{FF2B5EF4-FFF2-40B4-BE49-F238E27FC236}">
                <a16:creationId xmlns:a16="http://schemas.microsoft.com/office/drawing/2014/main" id="{FE53BBE0-9FF0-4F87-9946-8F7A55C127AB}"/>
              </a:ext>
            </a:extLst>
          </p:cNvPr>
          <p:cNvCxnSpPr>
            <a:cxnSpLocks/>
            <a:stCxn id="14" idx="1"/>
            <a:endCxn id="32" idx="3"/>
          </p:cNvCxnSpPr>
          <p:nvPr/>
        </p:nvCxnSpPr>
        <p:spPr>
          <a:xfrm flipH="1" flipV="1">
            <a:off x="7373117" y="2446063"/>
            <a:ext cx="1091399" cy="982937"/>
          </a:xfrm>
          <a:prstGeom prst="straightConnector1">
            <a:avLst/>
          </a:prstGeom>
          <a:ln w="127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Rak pilkoppling 35">
            <a:extLst>
              <a:ext uri="{FF2B5EF4-FFF2-40B4-BE49-F238E27FC236}">
                <a16:creationId xmlns:a16="http://schemas.microsoft.com/office/drawing/2014/main" id="{CC02EEBF-B4C1-4138-9CB5-EA71C7F77C39}"/>
              </a:ext>
            </a:extLst>
          </p:cNvPr>
          <p:cNvCxnSpPr>
            <a:cxnSpLocks/>
            <a:stCxn id="14" idx="1"/>
            <a:endCxn id="33" idx="3"/>
          </p:cNvCxnSpPr>
          <p:nvPr/>
        </p:nvCxnSpPr>
        <p:spPr>
          <a:xfrm flipH="1">
            <a:off x="7352183" y="3429000"/>
            <a:ext cx="1112333" cy="1"/>
          </a:xfrm>
          <a:prstGeom prst="straightConnector1">
            <a:avLst/>
          </a:prstGeom>
          <a:ln w="127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ak pilkoppling 36">
            <a:extLst>
              <a:ext uri="{FF2B5EF4-FFF2-40B4-BE49-F238E27FC236}">
                <a16:creationId xmlns:a16="http://schemas.microsoft.com/office/drawing/2014/main" id="{D117267B-FAA0-4C4D-814E-3A8C72C34B08}"/>
              </a:ext>
            </a:extLst>
          </p:cNvPr>
          <p:cNvCxnSpPr>
            <a:cxnSpLocks/>
            <a:stCxn id="14" idx="1"/>
            <a:endCxn id="35" idx="3"/>
          </p:cNvCxnSpPr>
          <p:nvPr/>
        </p:nvCxnSpPr>
        <p:spPr>
          <a:xfrm flipH="1">
            <a:off x="7373117" y="3429000"/>
            <a:ext cx="1091399" cy="1021363"/>
          </a:xfrm>
          <a:prstGeom prst="straightConnector1">
            <a:avLst/>
          </a:prstGeom>
          <a:ln w="127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ruta 45">
            <a:extLst>
              <a:ext uri="{FF2B5EF4-FFF2-40B4-BE49-F238E27FC236}">
                <a16:creationId xmlns:a16="http://schemas.microsoft.com/office/drawing/2014/main" id="{5AB1AE39-5646-4C56-BEFA-726CF5DDCA7A}"/>
              </a:ext>
            </a:extLst>
          </p:cNvPr>
          <p:cNvSpPr txBox="1"/>
          <p:nvPr/>
        </p:nvSpPr>
        <p:spPr>
          <a:xfrm>
            <a:off x="4717317" y="4185689"/>
            <a:ext cx="2655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200" dirty="0">
                <a:solidFill>
                  <a:schemeClr val="bg1"/>
                </a:solidFill>
              </a:rPr>
              <a:t>Valfritt</a:t>
            </a:r>
            <a:endParaRPr lang="sv-SE" sz="2200" dirty="0"/>
          </a:p>
        </p:txBody>
      </p:sp>
      <p:sp>
        <p:nvSpPr>
          <p:cNvPr id="2" name="Höger klammerparentes 1">
            <a:extLst>
              <a:ext uri="{FF2B5EF4-FFF2-40B4-BE49-F238E27FC236}">
                <a16:creationId xmlns:a16="http://schemas.microsoft.com/office/drawing/2014/main" id="{6356D9ED-BBA5-0853-9820-63B1F4CE37C7}"/>
              </a:ext>
            </a:extLst>
          </p:cNvPr>
          <p:cNvSpPr/>
          <p:nvPr/>
        </p:nvSpPr>
        <p:spPr>
          <a:xfrm>
            <a:off x="3301965" y="1629000"/>
            <a:ext cx="771971" cy="3600000"/>
          </a:xfrm>
          <a:prstGeom prst="rightBrace">
            <a:avLst>
              <a:gd name="adj1" fmla="val 8333"/>
              <a:gd name="adj2" fmla="val 52898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2E521AF1-F7CC-FE07-037F-AF1928D43292}"/>
              </a:ext>
            </a:extLst>
          </p:cNvPr>
          <p:cNvSpPr txBox="1"/>
          <p:nvPr/>
        </p:nvSpPr>
        <p:spPr>
          <a:xfrm>
            <a:off x="7974631" y="1115130"/>
            <a:ext cx="3699989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50" i="1" dirty="0">
                <a:latin typeface="+mj-lt"/>
              </a:rPr>
              <a:t>(Klicka dig vidare via textlänkar i de </a:t>
            </a:r>
            <a:r>
              <a:rPr lang="sv-SE" sz="950" i="1" dirty="0" err="1">
                <a:latin typeface="+mj-lt"/>
              </a:rPr>
              <a:t>limefärgade</a:t>
            </a:r>
            <a:r>
              <a:rPr lang="sv-SE" sz="950" i="1" dirty="0">
                <a:latin typeface="+mj-lt"/>
              </a:rPr>
              <a:t> rutorna)</a:t>
            </a:r>
            <a:endParaRPr lang="sv-SE" sz="95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78841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F20222F-DA95-2EFA-F10A-F86210EE3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Steg 1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90BD091-B518-DA40-18F2-2FC51B25116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2200" y="2113722"/>
            <a:ext cx="8966200" cy="3602792"/>
          </a:xfrm>
        </p:spPr>
        <p:txBody>
          <a:bodyPr/>
          <a:lstStyle/>
          <a:p>
            <a:r>
              <a:rPr lang="sv-SE" sz="2000" dirty="0"/>
              <a:t>Tänk själv under tystnad vilka frågor du tycker är viktiga att värna om eller förbättra. Det är viktigt att alla får möjlighet att fundera enskilt innan man börjar diskutera i gruppen</a:t>
            </a:r>
          </a:p>
          <a:p>
            <a:r>
              <a:rPr lang="sv-SE" sz="2000" dirty="0"/>
              <a:t>Utgå från dig själv och skriv ner dina prioriterade frågor på post-it:</a:t>
            </a:r>
          </a:p>
          <a:p>
            <a:pPr lvl="1"/>
            <a:r>
              <a:rPr lang="sv-SE" dirty="0"/>
              <a:t>En fråga att värna om (grön post-it)</a:t>
            </a:r>
          </a:p>
          <a:p>
            <a:pPr lvl="1"/>
            <a:r>
              <a:rPr lang="sv-SE" dirty="0"/>
              <a:t>En fråga att förbättra (rosa post-it)</a:t>
            </a:r>
          </a:p>
          <a:p>
            <a:r>
              <a:rPr lang="sv-SE" sz="2000" dirty="0"/>
              <a:t>Förbered dig så att du kan berätta för de andra runt bordet om dina prioriteringar</a:t>
            </a:r>
          </a:p>
          <a:p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DC7CB75-1E05-A67C-D803-DBC8FE17036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94EC4B8-68CD-44A3-B172-19A87347D395}" type="datetime1">
              <a:rPr lang="sv-SE" smtClean="0"/>
              <a:t>2024-07-12</a:t>
            </a:fld>
            <a:endParaRPr lang="sv-SE"/>
          </a:p>
        </p:txBody>
      </p:sp>
      <p:sp>
        <p:nvSpPr>
          <p:cNvPr id="5" name="textruta 4">
            <a:hlinkClick r:id="rId2" action="ppaction://hlinksldjump"/>
            <a:extLst>
              <a:ext uri="{FF2B5EF4-FFF2-40B4-BE49-F238E27FC236}">
                <a16:creationId xmlns:a16="http://schemas.microsoft.com/office/drawing/2014/main" id="{61B191B7-5C90-F06A-CFF3-46FDFA12D0B5}"/>
              </a:ext>
            </a:extLst>
          </p:cNvPr>
          <p:cNvSpPr txBox="1"/>
          <p:nvPr/>
        </p:nvSpPr>
        <p:spPr>
          <a:xfrm>
            <a:off x="382587" y="207368"/>
            <a:ext cx="1118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00" dirty="0">
                <a:solidFill>
                  <a:srgbClr val="0070C0"/>
                </a:solidFill>
                <a:hlinkClick r:id="rId3" action="ppaction://hlinksldjump"/>
              </a:rPr>
              <a:t>Tillbaka till start</a:t>
            </a:r>
            <a:endParaRPr lang="sv-SE" sz="9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690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F20222F-DA95-2EFA-F10A-F86210EE3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Steg 2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90BD091-B518-DA40-18F2-2FC51B25116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2200" y="2113722"/>
            <a:ext cx="8966200" cy="3602792"/>
          </a:xfrm>
        </p:spPr>
        <p:txBody>
          <a:bodyPr/>
          <a:lstStyle/>
          <a:p>
            <a:r>
              <a:rPr lang="sv-SE" sz="2000" dirty="0"/>
              <a:t>Berätta för de andra runt bordet om vilka frågor du prioriterar</a:t>
            </a:r>
          </a:p>
          <a:p>
            <a:r>
              <a:rPr lang="sv-SE" sz="2000" dirty="0"/>
              <a:t>Motivera samtidigt varför du tycker att dessa frågor är viktiga?</a:t>
            </a:r>
          </a:p>
          <a:p>
            <a:r>
              <a:rPr lang="sv-SE" sz="2000" dirty="0"/>
              <a:t>Ingen diskussion här från övriga medarbetare på valda prioriteringar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DC7CB75-1E05-A67C-D803-DBC8FE17036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94EC4B8-68CD-44A3-B172-19A87347D395}" type="datetime1">
              <a:rPr lang="sv-SE" smtClean="0"/>
              <a:t>2024-07-12</a:t>
            </a:fld>
            <a:endParaRPr lang="sv-SE"/>
          </a:p>
        </p:txBody>
      </p:sp>
      <p:sp>
        <p:nvSpPr>
          <p:cNvPr id="7" name="textruta 6">
            <a:hlinkClick r:id="rId2" action="ppaction://hlinksldjump"/>
            <a:extLst>
              <a:ext uri="{FF2B5EF4-FFF2-40B4-BE49-F238E27FC236}">
                <a16:creationId xmlns:a16="http://schemas.microsoft.com/office/drawing/2014/main" id="{6231F1D6-3385-21D5-9057-24D327FD27BA}"/>
              </a:ext>
            </a:extLst>
          </p:cNvPr>
          <p:cNvSpPr txBox="1"/>
          <p:nvPr/>
        </p:nvSpPr>
        <p:spPr>
          <a:xfrm>
            <a:off x="382587" y="207368"/>
            <a:ext cx="1118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00" dirty="0">
                <a:solidFill>
                  <a:srgbClr val="0070C0"/>
                </a:solidFill>
                <a:hlinkClick r:id="rId3" action="ppaction://hlinksldjump"/>
              </a:rPr>
              <a:t>Tillbaka till start</a:t>
            </a:r>
            <a:endParaRPr lang="sv-SE" sz="9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3732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F20222F-DA95-2EFA-F10A-F86210EE3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Steg 3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90BD091-B518-DA40-18F2-2FC51B25116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2200" y="2113722"/>
            <a:ext cx="8966200" cy="2785282"/>
          </a:xfrm>
        </p:spPr>
        <p:txBody>
          <a:bodyPr/>
          <a:lstStyle/>
          <a:p>
            <a:r>
              <a:rPr lang="sv-SE" sz="2000" b="1" dirty="0"/>
              <a:t>Prioritera tillsammans i smågrupper</a:t>
            </a:r>
            <a:r>
              <a:rPr lang="sv-SE" sz="2000" dirty="0"/>
              <a:t>:</a:t>
            </a:r>
          </a:p>
          <a:p>
            <a:pPr lvl="1"/>
            <a:r>
              <a:rPr lang="sv-SE" dirty="0"/>
              <a:t>1 fråga att värna om (grön post-it)</a:t>
            </a:r>
          </a:p>
          <a:p>
            <a:pPr lvl="1"/>
            <a:r>
              <a:rPr lang="sv-SE" dirty="0"/>
              <a:t>1 fråga att förbättra (rosa post-it)</a:t>
            </a:r>
          </a:p>
          <a:p>
            <a:pPr lvl="1"/>
            <a:r>
              <a:rPr lang="sv-SE" dirty="0"/>
              <a:t>1 fråga som är valfri (värna om eller förbättra)</a:t>
            </a:r>
          </a:p>
          <a:p>
            <a:r>
              <a:rPr lang="sv-SE" sz="2000" b="1" dirty="0"/>
              <a:t>Skriv upp era 3 prioriterade frågor på exempelvis ett blädderblocksblad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DC7CB75-1E05-A67C-D803-DBC8FE17036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94EC4B8-68CD-44A3-B172-19A87347D395}" type="datetime1">
              <a:rPr lang="sv-SE" smtClean="0"/>
              <a:t>2024-07-12</a:t>
            </a:fld>
            <a:endParaRPr lang="sv-SE"/>
          </a:p>
        </p:txBody>
      </p:sp>
      <p:sp>
        <p:nvSpPr>
          <p:cNvPr id="6" name="textruta 5">
            <a:hlinkClick r:id="rId2" action="ppaction://hlinksldjump"/>
            <a:extLst>
              <a:ext uri="{FF2B5EF4-FFF2-40B4-BE49-F238E27FC236}">
                <a16:creationId xmlns:a16="http://schemas.microsoft.com/office/drawing/2014/main" id="{6616F60A-D076-1725-2180-5B61546EAD19}"/>
              </a:ext>
            </a:extLst>
          </p:cNvPr>
          <p:cNvSpPr txBox="1"/>
          <p:nvPr/>
        </p:nvSpPr>
        <p:spPr>
          <a:xfrm>
            <a:off x="382587" y="207368"/>
            <a:ext cx="1118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00" dirty="0">
                <a:solidFill>
                  <a:srgbClr val="0070C0"/>
                </a:solidFill>
                <a:hlinkClick r:id="rId3" action="ppaction://hlinksldjump"/>
              </a:rPr>
              <a:t>Tillbaka till start</a:t>
            </a:r>
            <a:endParaRPr lang="sv-SE" sz="9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483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F20222F-DA95-2EFA-F10A-F86210EE3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Steg 4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90BD091-B518-DA40-18F2-2FC51B25116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2200" y="2113722"/>
            <a:ext cx="8966200" cy="1047750"/>
          </a:xfrm>
        </p:spPr>
        <p:txBody>
          <a:bodyPr/>
          <a:lstStyle/>
          <a:p>
            <a:r>
              <a:rPr lang="sv-SE" sz="2000" dirty="0"/>
              <a:t>Sätt upp varje grupps prioriterade frågor så att alla kan se </a:t>
            </a:r>
          </a:p>
          <a:p>
            <a:r>
              <a:rPr lang="sv-SE" sz="2000" dirty="0"/>
              <a:t>Varje grupp motiverar kortfattat om sina tre prioriterade frågor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DC7CB75-1E05-A67C-D803-DBC8FE17036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94EC4B8-68CD-44A3-B172-19A87347D395}" type="datetime1">
              <a:rPr lang="sv-SE" smtClean="0"/>
              <a:t>2024-07-12</a:t>
            </a:fld>
            <a:endParaRPr lang="sv-SE"/>
          </a:p>
        </p:txBody>
      </p:sp>
      <p:sp>
        <p:nvSpPr>
          <p:cNvPr id="6" name="textruta 5">
            <a:hlinkClick r:id="rId2" action="ppaction://hlinksldjump"/>
            <a:extLst>
              <a:ext uri="{FF2B5EF4-FFF2-40B4-BE49-F238E27FC236}">
                <a16:creationId xmlns:a16="http://schemas.microsoft.com/office/drawing/2014/main" id="{7D9D19C4-420D-B281-DF1F-12389FC4748C}"/>
              </a:ext>
            </a:extLst>
          </p:cNvPr>
          <p:cNvSpPr txBox="1"/>
          <p:nvPr/>
        </p:nvSpPr>
        <p:spPr>
          <a:xfrm>
            <a:off x="382587" y="207368"/>
            <a:ext cx="1118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00" dirty="0">
                <a:solidFill>
                  <a:srgbClr val="0070C0"/>
                </a:solidFill>
                <a:hlinkClick r:id="rId3" action="ppaction://hlinksldjump"/>
              </a:rPr>
              <a:t>Tillbaka till start</a:t>
            </a:r>
            <a:endParaRPr lang="sv-SE" sz="9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977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F20222F-DA95-2EFA-F10A-F86210EE3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Steg 5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90BD091-B518-DA40-18F2-2FC51B25116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2200" y="2113721"/>
            <a:ext cx="8966200" cy="3524069"/>
          </a:xfrm>
        </p:spPr>
        <p:txBody>
          <a:bodyPr/>
          <a:lstStyle/>
          <a:p>
            <a:r>
              <a:rPr lang="sv-SE" dirty="0"/>
              <a:t>Var och en går enskilt runt och läser igenom alla frågor</a:t>
            </a:r>
          </a:p>
          <a:p>
            <a:r>
              <a:rPr lang="sv-SE" dirty="0"/>
              <a:t>Var och en väljer:</a:t>
            </a:r>
          </a:p>
          <a:p>
            <a:pPr lvl="1"/>
            <a:r>
              <a:rPr lang="sv-SE" dirty="0"/>
              <a:t>1 fråga att värna om (grön post-it)</a:t>
            </a:r>
          </a:p>
          <a:p>
            <a:pPr lvl="1"/>
            <a:r>
              <a:rPr lang="sv-SE" dirty="0"/>
              <a:t>1 fråga att förbättra (rosa post-it)</a:t>
            </a:r>
          </a:p>
          <a:p>
            <a:pPr lvl="1"/>
            <a:r>
              <a:rPr lang="sv-SE" dirty="0"/>
              <a:t>1 fråga som är valfri (värna om eller förbättra)</a:t>
            </a:r>
          </a:p>
          <a:p>
            <a:r>
              <a:rPr lang="sv-SE" dirty="0"/>
              <a:t>Sätt ett streck vid de frågor som du prioriterar högst</a:t>
            </a:r>
          </a:p>
          <a:p>
            <a:r>
              <a:rPr lang="sv-SE" dirty="0"/>
              <a:t>Du har tre streck att dela ut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DC7CB75-1E05-A67C-D803-DBC8FE17036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94EC4B8-68CD-44A3-B172-19A87347D395}" type="datetime1">
              <a:rPr lang="sv-SE" smtClean="0"/>
              <a:t>2024-07-12</a:t>
            </a:fld>
            <a:endParaRPr lang="sv-SE"/>
          </a:p>
        </p:txBody>
      </p:sp>
      <p:sp>
        <p:nvSpPr>
          <p:cNvPr id="6" name="textruta 5">
            <a:hlinkClick r:id="rId2" action="ppaction://hlinksldjump"/>
            <a:extLst>
              <a:ext uri="{FF2B5EF4-FFF2-40B4-BE49-F238E27FC236}">
                <a16:creationId xmlns:a16="http://schemas.microsoft.com/office/drawing/2014/main" id="{2AA52465-6621-C41F-2692-E7E26F43AD26}"/>
              </a:ext>
            </a:extLst>
          </p:cNvPr>
          <p:cNvSpPr txBox="1"/>
          <p:nvPr/>
        </p:nvSpPr>
        <p:spPr>
          <a:xfrm>
            <a:off x="382587" y="207368"/>
            <a:ext cx="1118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00" dirty="0">
                <a:solidFill>
                  <a:srgbClr val="0070C0"/>
                </a:solidFill>
                <a:hlinkClick r:id="rId3" action="ppaction://hlinksldjump"/>
              </a:rPr>
              <a:t>Tillbaka till start</a:t>
            </a:r>
            <a:endParaRPr lang="sv-SE" sz="9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442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F20222F-DA95-2EFA-F10A-F86210EE3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Steg 6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90BD091-B518-DA40-18F2-2FC51B25116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2200" y="2113721"/>
            <a:ext cx="8966200" cy="4456637"/>
          </a:xfrm>
        </p:spPr>
        <p:txBody>
          <a:bodyPr/>
          <a:lstStyle/>
          <a:p>
            <a:r>
              <a:rPr lang="sv-SE" sz="1800" b="1" dirty="0"/>
              <a:t>Räkna ihop strecken så att ni hittar de tre frågor som är högst prioriterade för hela arbetsgruppen</a:t>
            </a:r>
          </a:p>
          <a:p>
            <a:r>
              <a:rPr lang="sv-SE" sz="1800" b="1" dirty="0"/>
              <a:t>Slutlig prioritering sker i dialog med chefen:</a:t>
            </a:r>
          </a:p>
          <a:p>
            <a:pPr lvl="1"/>
            <a:r>
              <a:rPr lang="sv-SE" sz="1800" dirty="0"/>
              <a:t>Den som fått mest streck av värnafrågorna</a:t>
            </a:r>
          </a:p>
          <a:p>
            <a:pPr lvl="1"/>
            <a:r>
              <a:rPr lang="sv-SE" sz="1800" dirty="0"/>
              <a:t>Den som fått mest streck av förbättrafrågorna</a:t>
            </a:r>
          </a:p>
          <a:p>
            <a:pPr lvl="1"/>
            <a:r>
              <a:rPr lang="sv-SE" sz="1800" dirty="0"/>
              <a:t>Den som kom på tredje plats -oavsett om det är en värna om eller förbättra fråga</a:t>
            </a:r>
          </a:p>
          <a:p>
            <a:r>
              <a:rPr lang="sv-SE" sz="1800" dirty="0"/>
              <a:t>Om flera frågor hamnar på samma poäng kan ni antingen rösta om, mellan de som hamnat på samma poäng eller minska antalet till t ex "topp –2" Det kan räcka med att ha fokus på 2 st. istället för 3 st. </a:t>
            </a:r>
            <a:br>
              <a:rPr lang="sv-SE" sz="1800" dirty="0"/>
            </a:br>
            <a:r>
              <a:rPr lang="sv-SE" sz="1800" dirty="0"/>
              <a:t>Även denna prioritering sker i dialog med chefen</a:t>
            </a:r>
          </a:p>
          <a:p>
            <a:pPr marL="0" indent="0">
              <a:buNone/>
            </a:pP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DC7CB75-1E05-A67C-D803-DBC8FE17036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94EC4B8-68CD-44A3-B172-19A87347D395}" type="datetime1">
              <a:rPr lang="sv-SE" smtClean="0"/>
              <a:t>2024-07-12</a:t>
            </a:fld>
            <a:endParaRPr lang="sv-SE"/>
          </a:p>
        </p:txBody>
      </p:sp>
      <p:sp>
        <p:nvSpPr>
          <p:cNvPr id="6" name="textruta 5">
            <a:hlinkClick r:id="rId2" action="ppaction://hlinksldjump"/>
            <a:extLst>
              <a:ext uri="{FF2B5EF4-FFF2-40B4-BE49-F238E27FC236}">
                <a16:creationId xmlns:a16="http://schemas.microsoft.com/office/drawing/2014/main" id="{B9E5B598-98E9-E6D2-070E-DB9E5B88E0FC}"/>
              </a:ext>
            </a:extLst>
          </p:cNvPr>
          <p:cNvSpPr txBox="1"/>
          <p:nvPr/>
        </p:nvSpPr>
        <p:spPr>
          <a:xfrm>
            <a:off x="382587" y="207368"/>
            <a:ext cx="1118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00" dirty="0">
                <a:solidFill>
                  <a:srgbClr val="0070C0"/>
                </a:solidFill>
                <a:hlinkClick r:id="rId3" action="ppaction://hlinksldjump"/>
              </a:rPr>
              <a:t>Tillbaka till start</a:t>
            </a:r>
            <a:endParaRPr lang="sv-SE" sz="9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2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F20222F-DA95-2EFA-F10A-F86210EE3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Steg 7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90BD091-B518-DA40-18F2-2FC51B25116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2200" y="2113722"/>
            <a:ext cx="8966200" cy="2173664"/>
          </a:xfrm>
        </p:spPr>
        <p:txBody>
          <a:bodyPr/>
          <a:lstStyle/>
          <a:p>
            <a:r>
              <a:rPr lang="sv-SE" sz="2000" b="1" dirty="0"/>
              <a:t>Gör en skriftlig handlingsplan för hur ni ska värna om/förbättra de prioriterade frågorna:</a:t>
            </a:r>
          </a:p>
          <a:p>
            <a:pPr lvl="1"/>
            <a:r>
              <a:rPr lang="sv-SE" dirty="0"/>
              <a:t>Se handlingsplan i "Checklistor och mallar" nedan</a:t>
            </a:r>
          </a:p>
          <a:p>
            <a:pPr lvl="1"/>
            <a:r>
              <a:rPr lang="sv-SE" dirty="0"/>
              <a:t>Bedriver ni ett aktivt arbete med "Plan och styr" kan planen även läggas där</a:t>
            </a:r>
          </a:p>
          <a:p>
            <a:pPr marL="0" indent="0">
              <a:buNone/>
            </a:pP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DC7CB75-1E05-A67C-D803-DBC8FE17036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94EC4B8-68CD-44A3-B172-19A87347D395}" type="datetime1">
              <a:rPr lang="sv-SE" smtClean="0"/>
              <a:t>2024-07-12</a:t>
            </a:fld>
            <a:endParaRPr lang="sv-SE"/>
          </a:p>
        </p:txBody>
      </p:sp>
      <p:sp>
        <p:nvSpPr>
          <p:cNvPr id="6" name="textruta 5">
            <a:hlinkClick r:id="rId2" action="ppaction://hlinksldjump"/>
            <a:extLst>
              <a:ext uri="{FF2B5EF4-FFF2-40B4-BE49-F238E27FC236}">
                <a16:creationId xmlns:a16="http://schemas.microsoft.com/office/drawing/2014/main" id="{6C4C40A5-6DA5-1EC9-7C6A-04CCE5A5EF63}"/>
              </a:ext>
            </a:extLst>
          </p:cNvPr>
          <p:cNvSpPr txBox="1"/>
          <p:nvPr/>
        </p:nvSpPr>
        <p:spPr>
          <a:xfrm>
            <a:off x="382587" y="207368"/>
            <a:ext cx="1118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00" dirty="0">
                <a:solidFill>
                  <a:srgbClr val="0070C0"/>
                </a:solidFill>
                <a:hlinkClick r:id="rId3" action="ppaction://hlinksldjump"/>
              </a:rPr>
              <a:t>Tillbaka till start</a:t>
            </a:r>
            <a:endParaRPr lang="sv-SE" sz="9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3557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F20222F-DA95-2EFA-F10A-F86210EE3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Steg 8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90BD091-B518-DA40-18F2-2FC51B25116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2200" y="2113722"/>
            <a:ext cx="8966200" cy="538644"/>
          </a:xfrm>
        </p:spPr>
        <p:txBody>
          <a:bodyPr/>
          <a:lstStyle/>
          <a:p>
            <a:r>
              <a:rPr lang="sv-SE" sz="2000" dirty="0"/>
              <a:t>Följ upp handlingsplanen regelbundet på APT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DC7CB75-1E05-A67C-D803-DBC8FE17036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94EC4B8-68CD-44A3-B172-19A87347D395}" type="datetime1">
              <a:rPr lang="sv-SE" smtClean="0"/>
              <a:t>2024-07-12</a:t>
            </a:fld>
            <a:endParaRPr lang="sv-SE"/>
          </a:p>
        </p:txBody>
      </p:sp>
      <p:sp>
        <p:nvSpPr>
          <p:cNvPr id="6" name="textruta 5">
            <a:hlinkClick r:id="rId2" action="ppaction://hlinksldjump"/>
            <a:extLst>
              <a:ext uri="{FF2B5EF4-FFF2-40B4-BE49-F238E27FC236}">
                <a16:creationId xmlns:a16="http://schemas.microsoft.com/office/drawing/2014/main" id="{642E321D-FDCC-CA1E-7DC3-87B355825E09}"/>
              </a:ext>
            </a:extLst>
          </p:cNvPr>
          <p:cNvSpPr txBox="1"/>
          <p:nvPr/>
        </p:nvSpPr>
        <p:spPr>
          <a:xfrm>
            <a:off x="382587" y="207368"/>
            <a:ext cx="1118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00" dirty="0">
                <a:solidFill>
                  <a:srgbClr val="0070C0"/>
                </a:solidFill>
                <a:hlinkClick r:id="rId3" action="ppaction://hlinksldjump"/>
              </a:rPr>
              <a:t>Tillbaka till start</a:t>
            </a:r>
            <a:endParaRPr lang="sv-SE" sz="9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9440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F20222F-DA95-2EFA-F10A-F86210EE3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Steg 9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90BD091-B518-DA40-18F2-2FC51B25116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2200" y="2113721"/>
            <a:ext cx="8966200" cy="805091"/>
          </a:xfrm>
        </p:spPr>
        <p:txBody>
          <a:bodyPr/>
          <a:lstStyle/>
          <a:p>
            <a:r>
              <a:rPr lang="sv-SE" sz="2000" dirty="0"/>
              <a:t>När en fråga känns klar, gå vidare i arbetet och skriv in ny fråga i handlingsplanen att arbeta med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DC7CB75-1E05-A67C-D803-DBC8FE17036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94EC4B8-68CD-44A3-B172-19A87347D395}" type="datetime1">
              <a:rPr lang="sv-SE" smtClean="0"/>
              <a:t>2024-07-12</a:t>
            </a:fld>
            <a:endParaRPr lang="sv-SE"/>
          </a:p>
        </p:txBody>
      </p:sp>
      <p:sp>
        <p:nvSpPr>
          <p:cNvPr id="6" name="textruta 5">
            <a:hlinkClick r:id="rId2" action="ppaction://hlinksldjump"/>
            <a:extLst>
              <a:ext uri="{FF2B5EF4-FFF2-40B4-BE49-F238E27FC236}">
                <a16:creationId xmlns:a16="http://schemas.microsoft.com/office/drawing/2014/main" id="{5C0AF488-A16C-1B8C-E389-3D5C3C469CF1}"/>
              </a:ext>
            </a:extLst>
          </p:cNvPr>
          <p:cNvSpPr txBox="1"/>
          <p:nvPr/>
        </p:nvSpPr>
        <p:spPr>
          <a:xfrm>
            <a:off x="382587" y="207368"/>
            <a:ext cx="1118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00" dirty="0">
                <a:solidFill>
                  <a:srgbClr val="0070C0"/>
                </a:solidFill>
                <a:hlinkClick r:id="rId3" action="ppaction://hlinksldjump"/>
              </a:rPr>
              <a:t>Tillbaka till start</a:t>
            </a:r>
            <a:endParaRPr lang="sv-SE" sz="9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131618"/>
      </p:ext>
    </p:extLst>
  </p:cSld>
  <p:clrMapOvr>
    <a:masterClrMapping/>
  </p:clrMapOvr>
</p:sld>
</file>

<file path=ppt/theme/theme1.xml><?xml version="1.0" encoding="utf-8"?>
<a:theme xmlns:a="http://schemas.openxmlformats.org/drawingml/2006/main" name="VGR">
  <a:themeElements>
    <a:clrScheme name="VGR_Grunden_Färg">
      <a:dk1>
        <a:sysClr val="windowText" lastClr="000000"/>
      </a:dk1>
      <a:lt1>
        <a:sysClr val="window" lastClr="FFFFFF"/>
      </a:lt1>
      <a:dk2>
        <a:srgbClr val="000000"/>
      </a:dk2>
      <a:lt2>
        <a:srgbClr val="E7E1DF"/>
      </a:lt2>
      <a:accent1>
        <a:srgbClr val="37474F"/>
      </a:accent1>
      <a:accent2>
        <a:srgbClr val="9575CD"/>
      </a:accent2>
      <a:accent3>
        <a:srgbClr val="A1887F"/>
      </a:accent3>
      <a:accent4>
        <a:srgbClr val="1A9FB3"/>
      </a:accent4>
      <a:accent5>
        <a:srgbClr val="ED5F8C"/>
      </a:accent5>
      <a:accent6>
        <a:srgbClr val="43A447"/>
      </a:accent6>
      <a:hlink>
        <a:srgbClr val="1A9FB3"/>
      </a:hlink>
      <a:folHlink>
        <a:srgbClr val="919191"/>
      </a:folHlink>
    </a:clrScheme>
    <a:fontScheme name="VGR Typsnit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dirty="0"/>
        </a:defPPr>
      </a:lstStyle>
    </a:txDef>
  </a:objectDefaults>
  <a:extraClrSchemeLst/>
  <a:custClrLst>
    <a:custClr>
      <a:srgbClr val="FFC107"/>
    </a:custClr>
    <a:custClr>
      <a:srgbClr val="CCDB49"/>
    </a:custClr>
    <a:custClr>
      <a:srgbClr val="FD5930"/>
    </a:custClr>
    <a:custClr>
      <a:srgbClr val="FFECB3"/>
    </a:custClr>
    <a:custClr>
      <a:srgbClr val="F7BBD0"/>
    </a:custClr>
    <a:custClr>
      <a:srgbClr val="D1C4E9"/>
    </a:custClr>
    <a:custClr>
      <a:srgbClr val="EFF4C6"/>
    </a:custClr>
    <a:custClr>
      <a:srgbClr val="C0EEC2"/>
    </a:custClr>
    <a:custClr>
      <a:srgbClr val="FECCBF"/>
    </a:custClr>
    <a:custClr>
      <a:srgbClr val="B3EBF2"/>
    </a:custClr>
    <a:custClr>
      <a:srgbClr val="E7E1DF"/>
    </a:custClr>
  </a:custClrLst>
  <a:extLst>
    <a:ext uri="{05A4C25C-085E-4340-85A3-A5531E510DB2}">
      <thm15:themeFamily xmlns:thm15="http://schemas.microsoft.com/office/thememl/2012/main" name="Presentation grå-brun-lime" id="{D9A3FC7D-047E-C545-B36C-048D725C00F8}" vid="{4C0809DC-0517-7D4C-AD38-0142FB56FCCA}"/>
    </a:ext>
  </a:extLst>
</a:theme>
</file>

<file path=ppt/theme/theme2.xml><?xml version="1.0" encoding="utf-8"?>
<a:theme xmlns:a="http://schemas.openxmlformats.org/drawingml/2006/main" name="Office-tema">
  <a:themeElements>
    <a:clrScheme name="VGR | Sjukvård | Färger">
      <a:dk1>
        <a:sysClr val="windowText" lastClr="000000"/>
      </a:dk1>
      <a:lt1>
        <a:sysClr val="window" lastClr="FFFFFF"/>
      </a:lt1>
      <a:dk2>
        <a:srgbClr val="000000"/>
      </a:dk2>
      <a:lt2>
        <a:srgbClr val="E7E1DF"/>
      </a:lt2>
      <a:accent1>
        <a:srgbClr val="005B89"/>
      </a:accent1>
      <a:accent2>
        <a:srgbClr val="1A9FB3"/>
      </a:accent2>
      <a:accent3>
        <a:srgbClr val="EE6492"/>
      </a:accent3>
      <a:accent4>
        <a:srgbClr val="A1887F"/>
      </a:accent4>
      <a:accent5>
        <a:srgbClr val="43A447"/>
      </a:accent5>
      <a:accent6>
        <a:srgbClr val="9575CD"/>
      </a:accent6>
      <a:hlink>
        <a:srgbClr val="1A9FB3"/>
      </a:hlink>
      <a:folHlink>
        <a:srgbClr val="919191"/>
      </a:folHlink>
    </a:clrScheme>
    <a:fontScheme name="VGR Typsnit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VGR | Sjukvård | Färger">
      <a:dk1>
        <a:sysClr val="windowText" lastClr="000000"/>
      </a:dk1>
      <a:lt1>
        <a:sysClr val="window" lastClr="FFFFFF"/>
      </a:lt1>
      <a:dk2>
        <a:srgbClr val="000000"/>
      </a:dk2>
      <a:lt2>
        <a:srgbClr val="E7E1DF"/>
      </a:lt2>
      <a:accent1>
        <a:srgbClr val="005B89"/>
      </a:accent1>
      <a:accent2>
        <a:srgbClr val="1A9FB3"/>
      </a:accent2>
      <a:accent3>
        <a:srgbClr val="EE6492"/>
      </a:accent3>
      <a:accent4>
        <a:srgbClr val="A1887F"/>
      </a:accent4>
      <a:accent5>
        <a:srgbClr val="43A447"/>
      </a:accent5>
      <a:accent6>
        <a:srgbClr val="9575CD"/>
      </a:accent6>
      <a:hlink>
        <a:srgbClr val="1A9FB3"/>
      </a:hlink>
      <a:folHlink>
        <a:srgbClr val="919191"/>
      </a:folHlink>
    </a:clrScheme>
    <a:fontScheme name="VGR Typsnit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 grå-brun-lime</Template>
  <TotalTime>70</TotalTime>
  <Words>598</Words>
  <Application>Microsoft Office PowerPoint</Application>
  <PresentationFormat>Bredbild</PresentationFormat>
  <Paragraphs>85</Paragraphs>
  <Slides>10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10</vt:i4>
      </vt:variant>
    </vt:vector>
  </HeadingPairs>
  <TitlesOfParts>
    <vt:vector size="15" baseType="lpstr">
      <vt:lpstr>Arial</vt:lpstr>
      <vt:lpstr>Calibri</vt:lpstr>
      <vt:lpstr>Segoe UI</vt:lpstr>
      <vt:lpstr>Verdana</vt:lpstr>
      <vt:lpstr>VGR</vt:lpstr>
      <vt:lpstr>PowerPoint-presentation</vt:lpstr>
      <vt:lpstr>Steg 1</vt:lpstr>
      <vt:lpstr>Steg 2</vt:lpstr>
      <vt:lpstr>Steg 3</vt:lpstr>
      <vt:lpstr>Steg 4</vt:lpstr>
      <vt:lpstr>Steg 5</vt:lpstr>
      <vt:lpstr>Steg 6</vt:lpstr>
      <vt:lpstr>Steg 7</vt:lpstr>
      <vt:lpstr>Steg 8</vt:lpstr>
      <vt:lpstr>Steg 9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Processkarta B1 - Arbeta med den aktuella medarbetarundersökningen</dc:title>
  <dc:creator>Christina Fransson</dc:creator>
  <keywords/>
  <lastModifiedBy>Christina Fransson</lastModifiedBy>
  <revision>6</revision>
  <dcterms:created xsi:type="dcterms:W3CDTF">2024-07-12T08:57:33.0000000Z</dcterms:created>
  <dcterms:modified xsi:type="dcterms:W3CDTF">2024-07-12T10:12:52.0000000Z</dcterms:modified>
</coreProperties>
</file>