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9"/>
  </p:notesMasterIdLst>
  <p:handoutMasterIdLst>
    <p:handoutMasterId r:id="rId10"/>
  </p:handoutMasterIdLst>
  <p:sldIdLst>
    <p:sldId id="1094" r:id="rId6"/>
    <p:sldId id="1107" r:id="rId7"/>
    <p:sldId id="1108" r:id="rId8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50B5B3-4EAA-4633-A172-894DE4E6F833}" v="1" dt="2023-05-17T10:18:10.959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86395" autoAdjust="0"/>
  </p:normalViewPr>
  <p:slideViewPr>
    <p:cSldViewPr snapToGrid="0">
      <p:cViewPr varScale="1">
        <p:scale>
          <a:sx n="158" d="100"/>
          <a:sy n="158" d="100"/>
        </p:scale>
        <p:origin x="192" y="1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2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theme" Target="theme/theme1.xml" Id="rId13" /><Relationship Type="http://schemas.openxmlformats.org/officeDocument/2006/relationships/slide" Target="slides/slide2.xml" Id="rId7" /><Relationship Type="http://schemas.openxmlformats.org/officeDocument/2006/relationships/viewProps" Target="viewProps.xml" Id="rId12" /><Relationship Type="http://schemas.openxmlformats.org/officeDocument/2006/relationships/slide" Target="slides/slide1.xml" Id="rId6" /><Relationship Type="http://schemas.openxmlformats.org/officeDocument/2006/relationships/presProps" Target="presProps.xml" Id="rId11" /><Relationship Type="http://schemas.openxmlformats.org/officeDocument/2006/relationships/slideMaster" Target="slideMasters/slideMaster1.xml" Id="rId5" /><Relationship Type="http://schemas.microsoft.com/office/2015/10/relationships/revisionInfo" Target="revisionInfo.xml" Id="rId15" /><Relationship Type="http://schemas.openxmlformats.org/officeDocument/2006/relationships/handoutMaster" Target="handoutMasters/handoutMaster1.xml" Id="rId10" /><Relationship Type="http://schemas.openxmlformats.org/officeDocument/2006/relationships/notesMaster" Target="notesMasters/notesMaster1.xml" Id="rId9" /><Relationship Type="http://schemas.openxmlformats.org/officeDocument/2006/relationships/tableStyles" Target="tableStyles.xml" Id="rId14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2024-07-09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2024-07-09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06969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CCDB49"/>
              </a:solidFill>
            </a:endParaRPr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51676" y="37147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2024-07-09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2024-07-09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 dirty="0"/>
              <a:t>Ange rubrik för tillgänglighet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7953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rgbClr val="CCDB49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0119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FD5930"/>
              </a:solidFill>
            </a:endParaRPr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2024-07-09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2024-07-09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2024-07-09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  <a:endParaRPr lang="sv-SE" dirty="0"/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2024-07-09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2024-07-09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2024-07-09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2024-07-09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2024-07-09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 dirty="0"/>
              <a:t>Ange rubrik för tillgänglighet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2024-07-09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61" r:id="rId7"/>
    <p:sldLayoutId id="2147483655" r:id="rId8"/>
    <p:sldLayoutId id="2147483659" r:id="rId9"/>
    <p:sldLayoutId id="2147483660" r:id="rId10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F529E199-3C01-453C-9E26-9A4A65B588C1}"/>
              </a:ext>
            </a:extLst>
          </p:cNvPr>
          <p:cNvSpPr/>
          <p:nvPr/>
        </p:nvSpPr>
        <p:spPr>
          <a:xfrm>
            <a:off x="696374" y="1194185"/>
            <a:ext cx="1776444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br>
              <a:rPr lang="sv-SE" sz="1100" b="1" dirty="0"/>
            </a:br>
            <a:r>
              <a:rPr lang="sv-SE" sz="1100" dirty="0">
                <a:cs typeface="Arial" panose="020B0604020202020204" pitchFamily="34" charset="0"/>
              </a:rPr>
              <a:t>Hur medverkar du </a:t>
            </a:r>
            <a:br>
              <a:rPr lang="sv-SE" sz="1100" dirty="0">
                <a:cs typeface="Arial" panose="020B0604020202020204" pitchFamily="34" charset="0"/>
              </a:rPr>
            </a:br>
            <a:r>
              <a:rPr lang="sv-SE" sz="1100" dirty="0">
                <a:cs typeface="Arial" panose="020B0604020202020204" pitchFamily="34" charset="0"/>
              </a:rPr>
              <a:t>till utveckling av verksamheten?</a:t>
            </a:r>
            <a:endParaRPr lang="sv-SE" sz="1100" dirty="0"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12511F58-B41E-4326-8E2D-E56A09D4B426}"/>
              </a:ext>
            </a:extLst>
          </p:cNvPr>
          <p:cNvSpPr/>
          <p:nvPr/>
        </p:nvSpPr>
        <p:spPr>
          <a:xfrm>
            <a:off x="702625" y="2513422"/>
            <a:ext cx="1776444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r>
              <a:rPr lang="sv-SE" sz="1100" dirty="0"/>
              <a:t>Vad är en hälsofrämjande arbetsplats för dig?</a:t>
            </a:r>
            <a:endParaRPr lang="sv-SE" sz="1100" dirty="0">
              <a:ea typeface="Times New Roman" panose="02020603050405020304" pitchFamily="18" charset="0"/>
            </a:endParaRP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EC16C9AB-DADD-481B-B911-CA40BC58E514}"/>
              </a:ext>
            </a:extLst>
          </p:cNvPr>
          <p:cNvSpPr/>
          <p:nvPr/>
        </p:nvSpPr>
        <p:spPr>
          <a:xfrm>
            <a:off x="702623" y="3832659"/>
            <a:ext cx="1776444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r>
              <a:rPr lang="sv-SE" sz="1100" dirty="0"/>
              <a:t>Hur bidrar du och </a:t>
            </a:r>
            <a:br>
              <a:rPr lang="sv-SE" sz="1100" dirty="0"/>
            </a:br>
            <a:r>
              <a:rPr lang="sv-SE" sz="1100" dirty="0"/>
              <a:t>vi  till en god arbetsmiljö?</a:t>
            </a:r>
            <a:endParaRPr lang="sv-SE" sz="1100" dirty="0">
              <a:ea typeface="Times New Roman" panose="02020603050405020304" pitchFamily="18" charset="0"/>
            </a:endParaRP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70B2E885-01AF-4F6D-9124-5859200348B9}"/>
              </a:ext>
            </a:extLst>
          </p:cNvPr>
          <p:cNvSpPr/>
          <p:nvPr/>
        </p:nvSpPr>
        <p:spPr>
          <a:xfrm>
            <a:off x="702623" y="5151897"/>
            <a:ext cx="1776444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r>
              <a:rPr lang="sv-SE" sz="1100" dirty="0"/>
              <a:t>Hur för du en dialog med din chef om </a:t>
            </a:r>
            <a:br>
              <a:rPr lang="sv-SE" sz="1100" dirty="0"/>
            </a:br>
            <a:r>
              <a:rPr lang="sv-SE" sz="1100" dirty="0"/>
              <a:t>vad du behöver för </a:t>
            </a:r>
            <a:br>
              <a:rPr lang="sv-SE" sz="1100" dirty="0"/>
            </a:br>
            <a:r>
              <a:rPr lang="sv-SE" sz="1100" dirty="0"/>
              <a:t>att utvecklas?</a:t>
            </a:r>
            <a:endParaRPr lang="sv-SE" sz="1100" dirty="0">
              <a:ea typeface="Times New Roman" panose="02020603050405020304" pitchFamily="18" charset="0"/>
            </a:endParaRP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BD062342-BCC8-4081-B0A8-70A7FDA9AA71}"/>
              </a:ext>
            </a:extLst>
          </p:cNvPr>
          <p:cNvSpPr/>
          <p:nvPr/>
        </p:nvSpPr>
        <p:spPr>
          <a:xfrm>
            <a:off x="2540016" y="1194185"/>
            <a:ext cx="1744393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/>
            <a:r>
              <a:rPr lang="sv-SE" sz="1100" b="1" dirty="0"/>
              <a:t> </a:t>
            </a:r>
            <a:endParaRPr lang="sv-SE" sz="1100" dirty="0"/>
          </a:p>
          <a:p>
            <a:pPr algn="ctr" fontAlgn="t"/>
            <a:br>
              <a:rPr lang="sv-SE" sz="1100" b="1" dirty="0"/>
            </a:br>
            <a:r>
              <a:rPr lang="sv-SE" sz="1100" dirty="0">
                <a:cs typeface="Arial" panose="020B0604020202020204" pitchFamily="34" charset="0"/>
              </a:rPr>
              <a:t>Hur lyfter du styrkor i arbetsmiljön?</a:t>
            </a:r>
          </a:p>
          <a:p>
            <a:pPr algn="ctr" fontAlgn="t"/>
            <a:r>
              <a:rPr lang="sv-SE" sz="1100" dirty="0"/>
              <a:t> 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AF018F89-B427-41CE-A28F-B9C75077988C}"/>
              </a:ext>
            </a:extLst>
          </p:cNvPr>
          <p:cNvSpPr/>
          <p:nvPr/>
        </p:nvSpPr>
        <p:spPr>
          <a:xfrm>
            <a:off x="2556434" y="2513422"/>
            <a:ext cx="1744393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r>
              <a:rPr lang="sv-SE" sz="1100" dirty="0"/>
              <a:t>Vad gör du för </a:t>
            </a:r>
            <a:br>
              <a:rPr lang="sv-SE" sz="1100" dirty="0"/>
            </a:br>
            <a:r>
              <a:rPr lang="sv-SE" sz="1100" dirty="0"/>
              <a:t>att må bra?</a:t>
            </a:r>
            <a:endParaRPr lang="sv-SE" sz="1100" dirty="0">
              <a:ea typeface="Times New Roman" panose="02020603050405020304" pitchFamily="18" charset="0"/>
            </a:endParaRP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C5783B2D-F82F-4C94-8D96-F314BF85BD97}"/>
              </a:ext>
            </a:extLst>
          </p:cNvPr>
          <p:cNvSpPr/>
          <p:nvPr/>
        </p:nvSpPr>
        <p:spPr>
          <a:xfrm>
            <a:off x="2556433" y="3832659"/>
            <a:ext cx="1744393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algn="ctr">
              <a:spcAft>
                <a:spcPts val="1333"/>
              </a:spcAft>
            </a:pPr>
            <a:r>
              <a:rPr lang="sv-SE" sz="1100" dirty="0"/>
              <a:t>Hur </a:t>
            </a:r>
            <a:r>
              <a:rPr lang="sv-SE" sz="1100" dirty="0">
                <a:ea typeface="+mn-lt"/>
                <a:cs typeface="+mn-lt"/>
              </a:rPr>
              <a:t>tar du ansvar för att lära dig nya saker i arbetet?</a:t>
            </a:r>
            <a:endParaRPr lang="sv-SE" sz="1100" dirty="0">
              <a:ea typeface="Times New Roman" panose="02020603050405020304" pitchFamily="18" charset="0"/>
            </a:endParaRP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3456099E-B3D5-4E87-B9E7-74BE5BDF2D49}"/>
              </a:ext>
            </a:extLst>
          </p:cNvPr>
          <p:cNvSpPr/>
          <p:nvPr/>
        </p:nvSpPr>
        <p:spPr>
          <a:xfrm>
            <a:off x="2556433" y="5151897"/>
            <a:ext cx="1744393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r>
              <a:rPr lang="sv-SE" sz="1100"/>
              <a:t>Används din och dina kollegors kompetens på bästa sätt?</a:t>
            </a:r>
            <a:endParaRPr lang="sv-SE" sz="1100" dirty="0">
              <a:ea typeface="Times New Roman" panose="02020603050405020304" pitchFamily="18" charset="0"/>
            </a:endParaRP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705A6D8D-D646-4808-8B59-482D6F81B741}"/>
              </a:ext>
            </a:extLst>
          </p:cNvPr>
          <p:cNvSpPr/>
          <p:nvPr/>
        </p:nvSpPr>
        <p:spPr>
          <a:xfrm>
            <a:off x="4351608" y="1194185"/>
            <a:ext cx="1744393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br>
              <a:rPr lang="sv-SE" sz="1100" dirty="0"/>
            </a:br>
            <a:r>
              <a:rPr lang="sv-SE" sz="1100" dirty="0">
                <a:cs typeface="Arial" panose="020B0604020202020204" pitchFamily="34" charset="0"/>
              </a:rPr>
              <a:t>Hur påtalar du brister i arbetsmiljön?</a:t>
            </a:r>
            <a:endParaRPr lang="sv-SE" sz="1100" dirty="0"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A8540A12-F9FE-439A-B5D7-40B15105C782}"/>
              </a:ext>
            </a:extLst>
          </p:cNvPr>
          <p:cNvSpPr/>
          <p:nvPr/>
        </p:nvSpPr>
        <p:spPr>
          <a:xfrm>
            <a:off x="4373517" y="2513422"/>
            <a:ext cx="1744393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r>
              <a:rPr lang="sv-SE" sz="1100" dirty="0"/>
              <a:t>Är du uppmärksam på hur dina </a:t>
            </a:r>
            <a:br>
              <a:rPr lang="sv-SE" sz="1100" dirty="0"/>
            </a:br>
            <a:r>
              <a:rPr lang="sv-SE" sz="1100" dirty="0"/>
              <a:t>kollegor mår?</a:t>
            </a:r>
            <a:endParaRPr lang="sv-SE" sz="1100" dirty="0">
              <a:ea typeface="Times New Roman" panose="02020603050405020304" pitchFamily="18" charset="0"/>
            </a:endParaRP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606C00C8-A1DB-4202-8A43-5B0D6D61DFA8}"/>
              </a:ext>
            </a:extLst>
          </p:cNvPr>
          <p:cNvSpPr/>
          <p:nvPr/>
        </p:nvSpPr>
        <p:spPr>
          <a:xfrm>
            <a:off x="4366478" y="3832659"/>
            <a:ext cx="1744393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r>
              <a:rPr lang="sv-SE" sz="1100" dirty="0"/>
              <a:t>Hur deltar vi i </a:t>
            </a:r>
            <a:br>
              <a:rPr lang="sv-SE" sz="1100" dirty="0"/>
            </a:br>
            <a:r>
              <a:rPr lang="sv-SE" sz="1100" dirty="0"/>
              <a:t>arbetet för att </a:t>
            </a:r>
            <a:br>
              <a:rPr lang="sv-SE" sz="1100" dirty="0"/>
            </a:br>
            <a:r>
              <a:rPr lang="sv-SE" sz="1100" dirty="0"/>
              <a:t>nå uppsatta mål?</a:t>
            </a:r>
            <a:endParaRPr lang="sv-SE" sz="1100" dirty="0">
              <a:ea typeface="Times New Roman" panose="02020603050405020304" pitchFamily="18" charset="0"/>
            </a:endParaRP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40FE8CB9-7CC4-4F27-8881-AE7188D87221}"/>
              </a:ext>
            </a:extLst>
          </p:cNvPr>
          <p:cNvSpPr/>
          <p:nvPr/>
        </p:nvSpPr>
        <p:spPr>
          <a:xfrm>
            <a:off x="4378192" y="5151897"/>
            <a:ext cx="1744393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r>
              <a:rPr lang="sv-SE" sz="1100" dirty="0"/>
              <a:t>Vad är </a:t>
            </a:r>
            <a:br>
              <a:rPr lang="sv-SE" sz="1100" dirty="0"/>
            </a:br>
            <a:r>
              <a:rPr lang="sv-SE" sz="1100" dirty="0"/>
              <a:t>trakasserier?</a:t>
            </a:r>
            <a:endParaRPr lang="sv-SE" sz="1100" dirty="0">
              <a:ea typeface="Times New Roman" panose="02020603050405020304" pitchFamily="18" charset="0"/>
            </a:endParaRPr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92E5B0C3-4CB0-4538-BA63-8871EB939408}"/>
              </a:ext>
            </a:extLst>
          </p:cNvPr>
          <p:cNvSpPr/>
          <p:nvPr/>
        </p:nvSpPr>
        <p:spPr>
          <a:xfrm>
            <a:off x="6173365" y="1194185"/>
            <a:ext cx="1861200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br>
              <a:rPr lang="sv-SE" sz="1100" dirty="0"/>
            </a:br>
            <a:r>
              <a:rPr lang="sv-SE" sz="1100" dirty="0"/>
              <a:t>Hur reflekterar du kring dina och </a:t>
            </a:r>
            <a:br>
              <a:rPr lang="sv-SE" sz="1100" dirty="0"/>
            </a:br>
            <a:r>
              <a:rPr lang="sv-SE" sz="1100" dirty="0"/>
              <a:t>andras värderingar?</a:t>
            </a:r>
            <a:endParaRPr lang="sv-SE" sz="1100" dirty="0">
              <a:ea typeface="Times New Roman" panose="02020603050405020304" pitchFamily="18" charset="0"/>
            </a:endParaRP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04F69A30-715D-4499-B85E-8CD46CE1FDF9}"/>
              </a:ext>
            </a:extLst>
          </p:cNvPr>
          <p:cNvSpPr/>
          <p:nvPr/>
        </p:nvSpPr>
        <p:spPr>
          <a:xfrm>
            <a:off x="6173365" y="2513422"/>
            <a:ext cx="1856939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r>
              <a:rPr lang="sv-SE" sz="1100" dirty="0"/>
              <a:t>Hur deltar du i dialogen om verksamhetens lönekriterier?</a:t>
            </a:r>
            <a:endParaRPr lang="sv-SE" sz="1100" dirty="0">
              <a:ea typeface="Times New Roman" panose="02020603050405020304" pitchFamily="18" charset="0"/>
            </a:endParaRPr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E83CDC86-2979-428B-B943-C636DFA8647A}"/>
              </a:ext>
            </a:extLst>
          </p:cNvPr>
          <p:cNvSpPr/>
          <p:nvPr/>
        </p:nvSpPr>
        <p:spPr>
          <a:xfrm>
            <a:off x="6178044" y="3832659"/>
            <a:ext cx="1862451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r>
              <a:rPr lang="sv-SE" sz="1100" dirty="0">
                <a:cs typeface="Arial" panose="020B0604020202020204" pitchFamily="34" charset="0"/>
              </a:rPr>
              <a:t>Vad innebär meddelarfriheten </a:t>
            </a:r>
            <a:br>
              <a:rPr lang="sv-SE" sz="1100" dirty="0">
                <a:cs typeface="Arial" panose="020B0604020202020204" pitchFamily="34" charset="0"/>
              </a:rPr>
            </a:br>
            <a:r>
              <a:rPr lang="sv-SE" sz="1100" dirty="0">
                <a:cs typeface="Arial" panose="020B0604020202020204" pitchFamily="34" charset="0"/>
              </a:rPr>
              <a:t>för oss som jobbar </a:t>
            </a:r>
            <a:br>
              <a:rPr lang="sv-SE" sz="1100" dirty="0">
                <a:cs typeface="Arial" panose="020B0604020202020204" pitchFamily="34" charset="0"/>
              </a:rPr>
            </a:br>
            <a:r>
              <a:rPr lang="sv-SE" sz="1100" dirty="0">
                <a:cs typeface="Arial" panose="020B0604020202020204" pitchFamily="34" charset="0"/>
              </a:rPr>
              <a:t>i offentlig sektor?</a:t>
            </a:r>
            <a:endParaRPr lang="sv-SE" sz="1100" dirty="0"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39A6EA6F-BD60-4EB4-BF4D-27CF08D71BC5}"/>
              </a:ext>
            </a:extLst>
          </p:cNvPr>
          <p:cNvSpPr/>
          <p:nvPr/>
        </p:nvSpPr>
        <p:spPr>
          <a:xfrm>
            <a:off x="6183556" y="5151897"/>
            <a:ext cx="1856939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r>
              <a:rPr lang="sv-SE" sz="1100"/>
              <a:t>Vad är diskriminering?</a:t>
            </a:r>
            <a:endParaRPr lang="sv-SE" sz="1100" dirty="0">
              <a:ea typeface="Times New Roman" panose="02020603050405020304" pitchFamily="18" charset="0"/>
            </a:endParaRP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E525038D-F106-466A-BF8C-EBCEEBE2A77A}"/>
              </a:ext>
            </a:extLst>
          </p:cNvPr>
          <p:cNvSpPr/>
          <p:nvPr/>
        </p:nvSpPr>
        <p:spPr>
          <a:xfrm>
            <a:off x="8101444" y="1194185"/>
            <a:ext cx="1744393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r>
              <a:rPr lang="sv-SE" sz="1100" dirty="0"/>
              <a:t>Vad innebär allas lika rättigheter </a:t>
            </a:r>
            <a:br>
              <a:rPr lang="sv-SE" sz="1100" dirty="0"/>
            </a:br>
            <a:r>
              <a:rPr lang="sv-SE" sz="1100" dirty="0"/>
              <a:t>och möjligheter </a:t>
            </a:r>
            <a:br>
              <a:rPr lang="sv-SE" sz="1100" dirty="0"/>
            </a:br>
            <a:r>
              <a:rPr lang="sv-SE" sz="1100" dirty="0"/>
              <a:t>för dig?</a:t>
            </a:r>
            <a:endParaRPr lang="sv-SE" sz="1100" dirty="0">
              <a:ea typeface="Times New Roman" panose="02020603050405020304" pitchFamily="18" charset="0"/>
            </a:endParaRPr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3A16BD4F-8974-4265-9EC8-2BF24A4CF867}"/>
              </a:ext>
            </a:extLst>
          </p:cNvPr>
          <p:cNvSpPr/>
          <p:nvPr/>
        </p:nvSpPr>
        <p:spPr>
          <a:xfrm>
            <a:off x="8117862" y="2513422"/>
            <a:ext cx="1744393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r>
              <a:rPr lang="sv-SE" sz="1100" dirty="0"/>
              <a:t>På vilket sätt utvecklar du din kompetens?</a:t>
            </a:r>
            <a:endParaRPr lang="sv-SE" sz="1100" dirty="0">
              <a:ea typeface="Times New Roman" panose="02020603050405020304" pitchFamily="18" charset="0"/>
            </a:endParaRP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8AD50C8E-7B54-4B58-9BEF-EDBF66FB16C1}"/>
              </a:ext>
            </a:extLst>
          </p:cNvPr>
          <p:cNvSpPr/>
          <p:nvPr/>
        </p:nvSpPr>
        <p:spPr>
          <a:xfrm>
            <a:off x="8117861" y="3832659"/>
            <a:ext cx="1744393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r>
              <a:rPr lang="sv-SE" sz="1100" dirty="0"/>
              <a:t>Hur deltar vi i arbetet med kvalitets-förbättring?</a:t>
            </a:r>
            <a:endParaRPr lang="sv-SE" sz="1100" dirty="0">
              <a:ea typeface="Times New Roman" panose="02020603050405020304" pitchFamily="18" charset="0"/>
            </a:endParaRPr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A56E76C6-E9DD-461B-A7A7-3A4CA3274AA8}"/>
              </a:ext>
            </a:extLst>
          </p:cNvPr>
          <p:cNvSpPr/>
          <p:nvPr/>
        </p:nvSpPr>
        <p:spPr>
          <a:xfrm>
            <a:off x="8117861" y="5151897"/>
            <a:ext cx="1744393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r>
              <a:rPr lang="sv-SE" sz="1100" dirty="0"/>
              <a:t>Vad innebär ett hållbart arbetsliv </a:t>
            </a:r>
            <a:br>
              <a:rPr lang="sv-SE" sz="1100" dirty="0"/>
            </a:br>
            <a:r>
              <a:rPr lang="sv-SE" sz="1100" dirty="0"/>
              <a:t>för dig?</a:t>
            </a:r>
            <a:endParaRPr lang="sv-SE" sz="1100" dirty="0">
              <a:ea typeface="Times New Roman" panose="02020603050405020304" pitchFamily="18" charset="0"/>
            </a:endParaRPr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7500AABE-CF2E-4FF5-B047-C27FC8014842}"/>
              </a:ext>
            </a:extLst>
          </p:cNvPr>
          <p:cNvSpPr/>
          <p:nvPr/>
        </p:nvSpPr>
        <p:spPr>
          <a:xfrm>
            <a:off x="9923202" y="1194185"/>
            <a:ext cx="1744393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r>
              <a:rPr lang="sv-SE" sz="1100" dirty="0"/>
              <a:t>Hur motverkar du diskriminering och trakasserier?</a:t>
            </a:r>
            <a:endParaRPr lang="sv-SE" sz="1100" dirty="0">
              <a:ea typeface="Times New Roman" panose="02020603050405020304" pitchFamily="18" charset="0"/>
            </a:endParaRP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7AED1226-4AC9-4B60-ABB6-8460D15FC2FC}"/>
              </a:ext>
            </a:extLst>
          </p:cNvPr>
          <p:cNvSpPr/>
          <p:nvPr/>
        </p:nvSpPr>
        <p:spPr>
          <a:xfrm>
            <a:off x="9939621" y="2513422"/>
            <a:ext cx="1744393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r>
              <a:rPr lang="sv-SE" sz="1100"/>
              <a:t>Vad behöver du för att göra ett bra jobb?</a:t>
            </a:r>
            <a:endParaRPr lang="sv-SE" sz="1100" dirty="0">
              <a:ea typeface="Times New Roman" panose="02020603050405020304" pitchFamily="18" charset="0"/>
            </a:endParaRPr>
          </a:p>
        </p:txBody>
      </p:sp>
      <p:sp>
        <p:nvSpPr>
          <p:cNvPr id="30" name="Rektangel 29">
            <a:extLst>
              <a:ext uri="{FF2B5EF4-FFF2-40B4-BE49-F238E27FC236}">
                <a16:creationId xmlns:a16="http://schemas.microsoft.com/office/drawing/2014/main" id="{58ECF998-DD29-42A6-9D79-11AD083D169A}"/>
              </a:ext>
            </a:extLst>
          </p:cNvPr>
          <p:cNvSpPr/>
          <p:nvPr/>
        </p:nvSpPr>
        <p:spPr>
          <a:xfrm>
            <a:off x="9939620" y="3832659"/>
            <a:ext cx="1744393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r>
              <a:rPr lang="sv-SE" sz="1100"/>
              <a:t>Känner du till grunderna i lönepolitiken?</a:t>
            </a:r>
            <a:endParaRPr lang="sv-SE" sz="1100" dirty="0">
              <a:ea typeface="Times New Roman" panose="02020603050405020304" pitchFamily="18" charset="0"/>
            </a:endParaRPr>
          </a:p>
        </p:txBody>
      </p:sp>
      <p:sp>
        <p:nvSpPr>
          <p:cNvPr id="31" name="Rektangel 30">
            <a:extLst>
              <a:ext uri="{FF2B5EF4-FFF2-40B4-BE49-F238E27FC236}">
                <a16:creationId xmlns:a16="http://schemas.microsoft.com/office/drawing/2014/main" id="{1A0A197C-F187-48EC-8311-B2A685349C21}"/>
              </a:ext>
            </a:extLst>
          </p:cNvPr>
          <p:cNvSpPr/>
          <p:nvPr/>
        </p:nvSpPr>
        <p:spPr>
          <a:xfrm>
            <a:off x="9939620" y="5151897"/>
            <a:ext cx="1744393" cy="1247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333"/>
              </a:spcAft>
            </a:pPr>
            <a:r>
              <a:rPr lang="sv-SE" sz="1100" dirty="0"/>
              <a:t>Vad är ett tryggt arbetsklimat </a:t>
            </a:r>
            <a:br>
              <a:rPr lang="sv-SE" sz="1100" dirty="0"/>
            </a:br>
            <a:r>
              <a:rPr lang="sv-SE" sz="1100" dirty="0"/>
              <a:t>för dig?</a:t>
            </a:r>
            <a:endParaRPr lang="sv-SE" sz="1100" dirty="0">
              <a:ea typeface="Times New Roman" panose="02020603050405020304" pitchFamily="18" charset="0"/>
            </a:endParaRPr>
          </a:p>
        </p:txBody>
      </p:sp>
      <p:sp>
        <p:nvSpPr>
          <p:cNvPr id="2" name="textruta 1">
            <a:extLst>
              <a:ext uri="{FF2B5EF4-FFF2-40B4-BE49-F238E27FC236}">
                <a16:creationId xmlns:a16="http://schemas.microsoft.com/office/drawing/2014/main" id="{E5BBE7C8-319C-4D7B-A1F2-B8570A53C644}"/>
              </a:ext>
            </a:extLst>
          </p:cNvPr>
          <p:cNvSpPr txBox="1"/>
          <p:nvPr/>
        </p:nvSpPr>
        <p:spPr>
          <a:xfrm>
            <a:off x="1734168" y="458770"/>
            <a:ext cx="8640000" cy="360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67"/>
              </a:lnSpc>
              <a:spcAft>
                <a:spcPts val="1333"/>
              </a:spcAft>
            </a:pPr>
            <a:r>
              <a:rPr lang="sv-SE" sz="2000" b="1" dirty="0">
                <a:latin typeface="VGR Sans" pitchFamily="50" charset="0"/>
                <a:cs typeface="Arial" panose="020B0604020202020204" pitchFamily="34" charset="0"/>
              </a:rPr>
              <a:t>Dela reflektioner om Västra Götalandsregionens Medarbetarpolicy</a:t>
            </a:r>
          </a:p>
          <a:p>
            <a:pPr>
              <a:lnSpc>
                <a:spcPts val="1867"/>
              </a:lnSpc>
              <a:spcAft>
                <a:spcPts val="1333"/>
              </a:spcAft>
            </a:pPr>
            <a:endParaRPr lang="sv-SE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sv-S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554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58B6E01-163E-9C4D-1B46-A8DF08C07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200" y="422809"/>
            <a:ext cx="8642350" cy="591630"/>
          </a:xfrm>
        </p:spPr>
        <p:txBody>
          <a:bodyPr/>
          <a:lstStyle/>
          <a:p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GR Sans" pitchFamily="50" charset="0"/>
                <a:ea typeface="+mj-ea"/>
                <a:cs typeface="+mj-cs"/>
              </a:rPr>
              <a:t>Bruksanvisning – Förberedelser</a:t>
            </a:r>
            <a:b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GR Sans" pitchFamily="50" charset="0"/>
                <a:ea typeface="+mj-ea"/>
                <a:cs typeface="+mj-cs"/>
              </a:rPr>
            </a:br>
            <a:endParaRPr lang="sv-SE" sz="2000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E493B3D-0131-FD63-61A6-779C58205E2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475624"/>
          </a:xfrm>
        </p:spPr>
        <p:txBody>
          <a:bodyPr/>
          <a:lstStyle/>
          <a:p>
            <a:pPr marL="0" indent="0">
              <a:buNone/>
            </a:pPr>
            <a:r>
              <a:rPr lang="sv-SE" sz="1600" b="1" dirty="0"/>
              <a:t>Dags att starta Dialogen: 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400" b="1" dirty="0"/>
              <a:t>Se samtliga kort </a:t>
            </a:r>
            <a:r>
              <a:rPr lang="sv-SE" sz="1400" dirty="0"/>
              <a:t>på projektorduken eller skriv ut i A3 ett ark per bord så alla kan läsa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400" b="1" dirty="0"/>
              <a:t>Individuell reflektion </a:t>
            </a:r>
            <a:r>
              <a:rPr lang="sv-SE" sz="1400" dirty="0"/>
              <a:t>där var och en i gruppen reflekterar tyst för sig själv vilken fråga som känns viktigast att lyfta fram i </a:t>
            </a:r>
            <a:r>
              <a:rPr lang="sv-SE" sz="1400" b="1" dirty="0"/>
              <a:t>syfte att utveckla samspelet på arbetsplatsen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400" b="1" dirty="0"/>
              <a:t>När alla tänkt klart går samtalsledaren laget runt </a:t>
            </a:r>
            <a:r>
              <a:rPr lang="sv-SE" sz="1400" dirty="0"/>
              <a:t>och var och en presenterar sin fråga och motiverar sitt val. Samtalsledaren väljer också fråga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400" b="1" dirty="0"/>
              <a:t>Gruppen enas om den viktigaste frågan </a:t>
            </a:r>
            <a:r>
              <a:rPr lang="sv-SE" sz="1400" dirty="0"/>
              <a:t>att ha som grund för fortsatt dialog i syfte att utveckla samspelet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400" b="1" dirty="0"/>
              <a:t>Dialogen ska leda fram till ett antal ”att-satser” som konkretiserar vald frågeställning</a:t>
            </a:r>
          </a:p>
          <a:p>
            <a:endParaRPr lang="sv-SE" sz="1600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12B060B-A09F-1AD8-F5BF-DDC561184E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2024-07-09</a:t>
            </a:fld>
            <a:endParaRPr lang="sv-SE"/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3F0DB2C0-D04D-2640-F18B-94E294F7914D}"/>
              </a:ext>
            </a:extLst>
          </p:cNvPr>
          <p:cNvSpPr txBox="1"/>
          <p:nvPr/>
        </p:nvSpPr>
        <p:spPr>
          <a:xfrm>
            <a:off x="1092200" y="894143"/>
            <a:ext cx="615167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sv-SE" alt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Arial" panose="020B0604020202020204" pitchFamily="34" charset="0"/>
              </a:rPr>
              <a:t>Utse </a:t>
            </a:r>
            <a:r>
              <a:rPr kumimoji="0" lang="sv-SE" altLang="sv-S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Arial" panose="020B0604020202020204" pitchFamily="34" charset="0"/>
              </a:rPr>
              <a:t>en samtalsledare per grupp</a:t>
            </a:r>
            <a:r>
              <a:rPr kumimoji="0" lang="sv-SE" alt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Arial" panose="020B0604020202020204" pitchFamily="34" charset="0"/>
              </a:rPr>
              <a:t>. </a:t>
            </a:r>
            <a:br>
              <a:rPr kumimoji="0" lang="sv-SE" alt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Arial" panose="020B0604020202020204" pitchFamily="34" charset="0"/>
              </a:rPr>
            </a:br>
            <a:r>
              <a:rPr kumimoji="0" lang="sv-SE" alt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Arial" panose="020B0604020202020204" pitchFamily="34" charset="0"/>
              </a:rPr>
              <a:t>Hens uppgift är att leda övningen, se till att alla får komma till tals. Klargör </a:t>
            </a:r>
            <a:r>
              <a:rPr kumimoji="0" lang="sv-SE" altLang="sv-S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Arial" panose="020B0604020202020204" pitchFamily="34" charset="0"/>
              </a:rPr>
              <a:t>utifrån vilket perspektiv</a:t>
            </a:r>
            <a:r>
              <a:rPr kumimoji="0" lang="sv-SE" alt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Arial" panose="020B0604020202020204" pitchFamily="34" charset="0"/>
              </a:rPr>
              <a:t> ni utgår ifrån.</a:t>
            </a:r>
            <a:endParaRPr lang="sv-SE" sz="1600" dirty="0"/>
          </a:p>
        </p:txBody>
      </p:sp>
    </p:spTree>
    <p:extLst>
      <p:ext uri="{BB962C8B-B14F-4D97-AF65-F5344CB8AC3E}">
        <p14:creationId xmlns:p14="http://schemas.microsoft.com/office/powerpoint/2010/main" val="183240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0340E79-C58D-3EF1-59B0-DFA9A95E2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000" dirty="0">
                <a:latin typeface="VGR Sans" pitchFamily="50" charset="0"/>
              </a:rPr>
              <a:t>Bordsreflektion</a:t>
            </a:r>
            <a:br>
              <a:rPr lang="sv-SE" sz="2000" dirty="0">
                <a:latin typeface="VGR Sans" pitchFamily="50" charset="0"/>
              </a:rPr>
            </a:br>
            <a:r>
              <a:rPr lang="sv-SE" sz="1600" dirty="0">
                <a:latin typeface="+mn-lt"/>
              </a:rPr>
              <a:t>Vad är viktigt för ett gott samspel i praktiken!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741C981-42B1-64DF-0B7E-E99FD5B0118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2024-07-09</a:t>
            </a:fld>
            <a:endParaRPr lang="sv-SE"/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389F0E9E-F4CE-4971-630C-85E29BB208AE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 bwMode="auto">
          <a:xfrm>
            <a:off x="1092200" y="2112963"/>
            <a:ext cx="2520000" cy="3060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800"/>
              </a:spcAft>
              <a:buNone/>
            </a:pPr>
            <a:r>
              <a:rPr lang="sv-SE" altLang="sv-SE" sz="1800" b="1" dirty="0">
                <a:latin typeface="+mn-lt"/>
              </a:rPr>
              <a:t>Prioriterat kort</a:t>
            </a:r>
          </a:p>
          <a:p>
            <a:pPr algn="ctr">
              <a:spcBef>
                <a:spcPct val="0"/>
              </a:spcBef>
              <a:spcAft>
                <a:spcPts val="800"/>
              </a:spcAft>
              <a:buNone/>
            </a:pPr>
            <a:endParaRPr lang="sv-SE" altLang="sv-SE" sz="1600" dirty="0">
              <a:latin typeface="+mn-lt"/>
            </a:endParaRPr>
          </a:p>
          <a:p>
            <a:pPr algn="ctr">
              <a:spcBef>
                <a:spcPct val="0"/>
              </a:spcBef>
              <a:spcAft>
                <a:spcPts val="800"/>
              </a:spcAft>
              <a:buNone/>
            </a:pPr>
            <a:endParaRPr lang="sv-SE" altLang="sv-SE" sz="1600" dirty="0">
              <a:latin typeface="+mn-lt"/>
            </a:endParaRPr>
          </a:p>
          <a:p>
            <a:pPr algn="ctr">
              <a:spcBef>
                <a:spcPct val="0"/>
              </a:spcBef>
              <a:spcAft>
                <a:spcPts val="800"/>
              </a:spcAft>
              <a:buNone/>
            </a:pPr>
            <a:endParaRPr lang="sv-SE" altLang="sv-SE" sz="1600" dirty="0">
              <a:latin typeface="+mn-lt"/>
            </a:endParaRPr>
          </a:p>
          <a:p>
            <a:pPr algn="ctr">
              <a:spcBef>
                <a:spcPct val="0"/>
              </a:spcBef>
              <a:spcAft>
                <a:spcPts val="800"/>
              </a:spcAft>
              <a:buNone/>
            </a:pPr>
            <a:endParaRPr lang="sv-SE" altLang="sv-SE" sz="1600" dirty="0">
              <a:latin typeface="+mn-lt"/>
            </a:endParaRPr>
          </a:p>
          <a:p>
            <a:pPr algn="ctr">
              <a:spcBef>
                <a:spcPct val="0"/>
              </a:spcBef>
              <a:spcAft>
                <a:spcPts val="800"/>
              </a:spcAft>
              <a:buNone/>
            </a:pPr>
            <a:endParaRPr lang="sv-SE" altLang="sv-SE" sz="1600" dirty="0">
              <a:latin typeface="+mn-lt"/>
            </a:endParaRPr>
          </a:p>
          <a:p>
            <a:pPr algn="ctr">
              <a:spcBef>
                <a:spcPct val="0"/>
              </a:spcBef>
              <a:spcAft>
                <a:spcPts val="800"/>
              </a:spcAft>
              <a:buNone/>
            </a:pPr>
            <a:endParaRPr lang="sv-SE" altLang="sv-SE" sz="1600" dirty="0">
              <a:latin typeface="+mn-lt"/>
            </a:endParaRPr>
          </a:p>
          <a:p>
            <a:pPr algn="ctr">
              <a:spcBef>
                <a:spcPct val="0"/>
              </a:spcBef>
              <a:spcAft>
                <a:spcPts val="800"/>
              </a:spcAft>
              <a:buNone/>
            </a:pPr>
            <a:endParaRPr lang="sv-SE" altLang="sv-SE" sz="1600" dirty="0">
              <a:latin typeface="+mn-lt"/>
            </a:endParaRPr>
          </a:p>
          <a:p>
            <a:pPr algn="ctr">
              <a:spcBef>
                <a:spcPct val="0"/>
              </a:spcBef>
              <a:spcAft>
                <a:spcPts val="800"/>
              </a:spcAft>
              <a:buNone/>
            </a:pPr>
            <a:endParaRPr lang="sv-SE" altLang="sv-SE" sz="1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68756C5-E8A7-68DD-4C9B-CEE8E542B56B}"/>
              </a:ext>
            </a:extLst>
          </p:cNvPr>
          <p:cNvSpPr txBox="1"/>
          <p:nvPr/>
        </p:nvSpPr>
        <p:spPr>
          <a:xfrm>
            <a:off x="4694122" y="2264805"/>
            <a:ext cx="2700000" cy="288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b="1" dirty="0"/>
              <a:t>Det innebär att: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763DB36F-597C-D3DB-B4A7-A35D5B4568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304" y="5812460"/>
            <a:ext cx="67790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v-SE" altLang="sv-SE" sz="1600" b="1" dirty="0">
                <a:latin typeface="+mn-lt"/>
                <a:cs typeface="Times New Roman" panose="02020603050405020304" pitchFamily="18" charset="0"/>
              </a:rPr>
              <a:t>Detta kan vara grunden för gemensamma samspelsregler</a:t>
            </a:r>
            <a:endParaRPr lang="sv-SE" altLang="sv-SE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0585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resentation grå-brun-lime" id="{D9A3FC7D-047E-C545-B36C-048D725C00F8}" vid="{4C0809DC-0517-7D4C-AD38-0142FB56FCCA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grå-brun-lime</Template>
  <TotalTime>40</TotalTime>
  <Words>408</Words>
  <Application>Microsoft Office PowerPoint</Application>
  <PresentationFormat>Bredbild</PresentationFormat>
  <Paragraphs>48</Paragraphs>
  <Slides>3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8" baseType="lpstr">
      <vt:lpstr>Arial</vt:lpstr>
      <vt:lpstr>Times New Roman</vt:lpstr>
      <vt:lpstr>Verdana</vt:lpstr>
      <vt:lpstr>VGR Sans</vt:lpstr>
      <vt:lpstr>VGR</vt:lpstr>
      <vt:lpstr>PowerPoint-presentation</vt:lpstr>
      <vt:lpstr>Bruksanvisning – Förberedelser </vt:lpstr>
      <vt:lpstr>Bordsreflektion Vad är viktigt för ett gott samspel i praktiken!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Medarbetarpolicyn - Ett gott samspel i praktiken</dc:title>
  <dc:creator>Christina Fransson</dc:creator>
  <keywords/>
  <lastModifiedBy>Christina Fransson</lastModifiedBy>
  <revision>1</revision>
  <dcterms:created xsi:type="dcterms:W3CDTF">2024-07-09T06:15:32.0000000Z</dcterms:created>
  <dcterms:modified xsi:type="dcterms:W3CDTF">2024-07-09T06:56:20.0000000Z</dcterms:modified>
</coreProperties>
</file>