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97" r:id="rId6"/>
    <p:sldId id="2147478075" r:id="rId7"/>
    <p:sldId id="2147478076" r:id="rId8"/>
    <p:sldId id="2147478078" r:id="rId9"/>
    <p:sldId id="1699" r:id="rId10"/>
    <p:sldId id="2147478079" r:id="rId11"/>
    <p:sldId id="2147478080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2CE78CED-5BFF-4E73-9F86-7FD6AA461B08}">
          <p14:sldIdLst/>
        </p14:section>
        <p14:section name="Instruktion" id="{76BA95AC-CE47-7E4E-BE59-AC55CEB4DE40}">
          <p14:sldIdLst/>
        </p14:section>
        <p14:section name="Presentation" id="{B972C155-D5BF-46A7-B591-A42909CFC1FA}">
          <p14:sldIdLst>
            <p14:sldId id="297"/>
            <p14:sldId id="2147478075"/>
            <p14:sldId id="2147478076"/>
            <p14:sldId id="2147478078"/>
            <p14:sldId id="1699"/>
            <p14:sldId id="2147478079"/>
            <p14:sldId id="21474780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9506BD6-0070-F0F6-5CF1-876209437DB7}" name="Regina Lindell" initials="RL" userId="S::regan2@vgregion.se::58a95e9a-3a1c-46ff-9a1b-f0890527d639" providerId="AD"/>
  <p188:author id="{E3C8E6E4-9C09-DFD1-718D-2726F0074C1B}" name="Anette Hammarin" initials="AH" userId="S::aneha20@vgregion.se::16ffde7e-43f1-49f7-9f0a-ebea5fc62f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1DF"/>
    <a:srgbClr val="1A9FB3"/>
    <a:srgbClr val="A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notesMaster" Target="notesMasters/notesMaster1.xml" Id="rId13" /><Relationship Type="http://schemas.openxmlformats.org/officeDocument/2006/relationships/tableStyles" Target="tableStyles.xml" Id="rId18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theme" Target="theme/theme1.xml" Id="rId17" /><Relationship Type="http://schemas.openxmlformats.org/officeDocument/2006/relationships/viewProps" Target="viewProps.xml" Id="rId16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1.xml" Id="rId5" /><Relationship Type="http://schemas.openxmlformats.org/officeDocument/2006/relationships/presProps" Target="presProps.xml" Id="rId15" /><Relationship Type="http://schemas.openxmlformats.org/officeDocument/2006/relationships/slide" Target="slides/slide5.xml" Id="rId10" /><Relationship Type="http://schemas.microsoft.com/office/2018/10/relationships/authors" Target="authors.xml" Id="rId19" /><Relationship Type="http://schemas.openxmlformats.org/officeDocument/2006/relationships/slide" Target="slides/slide4.xml" Id="rId9" /><Relationship Type="http://schemas.openxmlformats.org/officeDocument/2006/relationships/handoutMaster" Target="handoutMasters/handoutMaster1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altLang="sv-SE" sz="1200" u="none">
                <a:solidFill>
                  <a:schemeClr val="bg1"/>
                </a:solidFill>
              </a:rPr>
              <a:t>Övriga måldokument för VGR: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 för omställningen av hälso- och sjukvården i Västra Götalandsregionen 2023-2027, med tillhörande genomförandeplan. </a:t>
            </a:r>
            <a:r>
              <a:rPr lang="sv-SE">
                <a:effectLst/>
                <a:latin typeface="-apple-system"/>
              </a:rPr>
              <a:t>I genomförandeplanen anges under delområde nära vård, att det förebyggande arbetet behöver stärkas för att motverka skillnader i livsvillkor och på så sätt förbättra invånarnas hälsa.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>
                <a:effectLst/>
                <a:latin typeface="-apple-system"/>
              </a:rPr>
              <a:t>Regional utvecklingsstrategi för Västra Götaland 2021 – 2030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>
                <a:effectLst/>
                <a:latin typeface="-apple-system"/>
              </a:rPr>
              <a:t>Västra Götalands kulturstrategi och kulturplan 2024–2027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>
                <a:effectLst/>
                <a:latin typeface="-apple-system"/>
              </a:rPr>
              <a:t>Trafikförsörjningsprogram 2026–2029 tar upp följande områden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v-SE">
                <a:effectLst/>
                <a:latin typeface="-apple-system"/>
              </a:rPr>
              <a:t>god geografisk tillgänglighet där invånarna ges möjlighet att ta del av kollektivtrafiken utifrån olika geografiska förutsättningar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v-SE">
                <a:effectLst/>
                <a:latin typeface="-apple-system"/>
              </a:rPr>
              <a:t>kollektivtrafiken ska vara enkel, trygg och inkluderande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57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sv-SE" sz="2000"/>
              <a:t>Planen beskriver: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/>
              <a:t>hur VGR:s regionövergripande folkhälsoarbete är organiserat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/>
              <a:t>utvecklingen mot ett mer sammanhållet regionövergripande folkhälsoarbete 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/>
              <a:t>hur det regionövergripande folkhälsoarbetet omhändertas utifrån det nationella folkhälsomålet, åtta målområden och regionala måldokument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2510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spcBef>
                <a:spcPts val="1000"/>
              </a:spcBef>
              <a:buFont typeface="Verdana" panose="020B0604030504040204" pitchFamily="34" charset="0"/>
              <a:buNone/>
            </a:pPr>
            <a:r>
              <a:rPr lang="sv-SE" sz="1200">
                <a:ea typeface="Verdana"/>
              </a:rPr>
              <a:t>De delregionala nämnderna</a:t>
            </a:r>
          </a:p>
          <a:p>
            <a:pPr marL="171450" indent="-17145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v-SE" sz="1200">
                <a:ea typeface="Verdana"/>
              </a:rPr>
              <a:t>verkar för en förbättring av befolkningens livsvillkor och levnadsvanor i samverkan med bland annat kommuner och civila samhället</a:t>
            </a:r>
          </a:p>
          <a:p>
            <a:pPr marL="171450" indent="-17145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v-SE" sz="1200">
                <a:ea typeface="Verdana"/>
              </a:rPr>
              <a:t>ansvarar för dialog med kommuner, intresseorganisationer och civila samhället </a:t>
            </a:r>
          </a:p>
          <a:p>
            <a:pPr marL="171450" indent="-17145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v-SE" sz="1200">
                <a:ea typeface="Verdana"/>
              </a:rPr>
              <a:t>ingår folkhälsoavtal med kommuner </a:t>
            </a:r>
          </a:p>
          <a:p>
            <a:pPr marL="171450" indent="-17145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v-SE" sz="1200">
                <a:ea typeface="Verdana"/>
              </a:rPr>
              <a:t>har särskilt fokus på barn och ungdomars psykiska hälsa.</a:t>
            </a:r>
          </a:p>
          <a:p>
            <a:pPr marL="0" indent="0">
              <a:lnSpc>
                <a:spcPct val="120000"/>
              </a:lnSpc>
              <a:spcBef>
                <a:spcPts val="1000"/>
              </a:spcBef>
              <a:buFont typeface="Verdana" panose="020B0604030504040204" pitchFamily="34" charset="0"/>
              <a:buNone/>
            </a:pPr>
            <a:endParaRPr lang="sv-SE" sz="1200"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1000"/>
              </a:spcBef>
              <a:buFont typeface="Verdana" panose="020B0604030504040204" pitchFamily="34" charset="0"/>
              <a:buNone/>
            </a:pPr>
            <a:r>
              <a:rPr lang="sv-SE" sz="1200">
                <a:ea typeface="Verdana"/>
              </a:rPr>
              <a:t>Delregionala nämnder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Göteborg – 1 kommun med fyra stadsområden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Delregional nämnd Norra – 14 kommuner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Delregional nämnd Södra –  8 kommuner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Delregional nämnd Västra – 11 kommuner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Delregional nämnd Östra – 15 kommuner</a:t>
            </a:r>
          </a:p>
          <a:p>
            <a:pPr marL="269875" indent="-269875">
              <a:lnSpc>
                <a:spcPct val="120000"/>
              </a:lnSpc>
              <a:spcBef>
                <a:spcPts val="1000"/>
              </a:spcBef>
              <a:buFont typeface="Verdana" panose="020B0604030504040204" pitchFamily="34" charset="0"/>
              <a:buChar char="•"/>
            </a:pPr>
            <a:endParaRPr lang="sv-SE" sz="1200">
              <a:ea typeface="Verdana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68059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/>
              <a:t>Basen i VGR:s folkhälsoarbete är de samverkansavtal som finns med alla kommuner i Västra Götaland.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>
                <a:ea typeface="Verdana"/>
              </a:rPr>
              <a:t>Folkhälsoavtalen har funnits sedan regionen bildades 1999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>
                <a:ea typeface="Verdana"/>
              </a:rPr>
              <a:t>Likalydande avtal med samtliga kommuner i Västra Götaland från och med 2026</a:t>
            </a:r>
            <a:br>
              <a:rPr lang="sv-SE">
                <a:ea typeface="Verdana"/>
              </a:rPr>
            </a:br>
            <a:endParaRPr lang="sv-SE">
              <a:ea typeface="Verdan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>
                <a:solidFill>
                  <a:prstClr val="black"/>
                </a:solidFill>
              </a:rPr>
              <a:t>Avtalen avser strategiskt folkhälsoarbete som ska: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v-SE">
                <a:solidFill>
                  <a:prstClr val="black"/>
                </a:solidFill>
              </a:rPr>
              <a:t>förbättra folkhälsan generellt och bidra till att hela befolkningen ges förutsättningar för en god och jämlik hälsa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v-SE">
                <a:solidFill>
                  <a:prstClr val="black"/>
                </a:solidFill>
              </a:rPr>
              <a:t>omfatta hälsofrämjande och/eller tidigt förebyggande insatser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v-SE">
                <a:solidFill>
                  <a:prstClr val="black"/>
                </a:solidFill>
              </a:rPr>
              <a:t>vara långsiktigt och utgå från lokala förutsättningar och befolkningens behov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64281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Från avtalet om de delregionala nämndernas inriktning: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delregionala nämndernas (DRN) inriktning under avtalsperioden utifrån regionala styrdokument som till exempel regionfullmäktiges budget, </a:t>
            </a:r>
            <a:r>
              <a:rPr lang="sv-SE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DRN:s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reglemente och regional utvecklingsstrategi för Västra Götaland 2021–2030, är att verka för en </a:t>
            </a:r>
            <a:r>
              <a:rPr lang="sv-S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förbättring av befolkningens livsvillkor och levnadsvanor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sv-S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Ojämlikheten i hälsa 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bland befolkningen på grund av socioekonomiska förhållanden </a:t>
            </a:r>
            <a:r>
              <a:rPr lang="sv-S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ska minska 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genom ökat fokus på det förebyggande arbetet och samarbete med olika aktörer. Fortsatt utveckling behöver ske i arbetet med </a:t>
            </a:r>
            <a:r>
              <a:rPr lang="sv-S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fullföljda studier, psykisk hälsa 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 fokus på barn/unga och äldre, </a:t>
            </a:r>
            <a:r>
              <a:rPr lang="sv-S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ofrivillig ensamhet och suicidprevention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Ett </a:t>
            </a:r>
            <a:r>
              <a:rPr lang="sv-SE" sz="12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hälsofrämjande arbete behöver bedrivas 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för </a:t>
            </a:r>
            <a:r>
              <a:rPr lang="sv-S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 stödja hälsosamma levnadsvanor </a:t>
            </a:r>
            <a:r>
              <a:rPr lang="sv-S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kopplat till kost, fysisk aktivitet, alkohol och tobak.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279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5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3996" cy="6092422"/>
            <a:chOff x="6252761" y="1586198"/>
            <a:chExt cx="2409823" cy="3427094"/>
          </a:xfrm>
        </p:grpSpPr>
        <p:sp>
          <p:nvSpPr>
            <p:cNvPr id="5" name="Frihandsfigur 1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ihandsfigur 2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3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ihandsfigur 4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5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246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7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ihandsfigur 8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ihandsfigur 9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341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E03F274C-7DF4-4202-6241-5960DF9CAF0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8" name="Platshållare för datum 8">
            <a:extLst>
              <a:ext uri="{FF2B5EF4-FFF2-40B4-BE49-F238E27FC236}">
                <a16:creationId xmlns:a16="http://schemas.microsoft.com/office/drawing/2014/main" id="{2D7A94E1-4D7B-8C36-2DD9-EA5758651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8650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B3EBF2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4118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6763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0819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580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>
            <a:extLst>
              <a:ext uri="{FF2B5EF4-FFF2-40B4-BE49-F238E27FC236}">
                <a16:creationId xmlns:a16="http://schemas.microsoft.com/office/drawing/2014/main" id="{3574BC1D-24EF-D94D-3DE2-120C526A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6246" y="1747837"/>
            <a:ext cx="10007600" cy="1614312"/>
          </a:xfrm>
          <a:prstGeom prst="rect">
            <a:avLst/>
          </a:prstGeo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6246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2026-06-15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3088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6168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059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7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536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 userDrawn="1">
          <p15:clr>
            <a:srgbClr val="FBAE40"/>
          </p15:clr>
        </p15:guide>
        <p15:guide id="3" orient="horz" pos="1434" userDrawn="1">
          <p15:clr>
            <a:srgbClr val="FBAE40"/>
          </p15:clr>
        </p15:guide>
        <p15:guide id="4" pos="688" userDrawn="1">
          <p15:clr>
            <a:srgbClr val="FBAE40"/>
          </p15:clr>
        </p15:guide>
        <p15:guide id="5" orient="horz" pos="7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1A9F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2026-06-15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brun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593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7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7267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0361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  <p15:guide id="5" pos="402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805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E7E1DF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46744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B3EBF2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652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2026-06-15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2026-06-15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867381A1-282C-6593-B9AE-1B8B7AA5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2F58EA4-3891-6E22-DDDB-A16F29BA9CE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2026-06-15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037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FC3A05F8-3C95-C4BB-ED96-7938636C15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2026-06-15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9583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785932" y="2868104"/>
            <a:ext cx="320981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C5206D6B-B1E0-4714-DC33-C7E19D5476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2026-06-15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146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550ACD04-84A9-C753-2519-E4857C71F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9537" y="2868104"/>
            <a:ext cx="320260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A6E64F3F-CF2D-03AE-4E4D-CE9AC939E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2026-06-15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4701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, innehåll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: ett hörn rundat 8">
            <a:extLst>
              <a:ext uri="{FF2B5EF4-FFF2-40B4-BE49-F238E27FC236}">
                <a16:creationId xmlns:a16="http://schemas.microsoft.com/office/drawing/2014/main" id="{1D7FA1D1-7821-C5E0-BA16-FD05A2AFB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90000" y="425716"/>
            <a:ext cx="11412000" cy="6091200"/>
          </a:xfrm>
          <a:prstGeom prst="round1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1600" y="425716"/>
            <a:ext cx="10046304" cy="1047750"/>
          </a:xfrm>
        </p:spPr>
        <p:txBody>
          <a:bodyPr anchor="b" anchorCtr="0"/>
          <a:lstStyle>
            <a:lvl1pPr>
              <a:defRPr sz="28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B6F3B8BA-A300-25F9-0F6B-38F8703994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10046304" cy="3311526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303788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11">
            <a:extLst>
              <a:ext uri="{FF2B5EF4-FFF2-40B4-BE49-F238E27FC236}">
                <a16:creationId xmlns:a16="http://schemas.microsoft.com/office/drawing/2014/main" id="{1FA5C84F-C4B8-CEC1-3555-41A99D993A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5002410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5C417587-585B-3553-7B4B-03B7FC05F2F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5" name="Freeform: Shape 14">
              <a:extLst>
                <a:ext uri="{FF2B5EF4-FFF2-40B4-BE49-F238E27FC236}">
                  <a16:creationId xmlns:a16="http://schemas.microsoft.com/office/drawing/2014/main" id="{B0344151-8CCE-0681-53A0-38C6286C45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175F8EDF-FDD3-5430-466D-9FDBD7CCA9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B351A889-3BB9-FF21-B1DF-61E7A92EC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215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8642350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19" y="385758"/>
            <a:ext cx="1427975" cy="6091200"/>
            <a:chOff x="10371138" y="380999"/>
            <a:chExt cx="1439146" cy="6138849"/>
          </a:xfrm>
        </p:grpSpPr>
        <p:sp>
          <p:nvSpPr>
            <p:cNvPr id="15" name="Frihandsfigur 1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2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3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450423"/>
              <a:ext cx="1439144" cy="3069425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390462"/>
            <a:ext cx="8872205" cy="104775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2" name="Graphic 4">
            <a:extLst>
              <a:ext uri="{FF2B5EF4-FFF2-40B4-BE49-F238E27FC236}">
                <a16:creationId xmlns:a16="http://schemas.microsoft.com/office/drawing/2014/main" id="{7103269B-EA66-46B6-71C1-E192E8F1AFC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17" y="385758"/>
            <a:ext cx="1427977" cy="6091200"/>
            <a:chOff x="10371143" y="380999"/>
            <a:chExt cx="1439149" cy="6138849"/>
          </a:xfrm>
        </p:grpSpPr>
        <p:sp>
          <p:nvSpPr>
            <p:cNvPr id="13" name="Frihandsfigur 1">
              <a:extLst>
                <a:ext uri="{FF2B5EF4-FFF2-40B4-BE49-F238E27FC236}">
                  <a16:creationId xmlns:a16="http://schemas.microsoft.com/office/drawing/2014/main" id="{5A9026E1-DFAC-E9EE-2962-8B79601BF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2">
              <a:extLst>
                <a:ext uri="{FF2B5EF4-FFF2-40B4-BE49-F238E27FC236}">
                  <a16:creationId xmlns:a16="http://schemas.microsoft.com/office/drawing/2014/main" id="{F63FA8B4-B426-9EA0-1A0C-AE8684E76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6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BADC3CCB-35F2-0433-FF67-45C7D893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3" y="3450424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5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1856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2026-06-15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E7E1DF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rgbClr val="B3EBF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6469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E7E1DF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2026-06-15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4559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6621" y="2097088"/>
            <a:ext cx="8645150" cy="3327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67" r:id="rId3"/>
    <p:sldLayoutId id="2147483650" r:id="rId4"/>
    <p:sldLayoutId id="2147483654" r:id="rId5"/>
    <p:sldLayoutId id="2147483676" r:id="rId6"/>
    <p:sldLayoutId id="2147483652" r:id="rId7"/>
    <p:sldLayoutId id="2147483684" r:id="rId8"/>
    <p:sldLayoutId id="2147483685" r:id="rId9"/>
    <p:sldLayoutId id="2147483689" r:id="rId10"/>
    <p:sldLayoutId id="2147483674" r:id="rId11"/>
    <p:sldLayoutId id="2147483662" r:id="rId12"/>
    <p:sldLayoutId id="2147483666" r:id="rId13"/>
    <p:sldLayoutId id="2147483672" r:id="rId14"/>
    <p:sldLayoutId id="2147483651" r:id="rId15"/>
    <p:sldLayoutId id="2147483663" r:id="rId16"/>
    <p:sldLayoutId id="2147483671" r:id="rId17"/>
    <p:sldLayoutId id="2147483680" r:id="rId18"/>
    <p:sldLayoutId id="2147483664" r:id="rId19"/>
    <p:sldLayoutId id="2147483675" r:id="rId20"/>
    <p:sldLayoutId id="2147483677" r:id="rId21"/>
    <p:sldLayoutId id="2147483679" r:id="rId22"/>
    <p:sldLayoutId id="2147483661" r:id="rId23"/>
    <p:sldLayoutId id="2147483686" r:id="rId24"/>
    <p:sldLayoutId id="2147483687" r:id="rId25"/>
    <p:sldLayoutId id="2147483688" r:id="rId26"/>
    <p:sldLayoutId id="2147483655" r:id="rId27"/>
    <p:sldLayoutId id="2147483659" r:id="rId28"/>
    <p:sldLayoutId id="2147483660" r:id="rId29"/>
    <p:sldLayoutId id="2147483668" r:id="rId30"/>
    <p:sldLayoutId id="2147483670" r:id="rId31"/>
    <p:sldLayoutId id="2147483690" r:id="rId32"/>
    <p:sldLayoutId id="2147483691" r:id="rId33"/>
    <p:sldLayoutId id="2147483692" r:id="rId34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9FCC3B"/>
          </p15:clr>
        </p15:guide>
        <p15:guide id="2" orient="horz" pos="2160" userDrawn="1">
          <p15:clr>
            <a:srgbClr val="9FCC3B"/>
          </p15:clr>
        </p15:guide>
        <p15:guide id="3" orient="horz" pos="867" userDrawn="1">
          <p15:clr>
            <a:srgbClr val="9FCC3B"/>
          </p15:clr>
        </p15:guide>
        <p15:guide id="4" orient="horz" pos="1525" userDrawn="1">
          <p15:clr>
            <a:srgbClr val="9FCC3B"/>
          </p15:clr>
        </p15:guide>
        <p15:guide id="5" orient="horz" pos="3430" userDrawn="1">
          <p15:clr>
            <a:srgbClr val="9FCC3B"/>
          </p15:clr>
        </p15:guide>
        <p15:guide id="6" orient="horz" pos="2795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mellanarkiv-offentlig.vgregion.se/alfresco/s/archive/stream/public/v1/source/available/sofia/ssn12937-108688567-13/native/Plan%20f%c3%b6r%20region%c3%b6vergripande%20folkh%c3%a4lsoarbete%202024-2028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13C5A6-042E-809E-566C-D3554B2107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/>
              <a:t>Västra Götalandsregionens folkhälsoarbete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14F9DD2-9166-9D77-8914-6204906E80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/>
              <a:t>Uppdaterat 2026-06-01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F18657D-617E-E529-62AE-47576F022DF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2026-06-15</a:t>
            </a:fld>
            <a:endParaRPr lang="sv-SE"/>
          </a:p>
        </p:txBody>
      </p:sp>
      <p:pic>
        <p:nvPicPr>
          <p:cNvPr id="80" name="Platshållare för bild 79">
            <a:extLst>
              <a:ext uri="{FF2B5EF4-FFF2-40B4-BE49-F238E27FC236}">
                <a16:creationId xmlns:a16="http://schemas.microsoft.com/office/drawing/2014/main" id="{9F3E282C-C872-E6E2-6EEA-4E36D3C79DEB}"/>
              </a:ext>
            </a:extLst>
          </p:cNvPr>
          <p:cNvPicPr>
            <a:picLocks noGrp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8" t="21718" r="22342" b="2673"/>
          <a:stretch>
            <a:fillRect/>
          </a:stretch>
        </p:blipFill>
        <p:spPr>
          <a:xfrm>
            <a:off x="8945549" y="386435"/>
            <a:ext cx="2855885" cy="3045534"/>
          </a:xfrm>
        </p:spPr>
      </p:pic>
    </p:spTree>
    <p:extLst>
      <p:ext uri="{BB962C8B-B14F-4D97-AF65-F5344CB8AC3E}">
        <p14:creationId xmlns:p14="http://schemas.microsoft.com/office/powerpoint/2010/main" val="294731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03D7FCD-CFA2-E6CA-E5A0-176615B5D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400" y="425716"/>
            <a:ext cx="10046304" cy="566530"/>
          </a:xfrm>
        </p:spPr>
        <p:txBody>
          <a:bodyPr anchor="ctr"/>
          <a:lstStyle/>
          <a:p>
            <a:r>
              <a:rPr lang="sv-SE" sz="2400"/>
              <a:t>Visionen om det goda livet – en attraktiv och hållbar region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0EF7D6D-4F2B-44C1-1B98-6EA175C8FE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72848" y="1232492"/>
            <a:ext cx="10046304" cy="566530"/>
          </a:xfrm>
        </p:spPr>
        <p:txBody>
          <a:bodyPr/>
          <a:lstStyle/>
          <a:p>
            <a:r>
              <a:rPr lang="sv-SE" sz="2000" b="1"/>
              <a:t>Västra Götalandsregionens samhällsuppdrag kopplat till folkhälsa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D2200102-6201-4AC1-AAF1-7118EDC2AA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848" y="1987509"/>
            <a:ext cx="900000" cy="900000"/>
          </a:xfrm>
          <a:prstGeom prst="rect">
            <a:avLst/>
          </a:prstGeom>
        </p:spPr>
      </p:pic>
      <p:sp>
        <p:nvSpPr>
          <p:cNvPr id="5" name="Platshållare för innehåll 5">
            <a:extLst>
              <a:ext uri="{FF2B5EF4-FFF2-40B4-BE49-F238E27FC236}">
                <a16:creationId xmlns:a16="http://schemas.microsoft.com/office/drawing/2014/main" id="{BE8BCA64-AA7F-ED62-5571-04957929A697}"/>
              </a:ext>
            </a:extLst>
          </p:cNvPr>
          <p:cNvSpPr txBox="1">
            <a:spLocks/>
          </p:cNvSpPr>
          <p:nvPr/>
        </p:nvSpPr>
        <p:spPr>
          <a:xfrm>
            <a:off x="1101600" y="3855022"/>
            <a:ext cx="2340000" cy="2006349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v-SE" sz="1600">
                <a:solidFill>
                  <a:prstClr val="black"/>
                </a:solidFill>
                <a:latin typeface="Verdana"/>
              </a:rPr>
              <a:t>Strategi för omställningen i VG 2023</a:t>
            </a:r>
            <a:r>
              <a:rPr lang="sv-SE" sz="1600">
                <a:solidFill>
                  <a:prstClr val="black"/>
                </a:solidFill>
              </a:rPr>
              <a:t>–</a:t>
            </a:r>
            <a:r>
              <a:rPr lang="sv-SE" sz="1600">
                <a:solidFill>
                  <a:prstClr val="black"/>
                </a:solidFill>
                <a:latin typeface="Verdana"/>
              </a:rPr>
              <a:t>2027</a:t>
            </a: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176213" lvl="0" indent="-1762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Nära vård </a:t>
            </a:r>
            <a:r>
              <a:rPr lang="sv-SE" sz="1400">
                <a:solidFill>
                  <a:prstClr val="black"/>
                </a:solidFill>
              </a:rPr>
              <a:t>–</a:t>
            </a: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förbyggande arbete behöver stärkas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8A151D04-0D6E-3D46-55F0-AA5831D1A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7639" y="1987509"/>
            <a:ext cx="919767" cy="919767"/>
          </a:xfrm>
          <a:prstGeom prst="rect">
            <a:avLst/>
          </a:prstGeom>
        </p:spPr>
      </p:pic>
      <p:sp>
        <p:nvSpPr>
          <p:cNvPr id="7" name="Platshållare för innehåll 5">
            <a:extLst>
              <a:ext uri="{FF2B5EF4-FFF2-40B4-BE49-F238E27FC236}">
                <a16:creationId xmlns:a16="http://schemas.microsoft.com/office/drawing/2014/main" id="{2B29E968-A957-4280-737C-93F79D34CD6A}"/>
              </a:ext>
            </a:extLst>
          </p:cNvPr>
          <p:cNvSpPr txBox="1">
            <a:spLocks/>
          </p:cNvSpPr>
          <p:nvPr/>
        </p:nvSpPr>
        <p:spPr>
          <a:xfrm>
            <a:off x="8696952" y="3855022"/>
            <a:ext cx="2340000" cy="2399848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v-SE" sz="1600">
                <a:solidFill>
                  <a:prstClr val="black"/>
                </a:solidFill>
              </a:rPr>
              <a:t>Trafikförsörjnings-program 2026–2029</a:t>
            </a: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176213" marR="0" lvl="0" indent="-176213" algn="l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400">
                <a:solidFill>
                  <a:prstClr val="black"/>
                </a:solidFill>
                <a:latin typeface="Verdana"/>
              </a:rPr>
              <a:t>God geografisk tillgänglighet</a:t>
            </a:r>
          </a:p>
          <a:p>
            <a:pPr marL="176213" marR="0" lvl="0" indent="-176213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400">
                <a:solidFill>
                  <a:prstClr val="black"/>
                </a:solidFill>
                <a:latin typeface="Verdana"/>
              </a:rPr>
              <a:t>Kollektivtrafiken ska vara enkel, trygg och inkluderande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B4FB2DEB-B9C7-9538-482A-988B0B57A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168" y="2007276"/>
            <a:ext cx="900000" cy="900000"/>
          </a:xfrm>
          <a:prstGeom prst="rect">
            <a:avLst/>
          </a:prstGeom>
        </p:spPr>
      </p:pic>
      <p:sp>
        <p:nvSpPr>
          <p:cNvPr id="9" name="Platshållare för innehåll 5">
            <a:extLst>
              <a:ext uri="{FF2B5EF4-FFF2-40B4-BE49-F238E27FC236}">
                <a16:creationId xmlns:a16="http://schemas.microsoft.com/office/drawing/2014/main" id="{3E387AF6-FB4B-0709-BE34-F5C5EE1C46E5}"/>
              </a:ext>
            </a:extLst>
          </p:cNvPr>
          <p:cNvSpPr txBox="1">
            <a:spLocks/>
          </p:cNvSpPr>
          <p:nvPr/>
        </p:nvSpPr>
        <p:spPr>
          <a:xfrm>
            <a:off x="6165168" y="3855022"/>
            <a:ext cx="2340000" cy="1987522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 sz="1600">
                <a:solidFill>
                  <a:prstClr val="black"/>
                </a:solidFill>
                <a:latin typeface="Verdana"/>
              </a:rPr>
              <a:t>Västra Götalands kulturstrategi och kulturplan 2024–2027</a:t>
            </a:r>
            <a:endParaRPr kumimoji="0" lang="sv-SE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176213" indent="-176213">
              <a:spcBef>
                <a:spcPts val="600"/>
              </a:spcBef>
              <a:buFont typeface="Arial" panose="020B0604030504040204" pitchFamily="34" charset="0"/>
              <a:buChar char="•"/>
              <a:defRPr/>
            </a:pPr>
            <a:r>
              <a:rPr lang="sv-SE" sz="1400">
                <a:solidFill>
                  <a:prstClr val="black"/>
                </a:solidFill>
                <a:latin typeface="Verdana"/>
              </a:rPr>
              <a:t>Vidgat deltagande</a:t>
            </a:r>
          </a:p>
          <a:p>
            <a:pPr marL="285750" indent="-285750">
              <a:buFont typeface="Arial" panose="020B0604030504040204" pitchFamily="34" charset="0"/>
              <a:buChar char="•"/>
              <a:defRPr/>
            </a:pPr>
            <a:endParaRPr lang="sv-SE" sz="1600">
              <a:solidFill>
                <a:prstClr val="black"/>
              </a:solidFill>
              <a:latin typeface="Verdana"/>
              <a:ea typeface="Verdana"/>
            </a:endParaRPr>
          </a:p>
          <a:p>
            <a:pPr>
              <a:defRPr/>
            </a:pPr>
            <a:endParaRPr lang="sv-SE" sz="1600">
              <a:solidFill>
                <a:prstClr val="black"/>
              </a:solidFill>
              <a:latin typeface="Verdana"/>
              <a:ea typeface="Verdana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5915F705-EA5F-FDB2-0E7D-ABC842E29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900" y="1987509"/>
            <a:ext cx="900000" cy="900000"/>
          </a:xfrm>
          <a:prstGeom prst="rect">
            <a:avLst/>
          </a:prstGeom>
        </p:spPr>
      </p:pic>
      <p:sp>
        <p:nvSpPr>
          <p:cNvPr id="11" name="Platshållare för innehåll 5">
            <a:extLst>
              <a:ext uri="{FF2B5EF4-FFF2-40B4-BE49-F238E27FC236}">
                <a16:creationId xmlns:a16="http://schemas.microsoft.com/office/drawing/2014/main" id="{5081431A-25CA-0241-AD9A-7D5A473B52AC}"/>
              </a:ext>
            </a:extLst>
          </p:cNvPr>
          <p:cNvSpPr txBox="1">
            <a:spLocks/>
          </p:cNvSpPr>
          <p:nvPr/>
        </p:nvSpPr>
        <p:spPr>
          <a:xfrm>
            <a:off x="3633384" y="3855022"/>
            <a:ext cx="2340000" cy="2399847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v-SE" sz="1600">
                <a:solidFill>
                  <a:prstClr val="black"/>
                </a:solidFill>
                <a:latin typeface="Verdana"/>
              </a:rPr>
              <a:t>Regional utvecklings-strategi för Västra Götaland 2021</a:t>
            </a:r>
            <a:r>
              <a:rPr lang="sv-SE" sz="1600">
                <a:solidFill>
                  <a:prstClr val="black"/>
                </a:solidFill>
              </a:rPr>
              <a:t>–</a:t>
            </a:r>
            <a:r>
              <a:rPr lang="sv-SE" sz="1600">
                <a:solidFill>
                  <a:prstClr val="black"/>
                </a:solidFill>
                <a:latin typeface="Verdana"/>
              </a:rPr>
              <a:t>2030</a:t>
            </a:r>
          </a:p>
          <a:p>
            <a:pPr marL="176213" marR="0" lvl="0" indent="-176213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400">
                <a:solidFill>
                  <a:prstClr val="black"/>
                </a:solidFill>
                <a:latin typeface="Verdana"/>
              </a:rPr>
              <a:t>Bygga kompetens</a:t>
            </a:r>
          </a:p>
          <a:p>
            <a:pPr marL="176213" marR="0" lvl="0" indent="-176213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400">
                <a:solidFill>
                  <a:prstClr val="black"/>
                </a:solidFill>
                <a:latin typeface="Verdana"/>
              </a:rPr>
              <a:t>Öka inkludering – framtidsrusta barn och unga</a:t>
            </a:r>
          </a:p>
          <a:p>
            <a:pPr marL="176213" marR="0" lvl="0" indent="-176213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400">
                <a:solidFill>
                  <a:prstClr val="black"/>
                </a:solidFill>
                <a:latin typeface="Verdana"/>
              </a:rPr>
              <a:t>Knyta samman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v-SE" sz="1200">
              <a:solidFill>
                <a:prstClr val="black"/>
              </a:solidFill>
              <a:latin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Platshållare för innehåll 5">
            <a:extLst>
              <a:ext uri="{FF2B5EF4-FFF2-40B4-BE49-F238E27FC236}">
                <a16:creationId xmlns:a16="http://schemas.microsoft.com/office/drawing/2014/main" id="{9CFE1127-6E16-A9DA-101A-2FDECDE919AF}"/>
              </a:ext>
            </a:extLst>
          </p:cNvPr>
          <p:cNvSpPr txBox="1">
            <a:spLocks/>
          </p:cNvSpPr>
          <p:nvPr/>
        </p:nvSpPr>
        <p:spPr>
          <a:xfrm>
            <a:off x="1101600" y="3115531"/>
            <a:ext cx="1949713" cy="653135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HÄLSO- OCH SJUKVÅRD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" name="Platshållare för innehåll 5">
            <a:extLst>
              <a:ext uri="{FF2B5EF4-FFF2-40B4-BE49-F238E27FC236}">
                <a16:creationId xmlns:a16="http://schemas.microsoft.com/office/drawing/2014/main" id="{F2B3E4C3-2E1E-67BE-1371-3D93308EAD99}"/>
              </a:ext>
            </a:extLst>
          </p:cNvPr>
          <p:cNvSpPr txBox="1">
            <a:spLocks/>
          </p:cNvSpPr>
          <p:nvPr/>
        </p:nvSpPr>
        <p:spPr>
          <a:xfrm>
            <a:off x="3608900" y="3115531"/>
            <a:ext cx="2340000" cy="653135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600">
                <a:solidFill>
                  <a:prstClr val="black"/>
                </a:solidFill>
                <a:latin typeface="Verdana"/>
              </a:rPr>
              <a:t>REGIONAL UTVECKLING</a:t>
            </a:r>
          </a:p>
          <a:p>
            <a:pPr lvl="0">
              <a:defRPr/>
            </a:pPr>
            <a:endParaRPr lang="sv-SE" sz="1200">
              <a:solidFill>
                <a:prstClr val="black"/>
              </a:solidFill>
              <a:latin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" name="Platshållare för innehåll 5">
            <a:extLst>
              <a:ext uri="{FF2B5EF4-FFF2-40B4-BE49-F238E27FC236}">
                <a16:creationId xmlns:a16="http://schemas.microsoft.com/office/drawing/2014/main" id="{AA5FCAFA-2CAB-71A2-AB55-BBF8F316E75C}"/>
              </a:ext>
            </a:extLst>
          </p:cNvPr>
          <p:cNvSpPr txBox="1">
            <a:spLocks/>
          </p:cNvSpPr>
          <p:nvPr/>
        </p:nvSpPr>
        <p:spPr>
          <a:xfrm>
            <a:off x="6165168" y="3144758"/>
            <a:ext cx="2340000" cy="448467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KULTUR</a:t>
            </a:r>
            <a:endParaRPr lang="sv-SE" sz="1600">
              <a:solidFill>
                <a:prstClr val="black"/>
              </a:solidFill>
              <a:latin typeface="Verdana"/>
              <a:ea typeface="Verdana"/>
            </a:endParaRPr>
          </a:p>
          <a:p>
            <a:pPr>
              <a:defRPr/>
            </a:pPr>
            <a:endParaRPr lang="sv-SE" sz="1600">
              <a:solidFill>
                <a:prstClr val="black"/>
              </a:solidFill>
              <a:latin typeface="Verdana"/>
              <a:ea typeface="Verdana"/>
            </a:endParaRPr>
          </a:p>
        </p:txBody>
      </p:sp>
      <p:sp>
        <p:nvSpPr>
          <p:cNvPr id="16" name="Platshållare för innehåll 5">
            <a:extLst>
              <a:ext uri="{FF2B5EF4-FFF2-40B4-BE49-F238E27FC236}">
                <a16:creationId xmlns:a16="http://schemas.microsoft.com/office/drawing/2014/main" id="{707553A9-6452-BBC7-247A-97A69D932EA4}"/>
              </a:ext>
            </a:extLst>
          </p:cNvPr>
          <p:cNvSpPr txBox="1">
            <a:spLocks/>
          </p:cNvSpPr>
          <p:nvPr/>
        </p:nvSpPr>
        <p:spPr>
          <a:xfrm>
            <a:off x="8721436" y="3144758"/>
            <a:ext cx="2340000" cy="325272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KOLLEKTIVTRAFIK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endParaRPr kumimoji="0" lang="sv-S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15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1DE02D7-72C4-6393-373E-8EB8BE890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Plan för regionövergripande folkhälsoarbete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59941A86-9391-B979-E138-56F727B8BC7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1969350"/>
            <a:ext cx="6250127" cy="3441449"/>
          </a:xfrm>
        </p:spPr>
        <p:txBody>
          <a:bodyPr/>
          <a:lstStyle/>
          <a:p>
            <a:r>
              <a:rPr lang="sv-SE"/>
              <a:t>Beslutad av strategiska hälso- och sjukvårdsnämnden </a:t>
            </a:r>
          </a:p>
          <a:p>
            <a:r>
              <a:rPr lang="sv-SE"/>
              <a:t>Planen beskriver</a:t>
            </a:r>
          </a:p>
          <a:p>
            <a:pPr lvl="1"/>
            <a:r>
              <a:rPr lang="sv-SE"/>
              <a:t>organisering av folkhälsoarbetet</a:t>
            </a:r>
          </a:p>
          <a:p>
            <a:pPr lvl="1"/>
            <a:r>
              <a:rPr lang="sv-SE"/>
              <a:t>utvecklingen mot ett sammanhållet regionövergripande folkhälsoarbete</a:t>
            </a:r>
          </a:p>
          <a:p>
            <a:pPr lvl="1"/>
            <a:r>
              <a:rPr lang="sv-SE"/>
              <a:t>hur det regionala arbetet omhändertar nationella och regionala mål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E8226D2A-FD36-817D-94C7-133A6D2427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1" r="1684"/>
          <a:stretch>
            <a:fillRect/>
          </a:stretch>
        </p:blipFill>
        <p:spPr>
          <a:xfrm rot="357761">
            <a:off x="7585089" y="1688938"/>
            <a:ext cx="3434726" cy="4774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CBB42C8B-A71A-A1F8-4294-2554B5743553}"/>
              </a:ext>
            </a:extLst>
          </p:cNvPr>
          <p:cNvSpPr txBox="1"/>
          <p:nvPr/>
        </p:nvSpPr>
        <p:spPr>
          <a:xfrm>
            <a:off x="596732" y="6122139"/>
            <a:ext cx="60942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Bef>
                <a:spcPts val="1000"/>
              </a:spcBef>
              <a:buNone/>
              <a:defRPr/>
            </a:pPr>
            <a:r>
              <a:rPr lang="sv-SE" sz="1400">
                <a:hlinkClick r:id="rId4"/>
              </a:rPr>
              <a:t>Plan för regionövergripande folkhälsoarbete 2024-2028.pdf</a:t>
            </a:r>
            <a:r>
              <a:rPr lang="sv-SE" sz="140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5609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E10D2A7-461C-C4C5-7637-64F5C7643BE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8000" y="2289600"/>
            <a:ext cx="5396318" cy="3311526"/>
          </a:xfrm>
        </p:spPr>
        <p:txBody>
          <a:bodyPr/>
          <a:lstStyle/>
          <a:p>
            <a:r>
              <a:rPr lang="sv-SE" noProof="0"/>
              <a:t>Förbättra livsvillkor </a:t>
            </a:r>
            <a:br>
              <a:rPr lang="sv-SE" noProof="0"/>
            </a:br>
            <a:r>
              <a:rPr lang="sv-SE" noProof="0"/>
              <a:t>och levnadsvanor</a:t>
            </a:r>
          </a:p>
          <a:p>
            <a:r>
              <a:rPr lang="sv-SE"/>
              <a:t>Dialog med kommuner, intresseorganisationer och civila samhället</a:t>
            </a:r>
          </a:p>
          <a:p>
            <a:r>
              <a:rPr lang="sv-SE" noProof="0"/>
              <a:t>Folkhälsoavtal med kommuner</a:t>
            </a:r>
          </a:p>
          <a:p>
            <a:r>
              <a:rPr lang="sv-SE"/>
              <a:t>Fokus på barn och ungdomars psykiska hälsa</a:t>
            </a:r>
            <a:endParaRPr lang="sv-SE" noProof="0"/>
          </a:p>
        </p:txBody>
      </p:sp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86A36D13-35DE-D7E6-9AA0-81432591475D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96" r="4008" b="-3239"/>
          <a:stretch>
            <a:fillRect/>
          </a:stretch>
        </p:blipFill>
        <p:spPr>
          <a:xfrm>
            <a:off x="6797518" y="700021"/>
            <a:ext cx="5307892" cy="5879491"/>
          </a:xfrm>
          <a:prstGeom prst="rect">
            <a:avLst/>
          </a:prstGeom>
          <a:noFill/>
        </p:spPr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63BC5F1-405A-BEC9-20A3-F2BD4E7153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BA77866-C1B2-4993-AE7F-F082A0E998CD}" type="datetime1">
              <a:rPr lang="sv-SE" smtClean="0"/>
              <a:pPr>
                <a:spcAft>
                  <a:spcPts val="600"/>
                </a:spcAft>
              </a:pPr>
              <a:t>2026-06-15</a:t>
            </a:fld>
            <a:endParaRPr lang="sv-SE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B506161-0547-EF60-FB64-FE0DF596B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136800"/>
            <a:ext cx="6356542" cy="1472081"/>
          </a:xfrm>
        </p:spPr>
        <p:txBody>
          <a:bodyPr/>
          <a:lstStyle/>
          <a:p>
            <a:r>
              <a:rPr lang="sv-SE" noProof="0"/>
              <a:t>De delregionala nämndernas</a:t>
            </a:r>
            <a:br>
              <a:rPr lang="sv-SE" noProof="0"/>
            </a:br>
            <a:r>
              <a:rPr lang="sv-SE" noProof="0"/>
              <a:t>folkhälsouppdrag</a:t>
            </a:r>
          </a:p>
        </p:txBody>
      </p:sp>
    </p:spTree>
    <p:extLst>
      <p:ext uri="{BB962C8B-B14F-4D97-AF65-F5344CB8AC3E}">
        <p14:creationId xmlns:p14="http://schemas.microsoft.com/office/powerpoint/2010/main" val="412314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52A025F4-6C8D-683E-5C9C-1664650F7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Samverkan om lokalt folkhälsoarbete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9BDE544-F834-0E91-F037-574733E9F2F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sv-SE"/>
              <a:t>Samverkansavtalen utgör basen i folkhälsoarbetet</a:t>
            </a:r>
          </a:p>
          <a:p>
            <a:pPr lvl="1"/>
            <a:r>
              <a:rPr lang="sv-SE"/>
              <a:t>Har funnits sedan regionen bildades 1999</a:t>
            </a:r>
          </a:p>
          <a:p>
            <a:r>
              <a:rPr lang="sv-SE">
                <a:ea typeface="Verdana"/>
              </a:rPr>
              <a:t>Likalydande avtal med samtliga kommuner i Västra Götaland från och med 2026</a:t>
            </a:r>
          </a:p>
          <a:p>
            <a:pPr marL="0" indent="0">
              <a:buNone/>
            </a:pPr>
            <a:endParaRPr lang="sv-SE">
              <a:ea typeface="Verdana"/>
            </a:endParaRPr>
          </a:p>
          <a:p>
            <a:pPr marL="0" indent="0">
              <a:buNone/>
            </a:pPr>
            <a:endParaRPr lang="sv-SE"/>
          </a:p>
          <a:p>
            <a:pPr marL="0" indent="0">
              <a:buNone/>
            </a:pPr>
            <a:endParaRPr lang="sv-SE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E0402C17-5C23-8913-D4CC-D03B6217069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780212" y="2290034"/>
            <a:ext cx="4649787" cy="4431166"/>
          </a:xfrm>
        </p:spPr>
        <p:txBody>
          <a:bodyPr/>
          <a:lstStyle/>
          <a:p>
            <a:r>
              <a:rPr lang="sv-SE">
                <a:solidFill>
                  <a:prstClr val="black"/>
                </a:solidFill>
              </a:rPr>
              <a:t>Avtalen avser strategiskt folkhälsoarbete som:</a:t>
            </a:r>
          </a:p>
          <a:p>
            <a:pPr lvl="1"/>
            <a:r>
              <a:rPr lang="sv-SE">
                <a:solidFill>
                  <a:prstClr val="black"/>
                </a:solidFill>
              </a:rPr>
              <a:t>förbättrar folkhälsan generellt</a:t>
            </a:r>
          </a:p>
          <a:p>
            <a:pPr lvl="1"/>
            <a:r>
              <a:rPr lang="sv-SE">
                <a:solidFill>
                  <a:prstClr val="black"/>
                </a:solidFill>
              </a:rPr>
              <a:t>bidrar till förutsättningar </a:t>
            </a:r>
            <a:br>
              <a:rPr lang="sv-SE">
                <a:solidFill>
                  <a:prstClr val="black"/>
                </a:solidFill>
              </a:rPr>
            </a:br>
            <a:r>
              <a:rPr lang="sv-SE">
                <a:solidFill>
                  <a:prstClr val="black"/>
                </a:solidFill>
              </a:rPr>
              <a:t>för god och jämlik hälsa</a:t>
            </a:r>
          </a:p>
          <a:p>
            <a:pPr lvl="1"/>
            <a:r>
              <a:rPr lang="sv-SE">
                <a:solidFill>
                  <a:prstClr val="black"/>
                </a:solidFill>
              </a:rPr>
              <a:t>är hälsofrämjande och förebyggande</a:t>
            </a:r>
          </a:p>
          <a:p>
            <a:pPr lvl="1"/>
            <a:r>
              <a:rPr lang="sv-SE">
                <a:solidFill>
                  <a:prstClr val="black"/>
                </a:solidFill>
              </a:rPr>
              <a:t>är långsiktigt och utgår från förutsättningar och behov  </a:t>
            </a:r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514850E-6033-709F-F9FA-15E4413C8F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2026-06-15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0390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BD87EA1-2246-19BA-943C-D654ED5A3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VGR:s inriktning i det lokala folkhälsoarbetet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5B708C8-90A2-3027-3093-A00B3C25472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6246" y="2290034"/>
            <a:ext cx="4694953" cy="3311526"/>
          </a:xfrm>
        </p:spPr>
        <p:txBody>
          <a:bodyPr/>
          <a:lstStyle/>
          <a:p>
            <a:r>
              <a:rPr lang="sv-SE"/>
              <a:t>Förbättrade livsvillkor och levnadsvanor</a:t>
            </a:r>
          </a:p>
          <a:p>
            <a:r>
              <a:rPr lang="sv-SE"/>
              <a:t>Minskad ojämlikhet i hälsa</a:t>
            </a:r>
          </a:p>
          <a:p>
            <a:r>
              <a:rPr lang="sv-SE"/>
              <a:t>Fortsatt arbete med fullföljda studier, psykisk hälsa, ofrivillig ensamhet, suicidprevention</a:t>
            </a:r>
          </a:p>
          <a:p>
            <a:r>
              <a:rPr lang="sv-SE"/>
              <a:t>Hälsofrämjande arbete kring levnadsvanor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7B5B6D0-12D6-9D2E-3ECB-F4586800A26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780213" y="2290034"/>
            <a:ext cx="4781166" cy="3311526"/>
          </a:xfrm>
        </p:spPr>
        <p:txBody>
          <a:bodyPr/>
          <a:lstStyle/>
          <a:p>
            <a:r>
              <a:rPr lang="sv-SE"/>
              <a:t>Fem fokusområden följs upp</a:t>
            </a:r>
          </a:p>
          <a:p>
            <a:pPr lvl="1"/>
            <a:r>
              <a:rPr lang="sv-SE"/>
              <a:t>Goda och trygga uppväxtvillkor inkl. fullföljda studier</a:t>
            </a:r>
          </a:p>
          <a:p>
            <a:pPr lvl="1"/>
            <a:r>
              <a:rPr lang="sv-SE"/>
              <a:t>Levnadsvanor och närmiljö</a:t>
            </a:r>
          </a:p>
          <a:p>
            <a:pPr lvl="1"/>
            <a:r>
              <a:rPr lang="sv-SE"/>
              <a:t>Tillit, inkludering och närmiljö</a:t>
            </a:r>
          </a:p>
          <a:p>
            <a:pPr lvl="1"/>
            <a:r>
              <a:rPr lang="sv-SE"/>
              <a:t>God psykisk hälsa</a:t>
            </a:r>
          </a:p>
          <a:p>
            <a:pPr lvl="1"/>
            <a:r>
              <a:rPr lang="sv-SE"/>
              <a:t>Hälsosamt åldrande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210FA2E-4791-98F5-8C63-9F574B0F9A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2142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6FF1A9F-DA44-89AC-48C9-9FD6D1E46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2026-06-15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1241618"/>
      </p:ext>
    </p:extLst>
  </p:cSld>
  <p:clrMapOvr>
    <a:masterClrMapping/>
  </p:clrMapOvr>
</p:sld>
</file>

<file path=ppt/theme/theme1.xml><?xml version="1.0" encoding="utf-8"?>
<a:theme xmlns:a="http://schemas.openxmlformats.org/drawingml/2006/main" name="VGR Hos blå-blå-ljusbrun">
  <a:themeElements>
    <a:clrScheme name="Anpassat 30">
      <a:dk1>
        <a:srgbClr val="000000"/>
      </a:dk1>
      <a:lt1>
        <a:srgbClr val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-presentation HoS blå-blå-ljusbrun" id="{8C8BFC06-E8D9-4035-80D1-0A9DF11D50D1}" vid="{89051EEA-146D-458A-AF95-B7FE710C60E7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PP-presentation Hälso- och sjukvård blå-blå-ljusbrun mall</Template>
  <TotalTime>0</TotalTime>
  <Words>676</Words>
  <Application>Microsoft Office PowerPoint</Application>
  <PresentationFormat>Bredbild</PresentationFormat>
  <Paragraphs>96</Paragraphs>
  <Slides>7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1" baseType="lpstr">
      <vt:lpstr>-apple-system</vt:lpstr>
      <vt:lpstr>Arial</vt:lpstr>
      <vt:lpstr>Verdana</vt:lpstr>
      <vt:lpstr>VGR Hos blå-blå-ljusbrun</vt:lpstr>
      <vt:lpstr>Västra Götalandsregionens folkhälsoarbete</vt:lpstr>
      <vt:lpstr>Visionen om det goda livet – en attraktiv och hållbar region</vt:lpstr>
      <vt:lpstr>Plan för regionövergripande folkhälsoarbete</vt:lpstr>
      <vt:lpstr>De delregionala nämndernas folkhälsouppdrag</vt:lpstr>
      <vt:lpstr>Samverkan om lokalt folkhälsoarbete</vt:lpstr>
      <vt:lpstr>VGR:s inriktning i det lokala folkhälsoarbetet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Bilder om VGRs folkhälsoarbete</dc:title>
  <dc:creator>Caroline Oskarsson</dc:creator>
  <keywords/>
  <lastModifiedBy>Agneta Eriksson</lastModifiedBy>
  <revision>3</revision>
  <dcterms:created xsi:type="dcterms:W3CDTF">2025-11-19T17:31:15.0000000Z</dcterms:created>
  <dcterms:modified xsi:type="dcterms:W3CDTF">2026-06-15T12:49:42.0000000Z</dcterms:modified>
</coreProperties>
</file>